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linical_Physiology" TargetMode="External"/><Relationship Id="rId2" Type="http://schemas.openxmlformats.org/officeDocument/2006/relationships/hyperlink" Target="https://en.wikipedia.org/wiki/Physi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adiobiology" TargetMode="External"/><Relationship Id="rId2" Type="http://schemas.openxmlformats.org/officeDocument/2006/relationships/hyperlink" Target="https://en.wikipedia.org/wiki/Biophysic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Magnetic_resonance_imagi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ational_Organization_for_Medical_Physic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/>
              <a:t>Medical Physics</a:t>
            </a:r>
            <a:r>
              <a:rPr lang="en-US" sz="3600" dirty="0"/>
              <a:t> (also called </a:t>
            </a:r>
            <a:r>
              <a:rPr lang="en-US" sz="3600" b="1" dirty="0"/>
              <a:t>Biomedical Physics</a:t>
            </a:r>
            <a:r>
              <a:rPr lang="en-US" sz="3600" dirty="0"/>
              <a:t> or </a:t>
            </a:r>
            <a:r>
              <a:rPr lang="en-US" sz="3600" b="1" dirty="0"/>
              <a:t>Medical Biophysics</a:t>
            </a:r>
            <a:r>
              <a:rPr lang="en-US" sz="3600" dirty="0"/>
              <a:t> or </a:t>
            </a:r>
            <a:r>
              <a:rPr lang="en-US" sz="3600" b="1" dirty="0"/>
              <a:t>Applied Physics in Medicine</a:t>
            </a:r>
            <a:r>
              <a:rPr lang="en-US" sz="3600" dirty="0"/>
              <a:t>) is generally speaking the application of </a:t>
            </a:r>
            <a:r>
              <a:rPr lang="en-US" sz="3600" dirty="0">
                <a:hlinkClick r:id="rId2" tooltip="Physics"/>
              </a:rPr>
              <a:t>physics</a:t>
            </a:r>
            <a:r>
              <a:rPr lang="en-US" sz="3600" dirty="0"/>
              <a:t> concepts, theories and methods to medicine or healthcare.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3441680"/>
            <a:ext cx="899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However, areas of specialty are widely varied in scope and breadth e.g., </a:t>
            </a:r>
            <a:r>
              <a:rPr lang="en-US" sz="3600" u="sng" dirty="0">
                <a:hlinkClick r:id="rId3" tooltip="Clinical Physiology"/>
              </a:rPr>
              <a:t>clinical </a:t>
            </a:r>
            <a:r>
              <a:rPr lang="en-US" sz="3600" u="sng" dirty="0" smtClean="0">
                <a:hlinkClick r:id="rId3" tooltip="Clinical Physiology"/>
              </a:rPr>
              <a:t>physiology</a:t>
            </a:r>
            <a:r>
              <a:rPr lang="en-US" sz="3600" dirty="0"/>
              <a:t> </a:t>
            </a:r>
            <a:endParaRPr lang="en-US" sz="3600" dirty="0" smtClean="0"/>
          </a:p>
          <a:p>
            <a:r>
              <a:rPr lang="en-US" sz="3600" dirty="0"/>
              <a:t>(</a:t>
            </a:r>
            <a:r>
              <a:rPr lang="en-US" sz="3600" dirty="0" smtClean="0"/>
              <a:t>also </a:t>
            </a:r>
            <a:r>
              <a:rPr lang="en-US" sz="3600" dirty="0"/>
              <a:t>known as physiological </a:t>
            </a:r>
            <a:r>
              <a:rPr lang="en-US" sz="3600" dirty="0" smtClean="0"/>
              <a:t>measurement), </a:t>
            </a:r>
            <a:r>
              <a:rPr lang="en-US" sz="3600" dirty="0"/>
              <a:t>radiation </a:t>
            </a:r>
            <a:r>
              <a:rPr lang="en-US" sz="3600" dirty="0" smtClean="0"/>
              <a:t>protection, neurophysiology </a:t>
            </a:r>
            <a:r>
              <a:rPr lang="en-US" sz="3600" dirty="0"/>
              <a:t>and audiology.</a:t>
            </a:r>
          </a:p>
        </p:txBody>
      </p:sp>
    </p:spTree>
    <p:extLst>
      <p:ext uri="{BB962C8B-B14F-4D97-AF65-F5344CB8AC3E}">
        <p14:creationId xmlns:p14="http://schemas.microsoft.com/office/powerpoint/2010/main" val="93479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286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University departments are of two types. The first type are mainly concerned with preparing students for a career as a hospital medical physicist and research focuses on improving the practice of the profession. A second type (increasingly called 'biomedical physics') has a much wider scope and may include research in any applications of physics to medicine from the study of </a:t>
            </a:r>
            <a:r>
              <a:rPr lang="en-US" sz="3600" dirty="0" err="1"/>
              <a:t>biomolecular</a:t>
            </a:r>
            <a:r>
              <a:rPr lang="en-US" sz="3600" dirty="0"/>
              <a:t> structure to microscopy and </a:t>
            </a:r>
            <a:r>
              <a:rPr lang="en-US" sz="3600" dirty="0" err="1"/>
              <a:t>nanomedicine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"/>
            <a:ext cx="8229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	Generally</a:t>
            </a:r>
            <a:r>
              <a:rPr lang="en-US" sz="2800" dirty="0"/>
              <a:t>, these fall into one of two categories: interdisciplinary departments that house </a:t>
            </a:r>
            <a:r>
              <a:rPr lang="en-US" sz="2800" dirty="0">
                <a:hlinkClick r:id="rId2" tooltip="Biophysics"/>
              </a:rPr>
              <a:t>biophysics</a:t>
            </a:r>
            <a:r>
              <a:rPr lang="en-US" sz="2800" dirty="0"/>
              <a:t>, </a:t>
            </a:r>
            <a:r>
              <a:rPr lang="en-US" sz="2800" dirty="0">
                <a:hlinkClick r:id="rId3" tooltip="Radiobiology"/>
              </a:rPr>
              <a:t>radiobiology</a:t>
            </a:r>
            <a:r>
              <a:rPr lang="en-US" sz="2800" dirty="0"/>
              <a:t>, and medical physics under a single </a:t>
            </a:r>
            <a:r>
              <a:rPr lang="en-US" sz="2800" dirty="0" smtClean="0"/>
              <a:t>umbrella;</a:t>
            </a:r>
            <a:r>
              <a:rPr lang="en-US" sz="2800" dirty="0"/>
              <a:t> and undergraduate programs that prepare students for further study in medical physics, biophysics, or </a:t>
            </a:r>
            <a:r>
              <a:rPr lang="en-US" sz="2800" dirty="0" smtClean="0"/>
              <a:t>medicine.</a:t>
            </a:r>
            <a:endParaRPr lang="en-US" sz="2800" dirty="0"/>
          </a:p>
          <a:p>
            <a:pPr algn="just"/>
            <a:r>
              <a:rPr lang="en-US" sz="2800" dirty="0" smtClean="0"/>
              <a:t>	The </a:t>
            </a:r>
            <a:r>
              <a:rPr lang="en-US" sz="2800" dirty="0"/>
              <a:t>term ‘physical agents’ refers to ionizing and non-ionizing electromagnetic radiations, static electric and magnetic fields, ultrasound, laser light and any other Physical Agent associated with medical e.g., x-rays in computerized tomography (CT), gamma rays/radionuclides in nuclear medicine, magnetic fields and radio-frequencies in </a:t>
            </a:r>
            <a:r>
              <a:rPr lang="en-US" sz="2800" dirty="0">
                <a:hlinkClick r:id="rId4" tooltip="Magnetic resonance imaging"/>
              </a:rPr>
              <a:t>magnetic resonance imaging</a:t>
            </a:r>
            <a:r>
              <a:rPr lang="en-US" sz="2800" dirty="0"/>
              <a:t> (MRI), ultrasound in ultrasound imaging and Doppler measurements etc.</a:t>
            </a:r>
          </a:p>
        </p:txBody>
      </p:sp>
    </p:spTree>
    <p:extLst>
      <p:ext uri="{BB962C8B-B14F-4D97-AF65-F5344CB8AC3E}">
        <p14:creationId xmlns:p14="http://schemas.microsoft.com/office/powerpoint/2010/main" val="9347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1" y="0"/>
            <a:ext cx="88822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 </a:t>
            </a:r>
            <a:r>
              <a:rPr lang="en-US" sz="2800" b="1" dirty="0">
                <a:hlinkClick r:id="rId2" tooltip="International Organization for Medical Physics"/>
              </a:rPr>
              <a:t>International Organization for Medical Physics</a:t>
            </a:r>
            <a:r>
              <a:rPr lang="en-US" sz="2800" dirty="0"/>
              <a:t> (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IOMP</a:t>
            </a:r>
            <a:r>
              <a:rPr lang="en-US" sz="2800" dirty="0"/>
              <a:t>) </a:t>
            </a:r>
            <a:r>
              <a:rPr lang="en-US" sz="2800" dirty="0" smtClean="0"/>
              <a:t>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recognizes </a:t>
            </a:r>
            <a:r>
              <a:rPr lang="en-US" sz="2800" dirty="0"/>
              <a:t>main major areas of Medical Physics </a:t>
            </a:r>
            <a:r>
              <a:rPr lang="en-US" sz="2800" dirty="0" smtClean="0"/>
              <a:t>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employment </a:t>
            </a:r>
            <a:r>
              <a:rPr lang="en-US" sz="2800" dirty="0"/>
              <a:t>and focus.</a:t>
            </a:r>
            <a:r>
              <a:rPr lang="en-US" sz="2800" baseline="30000" dirty="0"/>
              <a:t> </a:t>
            </a:r>
            <a:r>
              <a:rPr lang="en-US" sz="2800" dirty="0"/>
              <a:t> </a:t>
            </a:r>
            <a:r>
              <a:rPr lang="en-US" sz="2800" b="1" dirty="0" smtClean="0"/>
              <a:t>These </a:t>
            </a:r>
            <a:r>
              <a:rPr lang="en-US" sz="2800" b="1" dirty="0"/>
              <a:t>are:</a:t>
            </a: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b="1" dirty="0" smtClean="0"/>
              <a:t>Medical </a:t>
            </a:r>
            <a:r>
              <a:rPr lang="en-US" sz="2800" b="1" dirty="0"/>
              <a:t>Imaging Physics</a:t>
            </a:r>
            <a:r>
              <a:rPr lang="en-US" sz="2800" dirty="0"/>
              <a:t> </a:t>
            </a:r>
            <a:r>
              <a:rPr lang="en-US" sz="2800" b="1" dirty="0"/>
              <a:t> 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Radiation </a:t>
            </a:r>
            <a:r>
              <a:rPr lang="en-US" sz="2800" b="1" dirty="0"/>
              <a:t>Therapeutic Physics</a:t>
            </a:r>
            <a:r>
              <a:rPr lang="en-US" sz="2800" dirty="0"/>
              <a:t> </a:t>
            </a:r>
            <a:r>
              <a:rPr lang="en-US" sz="2800" b="1" dirty="0"/>
              <a:t> 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Nuclear </a:t>
            </a:r>
            <a:r>
              <a:rPr lang="en-US" sz="2800" b="1" dirty="0"/>
              <a:t>Medicine Physics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Health </a:t>
            </a:r>
            <a:r>
              <a:rPr lang="en-US" sz="2800" b="1" dirty="0"/>
              <a:t>Physics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Clinical </a:t>
            </a:r>
            <a:r>
              <a:rPr lang="en-US" sz="2800" b="1" dirty="0"/>
              <a:t>Audiology Physics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Laser </a:t>
            </a:r>
            <a:r>
              <a:rPr lang="en-US" sz="2800" b="1" dirty="0"/>
              <a:t>Medicine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Medical </a:t>
            </a:r>
            <a:r>
              <a:rPr lang="en-US" sz="2800" b="1" dirty="0"/>
              <a:t>Optics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err="1" smtClean="0"/>
              <a:t>Neurophysics</a:t>
            </a:r>
            <a:r>
              <a:rPr lang="en-US" sz="2800" dirty="0" smtClean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err="1" smtClean="0"/>
              <a:t>Cardiophysics</a:t>
            </a:r>
            <a:r>
              <a:rPr lang="en-US" sz="2800" dirty="0" smtClean="0"/>
              <a:t>  </a:t>
            </a:r>
            <a:r>
              <a:rPr lang="en-US" sz="2800" b="1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Physiological </a:t>
            </a:r>
            <a:r>
              <a:rPr lang="en-US" sz="2800" b="1" dirty="0"/>
              <a:t>Measurement Techniques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Physics </a:t>
            </a:r>
            <a:r>
              <a:rPr lang="en-US" sz="2800" b="1" dirty="0"/>
              <a:t>of the human and animal bodies</a:t>
            </a:r>
            <a:r>
              <a:rPr lang="en-US" sz="2800" dirty="0"/>
              <a:t> </a:t>
            </a:r>
            <a:r>
              <a:rPr lang="en-US" sz="2800" b="1" dirty="0"/>
              <a:t>  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Healthcare </a:t>
            </a:r>
            <a:r>
              <a:rPr lang="en-US" sz="2800" b="1" dirty="0"/>
              <a:t>Informatics and Computational Physics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47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PHYS 593  Introduction to Medical Physics</a:t>
            </a:r>
            <a:r>
              <a:rPr lang="en-US" b="1" u="sng" dirty="0"/>
              <a:t>	</a:t>
            </a:r>
            <a:r>
              <a:rPr lang="en-US" b="1" u="sng" dirty="0" smtClean="0"/>
              <a:t> </a:t>
            </a:r>
            <a:r>
              <a:rPr lang="en-US" b="1" u="sng" dirty="0"/>
              <a:t>		2(2+0)</a:t>
            </a:r>
            <a:endParaRPr lang="en-US" dirty="0"/>
          </a:p>
          <a:p>
            <a:endParaRPr lang="en-US" dirty="0" smtClean="0"/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Ultrasound</a:t>
            </a:r>
            <a:r>
              <a:rPr lang="en-US" sz="2400" dirty="0" smtClean="0"/>
              <a:t> </a:t>
            </a:r>
            <a:r>
              <a:rPr lang="en-US" sz="2400" dirty="0"/>
              <a:t>waves </a:t>
            </a:r>
            <a:r>
              <a:rPr lang="en-US" sz="2400" dirty="0" smtClean="0"/>
              <a:t>: production </a:t>
            </a:r>
            <a:r>
              <a:rPr lang="en-US" sz="2400" dirty="0"/>
              <a:t>, </a:t>
            </a:r>
            <a:r>
              <a:rPr lang="en-US" sz="2400" dirty="0" smtClean="0"/>
              <a:t>Interaction </a:t>
            </a:r>
            <a:r>
              <a:rPr lang="en-US" sz="2400" dirty="0"/>
              <a:t>of ultrasound with </a:t>
            </a:r>
            <a:r>
              <a:rPr lang="en-US" sz="2400" dirty="0" smtClean="0"/>
              <a:t>tissues, Ultrasonic </a:t>
            </a:r>
            <a:r>
              <a:rPr lang="en-US" sz="2400" dirty="0"/>
              <a:t>scanning , A-scan and B-scan method, Doppler Effect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X-Rays </a:t>
            </a:r>
            <a:r>
              <a:rPr lang="en-US" sz="2400" dirty="0" smtClean="0"/>
              <a:t>:Production </a:t>
            </a:r>
            <a:r>
              <a:rPr lang="en-US" sz="2400" dirty="0"/>
              <a:t>, X-ray spectra, Attenuation of X-rays, The </a:t>
            </a:r>
            <a:r>
              <a:rPr lang="en-US" sz="2400" dirty="0" smtClean="0"/>
              <a:t>radiographic image</a:t>
            </a:r>
            <a:r>
              <a:rPr lang="en-US" sz="2400" dirty="0"/>
              <a:t>, Diagnostic applications of X-rays, Advantages and Disadvantages of X-rays 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FF0000"/>
                </a:solidFill>
              </a:rPr>
              <a:t>Magnetic resonance </a:t>
            </a:r>
            <a:r>
              <a:rPr lang="en-US" sz="2400" b="1" dirty="0" smtClean="0">
                <a:solidFill>
                  <a:srgbClr val="FF0000"/>
                </a:solidFill>
              </a:rPr>
              <a:t>imaging ( MRI)</a:t>
            </a:r>
            <a:r>
              <a:rPr lang="en-US" sz="2400" dirty="0" smtClean="0"/>
              <a:t>: </a:t>
            </a:r>
            <a:r>
              <a:rPr lang="en-US" sz="2400" dirty="0"/>
              <a:t>Nuclear Magnetic resonance, Localization of the </a:t>
            </a:r>
            <a:r>
              <a:rPr lang="en-US" sz="2400" smtClean="0"/>
              <a:t>signal, Factors </a:t>
            </a:r>
            <a:r>
              <a:rPr lang="en-US" sz="2400" dirty="0"/>
              <a:t>influencing of signal intensity, Instrumentation and equipment 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479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Radiation</dc:creator>
  <cp:lastModifiedBy>Radiation</cp:lastModifiedBy>
  <cp:revision>4</cp:revision>
  <dcterms:created xsi:type="dcterms:W3CDTF">2006-08-16T00:00:00Z</dcterms:created>
  <dcterms:modified xsi:type="dcterms:W3CDTF">2019-09-07T16:32:49Z</dcterms:modified>
</cp:coreProperties>
</file>