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69" r:id="rId3"/>
    <p:sldId id="262" r:id="rId4"/>
    <p:sldId id="263" r:id="rId5"/>
    <p:sldId id="266" r:id="rId6"/>
    <p:sldId id="272" r:id="rId7"/>
    <p:sldId id="261" r:id="rId8"/>
    <p:sldId id="257" r:id="rId9"/>
    <p:sldId id="275" r:id="rId10"/>
    <p:sldId id="258" r:id="rId11"/>
    <p:sldId id="259" r:id="rId12"/>
    <p:sldId id="270" r:id="rId13"/>
    <p:sldId id="271" r:id="rId14"/>
    <p:sldId id="264" r:id="rId15"/>
    <p:sldId id="274" r:id="rId16"/>
    <p:sldId id="267" r:id="rId17"/>
    <p:sldId id="273" r:id="rId18"/>
    <p:sldId id="260" r:id="rId19"/>
    <p:sldId id="265" r:id="rId20"/>
    <p:sldId id="26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FDFB217-74DA-458F-989B-23E5C6F6C366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45D841A-9D18-4DB8-9149-783D8F0AA63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B217-74DA-458F-989B-23E5C6F6C366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841A-9D18-4DB8-9149-783D8F0AA6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FDFB217-74DA-458F-989B-23E5C6F6C366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45D841A-9D18-4DB8-9149-783D8F0AA63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B217-74DA-458F-989B-23E5C6F6C366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45D841A-9D18-4DB8-9149-783D8F0AA63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B217-74DA-458F-989B-23E5C6F6C366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45D841A-9D18-4DB8-9149-783D8F0AA63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FDFB217-74DA-458F-989B-23E5C6F6C366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45D841A-9D18-4DB8-9149-783D8F0AA63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FDFB217-74DA-458F-989B-23E5C6F6C366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45D841A-9D18-4DB8-9149-783D8F0AA63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B217-74DA-458F-989B-23E5C6F6C366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45D841A-9D18-4DB8-9149-783D8F0AA6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B217-74DA-458F-989B-23E5C6F6C366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45D841A-9D18-4DB8-9149-783D8F0AA6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B217-74DA-458F-989B-23E5C6F6C366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45D841A-9D18-4DB8-9149-783D8F0AA63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FDFB217-74DA-458F-989B-23E5C6F6C366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45D841A-9D18-4DB8-9149-783D8F0AA63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FDFB217-74DA-458F-989B-23E5C6F6C366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45D841A-9D18-4DB8-9149-783D8F0AA63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Industrial microbiology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CLS 416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Microbiological products of </a:t>
            </a:r>
            <a:r>
              <a:rPr lang="en-US" sz="3200" dirty="0" smtClean="0"/>
              <a:t>food-</a:t>
            </a:r>
            <a:r>
              <a:rPr lang="en-US" sz="2800" dirty="0" smtClean="0"/>
              <a:t>------cont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b="1" dirty="0" smtClean="0"/>
              <a:t>Single cell proteins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Growth of suitable microorganisms on a large scale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as a direct source of human food &amp; animal feed.</a:t>
            </a:r>
          </a:p>
          <a:p>
            <a:pPr>
              <a:buNone/>
            </a:pPr>
            <a:r>
              <a:rPr lang="en-US" sz="2400" dirty="0" smtClean="0"/>
              <a:t> </a:t>
            </a:r>
            <a:r>
              <a:rPr lang="en-US" sz="2400" dirty="0" smtClean="0"/>
              <a:t>    </a:t>
            </a:r>
            <a:r>
              <a:rPr lang="en-US" sz="2400" dirty="0" err="1" smtClean="0"/>
              <a:t>hydrocarbons+mineral</a:t>
            </a:r>
            <a:r>
              <a:rPr lang="en-US" sz="2400" dirty="0" smtClean="0"/>
              <a:t> </a:t>
            </a:r>
            <a:r>
              <a:rPr lang="en-US" sz="2400" dirty="0" err="1" smtClean="0"/>
              <a:t>salts+m.o</a:t>
            </a:r>
            <a:r>
              <a:rPr lang="en-US" sz="2400" dirty="0" smtClean="0">
                <a:sym typeface="Wingdings" pitchFamily="2" charset="2"/>
              </a:rPr>
              <a:t> protein products</a:t>
            </a:r>
          </a:p>
          <a:p>
            <a:pPr>
              <a:buNone/>
            </a:pP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smtClean="0">
                <a:sym typeface="Wingdings" pitchFamily="2" charset="2"/>
              </a:rPr>
              <a:t>       </a:t>
            </a:r>
            <a:r>
              <a:rPr lang="en-US" sz="2400" i="1" dirty="0" err="1" smtClean="0"/>
              <a:t>Saccaromyces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cerevisiae</a:t>
            </a:r>
            <a:r>
              <a:rPr lang="en-US" sz="2400" i="1" dirty="0" smtClean="0"/>
              <a:t> (protein source)</a:t>
            </a:r>
          </a:p>
          <a:p>
            <a:pPr>
              <a:buNone/>
            </a:pPr>
            <a:r>
              <a:rPr lang="en-US" sz="2400" i="1" dirty="0" smtClean="0"/>
              <a:t> </a:t>
            </a:r>
            <a:r>
              <a:rPr lang="en-US" sz="2400" i="1" dirty="0" smtClean="0"/>
              <a:t>       Candida </a:t>
            </a:r>
            <a:r>
              <a:rPr lang="en-US" sz="2400" i="1" dirty="0" err="1" smtClean="0"/>
              <a:t>utilis</a:t>
            </a:r>
            <a:r>
              <a:rPr lang="en-US" sz="2400" i="1" dirty="0" smtClean="0"/>
              <a:t> (</a:t>
            </a:r>
            <a:r>
              <a:rPr lang="en-US" sz="2400" dirty="0" smtClean="0"/>
              <a:t>protein +</a:t>
            </a:r>
            <a:r>
              <a:rPr lang="en-US" sz="2400" dirty="0" err="1" smtClean="0"/>
              <a:t>vitamine</a:t>
            </a:r>
            <a:r>
              <a:rPr lang="en-US" sz="2000" i="1" dirty="0" smtClean="0"/>
              <a:t>)---</a:t>
            </a:r>
            <a:r>
              <a:rPr lang="en-US" sz="1800" dirty="0" smtClean="0"/>
              <a:t>40-50%</a:t>
            </a:r>
            <a:r>
              <a:rPr lang="en-US" sz="2000" dirty="0" smtClean="0"/>
              <a:t>f </a:t>
            </a:r>
            <a:r>
              <a:rPr lang="en-US" sz="2000" dirty="0" smtClean="0"/>
              <a:t>dry </a:t>
            </a:r>
            <a:r>
              <a:rPr lang="en-US" sz="2000" dirty="0" smtClean="0"/>
              <a:t>wt. is </a:t>
            </a:r>
            <a:r>
              <a:rPr lang="en-US" sz="2000" dirty="0" err="1" smtClean="0"/>
              <a:t>a.a</a:t>
            </a:r>
            <a:endParaRPr lang="en-US" sz="2000" dirty="0" smtClean="0"/>
          </a:p>
          <a:p>
            <a:pPr>
              <a:buNone/>
            </a:pPr>
            <a:r>
              <a:rPr lang="en-US" sz="2400" i="1" dirty="0" smtClean="0"/>
              <a:t>        </a:t>
            </a:r>
            <a:r>
              <a:rPr lang="en-US" sz="2400" i="1" dirty="0" smtClean="0"/>
              <a:t>Pseudomonas sp.------</a:t>
            </a:r>
            <a:r>
              <a:rPr lang="en-US" sz="2000" dirty="0" smtClean="0"/>
              <a:t>69%of dry wt is essential </a:t>
            </a:r>
            <a:r>
              <a:rPr lang="en-US" sz="2000" dirty="0" err="1" smtClean="0"/>
              <a:t>a.a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Enzyme production: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Aspergillus</a:t>
            </a:r>
            <a:r>
              <a:rPr lang="en-US" dirty="0" smtClean="0"/>
              <a:t> sp., </a:t>
            </a:r>
            <a:r>
              <a:rPr lang="en-US" dirty="0" err="1" smtClean="0"/>
              <a:t>Penicillium</a:t>
            </a:r>
            <a:r>
              <a:rPr lang="en-US" dirty="0" smtClean="0"/>
              <a:t> sp., </a:t>
            </a:r>
            <a:r>
              <a:rPr lang="en-US" dirty="0" err="1" smtClean="0"/>
              <a:t>Rhizopus</a:t>
            </a:r>
            <a:r>
              <a:rPr lang="en-US" dirty="0" smtClean="0"/>
              <a:t> sp…..</a:t>
            </a:r>
          </a:p>
          <a:p>
            <a:pPr>
              <a:buNone/>
            </a:pPr>
            <a:r>
              <a:rPr lang="en-US" dirty="0" smtClean="0"/>
              <a:t>Synthesize &amp; extract large quantities of enzymes.</a:t>
            </a:r>
          </a:p>
          <a:p>
            <a:r>
              <a:rPr lang="en-US" sz="2400" dirty="0" smtClean="0"/>
              <a:t>Amylase-----</a:t>
            </a:r>
            <a:r>
              <a:rPr lang="en-US" sz="2400" dirty="0" err="1" smtClean="0"/>
              <a:t>hydrolyse</a:t>
            </a:r>
            <a:r>
              <a:rPr lang="en-US" sz="2400" dirty="0" smtClean="0"/>
              <a:t> </a:t>
            </a:r>
            <a:r>
              <a:rPr lang="en-US" sz="2400" dirty="0" err="1" smtClean="0"/>
              <a:t>starch</a:t>
            </a:r>
            <a:r>
              <a:rPr lang="en-US" sz="2400" dirty="0" err="1" smtClean="0">
                <a:sym typeface="Wingdings" pitchFamily="2" charset="2"/>
              </a:rPr>
              <a:t>dextrin+sugar</a:t>
            </a:r>
            <a:r>
              <a:rPr lang="en-US" dirty="0" smtClean="0"/>
              <a:t> </a:t>
            </a:r>
          </a:p>
          <a:p>
            <a:r>
              <a:rPr lang="en-US" sz="2400" dirty="0" err="1" smtClean="0"/>
              <a:t>Invertase</a:t>
            </a:r>
            <a:r>
              <a:rPr lang="en-US" sz="2400" dirty="0" smtClean="0"/>
              <a:t>----</a:t>
            </a:r>
            <a:r>
              <a:rPr lang="en-US" sz="2400" dirty="0" err="1" smtClean="0"/>
              <a:t>sucrose</a:t>
            </a:r>
            <a:r>
              <a:rPr lang="en-US" sz="2400" dirty="0" err="1" smtClean="0">
                <a:sym typeface="Wingdings" pitchFamily="2" charset="2"/>
              </a:rPr>
              <a:t>glucose</a:t>
            </a:r>
            <a:r>
              <a:rPr lang="en-US" sz="2800" dirty="0" smtClean="0">
                <a:sym typeface="Wingdings" pitchFamily="2" charset="2"/>
              </a:rPr>
              <a:t>+ </a:t>
            </a:r>
            <a:r>
              <a:rPr lang="en-US" sz="2400" dirty="0" err="1" smtClean="0">
                <a:sym typeface="Wingdings" pitchFamily="2" charset="2"/>
              </a:rPr>
              <a:t>levulose</a:t>
            </a:r>
            <a:r>
              <a:rPr lang="en-US" sz="2000" dirty="0" smtClean="0">
                <a:sym typeface="Wingdings" pitchFamily="2" charset="2"/>
              </a:rPr>
              <a:t>(inverted sugar)    </a:t>
            </a:r>
          </a:p>
          <a:p>
            <a:r>
              <a:rPr lang="en-US" sz="2400" dirty="0" smtClean="0">
                <a:sym typeface="Wingdings" pitchFamily="2" charset="2"/>
              </a:rPr>
              <a:t>Proteases refine hides, </a:t>
            </a:r>
            <a:r>
              <a:rPr lang="en-US" sz="2400" dirty="0" err="1" smtClean="0">
                <a:sym typeface="Wingdings" pitchFamily="2" charset="2"/>
              </a:rPr>
              <a:t>liquify</a:t>
            </a:r>
            <a:r>
              <a:rPr lang="en-US" sz="2400" dirty="0" smtClean="0">
                <a:sym typeface="Wingdings" pitchFamily="2" charset="2"/>
              </a:rPr>
              <a:t> glues, tenderize meat.</a:t>
            </a:r>
          </a:p>
          <a:p>
            <a:r>
              <a:rPr lang="en-US" sz="2400" dirty="0" err="1" smtClean="0">
                <a:sym typeface="Wingdings" pitchFamily="2" charset="2"/>
              </a:rPr>
              <a:t>Pectinase</a:t>
            </a:r>
            <a:r>
              <a:rPr lang="en-US" sz="2400" dirty="0" smtClean="0">
                <a:sym typeface="Wingdings" pitchFamily="2" charset="2"/>
              </a:rPr>
              <a:t> digest pectin to manufacture linen,</a:t>
            </a:r>
          </a:p>
          <a:p>
            <a:pPr>
              <a:buNone/>
            </a:pP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smtClean="0">
                <a:sym typeface="Wingdings" pitchFamily="2" charset="2"/>
              </a:rPr>
              <a:t>                                    to </a:t>
            </a:r>
            <a:r>
              <a:rPr lang="en-US" sz="2400" dirty="0" err="1" smtClean="0">
                <a:sym typeface="Wingdings" pitchFamily="2" charset="2"/>
              </a:rPr>
              <a:t>liquify</a:t>
            </a:r>
            <a:r>
              <a:rPr lang="en-US" sz="2400" dirty="0" smtClean="0">
                <a:sym typeface="Wingdings" pitchFamily="2" charset="2"/>
              </a:rPr>
              <a:t> fruit juice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1600200" y="5562600"/>
            <a:ext cx="7315200" cy="1295400"/>
          </a:xfrm>
        </p:spPr>
        <p:txBody>
          <a:bodyPr>
            <a:normAutofit/>
          </a:bodyPr>
          <a:lstStyle/>
          <a:p>
            <a:r>
              <a:rPr lang="en-US" dirty="0" smtClean="0"/>
              <a:t>Sir Alexander Fleming observed that colonies of the bacterium Staphylococcus </a:t>
            </a:r>
            <a:r>
              <a:rPr lang="en-US" dirty="0" err="1" smtClean="0"/>
              <a:t>aureus</a:t>
            </a:r>
            <a:r>
              <a:rPr lang="en-US" dirty="0" smtClean="0"/>
              <a:t> could be destroyed by the mold </a:t>
            </a:r>
            <a:r>
              <a:rPr lang="en-US" i="1" dirty="0" err="1" smtClean="0"/>
              <a:t>Penicillium</a:t>
            </a:r>
            <a:r>
              <a:rPr lang="en-US" i="1" dirty="0" smtClean="0"/>
              <a:t> </a:t>
            </a:r>
            <a:r>
              <a:rPr lang="en-US" i="1" dirty="0" err="1" smtClean="0"/>
              <a:t>notatum</a:t>
            </a:r>
            <a:r>
              <a:rPr lang="en-US" dirty="0" smtClean="0"/>
              <a:t>, demonstrating antibacterial properties</a:t>
            </a:r>
            <a:r>
              <a:rPr lang="en-US" dirty="0" smtClean="0"/>
              <a:t>.()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penicillin: </a:t>
            </a:r>
            <a:endParaRPr lang="en-US" dirty="0"/>
          </a:p>
        </p:txBody>
      </p:sp>
      <p:pic>
        <p:nvPicPr>
          <p:cNvPr id="6" name="Picture Placeholder 5" descr="image2.pn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2638" b="12638"/>
          <a:stretch>
            <a:fillRect/>
          </a:stretch>
        </p:blipFill>
        <p:spPr>
          <a:xfrm>
            <a:off x="2220930" y="609600"/>
            <a:ext cx="6161070" cy="3657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1371600"/>
          </a:xfrm>
        </p:spPr>
        <p:txBody>
          <a:bodyPr>
            <a:normAutofit fontScale="40000" lnSpcReduction="20000"/>
          </a:bodyPr>
          <a:lstStyle/>
          <a:p>
            <a:r>
              <a:rPr lang="en-US" sz="5000" dirty="0" smtClean="0"/>
              <a:t>The manufacturing process for Penicillin G Procaine was invented by Howard Florey (1898–1968) and Ernst Chain (1906–1979). Penicillin could now be sold as a drug. Fleming, Florey, and Chain shared the 1945 Nobel Prize for medicine for their work on penicillin.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Penicillin</a:t>
            </a:r>
            <a:endParaRPr lang="en-US" dirty="0"/>
          </a:p>
        </p:txBody>
      </p:sp>
      <p:pic>
        <p:nvPicPr>
          <p:cNvPr id="5" name="Picture Placeholder 4" descr="howard-florey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28469" b="28469"/>
          <a:stretch>
            <a:fillRect/>
          </a:stretch>
        </p:blipFill>
        <p:spPr>
          <a:xfrm>
            <a:off x="1560576" y="459098"/>
            <a:ext cx="6821424" cy="410985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Microbiological products of pharmaceuticals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828800"/>
            <a:ext cx="8153400" cy="4495800"/>
          </a:xfrm>
        </p:spPr>
        <p:txBody>
          <a:bodyPr>
            <a:normAutofit/>
          </a:bodyPr>
          <a:lstStyle/>
          <a:p>
            <a:r>
              <a:rPr lang="en-US" b="1" dirty="0" smtClean="0"/>
              <a:t>Antibiotics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 err="1" smtClean="0"/>
              <a:t>Penicillins</a:t>
            </a:r>
            <a:r>
              <a:rPr lang="en-US" dirty="0" smtClean="0"/>
              <a:t>, </a:t>
            </a:r>
            <a:r>
              <a:rPr lang="en-US" dirty="0" err="1" smtClean="0"/>
              <a:t>tetracyclines</a:t>
            </a:r>
            <a:r>
              <a:rPr lang="en-US" dirty="0" smtClean="0"/>
              <a:t>, </a:t>
            </a:r>
            <a:r>
              <a:rPr lang="en-US" dirty="0" err="1" smtClean="0"/>
              <a:t>cephalosporins</a:t>
            </a:r>
            <a:r>
              <a:rPr lang="en-US" dirty="0" smtClean="0"/>
              <a:t>, erythromycin                   production yields 4 billion $/year. </a:t>
            </a:r>
          </a:p>
          <a:p>
            <a:pPr>
              <a:buNone/>
            </a:pPr>
            <a:r>
              <a:rPr lang="en-US" dirty="0" smtClean="0"/>
              <a:t>   -</a:t>
            </a:r>
            <a:r>
              <a:rPr lang="en-US" dirty="0" err="1" smtClean="0"/>
              <a:t>Streptomyces</a:t>
            </a:r>
            <a:r>
              <a:rPr lang="en-US" dirty="0" smtClean="0"/>
              <a:t> sp.        </a:t>
            </a:r>
            <a:r>
              <a:rPr lang="en-US" dirty="0" err="1" smtClean="0"/>
              <a:t>tetracyclines</a:t>
            </a:r>
            <a:r>
              <a:rPr lang="en-US" dirty="0" smtClean="0"/>
              <a:t>, streptomycin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</a:t>
            </a:r>
            <a:r>
              <a:rPr lang="en-US" dirty="0" err="1" smtClean="0"/>
              <a:t>chloroamphenicol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-</a:t>
            </a:r>
            <a:r>
              <a:rPr lang="en-US" i="1" dirty="0" err="1" smtClean="0"/>
              <a:t>Penicillium</a:t>
            </a:r>
            <a:r>
              <a:rPr lang="en-US" i="1" dirty="0" smtClean="0"/>
              <a:t> </a:t>
            </a:r>
            <a:r>
              <a:rPr lang="en-US" i="1" dirty="0" err="1" smtClean="0"/>
              <a:t>notatum</a:t>
            </a:r>
            <a:r>
              <a:rPr lang="en-US" dirty="0" smtClean="0"/>
              <a:t>         </a:t>
            </a:r>
            <a:r>
              <a:rPr lang="en-US" dirty="0" err="1" smtClean="0"/>
              <a:t>Penicillins</a:t>
            </a:r>
            <a:r>
              <a:rPr lang="en-US" dirty="0" smtClean="0"/>
              <a:t> (100 units)</a:t>
            </a:r>
          </a:p>
          <a:p>
            <a:pPr>
              <a:buNone/>
            </a:pPr>
            <a:r>
              <a:rPr lang="en-US" i="1" dirty="0" err="1" smtClean="0"/>
              <a:t>Penicillium</a:t>
            </a:r>
            <a:r>
              <a:rPr lang="en-US" i="1" dirty="0" smtClean="0"/>
              <a:t> </a:t>
            </a:r>
            <a:r>
              <a:rPr lang="en-US" i="1" dirty="0" err="1" smtClean="0"/>
              <a:t>chrysogenum</a:t>
            </a:r>
            <a:r>
              <a:rPr lang="en-US" dirty="0" smtClean="0"/>
              <a:t>    </a:t>
            </a:r>
            <a:r>
              <a:rPr lang="en-US" dirty="0" err="1" smtClean="0"/>
              <a:t>penicillins</a:t>
            </a:r>
            <a:r>
              <a:rPr lang="en-US" dirty="0" smtClean="0"/>
              <a:t> (100,000 units)</a:t>
            </a:r>
          </a:p>
          <a:p>
            <a:pPr>
              <a:buNone/>
            </a:pPr>
            <a:r>
              <a:rPr lang="en-US" dirty="0" smtClean="0"/>
              <a:t>   - </a:t>
            </a:r>
            <a:r>
              <a:rPr lang="en-US" dirty="0" err="1" smtClean="0"/>
              <a:t>Cephalosporium</a:t>
            </a:r>
            <a:r>
              <a:rPr lang="en-US" dirty="0" smtClean="0"/>
              <a:t> sp.       </a:t>
            </a:r>
            <a:r>
              <a:rPr lang="en-US" dirty="0" err="1" smtClean="0"/>
              <a:t>cephalosporins</a:t>
            </a:r>
            <a:r>
              <a:rPr lang="en-US" dirty="0" smtClean="0"/>
              <a:t> </a:t>
            </a:r>
          </a:p>
          <a:p>
            <a:pPr>
              <a:buFont typeface="Arial" pitchFamily="34" charset="0"/>
              <a:buChar char="•"/>
            </a:pPr>
            <a:endParaRPr lang="en-US" u="sng" dirty="0" smtClean="0"/>
          </a:p>
        </p:txBody>
      </p:sp>
      <p:sp>
        <p:nvSpPr>
          <p:cNvPr id="4" name="Right Arrow 3"/>
          <p:cNvSpPr/>
          <p:nvPr/>
        </p:nvSpPr>
        <p:spPr>
          <a:xfrm>
            <a:off x="3505200" y="3429000"/>
            <a:ext cx="685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3886200" y="4419600"/>
            <a:ext cx="762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4114800" y="5029200"/>
            <a:ext cx="304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4038600" y="5486400"/>
            <a:ext cx="6096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ntibiotics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28600" y="762000"/>
            <a:ext cx="8716216" cy="567879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Synthesis of penicillin G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676400"/>
            <a:ext cx="815340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i="1" dirty="0" err="1" smtClean="0"/>
              <a:t>Penicillium</a:t>
            </a:r>
            <a:r>
              <a:rPr lang="en-US" i="1" dirty="0" smtClean="0"/>
              <a:t> </a:t>
            </a:r>
            <a:r>
              <a:rPr lang="en-US" i="1" dirty="0" err="1" smtClean="0"/>
              <a:t>chrysogenum+</a:t>
            </a:r>
            <a:r>
              <a:rPr lang="en-US" dirty="0" err="1" smtClean="0"/>
              <a:t>phenyl</a:t>
            </a:r>
            <a:r>
              <a:rPr lang="en-US" dirty="0" smtClean="0"/>
              <a:t> acetic </a:t>
            </a:r>
            <a:r>
              <a:rPr lang="en-US" dirty="0" err="1" smtClean="0"/>
              <a:t>acid</a:t>
            </a:r>
            <a:r>
              <a:rPr lang="en-US" sz="2800" dirty="0" err="1" smtClean="0">
                <a:sym typeface="Wingdings" pitchFamily="2" charset="2"/>
              </a:rPr>
              <a:t>filtration</a:t>
            </a:r>
            <a:endParaRPr lang="en-US" sz="28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2800" dirty="0" smtClean="0">
                <a:sym typeface="Wingdings" pitchFamily="2" charset="2"/>
              </a:rPr>
              <a:t>+ </a:t>
            </a:r>
            <a:r>
              <a:rPr lang="en-US" sz="2000" dirty="0" err="1" smtClean="0">
                <a:sym typeface="Wingdings" pitchFamily="2" charset="2"/>
              </a:rPr>
              <a:t>water+CHO+salt</a:t>
            </a:r>
            <a:r>
              <a:rPr lang="en-US" sz="2000" dirty="0" smtClean="0">
                <a:sym typeface="Wingdings" pitchFamily="2" charset="2"/>
              </a:rPr>
              <a:t>                                                             8days</a:t>
            </a:r>
          </a:p>
          <a:p>
            <a:pPr>
              <a:buNone/>
            </a:pPr>
            <a:r>
              <a:rPr lang="en-US" sz="2000" dirty="0" smtClean="0">
                <a:sym typeface="Wingdings" pitchFamily="2" charset="2"/>
              </a:rPr>
              <a:t>        </a:t>
            </a:r>
          </a:p>
          <a:p>
            <a:pPr>
              <a:buNone/>
            </a:pPr>
            <a:r>
              <a:rPr lang="en-US" sz="2800" dirty="0" smtClean="0">
                <a:sym typeface="Wingdings" pitchFamily="2" charset="2"/>
              </a:rPr>
              <a:t>            Crystals of penicillin G &lt; ---chemical extraction</a:t>
            </a:r>
          </a:p>
          <a:p>
            <a:pPr>
              <a:buNone/>
            </a:pP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smtClean="0">
                <a:sym typeface="Wingdings" pitchFamily="2" charset="2"/>
              </a:rPr>
              <a:t>                (</a:t>
            </a:r>
            <a:r>
              <a:rPr lang="en-US" sz="1800" dirty="0" smtClean="0">
                <a:sym typeface="Wingdings" pitchFamily="2" charset="2"/>
              </a:rPr>
              <a:t>99.9% pure</a:t>
            </a:r>
            <a:r>
              <a:rPr lang="en-US" sz="2800" dirty="0" smtClean="0">
                <a:sym typeface="Wingdings" pitchFamily="2" charset="2"/>
              </a:rPr>
              <a:t>)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sz="2400" u="sng" dirty="0" smtClean="0">
                <a:latin typeface="Arial" pitchFamily="34" charset="0"/>
                <a:cs typeface="Arial" pitchFamily="34" charset="0"/>
              </a:rPr>
              <a:t>Preparation of semi-synthetic </a:t>
            </a:r>
            <a:r>
              <a:rPr lang="en-US" sz="2400" u="sng" dirty="0" err="1" smtClean="0">
                <a:latin typeface="Arial" pitchFamily="34" charset="0"/>
                <a:cs typeface="Arial" pitchFamily="34" charset="0"/>
              </a:rPr>
              <a:t>penicillins</a:t>
            </a:r>
            <a:r>
              <a:rPr lang="en-US" sz="2400" u="sng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endParaRPr lang="en-US" sz="2400" u="sng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Penicillin </a:t>
            </a:r>
            <a:r>
              <a:rPr lang="en-US" sz="2400" dirty="0" smtClean="0">
                <a:sym typeface="Wingdings" pitchFamily="2" charset="2"/>
              </a:rPr>
              <a:t>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smtClean="0">
                <a:sym typeface="Wingdings" pitchFamily="2" charset="2"/>
              </a:rPr>
              <a:t>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smtClean="0">
                <a:sym typeface="Wingdings" pitchFamily="2" charset="2"/>
              </a:rPr>
              <a:t>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smtClean="0">
                <a:sym typeface="Wingdings" pitchFamily="2" charset="2"/>
              </a:rPr>
              <a:t></a:t>
            </a:r>
            <a:r>
              <a:rPr lang="en-US" sz="2400" dirty="0" smtClean="0">
                <a:sym typeface="Wingdings" pitchFamily="2" charset="2"/>
              </a:rPr>
              <a:t> 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Aminopenicillanic</a:t>
            </a:r>
            <a:r>
              <a:rPr lang="en-US" sz="2400" dirty="0" smtClean="0">
                <a:sym typeface="Wingdings" pitchFamily="2" charset="2"/>
              </a:rPr>
              <a:t> acid </a:t>
            </a:r>
          </a:p>
          <a:p>
            <a:pPr>
              <a:buNone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core molecule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)   remove benzyl group                                addition of side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cain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7848600" y="2133600"/>
            <a:ext cx="484632" cy="1143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in Penicillin production</a:t>
            </a:r>
            <a:endParaRPr lang="en-US" dirty="0"/>
          </a:p>
        </p:txBody>
      </p:sp>
      <p:pic>
        <p:nvPicPr>
          <p:cNvPr id="5" name="Content Placeholder 4" descr="penicillinproduction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052769" y="1905000"/>
            <a:ext cx="7008923" cy="40385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Steroid conversion: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microorganisms transform plant &amp; animal steroids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into </a:t>
            </a:r>
            <a:r>
              <a:rPr lang="en-US" dirty="0" err="1" smtClean="0"/>
              <a:t>theraputically</a:t>
            </a:r>
            <a:r>
              <a:rPr lang="en-US" dirty="0" smtClean="0"/>
              <a:t> active forms:</a:t>
            </a:r>
          </a:p>
          <a:p>
            <a:r>
              <a:rPr lang="en-US" dirty="0" err="1" smtClean="0"/>
              <a:t>Streptomyces</a:t>
            </a:r>
            <a:r>
              <a:rPr lang="en-US" dirty="0" smtClean="0"/>
              <a:t> </a:t>
            </a:r>
            <a:r>
              <a:rPr lang="en-US" dirty="0" err="1" smtClean="0"/>
              <a:t>lavendulae</a:t>
            </a:r>
            <a:endParaRPr lang="en-US" dirty="0" smtClean="0"/>
          </a:p>
          <a:p>
            <a:r>
              <a:rPr lang="en-US" dirty="0" err="1" smtClean="0"/>
              <a:t>Actinomycetes</a:t>
            </a:r>
            <a:r>
              <a:rPr lang="en-US" sz="3200" dirty="0" smtClean="0">
                <a:sym typeface="Wingdings" pitchFamily="2" charset="2"/>
              </a:rPr>
              <a:t> </a:t>
            </a:r>
            <a:endParaRPr lang="en-US" dirty="0" smtClean="0"/>
          </a:p>
          <a:p>
            <a:r>
              <a:rPr lang="en-US" dirty="0" err="1" smtClean="0"/>
              <a:t>Rhizopus</a:t>
            </a:r>
            <a:r>
              <a:rPr lang="en-US" dirty="0" smtClean="0"/>
              <a:t> sp.</a:t>
            </a:r>
            <a:r>
              <a:rPr lang="en-US" sz="3200" dirty="0" smtClean="0">
                <a:sym typeface="Wingdings" pitchFamily="2" charset="2"/>
              </a:rPr>
              <a:t> </a:t>
            </a:r>
            <a:r>
              <a:rPr lang="en-US" sz="3200" dirty="0" smtClean="0">
                <a:sym typeface="Wingdings" pitchFamily="2" charset="2"/>
              </a:rPr>
              <a:t>  </a:t>
            </a:r>
            <a:r>
              <a:rPr lang="en-US" sz="4000" dirty="0" smtClean="0">
                <a:sym typeface="Wingdings" pitchFamily="2" charset="2"/>
              </a:rPr>
              <a:t>Progesterone</a:t>
            </a:r>
            <a:endParaRPr lang="en-US" sz="4000" dirty="0" smtClean="0"/>
          </a:p>
          <a:p>
            <a:r>
              <a:rPr lang="en-US" dirty="0" err="1" smtClean="0"/>
              <a:t>Penicillium</a:t>
            </a:r>
            <a:r>
              <a:rPr lang="en-US" dirty="0" smtClean="0"/>
              <a:t> sp.</a:t>
            </a:r>
            <a:r>
              <a:rPr lang="en-US" sz="3200" dirty="0" smtClean="0">
                <a:sym typeface="Wingdings" pitchFamily="2" charset="2"/>
              </a:rPr>
              <a:t> </a:t>
            </a:r>
            <a:r>
              <a:rPr lang="en-US" sz="3200" dirty="0" smtClean="0">
                <a:sym typeface="Wingdings" pitchFamily="2" charset="2"/>
              </a:rPr>
              <a:t></a:t>
            </a:r>
            <a:endParaRPr lang="en-US" dirty="0" smtClean="0"/>
          </a:p>
          <a:p>
            <a:r>
              <a:rPr lang="en-US" dirty="0" err="1" smtClean="0"/>
              <a:t>Aspergillus</a:t>
            </a:r>
            <a:r>
              <a:rPr lang="en-US" dirty="0" smtClean="0"/>
              <a:t> sp.</a:t>
            </a:r>
            <a:r>
              <a:rPr lang="en-US" sz="3200" dirty="0" smtClean="0">
                <a:sym typeface="Wingdings" pitchFamily="2" charset="2"/>
              </a:rPr>
              <a:t> </a:t>
            </a:r>
            <a:r>
              <a:rPr lang="en-US" sz="3200" dirty="0" smtClean="0">
                <a:sym typeface="Wingdings" pitchFamily="2" charset="2"/>
              </a:rPr>
              <a:t>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                      </a:t>
            </a:r>
            <a:r>
              <a:rPr lang="en-US" sz="4000" dirty="0" smtClean="0"/>
              <a:t>Steroids</a:t>
            </a:r>
            <a:endParaRPr lang="en-US" sz="40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334000" y="35052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648200" y="28956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Down Arrow 7"/>
          <p:cNvSpPr/>
          <p:nvPr/>
        </p:nvSpPr>
        <p:spPr>
          <a:xfrm>
            <a:off x="4648200" y="28194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Elbow Connector 9"/>
          <p:cNvCxnSpPr/>
          <p:nvPr/>
        </p:nvCxnSpPr>
        <p:spPr>
          <a:xfrm>
            <a:off x="4343400" y="3352800"/>
            <a:ext cx="914400" cy="8382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own Arrow 11"/>
          <p:cNvSpPr/>
          <p:nvPr/>
        </p:nvSpPr>
        <p:spPr>
          <a:xfrm>
            <a:off x="5105400" y="42672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Elbow Connector 13"/>
          <p:cNvCxnSpPr/>
          <p:nvPr/>
        </p:nvCxnSpPr>
        <p:spPr>
          <a:xfrm>
            <a:off x="3962400" y="3962400"/>
            <a:ext cx="609600" cy="1524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Vitamin producti</a:t>
            </a:r>
            <a:r>
              <a:rPr lang="en-US" dirty="0" smtClean="0"/>
              <a:t>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 smtClean="0"/>
              <a:t>Pseudomonas </a:t>
            </a:r>
            <a:r>
              <a:rPr lang="en-US" i="1" dirty="0" err="1" smtClean="0"/>
              <a:t>dinitrifican</a:t>
            </a:r>
            <a:r>
              <a:rPr lang="en-US" dirty="0" err="1" smtClean="0"/>
              <a:t>s</a:t>
            </a:r>
            <a:r>
              <a:rPr lang="en-US" sz="3200" dirty="0" smtClean="0">
                <a:sym typeface="Wingdings" pitchFamily="2" charset="2"/>
              </a:rPr>
              <a:t></a:t>
            </a:r>
            <a:r>
              <a:rPr lang="en-US" sz="2400" dirty="0" smtClean="0">
                <a:sym typeface="Wingdings" pitchFamily="2" charset="2"/>
              </a:rPr>
              <a:t>B</a:t>
            </a:r>
            <a:r>
              <a:rPr lang="en-US" sz="2400" baseline="-25000" dirty="0" smtClean="0">
                <a:sym typeface="Wingdings" pitchFamily="2" charset="2"/>
              </a:rPr>
              <a:t>12</a:t>
            </a:r>
            <a:r>
              <a:rPr lang="en-US" sz="2400" dirty="0" smtClean="0">
                <a:sym typeface="Wingdings" pitchFamily="2" charset="2"/>
              </a:rPr>
              <a:t>(</a:t>
            </a:r>
            <a:r>
              <a:rPr lang="en-US" sz="2400" dirty="0" err="1" smtClean="0">
                <a:sym typeface="Wingdings" pitchFamily="2" charset="2"/>
              </a:rPr>
              <a:t>cyanocobalamin</a:t>
            </a:r>
            <a:r>
              <a:rPr lang="en-US" sz="2400" dirty="0" smtClean="0">
                <a:sym typeface="Wingdings" pitchFamily="2" charset="2"/>
              </a:rPr>
              <a:t>)</a:t>
            </a:r>
          </a:p>
          <a:p>
            <a:r>
              <a:rPr lang="en-US" sz="2400" i="1" dirty="0" err="1" smtClean="0">
                <a:sym typeface="Wingdings" pitchFamily="2" charset="2"/>
              </a:rPr>
              <a:t>Asbya</a:t>
            </a:r>
            <a:r>
              <a:rPr lang="en-US" sz="2400" i="1" dirty="0" smtClean="0">
                <a:sym typeface="Wingdings" pitchFamily="2" charset="2"/>
              </a:rPr>
              <a:t> </a:t>
            </a:r>
            <a:r>
              <a:rPr lang="en-US" sz="2400" i="1" dirty="0" err="1" smtClean="0">
                <a:sym typeface="Wingdings" pitchFamily="2" charset="2"/>
              </a:rPr>
              <a:t>gossypii</a:t>
            </a:r>
            <a:r>
              <a:rPr lang="en-US" sz="3200" dirty="0" smtClean="0">
                <a:sym typeface="Wingdings" pitchFamily="2" charset="2"/>
              </a:rPr>
              <a:t></a:t>
            </a:r>
            <a:r>
              <a:rPr lang="en-US" sz="2400" dirty="0" smtClean="0">
                <a:sym typeface="Wingdings" pitchFamily="2" charset="2"/>
              </a:rPr>
              <a:t>B</a:t>
            </a:r>
            <a:r>
              <a:rPr lang="en-US" sz="2400" baseline="-25000" dirty="0" smtClean="0">
                <a:sym typeface="Wingdings" pitchFamily="2" charset="2"/>
              </a:rPr>
              <a:t>2</a:t>
            </a:r>
            <a:r>
              <a:rPr lang="en-US" sz="2400" dirty="0" smtClean="0">
                <a:sym typeface="Wingdings" pitchFamily="2" charset="2"/>
              </a:rPr>
              <a:t>(riboflavin)     </a:t>
            </a:r>
          </a:p>
          <a:p>
            <a:r>
              <a:rPr lang="en-US" sz="2400" i="1" dirty="0" err="1" smtClean="0">
                <a:sym typeface="Wingdings" pitchFamily="2" charset="2"/>
              </a:rPr>
              <a:t>Acetobact</a:t>
            </a:r>
            <a:r>
              <a:rPr lang="en-US" sz="2400" dirty="0" err="1" smtClean="0">
                <a:sym typeface="Wingdings" pitchFamily="2" charset="2"/>
              </a:rPr>
              <a:t>er</a:t>
            </a:r>
            <a:r>
              <a:rPr lang="en-US" sz="2400" dirty="0" smtClean="0">
                <a:sym typeface="Wingdings" pitchFamily="2" charset="2"/>
              </a:rPr>
              <a:t> sp.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smtClean="0">
                <a:sym typeface="Wingdings" pitchFamily="2" charset="2"/>
              </a:rPr>
              <a:t></a:t>
            </a:r>
            <a:r>
              <a:rPr lang="en-US" sz="2400" dirty="0" err="1" smtClean="0">
                <a:sym typeface="Wingdings" pitchFamily="2" charset="2"/>
              </a:rPr>
              <a:t>Vit</a:t>
            </a:r>
            <a:r>
              <a:rPr lang="en-US" sz="2400" dirty="0" smtClean="0">
                <a:sym typeface="Wingdings" pitchFamily="2" charset="2"/>
              </a:rPr>
              <a:t> C (ascorbic acid)</a:t>
            </a:r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Content: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09600" y="1447800"/>
            <a:ext cx="8153400" cy="4724400"/>
          </a:xfrm>
        </p:spPr>
        <p:txBody>
          <a:bodyPr>
            <a:normAutofit fontScale="25000" lnSpcReduction="20000"/>
          </a:bodyPr>
          <a:lstStyle/>
          <a:p>
            <a:r>
              <a:rPr lang="en-US" sz="7400" dirty="0" smtClean="0"/>
              <a:t>Industrial microbiology.</a:t>
            </a:r>
          </a:p>
          <a:p>
            <a:endParaRPr lang="en-US" sz="7400" dirty="0" smtClean="0"/>
          </a:p>
          <a:p>
            <a:r>
              <a:rPr lang="en-US" sz="7400" dirty="0" smtClean="0"/>
              <a:t>Elements of industrial microbiology:</a:t>
            </a:r>
          </a:p>
          <a:p>
            <a:pPr marL="514350" indent="-514350">
              <a:buNone/>
            </a:pPr>
            <a:r>
              <a:rPr lang="en-US" sz="7400" dirty="0" smtClean="0"/>
              <a:t> </a:t>
            </a:r>
            <a:r>
              <a:rPr lang="en-US" sz="7400" dirty="0" smtClean="0"/>
              <a:t>       microorganisms, </a:t>
            </a:r>
            <a:r>
              <a:rPr lang="en-US" sz="7400" dirty="0" smtClean="0"/>
              <a:t>Environment(</a:t>
            </a:r>
            <a:r>
              <a:rPr lang="en-US" sz="7400" dirty="0" err="1" smtClean="0"/>
              <a:t>Fermenter</a:t>
            </a:r>
            <a:r>
              <a:rPr lang="en-US" sz="7400" dirty="0" smtClean="0"/>
              <a:t>)</a:t>
            </a:r>
          </a:p>
          <a:p>
            <a:pPr marL="514350" indent="-514350">
              <a:buNone/>
            </a:pPr>
            <a:endParaRPr lang="en-US" sz="7400" dirty="0" smtClean="0"/>
          </a:p>
          <a:p>
            <a:pPr marL="514350" indent="-514350">
              <a:buFont typeface="Wingdings" pitchFamily="2" charset="2"/>
              <a:buChar char="q"/>
            </a:pPr>
            <a:r>
              <a:rPr lang="en-US" sz="7400" dirty="0" smtClean="0"/>
              <a:t>Microbiological products: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7400" dirty="0" smtClean="0"/>
              <a:t>    Food Products: </a:t>
            </a:r>
            <a:r>
              <a:rPr lang="en-US" sz="7400" dirty="0" err="1" smtClean="0"/>
              <a:t>Bread,Yogurt</a:t>
            </a:r>
            <a:r>
              <a:rPr lang="en-US" sz="7400" dirty="0" smtClean="0"/>
              <a:t>, Single cell protein.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7400" dirty="0" smtClean="0"/>
              <a:t> </a:t>
            </a:r>
            <a:r>
              <a:rPr lang="en-US" sz="7400" dirty="0" smtClean="0"/>
              <a:t>   Enzyme production: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7400" dirty="0" smtClean="0"/>
              <a:t> </a:t>
            </a:r>
            <a:r>
              <a:rPr lang="en-US" sz="7400" dirty="0" smtClean="0"/>
              <a:t>   Pharmaceuticals: antibiotics, hormones, Vitamins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7400" dirty="0" smtClean="0"/>
              <a:t> </a:t>
            </a:r>
            <a:r>
              <a:rPr lang="en-US" sz="7400" dirty="0" smtClean="0"/>
              <a:t>   Production of pesticides.</a:t>
            </a:r>
          </a:p>
          <a:p>
            <a:pPr marL="514350" indent="-514350">
              <a:buFont typeface="+mj-lt"/>
              <a:buAutoNum type="arabicPeriod"/>
            </a:pPr>
            <a:endParaRPr lang="en-US" sz="7400" dirty="0" smtClean="0"/>
          </a:p>
          <a:p>
            <a:pPr marL="514350" indent="-514350">
              <a:buFont typeface="Wingdings" pitchFamily="2" charset="2"/>
              <a:buChar char="q"/>
            </a:pPr>
            <a:r>
              <a:rPr lang="en-US" sz="7400" dirty="0" smtClean="0"/>
              <a:t>Digestion of oil spills.</a:t>
            </a:r>
          </a:p>
          <a:p>
            <a:pPr marL="514350" indent="-514350">
              <a:buNone/>
            </a:pPr>
            <a:r>
              <a:rPr lang="en-US" sz="5100" dirty="0" smtClean="0"/>
              <a:t> </a:t>
            </a:r>
            <a:r>
              <a:rPr lang="en-US" sz="5100" dirty="0" smtClean="0"/>
              <a:t>     </a:t>
            </a:r>
            <a:endParaRPr lang="en-US" sz="5100" dirty="0" smtClean="0"/>
          </a:p>
          <a:p>
            <a:pPr marL="514350" indent="-514350">
              <a:buNone/>
            </a:pPr>
            <a:r>
              <a:rPr lang="en-US" sz="5100" dirty="0" smtClean="0"/>
              <a:t> </a:t>
            </a:r>
            <a:endParaRPr lang="en-US" sz="5100" dirty="0" smtClean="0"/>
          </a:p>
          <a:p>
            <a:pPr marL="514350" indent="-514350">
              <a:buNone/>
            </a:pPr>
            <a:r>
              <a:rPr lang="en-US" sz="2800" dirty="0" smtClean="0"/>
              <a:t>    </a:t>
            </a:r>
          </a:p>
          <a:p>
            <a:pPr marL="514350" indent="-514350">
              <a:buFont typeface="Wingdings" pitchFamily="2" charset="2"/>
              <a:buChar char="q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Microbiological products of chemicals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Pesticides: </a:t>
            </a:r>
          </a:p>
          <a:p>
            <a:pPr>
              <a:buNone/>
            </a:pPr>
            <a:r>
              <a:rPr lang="en-US" dirty="0" smtClean="0"/>
              <a:t>Bacillus </a:t>
            </a:r>
            <a:r>
              <a:rPr lang="en-US" dirty="0" err="1" smtClean="0"/>
              <a:t>thuringiensis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secretes an </a:t>
            </a:r>
            <a:r>
              <a:rPr lang="en-US" dirty="0" err="1" smtClean="0"/>
              <a:t>exo</a:t>
            </a:r>
            <a:r>
              <a:rPr lang="en-US" dirty="0" smtClean="0"/>
              <a:t>-enzyme</a:t>
            </a:r>
          </a:p>
          <a:p>
            <a:pPr>
              <a:buNone/>
            </a:pPr>
            <a:r>
              <a:rPr lang="en-US" dirty="0" smtClean="0"/>
              <a:t>When </a:t>
            </a:r>
            <a:r>
              <a:rPr lang="en-US" dirty="0" err="1" smtClean="0"/>
              <a:t>injested</a:t>
            </a:r>
            <a:r>
              <a:rPr lang="en-US" dirty="0" smtClean="0"/>
              <a:t> by larvae of insects. The </a:t>
            </a:r>
            <a:r>
              <a:rPr lang="en-US" dirty="0" err="1" smtClean="0"/>
              <a:t>exo</a:t>
            </a:r>
            <a:r>
              <a:rPr lang="en-US" dirty="0" smtClean="0"/>
              <a:t>-enzymes</a:t>
            </a:r>
          </a:p>
          <a:p>
            <a:pPr>
              <a:buNone/>
            </a:pPr>
            <a:r>
              <a:rPr lang="en-US" dirty="0" smtClean="0"/>
              <a:t>degrade </a:t>
            </a:r>
            <a:r>
              <a:rPr lang="en-US" dirty="0" err="1" smtClean="0"/>
              <a:t>hyaluronic</a:t>
            </a:r>
            <a:r>
              <a:rPr lang="en-US" dirty="0" smtClean="0"/>
              <a:t> acid that damage the digestive system and kills the larvae.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Secretes a toxin, when sprayed on larvae it would kill them. </a:t>
            </a:r>
          </a:p>
          <a:p>
            <a:r>
              <a:rPr lang="en-US" b="1" dirty="0" smtClean="0"/>
              <a:t>Degradation of oil spills (pollutants)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</a:t>
            </a:r>
            <a:r>
              <a:rPr lang="en-US" u="sng" dirty="0" smtClean="0"/>
              <a:t>Pseudomonas</a:t>
            </a:r>
            <a:r>
              <a:rPr lang="en-US" dirty="0" smtClean="0"/>
              <a:t> </a:t>
            </a:r>
            <a:r>
              <a:rPr lang="en-US" u="sng" dirty="0" err="1" smtClean="0"/>
              <a:t>putida</a:t>
            </a:r>
            <a:r>
              <a:rPr lang="en-US" u="sng" dirty="0" smtClean="0"/>
              <a:t>.</a:t>
            </a:r>
          </a:p>
          <a:p>
            <a:pPr>
              <a:buNone/>
            </a:pPr>
            <a:r>
              <a:rPr lang="en-US" u="sng" dirty="0" smtClean="0"/>
              <a:t> 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Industrial </a:t>
            </a:r>
            <a:r>
              <a:rPr lang="en-US" dirty="0" err="1" smtClean="0"/>
              <a:t>micrbiology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Successful exploitation of microbial activities on a large scale to manufacture useful substances for human consumption and economical benefits.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smtClean="0">
                <a:latin typeface="Bradley Hand ITC" pitchFamily="66" charset="0"/>
                <a:cs typeface="Arial" pitchFamily="34" charset="0"/>
              </a:rPr>
              <a:t>M</a:t>
            </a:r>
            <a:r>
              <a:rPr lang="en-US" dirty="0" smtClean="0">
                <a:latin typeface="Bradley Hand ITC" pitchFamily="66" charset="0"/>
                <a:cs typeface="Arial" pitchFamily="34" charset="0"/>
              </a:rPr>
              <a:t>utant strains are most important to keep industrial </a:t>
            </a:r>
            <a:r>
              <a:rPr lang="en-US" dirty="0" err="1" smtClean="0">
                <a:latin typeface="Bradley Hand ITC" pitchFamily="66" charset="0"/>
                <a:cs typeface="Arial" pitchFamily="34" charset="0"/>
              </a:rPr>
              <a:t>fermentaation</a:t>
            </a:r>
            <a:r>
              <a:rPr lang="en-US" dirty="0" smtClean="0">
                <a:latin typeface="Bradley Hand ITC" pitchFamily="66" charset="0"/>
                <a:cs typeface="Arial" pitchFamily="34" charset="0"/>
              </a:rPr>
              <a:t> productive.</a:t>
            </a:r>
          </a:p>
          <a:p>
            <a:pPr>
              <a:buNone/>
            </a:pPr>
            <a:r>
              <a:rPr lang="en-US" dirty="0" smtClean="0">
                <a:latin typeface="Bradley Hand ITC" pitchFamily="66" charset="0"/>
                <a:cs typeface="Arial" pitchFamily="34" charset="0"/>
              </a:rPr>
              <a:t>-Treatment with mutagens ( x-ray, U.V…)</a:t>
            </a:r>
          </a:p>
          <a:p>
            <a:pPr>
              <a:buNone/>
            </a:pPr>
            <a:r>
              <a:rPr lang="en-US" dirty="0" smtClean="0">
                <a:latin typeface="Bradley Hand ITC" pitchFamily="66" charset="0"/>
                <a:cs typeface="Arial" pitchFamily="34" charset="0"/>
              </a:rPr>
              <a:t>-Gene amplification to force plasmid to reproduce faster. </a:t>
            </a:r>
          </a:p>
          <a:p>
            <a:pPr>
              <a:buNone/>
            </a:pPr>
            <a:r>
              <a:rPr lang="en-US" dirty="0" smtClean="0">
                <a:latin typeface="Bradley Hand ITC" pitchFamily="66" charset="0"/>
                <a:cs typeface="Arial" pitchFamily="34" charset="0"/>
              </a:rPr>
              <a:t>Gene transfer and recombinant DNA.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Industrial </a:t>
            </a:r>
            <a:r>
              <a:rPr lang="en-US" dirty="0" err="1" smtClean="0"/>
              <a:t>mircrobiology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/>
              <a:t>1- </a:t>
            </a:r>
            <a:r>
              <a:rPr lang="en-US" sz="3200" b="1" dirty="0" err="1" smtClean="0"/>
              <a:t>Microorganisims</a:t>
            </a:r>
            <a:r>
              <a:rPr lang="en-US" sz="3200" b="1" dirty="0" smtClean="0"/>
              <a:t>: Bacteria, yeasts, molds, viruses.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dirty="0" smtClean="0"/>
              <a:t>Must produce good amount of product 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dirty="0" smtClean="0"/>
              <a:t>Rapid transport of nutrients 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dirty="0" smtClean="0"/>
              <a:t>High metabolic rate 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dirty="0" smtClean="0"/>
              <a:t>Short division time 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dirty="0" smtClean="0"/>
              <a:t>Stable and non pathogenic </a:t>
            </a:r>
          </a:p>
          <a:p>
            <a:pPr marL="514350" indent="-514350">
              <a:buFont typeface="Arial" pitchFamily="34" charset="0"/>
              <a:buChar char="•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Industrial </a:t>
            </a:r>
            <a:r>
              <a:rPr lang="en-US" dirty="0" err="1" smtClean="0"/>
              <a:t>mircrobiology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/>
              <a:t>2- Environment: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 “</a:t>
            </a:r>
            <a:r>
              <a:rPr lang="en-US" dirty="0" err="1" smtClean="0"/>
              <a:t>Fermenter</a:t>
            </a:r>
            <a:r>
              <a:rPr lang="en-US" dirty="0" smtClean="0"/>
              <a:t>” provides the desired conditions: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b="1" dirty="0" smtClean="0"/>
              <a:t>Temperature</a:t>
            </a:r>
            <a:r>
              <a:rPr lang="en-US" dirty="0" smtClean="0"/>
              <a:t>     </a:t>
            </a:r>
            <a:r>
              <a:rPr lang="en-US" sz="2400" dirty="0" smtClean="0"/>
              <a:t>(</a:t>
            </a:r>
            <a:r>
              <a:rPr lang="en-US" sz="2400" dirty="0" err="1" smtClean="0"/>
              <a:t>heating+cooling</a:t>
            </a:r>
            <a:r>
              <a:rPr lang="en-US" sz="2400" dirty="0" smtClean="0"/>
              <a:t> system)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b="1" dirty="0" smtClean="0"/>
              <a:t>PH </a:t>
            </a:r>
            <a:r>
              <a:rPr lang="en-US" dirty="0" smtClean="0"/>
              <a:t>                  (</a:t>
            </a:r>
            <a:r>
              <a:rPr lang="en-US" sz="2400" dirty="0" smtClean="0"/>
              <a:t>addition of acid or base</a:t>
            </a:r>
            <a:r>
              <a:rPr lang="en-US" dirty="0" smtClean="0"/>
              <a:t>)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b="1" dirty="0" smtClean="0"/>
              <a:t>Oxygen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b="1" dirty="0" smtClean="0"/>
              <a:t>Agitation          </a:t>
            </a:r>
            <a:r>
              <a:rPr lang="en-US" sz="2400" dirty="0" smtClean="0"/>
              <a:t>(paddle wheels)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FERMENTERS</a:t>
            </a:r>
            <a:endParaRPr lang="en-US" dirty="0"/>
          </a:p>
        </p:txBody>
      </p:sp>
      <p:pic>
        <p:nvPicPr>
          <p:cNvPr id="6" name="Content Placeholder 5" descr="fermenter 2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09600" y="1905000"/>
            <a:ext cx="4569884" cy="3427413"/>
          </a:xfrm>
        </p:spPr>
      </p:pic>
      <p:pic>
        <p:nvPicPr>
          <p:cNvPr id="7" name="Content Placeholder 6" descr="fermenter.jpg"/>
          <p:cNvPicPr>
            <a:picLocks noGrp="1" noChangeAspect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5486400" y="1981200"/>
            <a:ext cx="3372000" cy="402107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</a:t>
            </a:r>
            <a:r>
              <a:rPr lang="en-US" dirty="0" err="1" smtClean="0"/>
              <a:t>fermenters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Batch culture </a:t>
            </a:r>
            <a:r>
              <a:rPr lang="en-US" b="1" dirty="0" err="1" smtClean="0"/>
              <a:t>fermenter</a:t>
            </a:r>
            <a:r>
              <a:rPr lang="en-US" b="1" dirty="0" smtClean="0"/>
              <a:t> </a:t>
            </a:r>
          </a:p>
          <a:p>
            <a:r>
              <a:rPr lang="en-US" b="1" dirty="0" err="1" smtClean="0"/>
              <a:t>Continous</a:t>
            </a:r>
            <a:r>
              <a:rPr lang="en-US" b="1" dirty="0" smtClean="0"/>
              <a:t>  culture </a:t>
            </a:r>
            <a:r>
              <a:rPr lang="en-US" b="1" dirty="0" err="1" smtClean="0"/>
              <a:t>fermenters</a:t>
            </a:r>
            <a:r>
              <a:rPr lang="en-US" b="1" dirty="0" smtClean="0"/>
              <a:t> </a:t>
            </a:r>
          </a:p>
          <a:p>
            <a:pPr>
              <a:buNone/>
            </a:pPr>
            <a:r>
              <a:rPr lang="en-US" dirty="0" smtClean="0"/>
              <a:t>  -More susceptible to contamination and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selection of mutants with increased growth rate. </a:t>
            </a:r>
          </a:p>
          <a:p>
            <a:pPr>
              <a:buNone/>
            </a:pPr>
            <a:r>
              <a:rPr lang="en-US" dirty="0" smtClean="0"/>
              <a:t>  -Give more products per unit time.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Microbiological products of food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b="1" dirty="0" smtClean="0"/>
              <a:t>Bread</a:t>
            </a:r>
            <a:r>
              <a:rPr lang="en-US" sz="3200" dirty="0" smtClean="0"/>
              <a:t>:</a:t>
            </a:r>
          </a:p>
          <a:p>
            <a:pPr>
              <a:buNone/>
            </a:pPr>
            <a:r>
              <a:rPr lang="en-US" sz="3200" dirty="0" smtClean="0"/>
              <a:t> </a:t>
            </a:r>
            <a:r>
              <a:rPr lang="en-US" sz="3200" dirty="0" smtClean="0"/>
              <a:t>  </a:t>
            </a:r>
            <a:r>
              <a:rPr lang="en-US" sz="2400" i="1" dirty="0" err="1" smtClean="0"/>
              <a:t>Saccaromyces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cerevisiae</a:t>
            </a:r>
            <a:r>
              <a:rPr lang="en-US" sz="2400" i="1" dirty="0" smtClean="0"/>
              <a:t> (</a:t>
            </a:r>
            <a:r>
              <a:rPr lang="en-US" sz="2400" dirty="0" smtClean="0"/>
              <a:t>Brewers yeast)</a:t>
            </a:r>
          </a:p>
          <a:p>
            <a:pPr>
              <a:buNone/>
            </a:pPr>
            <a:r>
              <a:rPr lang="en-US" sz="2400" i="1" dirty="0" smtClean="0"/>
              <a:t> </a:t>
            </a:r>
            <a:r>
              <a:rPr lang="en-US" sz="2400" i="1" dirty="0" smtClean="0"/>
              <a:t>   </a:t>
            </a:r>
            <a:r>
              <a:rPr lang="en-US" sz="2400" dirty="0" smtClean="0"/>
              <a:t>Flour + salt +water</a:t>
            </a:r>
            <a:r>
              <a:rPr lang="en-US" sz="2400" dirty="0" smtClean="0">
                <a:sym typeface="Wingdings" pitchFamily="2" charset="2"/>
              </a:rPr>
              <a:t> CO</a:t>
            </a:r>
            <a:r>
              <a:rPr lang="en-US" sz="2400" baseline="-25000" dirty="0" smtClean="0">
                <a:sym typeface="Wingdings" pitchFamily="2" charset="2"/>
              </a:rPr>
              <a:t>2</a:t>
            </a:r>
            <a:r>
              <a:rPr lang="en-US" sz="2400" dirty="0" smtClean="0">
                <a:sym typeface="Wingdings" pitchFamily="2" charset="2"/>
              </a:rPr>
              <a:t>+ ethanol</a:t>
            </a:r>
          </a:p>
          <a:p>
            <a:pPr>
              <a:buNone/>
            </a:pPr>
            <a:endParaRPr lang="en-US" sz="2400" dirty="0" smtClean="0">
              <a:sym typeface="Wingdings" pitchFamily="2" charset="2"/>
            </a:endParaRPr>
          </a:p>
          <a:p>
            <a:r>
              <a:rPr lang="en-US" sz="2400" b="1" dirty="0" smtClean="0">
                <a:sym typeface="Wingdings" pitchFamily="2" charset="2"/>
              </a:rPr>
              <a:t>Yogurt</a:t>
            </a:r>
            <a:r>
              <a:rPr lang="en-US" sz="2400" dirty="0" smtClean="0">
                <a:sym typeface="Wingdings" pitchFamily="2" charset="2"/>
              </a:rPr>
              <a:t>:</a:t>
            </a:r>
          </a:p>
          <a:p>
            <a:pPr>
              <a:buNone/>
            </a:pP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smtClean="0">
                <a:sym typeface="Wingdings" pitchFamily="2" charset="2"/>
              </a:rPr>
              <a:t>    </a:t>
            </a:r>
            <a:r>
              <a:rPr lang="en-US" sz="2400" i="1" dirty="0" smtClean="0">
                <a:sym typeface="Wingdings" pitchFamily="2" charset="2"/>
              </a:rPr>
              <a:t>Streptococcus </a:t>
            </a:r>
            <a:r>
              <a:rPr lang="en-US" sz="2400" i="1" dirty="0" err="1" smtClean="0">
                <a:sym typeface="Wingdings" pitchFamily="2" charset="2"/>
              </a:rPr>
              <a:t>thermophilus</a:t>
            </a:r>
            <a:endParaRPr lang="en-US" sz="2400" i="1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2400" i="1" dirty="0" smtClean="0">
                <a:sym typeface="Wingdings" pitchFamily="2" charset="2"/>
              </a:rPr>
              <a:t> </a:t>
            </a:r>
            <a:r>
              <a:rPr lang="en-US" sz="2400" i="1" dirty="0" smtClean="0">
                <a:sym typeface="Wingdings" pitchFamily="2" charset="2"/>
              </a:rPr>
              <a:t>    Lactobacillus </a:t>
            </a:r>
            <a:r>
              <a:rPr lang="en-US" sz="2400" i="1" dirty="0" err="1" smtClean="0">
                <a:sym typeface="Wingdings" pitchFamily="2" charset="2"/>
              </a:rPr>
              <a:t>bulgaricus</a:t>
            </a:r>
            <a:endParaRPr lang="en-US" sz="2400" i="1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2400" i="1" dirty="0" smtClean="0">
                <a:sym typeface="Wingdings" pitchFamily="2" charset="2"/>
              </a:rPr>
              <a:t> </a:t>
            </a:r>
            <a:r>
              <a:rPr lang="en-US" sz="2400" i="1" dirty="0" smtClean="0">
                <a:sym typeface="Wingdings" pitchFamily="2" charset="2"/>
              </a:rPr>
              <a:t>    </a:t>
            </a:r>
            <a:r>
              <a:rPr lang="en-US" sz="2400" dirty="0" smtClean="0">
                <a:sym typeface="Wingdings" pitchFamily="2" charset="2"/>
              </a:rPr>
              <a:t>Pasteurized milk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smtClean="0">
                <a:sym typeface="Wingdings" pitchFamily="2" charset="2"/>
              </a:rPr>
              <a:t></a:t>
            </a:r>
            <a:r>
              <a:rPr lang="en-US" sz="2400" dirty="0" smtClean="0">
                <a:sym typeface="Wingdings" pitchFamily="2" charset="2"/>
              </a:rPr>
              <a:t> </a:t>
            </a:r>
            <a:r>
              <a:rPr lang="en-US" sz="2400" dirty="0" smtClean="0">
                <a:sym typeface="Wingdings" pitchFamily="2" charset="2"/>
              </a:rPr>
              <a:t> Lactic acid + acetaldehyde+ other</a:t>
            </a:r>
            <a:r>
              <a:rPr lang="en-US" sz="2400" dirty="0" smtClean="0">
                <a:sym typeface="Wingdings" pitchFamily="2" charset="2"/>
              </a:rPr>
              <a:t> products</a:t>
            </a:r>
            <a:endParaRPr lang="en-US" sz="24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2400" dirty="0" smtClean="0">
                <a:sym typeface="Wingdings" pitchFamily="2" charset="2"/>
              </a:rPr>
              <a:t>    </a:t>
            </a:r>
            <a:r>
              <a:rPr lang="en-US" sz="2400" dirty="0" err="1" smtClean="0">
                <a:sym typeface="Wingdings" pitchFamily="2" charset="2"/>
              </a:rPr>
              <a:t>starter+bacteria</a:t>
            </a:r>
            <a:r>
              <a:rPr lang="en-US" sz="2400" dirty="0" smtClean="0">
                <a:sym typeface="Wingdings" pitchFamily="2" charset="2"/>
              </a:rPr>
              <a:t>    </a:t>
            </a:r>
            <a:r>
              <a:rPr lang="en-US" sz="1700" dirty="0" smtClean="0">
                <a:sym typeface="Wingdings" pitchFamily="2" charset="2"/>
              </a:rPr>
              <a:t>42</a:t>
            </a:r>
            <a:r>
              <a:rPr lang="en-US" sz="1700" baseline="30000" dirty="0" smtClean="0">
                <a:sym typeface="Wingdings" pitchFamily="2" charset="2"/>
              </a:rPr>
              <a:t>o</a:t>
            </a:r>
            <a:r>
              <a:rPr lang="en-US" sz="1700" dirty="0" smtClean="0">
                <a:sym typeface="Wingdings" pitchFamily="2" charset="2"/>
              </a:rPr>
              <a:t>C(8-10h)</a:t>
            </a:r>
            <a:endParaRPr lang="en-US" sz="2400" i="1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2400" dirty="0" smtClean="0">
                <a:sym typeface="Wingdings" pitchFamily="2" charset="2"/>
              </a:rPr>
              <a:t> </a:t>
            </a:r>
            <a:endParaRPr lang="en-US" sz="2400" dirty="0" smtClean="0"/>
          </a:p>
          <a:p>
            <a:pPr>
              <a:buNone/>
            </a:pPr>
            <a:r>
              <a:rPr lang="en-US" sz="3200" dirty="0" smtClean="0"/>
              <a:t>  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Yogurt Production</a:t>
            </a:r>
            <a:endParaRPr lang="en-US" dirty="0"/>
          </a:p>
        </p:txBody>
      </p:sp>
      <p:pic>
        <p:nvPicPr>
          <p:cNvPr id="5" name="Content Placeholder 4" descr="food_chart2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369372" y="1600200"/>
            <a:ext cx="4640205" cy="4495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276</TotalTime>
  <Words>702</Words>
  <Application>Microsoft Office PowerPoint</Application>
  <PresentationFormat>On-screen Show (4:3)</PresentationFormat>
  <Paragraphs>120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Median</vt:lpstr>
      <vt:lpstr>Industrial microbiology</vt:lpstr>
      <vt:lpstr>Content:</vt:lpstr>
      <vt:lpstr>Industrial micrbiology</vt:lpstr>
      <vt:lpstr>Elements of Industrial mircrobiology </vt:lpstr>
      <vt:lpstr>Elements of Industrial mircrobiology </vt:lpstr>
      <vt:lpstr>FERMENTERS</vt:lpstr>
      <vt:lpstr>Types of fermenters </vt:lpstr>
      <vt:lpstr>Microbiological products of food</vt:lpstr>
      <vt:lpstr>Yogurt Production</vt:lpstr>
      <vt:lpstr>Microbiological products of food-------cont</vt:lpstr>
      <vt:lpstr>Enzyme production:</vt:lpstr>
      <vt:lpstr>History of penicillin: </vt:lpstr>
      <vt:lpstr>History of Penicillin</vt:lpstr>
      <vt:lpstr>Microbiological products of pharmaceuticals </vt:lpstr>
      <vt:lpstr>Slide 15</vt:lpstr>
      <vt:lpstr>Synthesis of penicillin G </vt:lpstr>
      <vt:lpstr>Steps in Penicillin production</vt:lpstr>
      <vt:lpstr>Steroid conversion:</vt:lpstr>
      <vt:lpstr>Vitamin production</vt:lpstr>
      <vt:lpstr>Microbiological products of chemicals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Industrial microbiology</dc:title>
  <dc:creator>HP</dc:creator>
  <cp:lastModifiedBy>HP</cp:lastModifiedBy>
  <cp:revision>8</cp:revision>
  <dcterms:created xsi:type="dcterms:W3CDTF">2016-12-19T14:22:12Z</dcterms:created>
  <dcterms:modified xsi:type="dcterms:W3CDTF">2016-12-19T18:58:46Z</dcterms:modified>
</cp:coreProperties>
</file>