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sldIdLst>
    <p:sldId id="257" r:id="rId4"/>
    <p:sldId id="258" r:id="rId5"/>
    <p:sldId id="265" r:id="rId6"/>
    <p:sldId id="262" r:id="rId7"/>
    <p:sldId id="280" r:id="rId8"/>
    <p:sldId id="281" r:id="rId9"/>
    <p:sldId id="282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BC54B-E11C-4BCD-8CB0-27A0B3AD2693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F9E307-A8AF-4AFA-A951-E0CADD13C0A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293425" y="1970"/>
          <a:ext cx="3742696" cy="16863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تعريف الاطار النظري </a:t>
          </a:r>
        </a:p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وخطوات تقييم الأثر البيئي</a:t>
          </a:r>
          <a:endParaRPr lang="en-US" sz="2400" b="1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02CAE0E9-BCD4-49E2-A5D8-2312001C0642}" type="parTrans" cxnId="{48E2791B-15A3-41EF-8E3D-31D0A04EF64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9F8E18-23BB-4573-8BE3-74C39E9FAF69}" type="sibTrans" cxnId="{48E2791B-15A3-41EF-8E3D-31D0A04EF64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A9C4FD6-6C73-4309-8C48-440FF8ADB2A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269677" y="1970"/>
          <a:ext cx="3742696" cy="16863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معرفة ألية تطبيق خطوات تقييم الأثر البيئي</a:t>
          </a:r>
          <a:endParaRPr lang="en-US" sz="2400" b="1" dirty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73480A0C-9658-4568-ABB4-6F1E82F9C1BF}" type="parTrans" cxnId="{CE0AA104-DD2E-4741-9BF5-5F1F95ECFE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31826C2-3E3C-4BA7-9A80-D061CD2F419D}" type="sibTrans" cxnId="{CE0AA104-DD2E-4741-9BF5-5F1F95ECFE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D9BE04-2515-42A4-84B3-0D1DA137070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293425" y="1969325"/>
          <a:ext cx="3742696" cy="16863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توظيف التقييم كأداة في المشاريع المستقبلية بهدف تحقيق الاستدامة البيئية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4E2382E2-47D6-431A-A7E8-E2B6C7264264}" type="parTrans" cxnId="{2D1A00DD-7256-4640-8053-E012AA19244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0F53235-6A27-49B8-B016-605EB45D6686}" type="sibTrans" cxnId="{2D1A00DD-7256-4640-8053-E012AA19244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A655A7-89F3-40B0-BAC1-74F466BB73F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269677" y="1969325"/>
          <a:ext cx="3742696" cy="16863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pPr rtl="1"/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ممارسة تطبيق عملي </a:t>
          </a:r>
          <a:r>
            <a:rPr lang="ar-SA" sz="2400" b="1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بحثي من اختيار الطلاب</a:t>
          </a:r>
          <a:endParaRPr lang="en-US" sz="2400" b="1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91FE8CD2-0E63-40AD-A2AE-6C3B9C031073}" type="parTrans" cxnId="{D4756778-DD54-4DF5-A60E-375D1989438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5936ADF-3071-474C-8238-E04491B9D924}" type="sibTrans" cxnId="{D4756778-DD54-4DF5-A60E-375D1989438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B5D8516-966B-4352-8CBE-EBF58F7D4570}" type="pres">
      <dgm:prSet presAssocID="{996BC54B-E11C-4BCD-8CB0-27A0B3AD2693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59F4BA-ACEB-47CD-9835-833101BB5FE7}" type="pres">
      <dgm:prSet presAssocID="{ADF9E307-A8AF-4AFA-A951-E0CADD13C0AB}" presName="node" presStyleLbl="node1" presStyleIdx="0" presStyleCnt="4" custScaleX="13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F00CA-4C16-419C-BC42-5122A3789C69}" type="pres">
      <dgm:prSet presAssocID="{329F8E18-23BB-4573-8BE3-74C39E9FAF69}" presName="sibTrans" presStyleCnt="0"/>
      <dgm:spPr/>
    </dgm:pt>
    <dgm:pt modelId="{7BA84140-C72F-43C2-87D3-7D7D4F24AD30}" type="pres">
      <dgm:prSet presAssocID="{3A9C4FD6-6C73-4309-8C48-440FF8ADB2A8}" presName="node" presStyleLbl="node1" presStyleIdx="1" presStyleCnt="4" custScaleX="13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D839F-E984-4128-AC19-001A1E0BCC05}" type="pres">
      <dgm:prSet presAssocID="{731826C2-3E3C-4BA7-9A80-D061CD2F419D}" presName="sibTrans" presStyleCnt="0"/>
      <dgm:spPr/>
    </dgm:pt>
    <dgm:pt modelId="{09842BE2-8BC6-40A6-BD47-9058EDAD2DA4}" type="pres">
      <dgm:prSet presAssocID="{CAD9BE04-2515-42A4-84B3-0D1DA1370707}" presName="node" presStyleLbl="node1" presStyleIdx="2" presStyleCnt="4" custScaleX="13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8B78D-BC22-405F-AFF2-D751AD5F536D}" type="pres">
      <dgm:prSet presAssocID="{30F53235-6A27-49B8-B016-605EB45D6686}" presName="sibTrans" presStyleCnt="0"/>
      <dgm:spPr/>
    </dgm:pt>
    <dgm:pt modelId="{B883EDC8-E83F-4A61-9716-A438DDB17305}" type="pres">
      <dgm:prSet presAssocID="{CEA655A7-89F3-40B0-BAC1-74F466BB73FE}" presName="node" presStyleLbl="node1" presStyleIdx="3" presStyleCnt="4" custScaleX="133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D59D7-5CC1-47BC-AE4A-72B82B2E8DCB}" type="presOf" srcId="{996BC54B-E11C-4BCD-8CB0-27A0B3AD2693}" destId="{3B5D8516-966B-4352-8CBE-EBF58F7D4570}" srcOrd="0" destOrd="0" presId="urn:microsoft.com/office/officeart/2005/8/layout/default#4"/>
    <dgm:cxn modelId="{68C02628-BF5B-4DE4-9559-5BD3AEEE3912}" type="presOf" srcId="{CEA655A7-89F3-40B0-BAC1-74F466BB73FE}" destId="{B883EDC8-E83F-4A61-9716-A438DDB17305}" srcOrd="0" destOrd="0" presId="urn:microsoft.com/office/officeart/2005/8/layout/default#4"/>
    <dgm:cxn modelId="{CE0AA104-DD2E-4741-9BF5-5F1F95ECFE3C}" srcId="{996BC54B-E11C-4BCD-8CB0-27A0B3AD2693}" destId="{3A9C4FD6-6C73-4309-8C48-440FF8ADB2A8}" srcOrd="1" destOrd="0" parTransId="{73480A0C-9658-4568-ABB4-6F1E82F9C1BF}" sibTransId="{731826C2-3E3C-4BA7-9A80-D061CD2F419D}"/>
    <dgm:cxn modelId="{2D1A00DD-7256-4640-8053-E012AA19244F}" srcId="{996BC54B-E11C-4BCD-8CB0-27A0B3AD2693}" destId="{CAD9BE04-2515-42A4-84B3-0D1DA1370707}" srcOrd="2" destOrd="0" parTransId="{4E2382E2-47D6-431A-A7E8-E2B6C7264264}" sibTransId="{30F53235-6A27-49B8-B016-605EB45D6686}"/>
    <dgm:cxn modelId="{D4756778-DD54-4DF5-A60E-375D19894380}" srcId="{996BC54B-E11C-4BCD-8CB0-27A0B3AD2693}" destId="{CEA655A7-89F3-40B0-BAC1-74F466BB73FE}" srcOrd="3" destOrd="0" parTransId="{91FE8CD2-0E63-40AD-A2AE-6C3B9C031073}" sibTransId="{45936ADF-3071-474C-8238-E04491B9D924}"/>
    <dgm:cxn modelId="{187CF00C-AF57-470B-A3AE-AD6A39B8E52A}" type="presOf" srcId="{ADF9E307-A8AF-4AFA-A951-E0CADD13C0AB}" destId="{2F59F4BA-ACEB-47CD-9835-833101BB5FE7}" srcOrd="0" destOrd="0" presId="urn:microsoft.com/office/officeart/2005/8/layout/default#4"/>
    <dgm:cxn modelId="{48E2791B-15A3-41EF-8E3D-31D0A04EF64A}" srcId="{996BC54B-E11C-4BCD-8CB0-27A0B3AD2693}" destId="{ADF9E307-A8AF-4AFA-A951-E0CADD13C0AB}" srcOrd="0" destOrd="0" parTransId="{02CAE0E9-BCD4-49E2-A5D8-2312001C0642}" sibTransId="{329F8E18-23BB-4573-8BE3-74C39E9FAF69}"/>
    <dgm:cxn modelId="{8AD0AECF-A149-4762-8BC8-AAF2F19D0949}" type="presOf" srcId="{CAD9BE04-2515-42A4-84B3-0D1DA1370707}" destId="{09842BE2-8BC6-40A6-BD47-9058EDAD2DA4}" srcOrd="0" destOrd="0" presId="urn:microsoft.com/office/officeart/2005/8/layout/default#4"/>
    <dgm:cxn modelId="{4F8139C6-87D9-493D-B096-B4DAEFD24D92}" type="presOf" srcId="{3A9C4FD6-6C73-4309-8C48-440FF8ADB2A8}" destId="{7BA84140-C72F-43C2-87D3-7D7D4F24AD30}" srcOrd="0" destOrd="0" presId="urn:microsoft.com/office/officeart/2005/8/layout/default#4"/>
    <dgm:cxn modelId="{58C91A3B-453D-45A3-97C1-12975E455017}" type="presParOf" srcId="{3B5D8516-966B-4352-8CBE-EBF58F7D4570}" destId="{2F59F4BA-ACEB-47CD-9835-833101BB5FE7}" srcOrd="0" destOrd="0" presId="urn:microsoft.com/office/officeart/2005/8/layout/default#4"/>
    <dgm:cxn modelId="{38A973E5-61EC-41A1-AF35-83F84834687A}" type="presParOf" srcId="{3B5D8516-966B-4352-8CBE-EBF58F7D4570}" destId="{7C6F00CA-4C16-419C-BC42-5122A3789C69}" srcOrd="1" destOrd="0" presId="urn:microsoft.com/office/officeart/2005/8/layout/default#4"/>
    <dgm:cxn modelId="{54F3D772-3071-44E0-8E3B-AD914C0E6D09}" type="presParOf" srcId="{3B5D8516-966B-4352-8CBE-EBF58F7D4570}" destId="{7BA84140-C72F-43C2-87D3-7D7D4F24AD30}" srcOrd="2" destOrd="0" presId="urn:microsoft.com/office/officeart/2005/8/layout/default#4"/>
    <dgm:cxn modelId="{BBDA5069-2803-433B-A72C-99FD31AD5823}" type="presParOf" srcId="{3B5D8516-966B-4352-8CBE-EBF58F7D4570}" destId="{CE3D839F-E984-4128-AC19-001A1E0BCC05}" srcOrd="3" destOrd="0" presId="urn:microsoft.com/office/officeart/2005/8/layout/default#4"/>
    <dgm:cxn modelId="{101388A9-B3D3-41B6-AED1-BE94E9344C16}" type="presParOf" srcId="{3B5D8516-966B-4352-8CBE-EBF58F7D4570}" destId="{09842BE2-8BC6-40A6-BD47-9058EDAD2DA4}" srcOrd="4" destOrd="0" presId="urn:microsoft.com/office/officeart/2005/8/layout/default#4"/>
    <dgm:cxn modelId="{80656C3D-7755-4B56-A590-76C7F87D4BCB}" type="presParOf" srcId="{3B5D8516-966B-4352-8CBE-EBF58F7D4570}" destId="{58F8B78D-BC22-405F-AFF2-D751AD5F536D}" srcOrd="5" destOrd="0" presId="urn:microsoft.com/office/officeart/2005/8/layout/default#4"/>
    <dgm:cxn modelId="{BDF44E37-6CF3-403F-AC0F-29BFD4982FC5}" type="presParOf" srcId="{3B5D8516-966B-4352-8CBE-EBF58F7D4570}" destId="{B883EDC8-E83F-4A61-9716-A438DDB17305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9F4BA-ACEB-47CD-9835-833101BB5FE7}">
      <dsp:nvSpPr>
        <dsp:cNvPr id="0" name=""/>
        <dsp:cNvSpPr/>
      </dsp:nvSpPr>
      <dsp:spPr>
        <a:xfrm>
          <a:off x="4303158" y="142136"/>
          <a:ext cx="4001931" cy="18031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تعريف الاطار النظري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وخطوات تقييم الأثر البيئي</a:t>
          </a:r>
          <a:endParaRPr lang="en-US" sz="2400" b="1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4303158" y="142136"/>
        <a:ext cx="4001931" cy="1803104"/>
      </dsp:txXfrm>
    </dsp:sp>
    <dsp:sp modelId="{7BA84140-C72F-43C2-87D3-7D7D4F24AD30}">
      <dsp:nvSpPr>
        <dsp:cNvPr id="0" name=""/>
        <dsp:cNvSpPr/>
      </dsp:nvSpPr>
      <dsp:spPr>
        <a:xfrm>
          <a:off x="710" y="142136"/>
          <a:ext cx="4001931" cy="18031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معرفة ألية تطبيق خطوات تقييم الأثر البيئي</a:t>
          </a:r>
          <a:endParaRPr lang="en-US" sz="2400" b="1" kern="1200" dirty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710" y="142136"/>
        <a:ext cx="4001931" cy="1803104"/>
      </dsp:txXfrm>
    </dsp:sp>
    <dsp:sp modelId="{09842BE2-8BC6-40A6-BD47-9058EDAD2DA4}">
      <dsp:nvSpPr>
        <dsp:cNvPr id="0" name=""/>
        <dsp:cNvSpPr/>
      </dsp:nvSpPr>
      <dsp:spPr>
        <a:xfrm>
          <a:off x="4303158" y="2245758"/>
          <a:ext cx="4001931" cy="18031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توظيف التقييم كأداة في المشاريع المستقبلية بهدف تحقيق الاستدامة البيئية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4303158" y="2245758"/>
        <a:ext cx="4001931" cy="1803104"/>
      </dsp:txXfrm>
    </dsp:sp>
    <dsp:sp modelId="{B883EDC8-E83F-4A61-9716-A438DDB17305}">
      <dsp:nvSpPr>
        <dsp:cNvPr id="0" name=""/>
        <dsp:cNvSpPr/>
      </dsp:nvSpPr>
      <dsp:spPr>
        <a:xfrm>
          <a:off x="710" y="2245758"/>
          <a:ext cx="4001931" cy="1803104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ممارسة تطبيق عملي </a:t>
          </a:r>
          <a:r>
            <a:rPr lang="ar-SA" sz="2400" b="1" kern="1200" dirty="0" smtClean="0">
              <a:solidFill>
                <a:sysClr val="windowText" lastClr="000000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بحثي من اختيار الطلاب</a:t>
          </a:r>
          <a:endParaRPr lang="en-US" sz="2400" b="1" kern="1200" dirty="0" smtClean="0">
            <a:solidFill>
              <a:sysClr val="windowText" lastClr="000000"/>
            </a:solidFill>
            <a:effectLst/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710" y="2245758"/>
        <a:ext cx="4001931" cy="180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39E4-9A6F-4391-ADCE-DE7650FD7D0E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D41ACF0-D40E-4359-A892-AAEFC1345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E7F-87F2-46C5-A8E0-736CB34E76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1930-0CD2-433A-BFF7-DA14CFCC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14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0B80-6EA6-4797-B3A3-E32CB0E87C9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4CFE-B833-409B-9B66-F777087C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893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132508-4EAE-47BB-85CB-D97CED86C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8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35336FF9-C771-457F-AF72-F7146B2C160E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97E351A-7CEC-4306-A1CF-11B83808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4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80CD-A27F-4F53-AAAD-94F3E968DAEF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916-936E-4ECA-AA2C-6F5C6635B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7741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46167D2B-A6DC-4BF5-8C56-8886ADE54C5C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245B21D-DD68-48BB-9A52-997EC3F84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7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6B7C-2B49-41B3-B25B-E74DB003B78C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C02A4-6E58-4A00-AB1D-D64B52492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8455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8885-1A04-4428-AF39-1BF25763E742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222B-8F13-4DA0-AFB6-B4779EEF0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0685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5EE0-A0F0-438D-AECF-6F5C28381E23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88D3-261E-466B-9E3F-1872D2F4F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96467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D756-BC33-4A87-BD04-4FCD722FB091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2DF0-E687-4038-A1F3-673D4A15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0825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7102-5F60-4A2E-8A40-2CBA6CCA403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3E48-6410-4EB2-8E9B-8EDDD7707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54810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60E2-21A2-41B5-AF72-E7BC8FAF281D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CC9B-F732-4AD7-895B-E1B63C324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6839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6441-252C-4996-B108-ED1B7CD8D6AF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DEC77B-FF1D-4ACF-A8B0-B3F3CBFB2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1374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929D-ED89-405B-A4A5-168EB58CED5F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FC54-9914-4AEF-BEA9-875512D87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2206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62DF-F5E6-46E2-96DC-A57E27E65EC0}" type="datetimeFigureOut">
              <a:rPr lang="en-US"/>
              <a:pPr>
                <a:defRPr/>
              </a:pPr>
              <a:t>9/12/2020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0F06-F929-4420-8C2C-C03F723D3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3217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D78FA-D0A7-47A4-B578-6D2C5F4A19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31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63B4CA-9DF7-42F2-B6CC-AB90869495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9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1A1E-C8FC-418D-8D06-328107B7DBB9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9A3B74C-9DF2-4751-91F6-C750424A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04CA-CF6C-444E-B54B-6D21F9ABDE1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05ED5-D575-4AB3-9555-268FE534D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3016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6F6B-1DCE-44BA-88DA-657DD82B3E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671F424-F208-46E6-997C-02B585FF0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4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5CB8-751C-4D46-B054-08AFE330AE5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A191-F131-4821-931B-19FCB28BD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4353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B136-5FCA-4339-8008-50D6F59402D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2702B86-CB87-4BCF-951D-98D4790C0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2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BB93-6D7E-4B9D-B554-B3A0AC00537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1DB0-1C20-44B0-A098-1697C7BA5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3210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DE22-16BB-4891-8E0C-A3CF49D28F0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3AE9-2B7B-4981-93E9-0406968D7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633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1644-FA01-4379-AB68-E1756C579F4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936B9-67FE-4CA7-B58D-D7EA18FFA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3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28F1-B2D3-4167-9FE4-82E2509AAB3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373E-1733-4943-8483-0C916CF68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6301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45AD-DD8C-4CB3-97EB-60A2D5D466A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EEE259A-48C1-4C65-82A9-6218EFF38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2921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2586-E60C-4091-9ABE-20A008EBB61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83463-2E6D-431B-AC33-C402ED6EA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584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1AC0-EB90-453C-B934-F302763933E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D1FE-3F15-44A6-8018-59773E6D8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575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248090-90E8-4E5B-9CCF-7C105E0477B9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80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F56410-672B-44E3-B86E-67D4B80B873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4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E782-E161-4202-A96B-4CA11D2B5D8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9864-D86A-4B27-95E9-769B1004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6134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1AF8-E49B-4550-AAA5-27D25F43CC9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1B03-44F5-436B-B4AB-04135DF0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7993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61698-93A6-4020-8A95-6D95E9AC459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7FF-BC9C-4755-BBE7-B95CBA18C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2213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F42B-68F3-460F-9B88-260AFA86EC3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3998-A89A-4B06-9C62-A51E52937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574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5081-4041-4F6C-9FFD-B0A4222830A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6E9D-0AED-4E92-B601-4B9FB0F96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8725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D1D3-C956-4580-93E2-1F60C11DCC2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6B6A6A-B3BA-47F2-AA34-09CFE1B6F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898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E90B5-8748-481D-8E9C-CB8A70BC738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A44E7-3999-4C40-A7E2-A8FA26B4BC57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8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6FB46-FB59-464A-B950-50AD32FE81C8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1D514-013C-4E7D-889F-2ECA7F59BC2D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98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6E2592-2E91-4DA0-9270-1C1B26F5813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E60EE0-37B5-4A26-A6D7-3F60DD6F1D40}" type="slidenum">
              <a:rPr lang="en-US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22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1905000" y="9906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600" kern="1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-111" charset="-128"/>
              <a:cs typeface="Simplified Arabic" pitchFamily="18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-111" charset="-128"/>
                <a:cs typeface="Simplified Arabic" pitchFamily="18" charset="-78"/>
              </a:rPr>
              <a:t>دراسات مستقلة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ＭＳ Ｐゴシック" pitchFamily="-111" charset="-128"/>
                <a:cs typeface="Arial" pitchFamily="34" charset="0"/>
              </a:rPr>
              <a:t>Independent studies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ea typeface="ＭＳ Ｐゴシック" pitchFamily="-111" charset="-128"/>
              <a:cs typeface="Arial" pitchFamily="34" charset="0"/>
            </a:endParaRPr>
          </a:p>
        </p:txBody>
      </p:sp>
      <p:sp>
        <p:nvSpPr>
          <p:cNvPr id="13316" name="WordArt 7"/>
          <p:cNvSpPr>
            <a:spLocks noChangeArrowheads="1" noChangeShapeType="1" noTextEdit="1"/>
          </p:cNvSpPr>
          <p:nvPr/>
        </p:nvSpPr>
        <p:spPr bwMode="auto">
          <a:xfrm>
            <a:off x="3276600" y="5715000"/>
            <a:ext cx="262890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smtClean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  <a:cs typeface="Arial" pitchFamily="34" charset="0"/>
              </a:rPr>
              <a:t>Pro. Mohamed E. </a:t>
            </a:r>
            <a:r>
              <a:rPr lang="en-US" sz="3600" kern="1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  <a:cs typeface="Arial" pitchFamily="34" charset="0"/>
              </a:rPr>
              <a:t>Hafez</a:t>
            </a:r>
          </a:p>
        </p:txBody>
      </p:sp>
    </p:spTree>
    <p:extLst>
      <p:ext uri="{BB962C8B-B14F-4D97-AF65-F5344CB8AC3E}">
        <p14:creationId xmlns:p14="http://schemas.microsoft.com/office/powerpoint/2010/main" val="7080605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7620000" cy="4114800"/>
          </a:xfrm>
        </p:spPr>
      </p:pic>
    </p:spTree>
    <p:extLst>
      <p:ext uri="{BB962C8B-B14F-4D97-AF65-F5344CB8AC3E}">
        <p14:creationId xmlns:p14="http://schemas.microsoft.com/office/powerpoint/2010/main" val="14186634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2743200" y="1600200"/>
            <a:ext cx="36576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موضوع الدراسة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3600" kern="1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Simplified Arabic"/>
              <a:cs typeface="Simplified Arabic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التنمية البيئية المستدامة</a:t>
            </a:r>
            <a:endParaRPr lang="en-US" sz="36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88543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150"/>
          </a:xfrm>
        </p:spPr>
        <p:txBody>
          <a:bodyPr/>
          <a:lstStyle/>
          <a:p>
            <a:pPr algn="ctr" rtl="1"/>
            <a:r>
              <a:rPr lang="ar-SA" altLang="en-US" b="1" dirty="0" smtClean="0"/>
              <a:t>المحاور الرئيسية للموضوع</a:t>
            </a:r>
            <a:endParaRPr lang="en-US" altLang="en-U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 rtl="1"/>
            <a:r>
              <a:rPr lang="ar-SA" altLang="en-US" sz="2000" b="1" dirty="0" smtClean="0">
                <a:ea typeface="Majalla UI"/>
              </a:rPr>
              <a:t>تم الاتفاق ما بين عضو هيئة التدريس ودراسي مقرر دراسات مستقلة أن يكون موضوع الدراسة </a:t>
            </a:r>
            <a:r>
              <a:rPr lang="ar-SA" altLang="en-US" sz="2000" b="1" dirty="0" smtClean="0">
                <a:ea typeface="Majalla UI"/>
              </a:rPr>
              <a:t>"التغيرات البيئية"؛ </a:t>
            </a:r>
            <a:r>
              <a:rPr lang="ar-SA" altLang="en-US" sz="2000" b="1" dirty="0">
                <a:ea typeface="Majalla UI"/>
              </a:rPr>
              <a:t>حيث يعد من </a:t>
            </a:r>
            <a:r>
              <a:rPr lang="ar-SA" altLang="en-US" sz="2000" b="1" dirty="0" smtClean="0">
                <a:ea typeface="Majalla UI"/>
              </a:rPr>
              <a:t>الموضوعات </a:t>
            </a:r>
            <a:r>
              <a:rPr lang="ar-SA" altLang="en-US" sz="2000" b="1" dirty="0">
                <a:ea typeface="Majalla UI"/>
              </a:rPr>
              <a:t>الحديثة </a:t>
            </a:r>
            <a:r>
              <a:rPr lang="ar-SA" altLang="en-US" sz="2000" b="1" dirty="0" smtClean="0">
                <a:ea typeface="Majalla UI"/>
              </a:rPr>
              <a:t>نسبيا، </a:t>
            </a:r>
            <a:r>
              <a:rPr lang="ar-SA" altLang="en-US" sz="2000" b="1" dirty="0">
                <a:ea typeface="Majalla UI"/>
              </a:rPr>
              <a:t>والتي تخضع لعملية تطوير مستمرة نظرا لديناميكية التحولات </a:t>
            </a:r>
            <a:r>
              <a:rPr lang="ar-SA" altLang="en-US" sz="2000" b="1" dirty="0">
                <a:ea typeface="Majalla UI"/>
              </a:rPr>
              <a:t>واتجاه العالم إلى مفهوم التنمية البيئية المستدامة، </a:t>
            </a:r>
            <a:r>
              <a:rPr lang="ar-SA" altLang="en-US" sz="2000" b="1" dirty="0" smtClean="0">
                <a:ea typeface="Majalla UI"/>
              </a:rPr>
              <a:t>ولأهمية تطبيق </a:t>
            </a:r>
            <a:r>
              <a:rPr lang="ar-SA" altLang="en-US" sz="2000" b="1" dirty="0">
                <a:ea typeface="Majalla UI"/>
              </a:rPr>
              <a:t>هذا المنهج كأداة تخطيط وصنع قرار لضمان تحقيق إدارة بيئية مستدامة.</a:t>
            </a:r>
          </a:p>
          <a:p>
            <a:pPr algn="just" rtl="1"/>
            <a:r>
              <a:rPr lang="ar-SA" altLang="en-US" sz="2000" b="1" dirty="0">
                <a:ea typeface="Majalla UI"/>
              </a:rPr>
              <a:t> </a:t>
            </a:r>
            <a:r>
              <a:rPr lang="ar-SA" altLang="en-US" sz="2000" b="1" dirty="0" smtClean="0">
                <a:ea typeface="Majalla UI"/>
              </a:rPr>
              <a:t>وسوف يتم </a:t>
            </a:r>
            <a:r>
              <a:rPr lang="ar-SA" altLang="en-US" sz="2000" b="1" dirty="0">
                <a:ea typeface="Majalla UI"/>
              </a:rPr>
              <a:t>في هذا </a:t>
            </a:r>
            <a:r>
              <a:rPr lang="ar-SA" altLang="en-US" sz="2000" b="1" dirty="0" smtClean="0">
                <a:ea typeface="Majalla UI"/>
              </a:rPr>
              <a:t>السياق </a:t>
            </a:r>
            <a:r>
              <a:rPr lang="ar-SA" altLang="en-US" sz="2000" b="1" dirty="0">
                <a:ea typeface="Majalla UI"/>
              </a:rPr>
              <a:t>تقديم شرح لمفهوم ومنهجية تطبيق تقييم الأثر البيئي بهدف تبادل الخبرات العلمية وبناء </a:t>
            </a:r>
            <a:r>
              <a:rPr lang="ar-SA" altLang="en-US" sz="2000" b="1" dirty="0" smtClean="0">
                <a:ea typeface="Majalla UI"/>
              </a:rPr>
              <a:t>القدرات لدراسي المقرر؛ </a:t>
            </a:r>
            <a:r>
              <a:rPr lang="ar-SA" altLang="en-US" sz="2000" b="1" dirty="0">
                <a:ea typeface="Majalla UI"/>
              </a:rPr>
              <a:t>حيث </a:t>
            </a:r>
            <a:r>
              <a:rPr lang="ar-SA" altLang="en-US" sz="2000" b="1" dirty="0" smtClean="0">
                <a:ea typeface="Majalla UI"/>
              </a:rPr>
              <a:t>سيعتمد في </a:t>
            </a:r>
            <a:r>
              <a:rPr lang="ar-SA" altLang="en-US" sz="2000" b="1" dirty="0">
                <a:ea typeface="Majalla UI"/>
              </a:rPr>
              <a:t>تقديم هذا المفهوم </a:t>
            </a:r>
            <a:r>
              <a:rPr lang="ar-SA" altLang="en-US" sz="2000" b="1" dirty="0" smtClean="0">
                <a:ea typeface="Majalla UI"/>
              </a:rPr>
              <a:t>على الأسلوب التفاعلي </a:t>
            </a:r>
            <a:r>
              <a:rPr lang="ar-SA" altLang="en-US" sz="2000" b="1" dirty="0">
                <a:ea typeface="Majalla UI"/>
              </a:rPr>
              <a:t>لضمان تحقيق الفائدة القصوى من </a:t>
            </a:r>
            <a:r>
              <a:rPr lang="ar-SA" altLang="en-US" sz="2000" b="1" dirty="0" smtClean="0">
                <a:ea typeface="Majalla UI"/>
              </a:rPr>
              <a:t>الموضوع. </a:t>
            </a:r>
          </a:p>
          <a:p>
            <a:pPr algn="just" rtl="1"/>
            <a:r>
              <a:rPr lang="ar-SA" altLang="en-US" sz="2000" b="1" dirty="0" smtClean="0">
                <a:ea typeface="Majalla UI"/>
              </a:rPr>
              <a:t>وتنحصر المحاور الرئيسية للموضوع في الآتي:</a:t>
            </a:r>
          </a:p>
          <a:p>
            <a:pPr algn="just" rtl="1"/>
            <a:r>
              <a:rPr lang="ar-SA" altLang="en-US" sz="2000" b="1" dirty="0" smtClean="0">
                <a:ea typeface="Majalla UI"/>
              </a:rPr>
              <a:t>المفاهيم والمصطلحات البيئية.</a:t>
            </a:r>
          </a:p>
          <a:p>
            <a:pPr algn="just" rtl="1"/>
            <a:r>
              <a:rPr lang="ar-SA" altLang="en-US" sz="2000" b="1" dirty="0" smtClean="0">
                <a:ea typeface="Majalla UI"/>
              </a:rPr>
              <a:t>مقدمة في تقيم الأثر البيئي.</a:t>
            </a:r>
          </a:p>
          <a:p>
            <a:pPr algn="just" rtl="1"/>
            <a:r>
              <a:rPr lang="ar-SA" altLang="en-US" sz="2000" b="1" dirty="0" smtClean="0">
                <a:ea typeface="Majalla UI"/>
              </a:rPr>
              <a:t>مراحل تقييم الأثر البيئي</a:t>
            </a:r>
            <a:r>
              <a:rPr lang="ar-SA" altLang="en-US" sz="2000" b="1" dirty="0" smtClean="0">
                <a:ea typeface="Majalla UI"/>
              </a:rPr>
              <a:t>.</a:t>
            </a:r>
          </a:p>
          <a:p>
            <a:pPr algn="just" rtl="1"/>
            <a:r>
              <a:rPr lang="ar-SA" altLang="en-US" sz="2000" b="1" dirty="0" smtClean="0">
                <a:ea typeface="Majalla UI"/>
              </a:rPr>
              <a:t>التنمية البيئية المستدامة</a:t>
            </a:r>
            <a:endParaRPr lang="ar-SA" altLang="en-US" sz="2000" b="1" dirty="0" smtClean="0">
              <a:ea typeface="Majalla UI"/>
            </a:endParaRPr>
          </a:p>
          <a:p>
            <a:pPr algn="just" rtl="1"/>
            <a:r>
              <a:rPr lang="ar-SA" altLang="en-US" sz="2000" b="1" dirty="0" smtClean="0">
                <a:ea typeface="Majalla UI"/>
              </a:rPr>
              <a:t>التطبيق على </a:t>
            </a:r>
            <a:r>
              <a:rPr lang="ar-SA" altLang="en-US" sz="2000" b="1" dirty="0" smtClean="0">
                <a:ea typeface="Majalla UI"/>
              </a:rPr>
              <a:t>أحد الأهتمام البحثية للطلاب.</a:t>
            </a:r>
            <a:endParaRPr lang="ar-SA" altLang="en-US" sz="2000" b="1" dirty="0">
              <a:ea typeface="Majalla UI"/>
            </a:endParaRPr>
          </a:p>
          <a:p>
            <a:pPr algn="just" rtl="1"/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8217913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 rtl="1"/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78" y="254000"/>
            <a:ext cx="1427939" cy="1270000"/>
          </a:xfrm>
          <a:prstGeom prst="rect">
            <a:avLst/>
          </a:prstGeom>
        </p:spPr>
      </p:pic>
      <p:sp>
        <p:nvSpPr>
          <p:cNvPr id="5" name="small_button4">
            <a:hlinkClick r:id="" action="ppaction://noaction"/>
          </p:cNvPr>
          <p:cNvSpPr/>
          <p:nvPr/>
        </p:nvSpPr>
        <p:spPr>
          <a:xfrm>
            <a:off x="2438400" y="1028700"/>
            <a:ext cx="4572000" cy="9144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txBody>
          <a:bodyPr lIns="91430" tIns="45715" rIns="91430" bIns="45715" rtlCol="0" anchor="ctr"/>
          <a:lstStyle/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PT Bold Heading" pitchFamily="2" charset="-78"/>
              </a:rPr>
              <a:t>الأهداف </a:t>
            </a: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PT Bold Heading" pitchFamily="2" charset="-78"/>
              </a:rPr>
              <a:t>العلمية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PT Bold Heading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81309126"/>
              </p:ext>
            </p:extLst>
          </p:nvPr>
        </p:nvGraphicFramePr>
        <p:xfrm>
          <a:off x="457200" y="2362200"/>
          <a:ext cx="8305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40565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9F4BA-ACEB-47CD-9835-833101BB5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2F59F4BA-ACEB-47CD-9835-833101BB5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A84140-C72F-43C2-87D3-7D7D4F24A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7BA84140-C72F-43C2-87D3-7D7D4F24A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842BE2-8BC6-40A6-BD47-9058EDAD2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9842BE2-8BC6-40A6-BD47-9058EDAD2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83EDC8-E83F-4A61-9716-A438DDB17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B883EDC8-E83F-4A61-9716-A438DDB17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full-20ear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2590800" y="1600200"/>
            <a:ext cx="4191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7"/>
              </a:avLst>
            </a:prstTxWarp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التدريب الأول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المفاهيم </a:t>
            </a:r>
            <a:r>
              <a:rPr lang="ar-SA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والمصطلحات </a:t>
            </a:r>
            <a:r>
              <a:rPr lang="ar-SA" sz="3600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Simplified Arabic"/>
                <a:cs typeface="Simplified Arabic"/>
              </a:rPr>
              <a:t>البيئية</a:t>
            </a:r>
            <a:endParaRPr kumimoji="0" lang="ar-SA" sz="3600" b="0" i="0" u="none" strike="noStrike" kern="10" cap="none" spc="0" normalizeH="0" baseline="0" noProof="0" dirty="0" smtClean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Simplified Arabic"/>
              <a:ea typeface="+mn-ea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7876873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150"/>
          </a:xfrm>
        </p:spPr>
        <p:txBody>
          <a:bodyPr/>
          <a:lstStyle/>
          <a:p>
            <a:pPr algn="ctr" rtl="1"/>
            <a:r>
              <a:rPr lang="ar-SA" altLang="en-US" b="1" dirty="0"/>
              <a:t>المفاهيم والمصطلحات البيئية</a:t>
            </a:r>
            <a:endParaRPr lang="en-US" altLang="en-U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 rtl="1"/>
            <a:r>
              <a:rPr lang="ar-SA" altLang="en-US" sz="2400" b="1" dirty="0" smtClean="0">
                <a:ea typeface="Majalla UI"/>
              </a:rPr>
              <a:t>الهدف: </a:t>
            </a:r>
            <a:r>
              <a:rPr lang="ar-SA" altLang="en-US" sz="2400" b="1" dirty="0">
                <a:ea typeface="Majalla UI"/>
              </a:rPr>
              <a:t>يهدف </a:t>
            </a:r>
            <a:r>
              <a:rPr lang="ar-SA" altLang="en-US" sz="2400" b="1" dirty="0" smtClean="0">
                <a:ea typeface="Majalla UI"/>
              </a:rPr>
              <a:t>التدريب مراجعة </a:t>
            </a:r>
            <a:r>
              <a:rPr lang="ar-SA" altLang="en-US" sz="2400" b="1" dirty="0">
                <a:ea typeface="Majalla UI"/>
              </a:rPr>
              <a:t>بعض المفاهيم </a:t>
            </a:r>
            <a:r>
              <a:rPr lang="ar-SA" altLang="en-US" sz="2400" b="1" dirty="0" smtClean="0">
                <a:ea typeface="Majalla UI"/>
              </a:rPr>
              <a:t>والتعريفات والمصطلحات ذات </a:t>
            </a:r>
            <a:r>
              <a:rPr lang="ar-SA" altLang="en-US" sz="2400" b="1" dirty="0">
                <a:ea typeface="Majalla UI"/>
              </a:rPr>
              <a:t>الصلة </a:t>
            </a:r>
            <a:r>
              <a:rPr lang="ar-SA" altLang="en-US" sz="2400" b="1" dirty="0" smtClean="0">
                <a:ea typeface="Majalla UI"/>
              </a:rPr>
              <a:t>بالبيئة، </a:t>
            </a:r>
            <a:r>
              <a:rPr lang="ar-SA" altLang="en-US" sz="2400" b="1" dirty="0">
                <a:ea typeface="Majalla UI"/>
              </a:rPr>
              <a:t>بهدف تحقيق فهم مشترك بين </a:t>
            </a:r>
            <a:r>
              <a:rPr lang="ar-SA" altLang="en-US" sz="2400" b="1" dirty="0" smtClean="0">
                <a:ea typeface="Majalla UI"/>
              </a:rPr>
              <a:t>الدراسين للمفاهيم </a:t>
            </a:r>
            <a:r>
              <a:rPr lang="ar-SA" altLang="en-US" sz="2400" b="1" dirty="0">
                <a:ea typeface="Majalla UI"/>
              </a:rPr>
              <a:t>البيئية </a:t>
            </a:r>
            <a:r>
              <a:rPr lang="ar-SA" altLang="en-US" sz="2400" b="1" dirty="0" smtClean="0">
                <a:ea typeface="Majalla UI"/>
              </a:rPr>
              <a:t>الأساسية.</a:t>
            </a:r>
            <a:endParaRPr lang="ar-SA" altLang="en-US" sz="2400" b="1" dirty="0">
              <a:ea typeface="Majalla UI"/>
            </a:endParaRPr>
          </a:p>
          <a:p>
            <a:pPr algn="just" rtl="1"/>
            <a:r>
              <a:rPr lang="ar-SA" altLang="en-US" sz="2400" b="1" dirty="0">
                <a:ea typeface="Majalla UI"/>
              </a:rPr>
              <a:t> </a:t>
            </a:r>
            <a:r>
              <a:rPr lang="ar-SA" altLang="en-US" sz="2400" b="1" dirty="0" smtClean="0">
                <a:ea typeface="Majalla UI"/>
              </a:rPr>
              <a:t>أسلوب العرض: </a:t>
            </a:r>
            <a:r>
              <a:rPr lang="ar-SA" altLang="en-US" sz="2400" b="1" dirty="0">
                <a:ea typeface="Majalla UI"/>
              </a:rPr>
              <a:t>استخدام اسلوب النقاش المنظم عن طريق قيام </a:t>
            </a:r>
            <a:r>
              <a:rPr lang="ar-SA" altLang="en-US" sz="2400" b="1" dirty="0" smtClean="0">
                <a:ea typeface="Majalla UI"/>
              </a:rPr>
              <a:t>أستاذ المقرر </a:t>
            </a:r>
            <a:r>
              <a:rPr lang="ar-SA" altLang="en-US" sz="2400" b="1" dirty="0">
                <a:ea typeface="Majalla UI"/>
              </a:rPr>
              <a:t>بطرح </a:t>
            </a:r>
            <a:r>
              <a:rPr lang="ar-SA" altLang="en-US" sz="2400" b="1" dirty="0" smtClean="0">
                <a:ea typeface="Majalla UI"/>
              </a:rPr>
              <a:t>أسئلة </a:t>
            </a:r>
            <a:r>
              <a:rPr lang="ar-SA" altLang="en-US" sz="2400" b="1" dirty="0">
                <a:ea typeface="Majalla UI"/>
              </a:rPr>
              <a:t>تركز على </a:t>
            </a:r>
            <a:r>
              <a:rPr lang="ar-SA" altLang="en-US" sz="2400" b="1" dirty="0" smtClean="0">
                <a:ea typeface="Majalla UI"/>
              </a:rPr>
              <a:t>التعريفات للمفاهيم والمصطلحات البيئية</a:t>
            </a:r>
            <a:r>
              <a:rPr lang="ar-SA" altLang="en-US" sz="2400" b="1" dirty="0">
                <a:ea typeface="Majalla UI"/>
              </a:rPr>
              <a:t>؛ </a:t>
            </a:r>
            <a:r>
              <a:rPr lang="ar-SA" altLang="en-US" sz="2400" b="1" dirty="0" smtClean="0">
                <a:ea typeface="Majalla UI"/>
              </a:rPr>
              <a:t>ويقوم الأستاذ </a:t>
            </a:r>
            <a:r>
              <a:rPr lang="ar-SA" altLang="en-US" sz="2400" b="1" dirty="0">
                <a:ea typeface="Majalla UI"/>
              </a:rPr>
              <a:t>بجمع </a:t>
            </a:r>
            <a:r>
              <a:rPr lang="ar-SA" altLang="en-US" sz="2400" b="1" dirty="0" smtClean="0">
                <a:ea typeface="Majalla UI"/>
              </a:rPr>
              <a:t>الآراء </a:t>
            </a:r>
            <a:r>
              <a:rPr lang="ar-SA" altLang="en-US" sz="2400" b="1" dirty="0">
                <a:ea typeface="Majalla UI"/>
              </a:rPr>
              <a:t>المختلفة من </a:t>
            </a:r>
            <a:r>
              <a:rPr lang="ar-SA" altLang="en-US" sz="2400" b="1" dirty="0" smtClean="0">
                <a:ea typeface="Majalla UI"/>
              </a:rPr>
              <a:t>الدارسين، وتلخيص </a:t>
            </a:r>
            <a:r>
              <a:rPr lang="ar-SA" altLang="en-US" sz="2400" b="1" dirty="0">
                <a:ea typeface="Majalla UI"/>
              </a:rPr>
              <a:t>أهم النقاط التي </a:t>
            </a:r>
            <a:r>
              <a:rPr lang="ar-SA" altLang="en-US" sz="2400" b="1" dirty="0" smtClean="0">
                <a:ea typeface="Majalla UI"/>
              </a:rPr>
              <a:t>تذكر، ومن </a:t>
            </a:r>
            <a:r>
              <a:rPr lang="ar-SA" altLang="en-US" sz="2400" b="1" dirty="0">
                <a:ea typeface="Majalla UI"/>
              </a:rPr>
              <a:t>ثم القيام بعرض </a:t>
            </a:r>
            <a:r>
              <a:rPr lang="ar-SA" altLang="en-US" sz="2400" b="1" dirty="0" smtClean="0">
                <a:ea typeface="Majalla UI"/>
              </a:rPr>
              <a:t>للتعريفات والمصطلحات ومشاركتها </a:t>
            </a:r>
            <a:r>
              <a:rPr lang="ar-SA" altLang="en-US" sz="2400" b="1" dirty="0">
                <a:ea typeface="Majalla UI"/>
              </a:rPr>
              <a:t>مع </a:t>
            </a:r>
            <a:r>
              <a:rPr lang="ar-SA" altLang="en-US" sz="2400" b="1" dirty="0" smtClean="0">
                <a:ea typeface="Majalla UI"/>
              </a:rPr>
              <a:t>الدارسين. </a:t>
            </a:r>
          </a:p>
          <a:p>
            <a:pPr marL="0" indent="0" algn="just" rtl="1">
              <a:buNone/>
            </a:pPr>
            <a:endParaRPr lang="ar-SA" altLang="en-US" sz="2400" b="1" dirty="0" smtClean="0">
              <a:ea typeface="Majalla UI"/>
            </a:endParaRPr>
          </a:p>
          <a:p>
            <a:pPr algn="just" rtl="1"/>
            <a:r>
              <a:rPr lang="ar-SA" altLang="en-US" sz="2400" b="1" dirty="0" smtClean="0">
                <a:ea typeface="Majalla UI"/>
              </a:rPr>
              <a:t>وفي هذا الصدد مطلوب من الدراسين فتح الملف التالي المرفق للمفاهيم والمصطلحات والتحضير لها لعرضها ومناقشاتها في المحاضرة القادمة.</a:t>
            </a: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marL="0" indent="0" algn="just" rtl="1">
              <a:buNone/>
            </a:pPr>
            <a:endParaRPr lang="ar-SA" altLang="en-US" sz="2000" b="1" dirty="0" smtClean="0">
              <a:ea typeface="Majalla UI"/>
            </a:endParaRPr>
          </a:p>
          <a:p>
            <a:pPr algn="just" rtl="1"/>
            <a:endParaRPr lang="en-US" alt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4819970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90391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31550" cmpd="sng">
                  <a:gradFill>
                    <a:gsLst>
                      <a:gs pos="25000">
                        <a:srgbClr val="0F6FC6">
                          <a:shade val="25000"/>
                          <a:satMod val="190000"/>
                        </a:srgbClr>
                      </a:gs>
                      <a:gs pos="80000">
                        <a:srgbClr val="0F6FC6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21163288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ＭＳ Ｐゴシック</vt:lpstr>
      <vt:lpstr>Arial</vt:lpstr>
      <vt:lpstr>Arial Black</vt:lpstr>
      <vt:lpstr>Calibri</vt:lpstr>
      <vt:lpstr>Cambria</vt:lpstr>
      <vt:lpstr>Constantia</vt:lpstr>
      <vt:lpstr>Majalla UI</vt:lpstr>
      <vt:lpstr>PT Bold Heading</vt:lpstr>
      <vt:lpstr>Sakkal Majalla</vt:lpstr>
      <vt:lpstr>Simplified Arabic</vt:lpstr>
      <vt:lpstr>Times New Roman</vt:lpstr>
      <vt:lpstr>Traditional Arabic</vt:lpstr>
      <vt:lpstr>Wingdings 2</vt:lpstr>
      <vt:lpstr>Flow</vt:lpstr>
      <vt:lpstr>1_Flow</vt:lpstr>
      <vt:lpstr>2_Flow</vt:lpstr>
      <vt:lpstr>PowerPoint Presentation</vt:lpstr>
      <vt:lpstr>PowerPoint Presentation</vt:lpstr>
      <vt:lpstr>PowerPoint Presentation</vt:lpstr>
      <vt:lpstr>المحاور الرئيسية للموضوع</vt:lpstr>
      <vt:lpstr>PowerPoint Presentation</vt:lpstr>
      <vt:lpstr>PowerPoint Presentation</vt:lpstr>
      <vt:lpstr>المفاهيم والمصطلحات البيئية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2016-10-15T20:01:57Z</dcterms:created>
  <dcterms:modified xsi:type="dcterms:W3CDTF">2020-09-12T12:19:24Z</dcterms:modified>
</cp:coreProperties>
</file>