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4"/>
  </p:sldMasterIdLst>
  <p:sldIdLst>
    <p:sldId id="271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custDataLst>
    <p:tags r:id="rId2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A2DC-E76B-4473-8319-89FB758499A1}" type="datetimeFigureOut">
              <a:rPr lang="ar-SA" smtClean="0"/>
              <a:pPr/>
              <a:t>19/10/1438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A5B4-5A89-4FCC-9417-588ABC989C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178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Introduction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Basic Immunology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Chapter one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Types </a:t>
            </a:r>
            <a:r>
              <a:rPr lang="en-US" dirty="0"/>
              <a:t>of immunity</a:t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7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*they go to the liver to increase the production of acute phase protein. </a:t>
            </a:r>
          </a:p>
          <a:p>
            <a:pPr algn="l" rtl="0"/>
            <a:r>
              <a:rPr lang="en-US" dirty="0" smtClean="0"/>
              <a:t>*they go to the bone marrow to produce neutrophile          neutrophilia . and also go to the T and B lymphocytes to increase the immune response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-interferons..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US" dirty="0" smtClean="0"/>
              <a:t>They are protein molecules.</a:t>
            </a:r>
          </a:p>
          <a:p>
            <a:pPr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A*</a:t>
            </a:r>
            <a:r>
              <a:rPr lang="en-US" dirty="0" smtClean="0"/>
              <a:t>Gama interferon's :     - interferon's.</a:t>
            </a:r>
          </a:p>
          <a:p>
            <a:pPr algn="l" rtl="0"/>
            <a:r>
              <a:rPr lang="en-US" dirty="0" smtClean="0"/>
              <a:t>*origination: from any infected body cell.</a:t>
            </a:r>
          </a:p>
          <a:p>
            <a:pPr algn="l" rtl="0"/>
            <a:r>
              <a:rPr lang="en-US" dirty="0" smtClean="0"/>
              <a:t>Againt any m.o especially virus.</a:t>
            </a:r>
          </a:p>
          <a:p>
            <a:pPr algn="l" rtl="0"/>
            <a:r>
              <a:rPr lang="en-US" dirty="0" smtClean="0"/>
              <a:t>*function: has antiviral effect and called immune IF. </a:t>
            </a:r>
          </a:p>
          <a:p>
            <a:pPr algn="l" rtl="0"/>
            <a:r>
              <a:rPr lang="en-US" dirty="0" smtClean="0"/>
              <a:t>Activate mø , .NK , IL-1 &amp; TL2 &amp; antibody production.</a:t>
            </a:r>
          </a:p>
          <a:p>
            <a:pPr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B* </a:t>
            </a:r>
            <a:r>
              <a:rPr lang="en-US" dirty="0" smtClean="0"/>
              <a:t>beta IF       from b-lymphocytes and called.</a:t>
            </a:r>
          </a:p>
          <a:p>
            <a:pPr algn="l" rtl="0"/>
            <a:r>
              <a:rPr lang="en-US" dirty="0" smtClean="0"/>
              <a:t>C*alpha IF        from leukocytes and called leukocyte .IF   </a:t>
            </a:r>
          </a:p>
          <a:p>
            <a:pPr>
              <a:buNone/>
            </a:pPr>
            <a:endParaRPr lang="ar-SA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866265" y="2313940"/>
          <a:ext cx="5411470" cy="2230120"/>
        </p:xfrm>
        <a:graphic>
          <a:graphicData uri="http://schemas.openxmlformats.org/drawingml/2006/table">
            <a:tbl>
              <a:tblPr rtl="1"/>
              <a:tblGrid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Antibody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Interferon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-after 14 days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from infection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-24 – 72 hour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from infection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 from B lymphocytes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 from all cells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 specific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-Non specific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 still a long time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-Still for 24- 72 hour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0099" y="1052736"/>
            <a:ext cx="6143668" cy="5429264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51520" y="129015"/>
            <a:ext cx="439415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cellular barrier                        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59866" y="615857"/>
            <a:ext cx="2640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(2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line of defence)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1- phagocytes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GB" dirty="0" smtClean="0"/>
              <a:t>a- Macrophage</a:t>
            </a:r>
            <a:endParaRPr lang="en-US" dirty="0" smtClean="0"/>
          </a:p>
          <a:p>
            <a:pPr algn="l" rtl="0"/>
            <a:r>
              <a:rPr lang="en-GB" dirty="0" smtClean="0"/>
              <a:t>-Big</a:t>
            </a:r>
            <a:endParaRPr lang="en-US" dirty="0" smtClean="0"/>
          </a:p>
          <a:p>
            <a:pPr algn="l" rtl="0"/>
            <a:r>
              <a:rPr lang="en-GB" dirty="0" smtClean="0"/>
              <a:t>-Eater</a:t>
            </a:r>
            <a:endParaRPr lang="en-US" dirty="0" smtClean="0"/>
          </a:p>
          <a:p>
            <a:pPr algn="l" rtl="0"/>
            <a:r>
              <a:rPr lang="ar-SA" dirty="0" smtClean="0"/>
              <a:t> </a:t>
            </a:r>
            <a:endParaRPr lang="en-US" dirty="0" smtClean="0"/>
          </a:p>
          <a:p>
            <a:pPr algn="l" rtl="0"/>
            <a:r>
              <a:rPr lang="en-GB" dirty="0" smtClean="0"/>
              <a:t>Most largest blood cell.</a:t>
            </a:r>
            <a:r>
              <a:rPr lang="ar-SA" dirty="0" smtClean="0"/>
              <a:t> * </a:t>
            </a:r>
            <a:endParaRPr lang="en-US" dirty="0" smtClean="0"/>
          </a:p>
          <a:p>
            <a:pPr algn="l" rtl="0"/>
            <a:r>
              <a:rPr lang="en-GB" dirty="0" smtClean="0"/>
              <a:t>* Promonocytes are produced in the bone marrow</a:t>
            </a:r>
            <a:endParaRPr lang="en-US" dirty="0" smtClean="0"/>
          </a:p>
          <a:p>
            <a:pPr algn="l" rtl="0"/>
            <a:r>
              <a:rPr lang="en-GB" dirty="0" smtClean="0"/>
              <a:t>Then, become → Monocytes in the blood </a:t>
            </a:r>
            <a:endParaRPr lang="en-US" dirty="0" smtClean="0"/>
          </a:p>
          <a:p>
            <a:pPr algn="l" rtl="0"/>
            <a:r>
              <a:rPr lang="en-GB" dirty="0" smtClean="0"/>
              <a:t>Then, converted into macrophage in tissue (maturation) of monocyte to macrophage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2- Fixed macrophage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GB" dirty="0" smtClean="0"/>
              <a:t>In epidermis </a:t>
            </a:r>
            <a:r>
              <a:rPr lang="en-GB" b="1" dirty="0" smtClean="0"/>
              <a:t>called</a:t>
            </a:r>
            <a:r>
              <a:rPr lang="en-GB" dirty="0" smtClean="0"/>
              <a:t> langerhans cell</a:t>
            </a:r>
            <a:r>
              <a:rPr lang="ar-SA" dirty="0" smtClean="0"/>
              <a:t> *</a:t>
            </a:r>
            <a:endParaRPr lang="en-US" dirty="0" smtClean="0"/>
          </a:p>
          <a:p>
            <a:pPr algn="l" rtl="0"/>
            <a:r>
              <a:rPr lang="en-GB" dirty="0" smtClean="0"/>
              <a:t>* In lung </a:t>
            </a:r>
            <a:r>
              <a:rPr lang="en-GB" b="1" dirty="0" smtClean="0"/>
              <a:t>called </a:t>
            </a:r>
            <a:r>
              <a:rPr lang="en-GB" dirty="0" smtClean="0"/>
              <a:t>alveolar macrophage.</a:t>
            </a:r>
            <a:endParaRPr lang="en-US" dirty="0" smtClean="0"/>
          </a:p>
          <a:p>
            <a:pPr algn="l" rtl="0"/>
            <a:r>
              <a:rPr lang="en-GB" dirty="0" smtClean="0"/>
              <a:t>* In centrol Nervous system </a:t>
            </a:r>
            <a:r>
              <a:rPr lang="en-GB" b="1" dirty="0" smtClean="0"/>
              <a:t>called</a:t>
            </a:r>
            <a:r>
              <a:rPr lang="en-GB" dirty="0" smtClean="0"/>
              <a:t> microglia </a:t>
            </a:r>
            <a:endParaRPr lang="en-US" dirty="0" smtClean="0"/>
          </a:p>
          <a:p>
            <a:pPr algn="l" rtl="0"/>
            <a:r>
              <a:rPr lang="en-GB" dirty="0" smtClean="0"/>
              <a:t>* Liver </a:t>
            </a:r>
            <a:r>
              <a:rPr lang="en-GB" b="1" dirty="0" smtClean="0"/>
              <a:t>called</a:t>
            </a:r>
            <a:r>
              <a:rPr lang="en-GB" dirty="0" smtClean="0"/>
              <a:t> küpffer΄s cell.</a:t>
            </a:r>
            <a:endParaRPr lang="en-US" dirty="0" smtClean="0"/>
          </a:p>
          <a:p>
            <a:pPr algn="l" rtl="0"/>
            <a:r>
              <a:rPr lang="en-GB" dirty="0" smtClean="0"/>
              <a:t>* Bone </a:t>
            </a:r>
            <a:r>
              <a:rPr lang="en-GB" b="1" dirty="0" smtClean="0"/>
              <a:t>called </a:t>
            </a:r>
            <a:r>
              <a:rPr lang="en-GB" dirty="0" smtClean="0"/>
              <a:t>osteoplast 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3- Wandering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smtClean="0"/>
              <a:t>m.ø → monocytes.</a:t>
            </a:r>
            <a:endParaRPr lang="en-US" dirty="0" smtClean="0"/>
          </a:p>
          <a:p>
            <a:pPr algn="l" rtl="0"/>
            <a:r>
              <a:rPr lang="en-GB" dirty="0" smtClean="0"/>
              <a:t>* It is long liver, depend on mitochondria for energy &amp; are best in attacking dead cells &amp; pathogens.</a:t>
            </a:r>
            <a:endParaRPr lang="en-US" dirty="0" smtClean="0"/>
          </a:p>
          <a:p>
            <a:pPr algn="l" rtl="0"/>
            <a:r>
              <a:rPr lang="en-GB" dirty="0" smtClean="0"/>
              <a:t> </a:t>
            </a:r>
            <a:endParaRPr lang="en-US" dirty="0" smtClean="0"/>
          </a:p>
          <a:p>
            <a:pPr algn="l" rtl="0"/>
            <a:r>
              <a:rPr lang="en-GB" dirty="0" smtClean="0"/>
              <a:t>* Play rale in natural &amp; acquired immunity </a:t>
            </a:r>
            <a:endParaRPr lang="en-US" dirty="0" smtClean="0"/>
          </a:p>
          <a:p>
            <a:pPr algn="l" rtl="0"/>
            <a:r>
              <a:rPr lang="en-GB" dirty="0" smtClean="0"/>
              <a:t> </a:t>
            </a:r>
            <a:endParaRPr lang="en-US" dirty="0" smtClean="0"/>
          </a:p>
          <a:p>
            <a:pPr algn="l" rtl="0"/>
            <a:r>
              <a:rPr lang="en-GB" u="sng" dirty="0" smtClean="0"/>
              <a:t>Function</a:t>
            </a:r>
            <a:r>
              <a:rPr lang="en-GB" dirty="0" smtClean="0"/>
              <a:t>: phagocytosis &amp; secretory function   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 Immunology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branch of biomedicine concerned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study of immunity</a:t>
            </a:r>
          </a:p>
          <a:p>
            <a:pPr algn="l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 the structure and function of the immune system </a:t>
            </a:r>
          </a:p>
          <a:p>
            <a:pPr algn="l" rt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/>
              <a:t>IMMUNITY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23176"/>
            <a:ext cx="7577716" cy="27699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Definition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Immunity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means resistance of the body against  foreign body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Foreign body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1.Living body     2.non living body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00430" y="981241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Type of immunity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24596"/>
              </p:ext>
            </p:extLst>
          </p:nvPr>
        </p:nvGraphicFramePr>
        <p:xfrm>
          <a:off x="1259632" y="1700808"/>
          <a:ext cx="6357982" cy="4335587"/>
        </p:xfrm>
        <a:graphic>
          <a:graphicData uri="http://schemas.openxmlformats.org/drawingml/2006/table">
            <a:tbl>
              <a:tblPr rtl="1"/>
              <a:tblGrid>
                <a:gridCol w="3178991"/>
                <a:gridCol w="3178991"/>
              </a:tblGrid>
              <a:tr h="769427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Acquired immunity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GB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adaptive</a:t>
                      </a:r>
                      <a:r>
                        <a:rPr lang="ar-S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Natural immunity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(innate)</a:t>
                      </a:r>
                      <a:endParaRPr lang="en-US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97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specific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Non specific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 not directed to certain Ag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49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From time of exposure to certain Ag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From beginning of life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97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Cells → T &amp; B lymphocytes 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Cells → macrophage (M Ø)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Natural killer (NK)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46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Antibody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Lymphokine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Humeral factor ( soluble factor )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Lysozyme _ complement _ cytokine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- Acute phase protein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97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There are memory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Cell → ↑ improve resistance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Excessive exposure to Ag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No memory cell → No improve to resistance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4320480"/>
          </a:xfrm>
        </p:spPr>
        <p:txBody>
          <a:bodyPr>
            <a:normAutofit fontScale="90000"/>
          </a:bodyPr>
          <a:lstStyle/>
          <a:p>
            <a:pPr algn="l" rtl="0"/>
            <a:r>
              <a:rPr lang="ar-SA" sz="1800" dirty="0"/>
              <a:t> 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GB" sz="2000" dirty="0">
                <a:solidFill>
                  <a:schemeClr val="tx2"/>
                </a:solidFill>
              </a:rPr>
              <a:t>1 - </a:t>
            </a:r>
            <a:r>
              <a:rPr lang="en-GB" sz="2000" u="sng" dirty="0">
                <a:solidFill>
                  <a:schemeClr val="tx2"/>
                </a:solidFill>
              </a:rPr>
              <a:t>age</a:t>
            </a:r>
            <a:r>
              <a:rPr lang="en-GB" sz="2000" dirty="0">
                <a:solidFill>
                  <a:schemeClr val="tx2"/>
                </a:solidFill>
              </a:rPr>
              <a:t> 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/>
              <a:t>             Young &amp; old age →lower natural immunity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/>
              <a:t>              Best immunity → after puberty</a:t>
            </a:r>
            <a:r>
              <a:rPr lang="ar-SA" sz="2000" dirty="0"/>
              <a:t>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>
                <a:solidFill>
                  <a:schemeClr val="tx2"/>
                </a:solidFill>
              </a:rPr>
              <a:t>2- </a:t>
            </a:r>
            <a:r>
              <a:rPr lang="en-GB" sz="2000" u="sng" dirty="0">
                <a:solidFill>
                  <a:schemeClr val="tx2"/>
                </a:solidFill>
              </a:rPr>
              <a:t>Nutritional factor </a:t>
            </a:r>
            <a:r>
              <a:rPr lang="en-GB" sz="2000" u="sng" dirty="0" smtClean="0">
                <a:solidFill>
                  <a:schemeClr val="tx2"/>
                </a:solidFill>
              </a:rPr>
              <a:t>:</a:t>
            </a:r>
            <a:r>
              <a:rPr lang="ar-SA" sz="2000" u="sng" dirty="0" smtClean="0"/>
              <a:t/>
            </a:r>
            <a:br>
              <a:rPr lang="ar-SA" sz="2000" u="sng" dirty="0" smtClean="0"/>
            </a:br>
            <a:r>
              <a:rPr lang="en-GB" sz="2000" dirty="0"/>
              <a:t> Good diet contain all vitamins &amp; minerals produce good minerals    </a:t>
            </a:r>
            <a:r>
              <a:rPr lang="en-GB" sz="2000" dirty="0" smtClean="0"/>
              <a:t>                              </a:t>
            </a:r>
            <a:r>
              <a:rPr lang="en-GB" sz="2000" dirty="0"/>
              <a:t>immunity </a:t>
            </a:r>
            <a:r>
              <a:rPr lang="en-GB" sz="2000" dirty="0" smtClean="0"/>
              <a:t>.</a:t>
            </a:r>
            <a:r>
              <a:rPr lang="ar-SA" sz="2000" dirty="0" smtClean="0"/>
              <a:t/>
            </a:r>
            <a:br>
              <a:rPr lang="ar-SA" sz="2000" dirty="0" smtClean="0"/>
            </a:br>
            <a:r>
              <a:rPr lang="en-GB" sz="2000" dirty="0"/>
              <a:t> While deficiency of vitamin &amp; minerals in area of  poverty → low                               </a:t>
            </a:r>
            <a:r>
              <a:rPr lang="en-GB" sz="2000" dirty="0" smtClean="0"/>
              <a:t>immunity</a:t>
            </a:r>
            <a:r>
              <a:rPr lang="ar-SA" sz="2000" dirty="0" smtClean="0"/>
              <a:t/>
            </a:r>
            <a:br>
              <a:rPr lang="ar-SA" sz="2000" dirty="0" smtClean="0"/>
            </a:br>
            <a:r>
              <a:rPr lang="en-GB" sz="2000" u="sng" dirty="0">
                <a:solidFill>
                  <a:schemeClr val="tx2"/>
                </a:solidFill>
              </a:rPr>
              <a:t>3- </a:t>
            </a:r>
            <a:r>
              <a:rPr lang="en-GB" sz="2000" u="sng" dirty="0" smtClean="0">
                <a:solidFill>
                  <a:schemeClr val="tx2"/>
                </a:solidFill>
              </a:rPr>
              <a:t>Infidel </a:t>
            </a:r>
            <a:r>
              <a:rPr lang="en-GB" sz="2000" u="sng" dirty="0" err="1" smtClean="0">
                <a:solidFill>
                  <a:schemeClr val="tx2"/>
                </a:solidFill>
              </a:rPr>
              <a:t>varation</a:t>
            </a:r>
            <a:r>
              <a:rPr lang="en-GB" sz="2000" u="sng" dirty="0" smtClean="0">
                <a:solidFill>
                  <a:schemeClr val="tx2"/>
                </a:solidFill>
              </a:rPr>
              <a:t/>
            </a:r>
            <a:br>
              <a:rPr lang="en-GB" sz="2000" u="sng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</a:rPr>
              <a:t>4- </a:t>
            </a:r>
            <a:r>
              <a:rPr lang="en-GB" sz="2000" u="sng" dirty="0">
                <a:solidFill>
                  <a:schemeClr val="tx2"/>
                </a:solidFill>
              </a:rPr>
              <a:t>Race </a:t>
            </a:r>
            <a:r>
              <a:rPr lang="en-GB" sz="2000" u="sng" dirty="0" err="1">
                <a:solidFill>
                  <a:schemeClr val="tx2"/>
                </a:solidFill>
              </a:rPr>
              <a:t>vidual</a:t>
            </a:r>
            <a:r>
              <a:rPr lang="en-GB" sz="2000" u="sng" dirty="0">
                <a:solidFill>
                  <a:schemeClr val="tx2"/>
                </a:solidFill>
              </a:rPr>
              <a:t> variations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 smtClean="0"/>
              <a:t>or </a:t>
            </a:r>
            <a:r>
              <a:rPr lang="en-GB" sz="2000" dirty="0"/>
              <a:t>breed or species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>
                <a:solidFill>
                  <a:schemeClr val="tx2"/>
                </a:solidFill>
              </a:rPr>
              <a:t>5- </a:t>
            </a:r>
            <a:r>
              <a:rPr lang="en-GB" sz="2000" u="sng" dirty="0">
                <a:solidFill>
                  <a:schemeClr val="tx2"/>
                </a:solidFill>
              </a:rPr>
              <a:t>Stress </a:t>
            </a:r>
            <a:r>
              <a:rPr lang="en-GB" sz="2000" dirty="0"/>
              <a:t>(physical , Emotional 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dirty="0"/>
              <a:t>               Where stress stimulate adrenal gland  to secrete glucocorticoids . w </a:t>
            </a:r>
            <a:r>
              <a:rPr lang="en-GB" sz="1800" dirty="0"/>
              <a:t>affect  </a:t>
            </a:r>
            <a:r>
              <a:rPr lang="en-GB" sz="1800" dirty="0" smtClean="0"/>
              <a:t>he </a:t>
            </a:r>
            <a:r>
              <a:rPr lang="en-GB" sz="1800" dirty="0"/>
              <a:t>immunity </a:t>
            </a:r>
            <a:r>
              <a:rPr lang="en-GB" sz="1800" dirty="0" smtClean="0"/>
              <a:t>.</a:t>
            </a:r>
            <a:r>
              <a:rPr lang="ar-SA" sz="1800" dirty="0" smtClean="0"/>
              <a:t/>
            </a:r>
            <a:br>
              <a:rPr lang="ar-SA" sz="1800" dirty="0" smtClean="0"/>
            </a:br>
            <a:endParaRPr lang="ar-SA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836712"/>
            <a:ext cx="4429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Factors affecting  natural  immunty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3178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 Hormonal  Factors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e.g. cortisone inhibit the immunity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Hormonal disturbance Affect immunity 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 Drugs: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e.g. anticancer drugs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antibiotic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interior factor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chemical barrier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1- lysozymes </a:t>
            </a:r>
            <a:r>
              <a:rPr lang="en-US" b="1" dirty="0"/>
              <a:t>..</a:t>
            </a:r>
            <a:endParaRPr lang="en-US" dirty="0"/>
          </a:p>
          <a:p>
            <a:pPr algn="l" rtl="0"/>
            <a:r>
              <a:rPr lang="en-US" dirty="0"/>
              <a:t>A* originated from mucous membrane .</a:t>
            </a:r>
          </a:p>
          <a:p>
            <a:pPr algn="l" rtl="0"/>
            <a:r>
              <a:rPr lang="en-US" dirty="0"/>
              <a:t>B* present in </a:t>
            </a:r>
            <a:r>
              <a:rPr lang="en-US" dirty="0" smtClean="0"/>
              <a:t>all </a:t>
            </a:r>
            <a:r>
              <a:rPr lang="en-US" dirty="0"/>
              <a:t>body fluid except urine and sweat and C.S.F.</a:t>
            </a:r>
          </a:p>
          <a:p>
            <a:pPr algn="l" rtl="0"/>
            <a:r>
              <a:rPr lang="en-US" dirty="0"/>
              <a:t>C* nature : protein .</a:t>
            </a:r>
          </a:p>
          <a:p>
            <a:pPr algn="l" rtl="0"/>
            <a:r>
              <a:rPr lang="en-US" dirty="0"/>
              <a:t>D* function : in all body fluid it contains lysozyme: an enzyme that kill the gram positive bacteria.</a:t>
            </a:r>
          </a:p>
          <a:p>
            <a:pPr algn="l" rtl="0"/>
            <a:r>
              <a:rPr lang="en-US" dirty="0"/>
              <a:t>~ they cause lyses to the </a:t>
            </a:r>
            <a:r>
              <a:rPr lang="en-US" dirty="0" err="1"/>
              <a:t>peptidoglycan</a:t>
            </a:r>
            <a:r>
              <a:rPr lang="en-US" dirty="0"/>
              <a:t> </a:t>
            </a:r>
            <a:r>
              <a:rPr lang="en-US" dirty="0" smtClean="0"/>
              <a:t>(  </a:t>
            </a:r>
            <a:r>
              <a:rPr lang="en-US" dirty="0"/>
              <a:t>wall of the bacteria or viral envelope).</a:t>
            </a:r>
          </a:p>
          <a:p>
            <a:pPr>
              <a:buNone/>
            </a:pPr>
            <a:endParaRPr lang="ar-S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 Acute phase protein</a:t>
            </a:r>
          </a:p>
          <a:p>
            <a:pPr algn="l" rtl="0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dirty="0"/>
              <a:t>* originated from the liver.</a:t>
            </a:r>
          </a:p>
          <a:p>
            <a:pPr algn="l" rt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dirty="0"/>
              <a:t>* present in blood.</a:t>
            </a:r>
          </a:p>
          <a:p>
            <a:pPr algn="l" rt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/>
              <a:t>* nature : its group of proteins produce by hepatic cells in low level in healthy body.</a:t>
            </a:r>
          </a:p>
          <a:p>
            <a:pPr algn="l" rt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/>
              <a:t>* function : in case of infection , macrophage ingest bacteria secrete cytokines          ώ activate hepatic cell to secrete large amount of acute phase protein to the circulation (100 times) which bind to CHO of some bacteria </a:t>
            </a:r>
            <a:r>
              <a:rPr lang="en-US" dirty="0" smtClean="0"/>
              <a:t>e.g. </a:t>
            </a:r>
            <a:r>
              <a:rPr lang="en-US" dirty="0"/>
              <a:t>pneumococci.</a:t>
            </a:r>
          </a:p>
          <a:p>
            <a:pPr algn="l" rtl="0"/>
            <a:r>
              <a:rPr lang="en-US" dirty="0"/>
              <a:t>Acute phase protein has opsonic effect .</a:t>
            </a:r>
          </a:p>
          <a:p>
            <a:pPr algn="l" rt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/>
              <a:t>* psonization : coating of m.o and make it palatable to phagocytosis. </a:t>
            </a:r>
          </a:p>
          <a:p>
            <a:pPr algn="l" rtl="0"/>
            <a:r>
              <a:rPr lang="en-US" dirty="0"/>
              <a:t>APP activate complement cascade which cause lysis to m.o.</a:t>
            </a:r>
            <a:r>
              <a:rPr lang="ar-SA" dirty="0"/>
              <a:t> *</a:t>
            </a:r>
            <a:endParaRPr lang="en-US" dirty="0"/>
          </a:p>
          <a:p>
            <a:pPr algn="l" rtl="0"/>
            <a:r>
              <a:rPr lang="en-US" dirty="0"/>
              <a:t>*Diagnosis of bacterial disease: ώ accompanied with high level of APP(CRP).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complement..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US" dirty="0"/>
              <a:t>A*originated from liver and MØ (some factor).</a:t>
            </a:r>
          </a:p>
          <a:p>
            <a:pPr algn="l" rtl="0"/>
            <a:r>
              <a:rPr lang="en-US" dirty="0"/>
              <a:t>B*present in serum.</a:t>
            </a:r>
          </a:p>
          <a:p>
            <a:pPr algn="l" rtl="0"/>
            <a:r>
              <a:rPr lang="en-US" dirty="0"/>
              <a:t>C*nature : 21 protein molecules.</a:t>
            </a:r>
          </a:p>
          <a:p>
            <a:pPr algn="l" rtl="0"/>
            <a:r>
              <a:rPr lang="en-US" dirty="0"/>
              <a:t>D*present in circulative in an in active form and activated during infection         cascade activation ( in serial).</a:t>
            </a:r>
          </a:p>
          <a:p>
            <a:pPr algn="l" rtl="0"/>
            <a:r>
              <a:rPr lang="en-US" dirty="0"/>
              <a:t>E* function : lysis of the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Ag-Ab</a:t>
            </a:r>
            <a:r>
              <a:rPr lang="en-US" dirty="0"/>
              <a:t> immune complex. </a:t>
            </a:r>
          </a:p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4-cytokines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 rtl="0"/>
            <a:r>
              <a:rPr lang="en-US" dirty="0"/>
              <a:t>A*nature : protein in nature.</a:t>
            </a:r>
          </a:p>
          <a:p>
            <a:pPr algn="l" rtl="0"/>
            <a:r>
              <a:rPr lang="en-US" dirty="0"/>
              <a:t>B*originated interleukin 1 and IL.6 from macrophage during infection.</a:t>
            </a:r>
          </a:p>
          <a:p>
            <a:pPr algn="l" rtl="0"/>
            <a:r>
              <a:rPr lang="en-US" dirty="0"/>
              <a:t>C*function: they go to the hypothalamus which contain the center of body temperature (heat regulatory center) for induction of fever ( unfavorable to the m.o).</a:t>
            </a:r>
          </a:p>
          <a:p>
            <a:pPr>
              <a:buNone/>
            </a:pPr>
            <a:endParaRPr lang="ar-S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985FE62E5A564FBE01DC44E321717B" ma:contentTypeVersion="0" ma:contentTypeDescription="Create a new document." ma:contentTypeScope="" ma:versionID="2223a87feb7f641f5039c4228e4d069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1E41CF-8D06-4D61-9945-5DC237E5A0D1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20E548-4104-47BD-BE7F-045846C84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E15A6A8-DF4D-4B52-BCB8-9BDD371242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672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Basic Immunology </vt:lpstr>
      <vt:lpstr>Definition of  Immunology</vt:lpstr>
      <vt:lpstr>IMMUNITY </vt:lpstr>
      <vt:lpstr>PowerPoint Presentation</vt:lpstr>
      <vt:lpstr>  1 - age :              Young &amp; old age →lower natural immunity               Best immunity → after puberty             2- Nutritional factor :  Good diet contain all vitamins &amp; minerals produce good minerals                                  immunity .  While deficiency of vitamin &amp; minerals in area of  poverty → low                               immunity 3- Infidel varation 4- Race vidual variations :  or breed or species 5- Stress (physical , Emotional )                Where stress stimulate adrenal gland  to secrete glucocorticoids . w affect  he immunity . </vt:lpstr>
      <vt:lpstr>PowerPoint Presentation</vt:lpstr>
      <vt:lpstr>2nd interior factor The chemical barrier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</dc:title>
  <dc:creator>أنين</dc:creator>
  <cp:lastModifiedBy>Ihap Moussa</cp:lastModifiedBy>
  <cp:revision>20</cp:revision>
  <dcterms:created xsi:type="dcterms:W3CDTF">2010-01-12T09:54:59Z</dcterms:created>
  <dcterms:modified xsi:type="dcterms:W3CDTF">2017-07-13T07:54:09Z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0x01010081985FE62E5A564FBE01DC44E321717B</vt:lpwstr>
  </property>
  <property fmtid="{D5CDD505-2E9C-101B-9397-08002B2CF9AE}" pid="3" name="ArticulateGUID">
    <vt:lpwstr>75FAAEE8-354C-410A-8862-D5B6E139137E</vt:lpwstr>
  </property>
  <property fmtid="{D5CDD505-2E9C-101B-9397-08002B2CF9AE}" pid="4" name="ArticulatePath">
    <vt:lpwstr>immunity1</vt:lpwstr>
  </property>
</Properties>
</file>