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7D5DE-C2F0-4A0D-8C77-B7F299FEC2FA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54767-3F51-4C2B-8961-AAAF8F736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096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381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23950"/>
            <a:ext cx="8001000" cy="2533650"/>
          </a:xfrm>
          <a:ln w="200025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r>
              <a:rPr lang="ar-AE" dirty="0" smtClean="0">
                <a:solidFill>
                  <a:schemeClr val="tx2"/>
                </a:solidFill>
              </a:rPr>
              <a:t>صياغة الفروض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طرق البحث التربوي (نفس 502)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53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ar-AE" u="sng" dirty="0">
                <a:solidFill>
                  <a:schemeClr val="accent3"/>
                </a:solidFill>
              </a:rPr>
              <a:t>فروض الدراسات الارتباطية </a:t>
            </a:r>
            <a:endParaRPr lang="en-GB" u="sng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lvl="0" algn="r" rtl="1"/>
            <a:endParaRPr lang="ar-AE" dirty="0">
              <a:solidFill>
                <a:prstClr val="black"/>
              </a:solidFill>
            </a:endParaRPr>
          </a:p>
          <a:p>
            <a:pPr lvl="0" algn="r" rtl="1"/>
            <a:r>
              <a:rPr lang="ar-AE" dirty="0">
                <a:solidFill>
                  <a:prstClr val="black"/>
                </a:solidFill>
              </a:rPr>
              <a:t>الفرض الموجه (البديل) : يفترض وجود </a:t>
            </a:r>
            <a:r>
              <a:rPr lang="ar-AE" dirty="0" smtClean="0">
                <a:solidFill>
                  <a:prstClr val="black"/>
                </a:solidFill>
              </a:rPr>
              <a:t>علاقة بين متغيرين </a:t>
            </a:r>
            <a:r>
              <a:rPr lang="ar-AE" dirty="0">
                <a:solidFill>
                  <a:prstClr val="black"/>
                </a:solidFill>
              </a:rPr>
              <a:t>.</a:t>
            </a:r>
          </a:p>
          <a:p>
            <a:pPr lvl="0" algn="r" rtl="1"/>
            <a:r>
              <a:rPr lang="ar-AE" dirty="0">
                <a:solidFill>
                  <a:prstClr val="black"/>
                </a:solidFill>
              </a:rPr>
              <a:t>قد يكون الفرض البديل بذيل واحد أو ذيلين .</a:t>
            </a:r>
          </a:p>
          <a:p>
            <a:pPr marL="0" lvl="0" indent="0" algn="r" rtl="1">
              <a:buNone/>
            </a:pPr>
            <a:r>
              <a:rPr lang="ar-AE" b="1" u="sng" dirty="0">
                <a:solidFill>
                  <a:srgbClr val="C0504D"/>
                </a:solidFill>
              </a:rPr>
              <a:t>مثال: </a:t>
            </a:r>
          </a:p>
          <a:p>
            <a:pPr lvl="0" algn="r" rtl="1"/>
            <a:r>
              <a:rPr lang="ar-AE" dirty="0">
                <a:solidFill>
                  <a:prstClr val="black"/>
                </a:solidFill>
              </a:rPr>
              <a:t>توجد </a:t>
            </a:r>
            <a:r>
              <a:rPr lang="ar-AE" dirty="0" smtClean="0">
                <a:solidFill>
                  <a:prstClr val="black"/>
                </a:solidFill>
              </a:rPr>
              <a:t>علاقة إيجابية دالة </a:t>
            </a:r>
            <a:r>
              <a:rPr lang="ar-AE" dirty="0">
                <a:solidFill>
                  <a:prstClr val="black"/>
                </a:solidFill>
              </a:rPr>
              <a:t>إحصائيا بين </a:t>
            </a:r>
            <a:r>
              <a:rPr lang="ar-AE" dirty="0" smtClean="0">
                <a:solidFill>
                  <a:prstClr val="black"/>
                </a:solidFill>
              </a:rPr>
              <a:t>الرضى عن الذات والثقة بالنفس </a:t>
            </a:r>
            <a:r>
              <a:rPr lang="ar-AE" dirty="0">
                <a:solidFill>
                  <a:prstClr val="black"/>
                </a:solidFill>
              </a:rPr>
              <a:t>	(</a:t>
            </a:r>
            <a:r>
              <a:rPr lang="ar-AE" dirty="0">
                <a:solidFill>
                  <a:srgbClr val="C0504D"/>
                </a:solidFill>
              </a:rPr>
              <a:t>فرض بديل بذيل واحد)</a:t>
            </a:r>
          </a:p>
          <a:p>
            <a:pPr algn="r" rtl="1"/>
            <a:r>
              <a:rPr lang="ar-AE" dirty="0">
                <a:solidFill>
                  <a:prstClr val="black"/>
                </a:solidFill>
              </a:rPr>
              <a:t>توجد علاقة </a:t>
            </a:r>
            <a:r>
              <a:rPr lang="ar-AE" dirty="0" smtClean="0">
                <a:solidFill>
                  <a:prstClr val="black"/>
                </a:solidFill>
              </a:rPr>
              <a:t>سلبية دالة </a:t>
            </a:r>
            <a:r>
              <a:rPr lang="ar-AE" dirty="0">
                <a:solidFill>
                  <a:prstClr val="black"/>
                </a:solidFill>
              </a:rPr>
              <a:t>إحصائيا بين الرضى عن الذات </a:t>
            </a:r>
            <a:r>
              <a:rPr lang="ar-AE" dirty="0" smtClean="0">
                <a:solidFill>
                  <a:prstClr val="black"/>
                </a:solidFill>
              </a:rPr>
              <a:t>والقلق</a:t>
            </a:r>
            <a:r>
              <a:rPr lang="ar-AE" dirty="0">
                <a:solidFill>
                  <a:prstClr val="black"/>
                </a:solidFill>
              </a:rPr>
              <a:t>	(</a:t>
            </a:r>
            <a:r>
              <a:rPr lang="ar-AE" dirty="0">
                <a:solidFill>
                  <a:srgbClr val="C0504D"/>
                </a:solidFill>
              </a:rPr>
              <a:t>فرض بديل بذيل واحد)</a:t>
            </a:r>
          </a:p>
          <a:p>
            <a:pPr lvl="0" algn="r" rtl="1"/>
            <a:r>
              <a:rPr lang="ar-AE" dirty="0" smtClean="0">
                <a:solidFill>
                  <a:prstClr val="black"/>
                </a:solidFill>
              </a:rPr>
              <a:t>توجد علاقة </a:t>
            </a:r>
            <a:r>
              <a:rPr lang="ar-AE" dirty="0">
                <a:solidFill>
                  <a:prstClr val="black"/>
                </a:solidFill>
              </a:rPr>
              <a:t>دالة إحصائيا بين </a:t>
            </a:r>
            <a:r>
              <a:rPr lang="ar-AE" dirty="0" smtClean="0">
                <a:solidFill>
                  <a:prstClr val="black"/>
                </a:solidFill>
              </a:rPr>
              <a:t>تناول الشاي وتركيز الانتباه </a:t>
            </a:r>
            <a:r>
              <a:rPr lang="ar-AE" dirty="0">
                <a:solidFill>
                  <a:prstClr val="black"/>
                </a:solidFill>
              </a:rPr>
              <a:t>	(</a:t>
            </a:r>
            <a:r>
              <a:rPr lang="ar-AE" dirty="0">
                <a:solidFill>
                  <a:srgbClr val="C0504D"/>
                </a:solidFill>
              </a:rPr>
              <a:t>فرض بديل بذيلين)</a:t>
            </a:r>
          </a:p>
          <a:p>
            <a:pPr lvl="0" algn="r" rtl="1"/>
            <a:endParaRPr lang="ar-AE" dirty="0">
              <a:solidFill>
                <a:srgbClr val="C0504D"/>
              </a:solidFill>
            </a:endParaRPr>
          </a:p>
          <a:p>
            <a:pPr marL="0" lvl="0" indent="0" algn="r" rtl="1">
              <a:buNone/>
            </a:pPr>
            <a:endParaRPr lang="ar-AE" b="1" u="sng" dirty="0">
              <a:solidFill>
                <a:srgbClr val="C0504D"/>
              </a:solidFill>
            </a:endParaRPr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5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u="sng" dirty="0" smtClean="0">
                <a:solidFill>
                  <a:schemeClr val="accent3"/>
                </a:solidFill>
              </a:rPr>
              <a:t>تعليق على التقسيم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endParaRPr lang="ar-AE" dirty="0" smtClean="0"/>
          </a:p>
          <a:p>
            <a:pPr algn="r" rtl="1"/>
            <a:r>
              <a:rPr lang="ar-AE" dirty="0" smtClean="0"/>
              <a:t>قد تكون دراسة الفروق أو العلاقات شائعة في منهج بحث  معين ،لكنها ليست مقتصرة عليه .</a:t>
            </a:r>
            <a:endParaRPr lang="ar-AE" dirty="0"/>
          </a:p>
          <a:p>
            <a:pPr algn="r" rtl="1"/>
            <a:r>
              <a:rPr lang="ar-AE" dirty="0" smtClean="0"/>
              <a:t>المنهج التجريبي –مثلا - يركز على الفروق بين متغيرين أو مجموعتين ،لكنه قد يدرس العلاقة بين متغيرين .</a:t>
            </a:r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2"/>
                </a:solidFill>
              </a:rPr>
              <a:t>مثال :</a:t>
            </a:r>
          </a:p>
          <a:p>
            <a:pPr algn="r" rtl="1"/>
            <a:r>
              <a:rPr lang="ar-AE" dirty="0" smtClean="0"/>
              <a:t>توجد فروق دالة إحصائيا بين درجات اختبار تورانس للإبداع للمجموعة التي درست نظرية التفكير الإبداعي (تريز) ودرجات المجموعة التي لم تدرس النظرية .</a:t>
            </a:r>
          </a:p>
          <a:p>
            <a:pPr algn="r" rtl="1"/>
            <a:r>
              <a:rPr lang="ar-AE" dirty="0" smtClean="0"/>
              <a:t>توجد علاقة دالة إحصائيا بين عدد الساعات المكتسبة في برنامج نظرية الإبداع (تريز) وبين درجات اختبار تورانس للإبداع .</a:t>
            </a:r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5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u="sng" dirty="0" smtClean="0">
                <a:solidFill>
                  <a:schemeClr val="accent3"/>
                </a:solidFill>
              </a:rPr>
              <a:t>ملاحظات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ar-AE" b="1" u="sng" dirty="0" smtClean="0"/>
          </a:p>
          <a:p>
            <a:pPr marL="0" indent="0" algn="r" rtl="1">
              <a:buNone/>
            </a:pPr>
            <a:r>
              <a:rPr lang="ar-AE" b="1" u="sng" dirty="0" smtClean="0"/>
              <a:t>إذا </a:t>
            </a:r>
            <a:r>
              <a:rPr lang="ar-AE" b="1" u="sng" dirty="0" smtClean="0"/>
              <a:t>تعدد</a:t>
            </a:r>
            <a:r>
              <a:rPr lang="ar-SA" b="1" u="sng" dirty="0" smtClean="0"/>
              <a:t>ت</a:t>
            </a:r>
            <a:r>
              <a:rPr lang="ar-AE" b="1" u="sng" dirty="0" smtClean="0"/>
              <a:t> </a:t>
            </a:r>
            <a:r>
              <a:rPr lang="ar-AE" b="1" u="sng" dirty="0" smtClean="0"/>
              <a:t>المتغيرات أو المجموعات في دراسة ما فإن :</a:t>
            </a:r>
          </a:p>
          <a:p>
            <a:pPr algn="r" rtl="1"/>
            <a:r>
              <a:rPr lang="ar-AE" dirty="0" smtClean="0"/>
              <a:t>المتغيرات أو المجموعات </a:t>
            </a:r>
            <a:r>
              <a:rPr lang="ar-SA" dirty="0" smtClean="0"/>
              <a:t>يمكن أن </a:t>
            </a:r>
            <a:r>
              <a:rPr lang="ar-AE" dirty="0" smtClean="0"/>
              <a:t>تكتب </a:t>
            </a:r>
            <a:r>
              <a:rPr lang="ar-AE" dirty="0" smtClean="0"/>
              <a:t>جميعا في فرض واحد .</a:t>
            </a:r>
          </a:p>
          <a:p>
            <a:pPr algn="r" rtl="1"/>
            <a:r>
              <a:rPr lang="ar-SA" dirty="0" smtClean="0"/>
              <a:t>ويمكن بعدها أن </a:t>
            </a:r>
            <a:r>
              <a:rPr lang="ar-AE" dirty="0" smtClean="0"/>
              <a:t>توضع </a:t>
            </a:r>
            <a:r>
              <a:rPr lang="ar-AE" dirty="0" smtClean="0"/>
              <a:t>عدة فروض بحيث يحتوي كل فرض على متغيرين أو مجموعتين فقط .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0575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u="sng" dirty="0" smtClean="0">
                <a:solidFill>
                  <a:schemeClr val="accent3"/>
                </a:solidFill>
              </a:rPr>
              <a:t>ملاحظات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endParaRPr lang="ar-AE" b="1" u="sng" dirty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2"/>
                </a:solidFill>
              </a:rPr>
              <a:t>مثال :</a:t>
            </a:r>
            <a:endParaRPr lang="ar-AE" b="1" u="sng" dirty="0">
              <a:solidFill>
                <a:schemeClr val="accent2"/>
              </a:solidFill>
            </a:endParaRPr>
          </a:p>
          <a:p>
            <a:pPr algn="r" rtl="1"/>
            <a:r>
              <a:rPr lang="ar-AE" dirty="0" smtClean="0"/>
              <a:t>دراسة قارنت بين مفهوم الذات عند التوائم المتشابهين ،والتوائم غير المتشابهين ،والإخوة الأشقاء .</a:t>
            </a:r>
            <a:endParaRPr lang="ar-AE" dirty="0"/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2"/>
                </a:solidFill>
              </a:rPr>
              <a:t>الفروض :</a:t>
            </a:r>
            <a:endParaRPr lang="ar-AE" dirty="0" smtClean="0"/>
          </a:p>
          <a:p>
            <a:pPr algn="r" rtl="1"/>
            <a:r>
              <a:rPr lang="ar-AE" dirty="0"/>
              <a:t>توجد فروق دالة إحصائيا بين </a:t>
            </a:r>
            <a:r>
              <a:rPr lang="ar-SA" dirty="0" smtClean="0"/>
              <a:t>شدة الفروق في </a:t>
            </a:r>
            <a:r>
              <a:rPr lang="ar-AE" dirty="0" smtClean="0"/>
              <a:t>مفهوم </a:t>
            </a:r>
            <a:r>
              <a:rPr lang="ar-AE" dirty="0"/>
              <a:t>الذات </a:t>
            </a:r>
            <a:r>
              <a:rPr lang="ar-SA" dirty="0" smtClean="0"/>
              <a:t>بين الإخوة تبعا لنوع العلاقة الأخوية (</a:t>
            </a:r>
            <a:r>
              <a:rPr lang="ar-AE" dirty="0" smtClean="0"/>
              <a:t>التوائم </a:t>
            </a:r>
            <a:r>
              <a:rPr lang="ar-AE" dirty="0"/>
              <a:t>المتشابهين والتوائم غير المتشابهين </a:t>
            </a:r>
            <a:r>
              <a:rPr lang="ar-SA" dirty="0" smtClean="0"/>
              <a:t>والأخوة الأشقاء).</a:t>
            </a:r>
            <a:r>
              <a:rPr lang="ar-AE" dirty="0" smtClean="0"/>
              <a:t>.</a:t>
            </a:r>
            <a:endParaRPr lang="ar-SA" dirty="0" smtClean="0"/>
          </a:p>
          <a:p>
            <a:pPr lvl="1" algn="r" rtl="1"/>
            <a:r>
              <a:rPr lang="ar-AE" dirty="0" smtClean="0"/>
              <a:t>توجد </a:t>
            </a:r>
            <a:r>
              <a:rPr lang="ar-AE" dirty="0" smtClean="0"/>
              <a:t>فروق دالة إحصائيا بين مستوى مفهوم الذات عند التوائم المتشابهين والتوائم غير المتشابهين .</a:t>
            </a:r>
          </a:p>
          <a:p>
            <a:pPr lvl="1" algn="r" rtl="1"/>
            <a:r>
              <a:rPr lang="ar-AE" dirty="0" smtClean="0"/>
              <a:t>توجد فروق دالة إحصائيا في مستوى مفهوم الذات عن التوائم غير المتشابهين والإخوة الأشقاء .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0575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u="sng" dirty="0" smtClean="0">
                <a:solidFill>
                  <a:schemeClr val="accent3"/>
                </a:solidFill>
              </a:rPr>
              <a:t>تمرين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/>
              <a:t>دراسة ارتباطية تدرس العلاقة بين الدخل الشهري والمشكلات الزوجية :</a:t>
            </a:r>
            <a:endParaRPr lang="ar-AE" b="1" u="sng" dirty="0"/>
          </a:p>
          <a:p>
            <a:pPr marL="0" indent="0" algn="r" rtl="1">
              <a:buNone/>
            </a:pPr>
            <a:r>
              <a:rPr lang="ar-AE" dirty="0" smtClean="0"/>
              <a:t>(1) صيغي فرضا صفريا .</a:t>
            </a:r>
            <a:endParaRPr lang="ar-AE" dirty="0"/>
          </a:p>
          <a:p>
            <a:pPr marL="0" indent="0" algn="r" rtl="1">
              <a:buNone/>
            </a:pPr>
            <a:r>
              <a:rPr lang="ar-AE" dirty="0" smtClean="0"/>
              <a:t>(2) صيغي فرضا موجها بذيل واحد .</a:t>
            </a:r>
          </a:p>
          <a:p>
            <a:pPr marL="0" indent="0" algn="r" rtl="1">
              <a:buNone/>
            </a:pPr>
            <a:r>
              <a:rPr lang="ar-AE" dirty="0" smtClean="0"/>
              <a:t>(3) صيغي فرضا موجها بذيلين .</a:t>
            </a:r>
          </a:p>
        </p:txBody>
      </p:sp>
    </p:spTree>
    <p:extLst>
      <p:ext uri="{BB962C8B-B14F-4D97-AF65-F5344CB8AC3E}">
        <p14:creationId xmlns:p14="http://schemas.microsoft.com/office/powerpoint/2010/main" val="322395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u="sng" dirty="0" smtClean="0">
                <a:solidFill>
                  <a:schemeClr val="accent3"/>
                </a:solidFill>
              </a:rPr>
              <a:t>تمرين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  <a:noFill/>
          <a:ln w="15875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/>
          </a:p>
          <a:p>
            <a:pPr marL="0" indent="0" algn="r" rtl="1">
              <a:buNone/>
            </a:pPr>
            <a:r>
              <a:rPr lang="ar-AE" b="1" u="sng" dirty="0" smtClean="0"/>
              <a:t>دراسة تدرس الفرق في اختبارات الذكاء اللفظي للطلاب </a:t>
            </a:r>
            <a:r>
              <a:rPr lang="ar-AE" b="1" u="sng" dirty="0" smtClean="0"/>
              <a:t>الذي</a:t>
            </a:r>
            <a:r>
              <a:rPr lang="ar-SA" b="1" u="sng" dirty="0" smtClean="0"/>
              <a:t>ن</a:t>
            </a:r>
            <a:r>
              <a:rPr lang="ar-AE" b="1" u="sng" dirty="0" smtClean="0"/>
              <a:t> </a:t>
            </a:r>
            <a:r>
              <a:rPr lang="ar-AE" b="1" u="sng" dirty="0" smtClean="0"/>
              <a:t>يجيدون لغة واحدة ،والطلاب ثنائيوا اللغة والطلاب الذين يجيدون ثلاث لغات :</a:t>
            </a:r>
            <a:endParaRPr lang="ar-AE" b="1" u="sng" dirty="0"/>
          </a:p>
          <a:p>
            <a:pPr marL="0" indent="0" algn="r" rtl="1">
              <a:buNone/>
            </a:pPr>
            <a:r>
              <a:rPr lang="ar-SA" dirty="0" smtClean="0"/>
              <a:t>صيغي فروض الدراسة .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58250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accent4"/>
                </a:solidFill>
              </a:rPr>
              <a:t>المحتوى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/>
          </a:p>
          <a:p>
            <a:pPr algn="r" rtl="1"/>
            <a:r>
              <a:rPr lang="ar-AE" dirty="0" smtClean="0"/>
              <a:t>فروض الدراسات المسحية </a:t>
            </a:r>
          </a:p>
          <a:p>
            <a:pPr algn="r" rtl="1"/>
            <a:r>
              <a:rPr lang="ar-AE" dirty="0" smtClean="0"/>
              <a:t>فروض الدراسات الارتباطية </a:t>
            </a:r>
          </a:p>
          <a:p>
            <a:pPr algn="r" rtl="1"/>
            <a:r>
              <a:rPr lang="ar-AE" dirty="0" smtClean="0"/>
              <a:t>فروض الدراسات التجريبية والمقارنة </a:t>
            </a:r>
          </a:p>
          <a:p>
            <a:pPr algn="r" rtl="1"/>
            <a:r>
              <a:rPr lang="ar-AE" dirty="0" smtClean="0"/>
              <a:t>تعليق على التصنيف أعلاه </a:t>
            </a:r>
          </a:p>
        </p:txBody>
      </p:sp>
    </p:spTree>
    <p:extLst>
      <p:ext uri="{BB962C8B-B14F-4D97-AF65-F5344CB8AC3E}">
        <p14:creationId xmlns:p14="http://schemas.microsoft.com/office/powerpoint/2010/main" val="122406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accent4"/>
                </a:solidFill>
              </a:rPr>
              <a:t>الدراسات المسحية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الدراسات المسحية تشمل تساؤلات ولا تشمل فروضا .</a:t>
            </a:r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2"/>
                </a:solidFill>
              </a:rPr>
              <a:t>مثال: </a:t>
            </a:r>
          </a:p>
          <a:p>
            <a:pPr algn="r" rtl="1"/>
            <a:r>
              <a:rPr lang="ar-AE" dirty="0" smtClean="0"/>
              <a:t>ما نسبة المؤيدين من مديري المدارس الابتدائية في مدينة الرياض لدمج ذوي صعوبات التعلم في المدارس العادية ؟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5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accent4"/>
                </a:solidFill>
              </a:rPr>
              <a:t>العناصر الواجب توفرها في الفروض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وجود متغيرين أو مجموعتين .</a:t>
            </a:r>
          </a:p>
          <a:p>
            <a:pPr marL="0" indent="0" algn="r" rtl="1">
              <a:buNone/>
            </a:pPr>
            <a:r>
              <a:rPr lang="ar-AE" b="1" u="sng" dirty="0" smtClean="0">
                <a:solidFill>
                  <a:schemeClr val="accent2"/>
                </a:solidFill>
              </a:rPr>
              <a:t>مثال</a:t>
            </a:r>
            <a:r>
              <a:rPr lang="ar-AE" b="1" u="sng" dirty="0">
                <a:solidFill>
                  <a:schemeClr val="accent2"/>
                </a:solidFill>
              </a:rPr>
              <a:t>: </a:t>
            </a:r>
            <a:endParaRPr lang="ar-AE" b="1" u="sng" dirty="0" smtClean="0">
              <a:solidFill>
                <a:schemeClr val="accent2"/>
              </a:solidFill>
            </a:endParaRPr>
          </a:p>
          <a:p>
            <a:pPr algn="r" rtl="1"/>
            <a:r>
              <a:rPr lang="ar-AE" sz="2400" dirty="0"/>
              <a:t>القلق ومفهوم الذات 	(</a:t>
            </a:r>
            <a:r>
              <a:rPr lang="ar-AE" sz="2400" dirty="0">
                <a:solidFill>
                  <a:schemeClr val="accent2"/>
                </a:solidFill>
              </a:rPr>
              <a:t>متغيران)</a:t>
            </a:r>
          </a:p>
          <a:p>
            <a:pPr algn="r" rtl="1"/>
            <a:r>
              <a:rPr lang="ar-AE" sz="2400" dirty="0"/>
              <a:t>مجموعة تمارس الرياضة ومجموعة لا تمارس الرياضة 	</a:t>
            </a:r>
            <a:r>
              <a:rPr lang="ar-AE" sz="2400" dirty="0">
                <a:solidFill>
                  <a:schemeClr val="accent2"/>
                </a:solidFill>
              </a:rPr>
              <a:t>(مجموعتان)</a:t>
            </a:r>
          </a:p>
          <a:p>
            <a:pPr marL="0" indent="0" algn="r" rtl="1">
              <a:buNone/>
            </a:pPr>
            <a:endParaRPr lang="ar-AE" b="1" u="sng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5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accent4"/>
                </a:solidFill>
              </a:rPr>
              <a:t>العناصر الواجب توفرها في الفروض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الإشارة إلى وجود علاقة أو فروق .</a:t>
            </a:r>
            <a:endParaRPr lang="ar-AE" dirty="0"/>
          </a:p>
          <a:p>
            <a:pPr marL="0" indent="0" algn="r" rtl="1">
              <a:buNone/>
            </a:pPr>
            <a:r>
              <a:rPr lang="ar-AE" b="1" u="sng" dirty="0">
                <a:solidFill>
                  <a:schemeClr val="accent2"/>
                </a:solidFill>
              </a:rPr>
              <a:t>مثال: </a:t>
            </a:r>
            <a:endParaRPr lang="ar-AE" b="1" u="sng" dirty="0" smtClean="0">
              <a:solidFill>
                <a:schemeClr val="accent2"/>
              </a:solidFill>
            </a:endParaRPr>
          </a:p>
          <a:p>
            <a:pPr lvl="0" algn="r" rtl="1"/>
            <a:r>
              <a:rPr lang="ar-AE" sz="2400" dirty="0" smtClean="0">
                <a:solidFill>
                  <a:prstClr val="black"/>
                </a:solidFill>
              </a:rPr>
              <a:t>توجد فروق</a:t>
            </a:r>
            <a:r>
              <a:rPr lang="ar-AE" sz="2400" dirty="0">
                <a:solidFill>
                  <a:prstClr val="black"/>
                </a:solidFill>
              </a:rPr>
              <a:t>	</a:t>
            </a:r>
            <a:r>
              <a:rPr lang="ar-AE" sz="2400" dirty="0" smtClean="0">
                <a:solidFill>
                  <a:prstClr val="black"/>
                </a:solidFill>
              </a:rPr>
              <a:t>(</a:t>
            </a:r>
            <a:r>
              <a:rPr lang="ar-AE" sz="2400" dirty="0" smtClean="0">
                <a:solidFill>
                  <a:srgbClr val="C0504D"/>
                </a:solidFill>
              </a:rPr>
              <a:t>فروق )</a:t>
            </a:r>
            <a:endParaRPr lang="ar-AE" sz="2400" dirty="0">
              <a:solidFill>
                <a:srgbClr val="C0504D"/>
              </a:solidFill>
            </a:endParaRPr>
          </a:p>
          <a:p>
            <a:pPr algn="r" rtl="1"/>
            <a:r>
              <a:rPr lang="ar-AE" sz="2400" dirty="0" smtClean="0">
                <a:solidFill>
                  <a:prstClr val="black"/>
                </a:solidFill>
              </a:rPr>
              <a:t>المجموعة أ تفوق المجموعة ب </a:t>
            </a:r>
            <a:r>
              <a:rPr lang="ar-AE" sz="2400" dirty="0">
                <a:solidFill>
                  <a:prstClr val="black"/>
                </a:solidFill>
              </a:rPr>
              <a:t>	(</a:t>
            </a:r>
            <a:r>
              <a:rPr lang="ar-AE" sz="2400" dirty="0" smtClean="0">
                <a:solidFill>
                  <a:srgbClr val="C0504D"/>
                </a:solidFill>
              </a:rPr>
              <a:t>فروق </a:t>
            </a:r>
            <a:r>
              <a:rPr lang="ar-AE" sz="2400" dirty="0">
                <a:solidFill>
                  <a:srgbClr val="C0504D"/>
                </a:solidFill>
              </a:rPr>
              <a:t>)</a:t>
            </a:r>
          </a:p>
          <a:p>
            <a:pPr lvl="0" algn="r" rtl="1"/>
            <a:r>
              <a:rPr lang="ar-AE" sz="2400" dirty="0" smtClean="0">
                <a:solidFill>
                  <a:prstClr val="black"/>
                </a:solidFill>
              </a:rPr>
              <a:t>توجد علاقة</a:t>
            </a:r>
            <a:r>
              <a:rPr lang="ar-AE" sz="2400" dirty="0">
                <a:solidFill>
                  <a:prstClr val="black"/>
                </a:solidFill>
              </a:rPr>
              <a:t>	</a:t>
            </a:r>
            <a:r>
              <a:rPr lang="ar-AE" sz="2400" dirty="0" smtClean="0">
                <a:solidFill>
                  <a:srgbClr val="C0504D"/>
                </a:solidFill>
              </a:rPr>
              <a:t>(علاقة)</a:t>
            </a:r>
            <a:endParaRPr lang="ar-AE" sz="2400" dirty="0">
              <a:solidFill>
                <a:srgbClr val="C0504D"/>
              </a:solidFill>
            </a:endParaRPr>
          </a:p>
          <a:p>
            <a:pPr marL="0" indent="0" algn="r" rtl="1">
              <a:buNone/>
            </a:pPr>
            <a:endParaRPr lang="ar-AE" b="1" u="sng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5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accent4"/>
                </a:solidFill>
              </a:rPr>
              <a:t>العناصر الواجب توفرها في الفروض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/>
          <a:lstStyle/>
          <a:p>
            <a:pPr lvl="0" algn="r" rtl="1"/>
            <a:endParaRPr lang="ar-AE" dirty="0">
              <a:solidFill>
                <a:prstClr val="black"/>
              </a:solidFill>
            </a:endParaRPr>
          </a:p>
          <a:p>
            <a:pPr lvl="0" algn="r" rtl="1"/>
            <a:r>
              <a:rPr lang="ar-AE" dirty="0">
                <a:solidFill>
                  <a:prstClr val="black"/>
                </a:solidFill>
              </a:rPr>
              <a:t>الإشارة </a:t>
            </a:r>
            <a:r>
              <a:rPr lang="ar-AE" dirty="0" smtClean="0">
                <a:solidFill>
                  <a:prstClr val="black"/>
                </a:solidFill>
              </a:rPr>
              <a:t>إلى مستوى الدلالة .</a:t>
            </a:r>
          </a:p>
          <a:p>
            <a:pPr lvl="0" algn="r" rtl="1"/>
            <a:r>
              <a:rPr lang="ar-AE" dirty="0" smtClean="0">
                <a:solidFill>
                  <a:prstClr val="black"/>
                </a:solidFill>
              </a:rPr>
              <a:t>إذا لم يحدد مستوى الدلالة فالقيمة المتعارف عليها هي </a:t>
            </a:r>
            <a:r>
              <a:rPr lang="fr-FR" dirty="0" smtClean="0">
                <a:solidFill>
                  <a:prstClr val="black"/>
                </a:solidFill>
              </a:rPr>
              <a:t>.05</a:t>
            </a:r>
            <a:endParaRPr lang="ar-AE" dirty="0">
              <a:solidFill>
                <a:prstClr val="black"/>
              </a:solidFill>
            </a:endParaRPr>
          </a:p>
          <a:p>
            <a:pPr marL="0" lvl="0" indent="0" algn="r" rtl="1">
              <a:buNone/>
            </a:pPr>
            <a:r>
              <a:rPr lang="ar-AE" b="1" u="sng" dirty="0">
                <a:solidFill>
                  <a:srgbClr val="C0504D"/>
                </a:solidFill>
              </a:rPr>
              <a:t>مثال: </a:t>
            </a:r>
          </a:p>
          <a:p>
            <a:pPr lvl="0" algn="r" rtl="1"/>
            <a:r>
              <a:rPr lang="ar-AE" sz="2400" dirty="0">
                <a:solidFill>
                  <a:prstClr val="black"/>
                </a:solidFill>
              </a:rPr>
              <a:t>توجد </a:t>
            </a:r>
            <a:r>
              <a:rPr lang="ar-AE" sz="2400" dirty="0" smtClean="0">
                <a:solidFill>
                  <a:prstClr val="black"/>
                </a:solidFill>
              </a:rPr>
              <a:t>فروق دالة إحصائيا	</a:t>
            </a:r>
            <a:r>
              <a:rPr lang="ar-AE" sz="2400" dirty="0">
                <a:solidFill>
                  <a:prstClr val="black"/>
                </a:solidFill>
              </a:rPr>
              <a:t>	</a:t>
            </a:r>
            <a:r>
              <a:rPr lang="ar-AE" sz="2400" dirty="0" smtClean="0">
                <a:solidFill>
                  <a:prstClr val="black"/>
                </a:solidFill>
              </a:rPr>
              <a:t>(</a:t>
            </a:r>
            <a:r>
              <a:rPr lang="ar-AE" sz="2400" dirty="0" smtClean="0">
                <a:solidFill>
                  <a:srgbClr val="C0504D"/>
                </a:solidFill>
              </a:rPr>
              <a:t>المستوى </a:t>
            </a:r>
            <a:r>
              <a:rPr lang="en-GB" sz="2400" dirty="0" smtClean="0">
                <a:solidFill>
                  <a:srgbClr val="C0504D"/>
                </a:solidFill>
              </a:rPr>
              <a:t>.05</a:t>
            </a:r>
            <a:r>
              <a:rPr lang="ar-AE" sz="2400" dirty="0" smtClean="0">
                <a:solidFill>
                  <a:srgbClr val="C0504D"/>
                </a:solidFill>
              </a:rPr>
              <a:t>)</a:t>
            </a:r>
            <a:endParaRPr lang="ar-AE" sz="2400" dirty="0">
              <a:solidFill>
                <a:srgbClr val="C0504D"/>
              </a:solidFill>
            </a:endParaRPr>
          </a:p>
          <a:p>
            <a:pPr lvl="0" algn="r" rtl="1"/>
            <a:r>
              <a:rPr lang="ar-AE" sz="2400" dirty="0">
                <a:solidFill>
                  <a:prstClr val="black"/>
                </a:solidFill>
              </a:rPr>
              <a:t>المجموعة أ تفوق المجموعة ب 	</a:t>
            </a:r>
            <a:r>
              <a:rPr lang="ar-AE" sz="2400" dirty="0" smtClean="0">
                <a:solidFill>
                  <a:prstClr val="black"/>
                </a:solidFill>
              </a:rPr>
              <a:t>(</a:t>
            </a:r>
            <a:r>
              <a:rPr lang="ar-AE" sz="2400" dirty="0" smtClean="0">
                <a:solidFill>
                  <a:srgbClr val="C0504D"/>
                </a:solidFill>
              </a:rPr>
              <a:t>مستوى الدلالة 05. </a:t>
            </a:r>
            <a:r>
              <a:rPr lang="ar-AE" sz="2400" dirty="0">
                <a:solidFill>
                  <a:srgbClr val="C0504D"/>
                </a:solidFill>
              </a:rPr>
              <a:t>)</a:t>
            </a:r>
          </a:p>
          <a:p>
            <a:pPr algn="r" rtl="1"/>
            <a:r>
              <a:rPr lang="ar-AE" sz="2400" dirty="0">
                <a:solidFill>
                  <a:prstClr val="black"/>
                </a:solidFill>
              </a:rPr>
              <a:t>توجد </a:t>
            </a:r>
            <a:r>
              <a:rPr lang="ar-AE" sz="2400" dirty="0" smtClean="0">
                <a:solidFill>
                  <a:prstClr val="black"/>
                </a:solidFill>
              </a:rPr>
              <a:t>علاقة دالة </a:t>
            </a:r>
            <a:r>
              <a:rPr lang="ar-AE" sz="2400" dirty="0">
                <a:solidFill>
                  <a:prstClr val="black"/>
                </a:solidFill>
              </a:rPr>
              <a:t>إحصائيا		(</a:t>
            </a:r>
            <a:r>
              <a:rPr lang="ar-AE" sz="2400" dirty="0">
                <a:solidFill>
                  <a:srgbClr val="C0504D"/>
                </a:solidFill>
              </a:rPr>
              <a:t>المستوى </a:t>
            </a:r>
            <a:r>
              <a:rPr lang="en-GB" sz="2400" dirty="0">
                <a:solidFill>
                  <a:srgbClr val="C0504D"/>
                </a:solidFill>
              </a:rPr>
              <a:t>.05</a:t>
            </a:r>
            <a:r>
              <a:rPr lang="ar-AE" sz="2400" dirty="0">
                <a:solidFill>
                  <a:srgbClr val="C0504D"/>
                </a:solidFill>
              </a:rPr>
              <a:t>)</a:t>
            </a:r>
          </a:p>
          <a:p>
            <a:pPr lvl="0" algn="r" rtl="1"/>
            <a:r>
              <a:rPr lang="ar-AE" sz="2400" dirty="0" smtClean="0">
                <a:solidFill>
                  <a:prstClr val="black"/>
                </a:solidFill>
              </a:rPr>
              <a:t>توجد فروق دالة إحصائيا عند مستوى الدلالة </a:t>
            </a:r>
            <a:r>
              <a:rPr lang="fr-FR" sz="2400" dirty="0" smtClean="0">
                <a:solidFill>
                  <a:prstClr val="black"/>
                </a:solidFill>
              </a:rPr>
              <a:t>.01</a:t>
            </a:r>
            <a:endParaRPr lang="ar-AE" sz="2400" dirty="0">
              <a:solidFill>
                <a:srgbClr val="C0504D"/>
              </a:solidFill>
            </a:endParaRPr>
          </a:p>
          <a:p>
            <a:pPr marL="0" lvl="0" indent="0" algn="r" rtl="1">
              <a:buNone/>
            </a:pPr>
            <a:endParaRPr lang="ar-AE" b="1" u="sng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5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accent4"/>
                </a:solidFill>
              </a:rPr>
              <a:t>فروض الدراسات المقارنة والتجريبية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lvl="0" algn="r" rtl="1"/>
            <a:endParaRPr lang="ar-AE" dirty="0">
              <a:solidFill>
                <a:prstClr val="black"/>
              </a:solidFill>
            </a:endParaRPr>
          </a:p>
          <a:p>
            <a:pPr lvl="0" algn="r" rtl="1"/>
            <a:r>
              <a:rPr lang="ar-AE" dirty="0" smtClean="0">
                <a:solidFill>
                  <a:prstClr val="black"/>
                </a:solidFill>
              </a:rPr>
              <a:t>الفروض تركز على الفروق </a:t>
            </a:r>
            <a:endParaRPr lang="ar-AE" dirty="0">
              <a:solidFill>
                <a:prstClr val="black"/>
              </a:solidFill>
            </a:endParaRPr>
          </a:p>
          <a:p>
            <a:pPr lvl="0" algn="r" rtl="1"/>
            <a:r>
              <a:rPr lang="ar-AE" dirty="0" smtClean="0">
                <a:solidFill>
                  <a:prstClr val="black"/>
                </a:solidFill>
              </a:rPr>
              <a:t>الفرض الصفري : ينفي وجود فروق بين متغيرين أو مجموعتين.</a:t>
            </a:r>
            <a:endParaRPr lang="ar-AE" dirty="0">
              <a:solidFill>
                <a:prstClr val="black"/>
              </a:solidFill>
            </a:endParaRPr>
          </a:p>
          <a:p>
            <a:pPr marL="0" lvl="0" indent="0" algn="r" rtl="1">
              <a:buNone/>
            </a:pPr>
            <a:r>
              <a:rPr lang="ar-AE" b="1" u="sng" dirty="0">
                <a:solidFill>
                  <a:srgbClr val="C0504D"/>
                </a:solidFill>
              </a:rPr>
              <a:t>مثال: </a:t>
            </a:r>
          </a:p>
          <a:p>
            <a:pPr lvl="0" algn="r" rtl="1"/>
            <a:r>
              <a:rPr lang="ar-AE" sz="2400" dirty="0" smtClean="0">
                <a:solidFill>
                  <a:prstClr val="black"/>
                </a:solidFill>
              </a:rPr>
              <a:t>لا توجد </a:t>
            </a:r>
            <a:r>
              <a:rPr lang="ar-AE" sz="2400" dirty="0">
                <a:solidFill>
                  <a:prstClr val="black"/>
                </a:solidFill>
              </a:rPr>
              <a:t>فروق دالة </a:t>
            </a:r>
            <a:r>
              <a:rPr lang="ar-AE" sz="2400" dirty="0" smtClean="0">
                <a:solidFill>
                  <a:prstClr val="black"/>
                </a:solidFill>
              </a:rPr>
              <a:t>إحصائيا بين تمارين الاسترخاء العضلي وتمارين الاسترخاء الذهني في تقوية الذاكرة</a:t>
            </a:r>
            <a:r>
              <a:rPr lang="ar-AE" sz="2400" dirty="0">
                <a:solidFill>
                  <a:prstClr val="black"/>
                </a:solidFill>
              </a:rPr>
              <a:t>		</a:t>
            </a:r>
            <a:r>
              <a:rPr lang="ar-AE" sz="2400" dirty="0" smtClean="0">
                <a:solidFill>
                  <a:prstClr val="black"/>
                </a:solidFill>
              </a:rPr>
              <a:t>(</a:t>
            </a:r>
            <a:r>
              <a:rPr lang="ar-AE" sz="2400" dirty="0" smtClean="0">
                <a:solidFill>
                  <a:srgbClr val="C0504D"/>
                </a:solidFill>
              </a:rPr>
              <a:t>متغيرين)</a:t>
            </a:r>
            <a:endParaRPr lang="ar-AE" sz="2400" dirty="0">
              <a:solidFill>
                <a:srgbClr val="C0504D"/>
              </a:solidFill>
            </a:endParaRPr>
          </a:p>
          <a:p>
            <a:pPr lvl="0" algn="r" rtl="1"/>
            <a:r>
              <a:rPr lang="ar-AE" sz="2400" dirty="0" smtClean="0">
                <a:solidFill>
                  <a:prstClr val="black"/>
                </a:solidFill>
              </a:rPr>
              <a:t>لا توجد فروق دالة إحصائيا بين التحصيل الدراسي لفصول التعلم التعاوني وفصول التعلم التقليدي</a:t>
            </a:r>
            <a:r>
              <a:rPr lang="ar-AE" sz="2400" dirty="0">
                <a:solidFill>
                  <a:prstClr val="black"/>
                </a:solidFill>
              </a:rPr>
              <a:t>	</a:t>
            </a:r>
            <a:r>
              <a:rPr lang="ar-AE" sz="2400" dirty="0" smtClean="0">
                <a:solidFill>
                  <a:prstClr val="black"/>
                </a:solidFill>
              </a:rPr>
              <a:t>(</a:t>
            </a:r>
            <a:r>
              <a:rPr lang="ar-AE" sz="2400" dirty="0" smtClean="0">
                <a:solidFill>
                  <a:srgbClr val="C0504D"/>
                </a:solidFill>
              </a:rPr>
              <a:t>مجموعتين)</a:t>
            </a:r>
            <a:endParaRPr lang="ar-AE" sz="2400" dirty="0">
              <a:solidFill>
                <a:srgbClr val="C0504D"/>
              </a:solidFill>
            </a:endParaRPr>
          </a:p>
          <a:p>
            <a:pPr algn="r" rtl="1"/>
            <a:r>
              <a:rPr lang="ar-AE" sz="2400" dirty="0" smtClean="0">
                <a:solidFill>
                  <a:prstClr val="black"/>
                </a:solidFill>
              </a:rPr>
              <a:t>التحصيل الدراسي لمجموعة التعلم التعاوني لا يختلف عن التحصيل الدراسي لفصول التعلم التقليدي حيث أن الفروق بين المجموعتين غير دالة إحصائيا 	</a:t>
            </a:r>
            <a:r>
              <a:rPr lang="ar-AE" sz="2400" dirty="0">
                <a:solidFill>
                  <a:prstClr val="black"/>
                </a:solidFill>
              </a:rPr>
              <a:t>(</a:t>
            </a:r>
            <a:r>
              <a:rPr lang="ar-AE" sz="2400" dirty="0">
                <a:solidFill>
                  <a:srgbClr val="C0504D"/>
                </a:solidFill>
              </a:rPr>
              <a:t>مجموعتين)</a:t>
            </a:r>
          </a:p>
          <a:p>
            <a:pPr lvl="0" algn="r" rtl="1"/>
            <a:endParaRPr lang="ar-AE" sz="2400" dirty="0">
              <a:solidFill>
                <a:srgbClr val="C0504D"/>
              </a:solidFill>
            </a:endParaRPr>
          </a:p>
          <a:p>
            <a:pPr marL="0" lvl="0" indent="0" algn="r" rtl="1">
              <a:buNone/>
            </a:pPr>
            <a:endParaRPr lang="ar-AE" b="1" u="sng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5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accent4"/>
                </a:solidFill>
              </a:rPr>
              <a:t>فروض الدراسات المقارنة والتجريبية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lvl="0" algn="r" rtl="1"/>
            <a:endParaRPr lang="ar-AE" dirty="0">
              <a:solidFill>
                <a:prstClr val="black"/>
              </a:solidFill>
            </a:endParaRPr>
          </a:p>
          <a:p>
            <a:pPr lvl="0" algn="r" rtl="1"/>
            <a:r>
              <a:rPr lang="ar-AE" dirty="0" smtClean="0">
                <a:solidFill>
                  <a:prstClr val="black"/>
                </a:solidFill>
              </a:rPr>
              <a:t>الفرض الموجه (البديل) : يفترض وجود فروق بين مجموعتين أو متغيرين .</a:t>
            </a:r>
            <a:endParaRPr lang="ar-AE" dirty="0">
              <a:solidFill>
                <a:prstClr val="black"/>
              </a:solidFill>
            </a:endParaRPr>
          </a:p>
          <a:p>
            <a:pPr lvl="0" algn="r" rtl="1"/>
            <a:r>
              <a:rPr lang="ar-AE" dirty="0" smtClean="0">
                <a:solidFill>
                  <a:prstClr val="black"/>
                </a:solidFill>
              </a:rPr>
              <a:t>قد يكون الفرض البديل بذيل واحد أو ذيلين .</a:t>
            </a:r>
            <a:endParaRPr lang="ar-AE" dirty="0">
              <a:solidFill>
                <a:prstClr val="black"/>
              </a:solidFill>
            </a:endParaRPr>
          </a:p>
          <a:p>
            <a:pPr marL="0" lvl="0" indent="0" algn="r" rtl="1">
              <a:buNone/>
            </a:pPr>
            <a:r>
              <a:rPr lang="ar-AE" b="1" u="sng" dirty="0">
                <a:solidFill>
                  <a:srgbClr val="C0504D"/>
                </a:solidFill>
              </a:rPr>
              <a:t>مثال: </a:t>
            </a:r>
          </a:p>
          <a:p>
            <a:pPr lvl="0" algn="r" rtl="1"/>
            <a:r>
              <a:rPr lang="ar-AE" dirty="0" smtClean="0">
                <a:solidFill>
                  <a:prstClr val="black"/>
                </a:solidFill>
              </a:rPr>
              <a:t>توجد فروق دالة إحصائيا بين الذكور والإناث في القدرات الرياضية لصالح الذكور </a:t>
            </a:r>
            <a:r>
              <a:rPr lang="ar-AE" dirty="0">
                <a:solidFill>
                  <a:prstClr val="black"/>
                </a:solidFill>
              </a:rPr>
              <a:t>	</a:t>
            </a:r>
            <a:r>
              <a:rPr lang="ar-AE" dirty="0" smtClean="0">
                <a:solidFill>
                  <a:prstClr val="black"/>
                </a:solidFill>
              </a:rPr>
              <a:t>(</a:t>
            </a:r>
            <a:r>
              <a:rPr lang="ar-AE" dirty="0" smtClean="0">
                <a:solidFill>
                  <a:srgbClr val="C0504D"/>
                </a:solidFill>
              </a:rPr>
              <a:t>فرض بديل بذيل واحد)</a:t>
            </a:r>
            <a:endParaRPr lang="ar-AE" dirty="0">
              <a:solidFill>
                <a:srgbClr val="C0504D"/>
              </a:solidFill>
            </a:endParaRPr>
          </a:p>
          <a:p>
            <a:pPr lvl="0" algn="r" rtl="1"/>
            <a:r>
              <a:rPr lang="ar-AE" dirty="0" smtClean="0">
                <a:solidFill>
                  <a:prstClr val="black"/>
                </a:solidFill>
              </a:rPr>
              <a:t>توجد </a:t>
            </a:r>
            <a:r>
              <a:rPr lang="ar-AE" dirty="0">
                <a:solidFill>
                  <a:prstClr val="black"/>
                </a:solidFill>
              </a:rPr>
              <a:t>فروق دالة إحصائيا بين الذكور والإناث في القدرات الرياضية 	</a:t>
            </a:r>
            <a:r>
              <a:rPr lang="ar-AE" dirty="0" smtClean="0">
                <a:solidFill>
                  <a:prstClr val="black"/>
                </a:solidFill>
              </a:rPr>
              <a:t>(</a:t>
            </a:r>
            <a:r>
              <a:rPr lang="ar-AE" dirty="0" smtClean="0">
                <a:solidFill>
                  <a:srgbClr val="C0504D"/>
                </a:solidFill>
              </a:rPr>
              <a:t>فرض بديل بذيلين)</a:t>
            </a:r>
            <a:endParaRPr lang="ar-AE" dirty="0">
              <a:solidFill>
                <a:srgbClr val="C0504D"/>
              </a:solidFill>
            </a:endParaRPr>
          </a:p>
          <a:p>
            <a:pPr lvl="0" algn="r" rtl="1"/>
            <a:endParaRPr lang="ar-AE" dirty="0">
              <a:solidFill>
                <a:srgbClr val="C0504D"/>
              </a:solidFill>
            </a:endParaRPr>
          </a:p>
          <a:p>
            <a:pPr marL="0" lvl="0" indent="0" algn="r" rtl="1">
              <a:buNone/>
            </a:pPr>
            <a:endParaRPr lang="ar-AE" b="1" u="sng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5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u="sng" dirty="0" smtClean="0">
                <a:solidFill>
                  <a:schemeClr val="accent3"/>
                </a:solidFill>
              </a:rPr>
              <a:t>فروض الدراسات الارتباطية 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lvl="0" algn="r" rtl="1"/>
            <a:endParaRPr lang="ar-AE" dirty="0">
              <a:solidFill>
                <a:prstClr val="black"/>
              </a:solidFill>
            </a:endParaRPr>
          </a:p>
          <a:p>
            <a:pPr lvl="0" algn="r" rtl="1"/>
            <a:r>
              <a:rPr lang="ar-AE" dirty="0">
                <a:solidFill>
                  <a:prstClr val="black"/>
                </a:solidFill>
              </a:rPr>
              <a:t>الفروض تركز على </a:t>
            </a:r>
            <a:r>
              <a:rPr lang="ar-AE" dirty="0" smtClean="0">
                <a:solidFill>
                  <a:prstClr val="black"/>
                </a:solidFill>
              </a:rPr>
              <a:t>العلاقات  </a:t>
            </a:r>
            <a:endParaRPr lang="ar-AE" dirty="0">
              <a:solidFill>
                <a:prstClr val="black"/>
              </a:solidFill>
            </a:endParaRPr>
          </a:p>
          <a:p>
            <a:pPr lvl="0" algn="r" rtl="1"/>
            <a:r>
              <a:rPr lang="ar-AE" dirty="0">
                <a:solidFill>
                  <a:prstClr val="black"/>
                </a:solidFill>
              </a:rPr>
              <a:t>الفرض الصفري : ينفي وجود </a:t>
            </a:r>
            <a:r>
              <a:rPr lang="ar-AE" dirty="0" smtClean="0">
                <a:solidFill>
                  <a:prstClr val="black"/>
                </a:solidFill>
              </a:rPr>
              <a:t>علاقة  </a:t>
            </a:r>
            <a:r>
              <a:rPr lang="ar-AE" dirty="0">
                <a:solidFill>
                  <a:prstClr val="black"/>
                </a:solidFill>
              </a:rPr>
              <a:t>بين متغيرين </a:t>
            </a:r>
          </a:p>
          <a:p>
            <a:pPr lvl="0" algn="r" rtl="1"/>
            <a:r>
              <a:rPr lang="ar-AE" b="1" u="sng" dirty="0" smtClean="0">
                <a:solidFill>
                  <a:srgbClr val="C0504D"/>
                </a:solidFill>
              </a:rPr>
              <a:t>مثال</a:t>
            </a:r>
            <a:r>
              <a:rPr lang="ar-AE" b="1" u="sng" dirty="0">
                <a:solidFill>
                  <a:srgbClr val="C0504D"/>
                </a:solidFill>
              </a:rPr>
              <a:t>: </a:t>
            </a:r>
          </a:p>
          <a:p>
            <a:pPr lvl="0" algn="r" rtl="1"/>
            <a:r>
              <a:rPr lang="ar-AE" dirty="0">
                <a:solidFill>
                  <a:prstClr val="black"/>
                </a:solidFill>
              </a:rPr>
              <a:t>لا توجد </a:t>
            </a:r>
            <a:r>
              <a:rPr lang="ar-AE" dirty="0" smtClean="0">
                <a:solidFill>
                  <a:prstClr val="black"/>
                </a:solidFill>
              </a:rPr>
              <a:t>علاقة دالة </a:t>
            </a:r>
            <a:r>
              <a:rPr lang="ar-AE" dirty="0">
                <a:solidFill>
                  <a:prstClr val="black"/>
                </a:solidFill>
              </a:rPr>
              <a:t>إحصائيا بين </a:t>
            </a:r>
            <a:r>
              <a:rPr lang="ar-AE" dirty="0" smtClean="0">
                <a:solidFill>
                  <a:prstClr val="black"/>
                </a:solidFill>
              </a:rPr>
              <a:t>القلق وانخفاض مفهوم الذات </a:t>
            </a:r>
            <a:r>
              <a:rPr lang="ar-AE" dirty="0">
                <a:solidFill>
                  <a:prstClr val="black"/>
                </a:solidFill>
              </a:rPr>
              <a:t>	</a:t>
            </a:r>
            <a:endParaRPr lang="ar-AE" dirty="0">
              <a:solidFill>
                <a:srgbClr val="C0504D"/>
              </a:solidFill>
            </a:endParaRPr>
          </a:p>
          <a:p>
            <a:pPr marL="0" lvl="0" indent="0" algn="r" rtl="1">
              <a:buNone/>
            </a:pPr>
            <a:endParaRPr lang="ar-AE" b="1" u="sng" dirty="0">
              <a:solidFill>
                <a:srgbClr val="C0504D"/>
              </a:solidFill>
            </a:endParaRPr>
          </a:p>
          <a:p>
            <a:pPr marL="0" indent="0" algn="r" rtl="1">
              <a:buNone/>
            </a:pPr>
            <a:endParaRPr lang="ar-AE" u="sng" dirty="0" smtClean="0"/>
          </a:p>
        </p:txBody>
      </p:sp>
    </p:spTree>
    <p:extLst>
      <p:ext uri="{BB962C8B-B14F-4D97-AF65-F5344CB8AC3E}">
        <p14:creationId xmlns:p14="http://schemas.microsoft.com/office/powerpoint/2010/main" val="10575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543</Words>
  <Application>Microsoft Office PowerPoint</Application>
  <PresentationFormat>On-screen Show (4:3)</PresentationFormat>
  <Paragraphs>112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صياغة الفروض </vt:lpstr>
      <vt:lpstr>المحتوى </vt:lpstr>
      <vt:lpstr>الدراسات المسحية</vt:lpstr>
      <vt:lpstr>العناصر الواجب توفرها في الفروض </vt:lpstr>
      <vt:lpstr>العناصر الواجب توفرها في الفروض </vt:lpstr>
      <vt:lpstr>العناصر الواجب توفرها في الفروض </vt:lpstr>
      <vt:lpstr>فروض الدراسات المقارنة والتجريبية </vt:lpstr>
      <vt:lpstr>فروض الدراسات المقارنة والتجريبية </vt:lpstr>
      <vt:lpstr>فروض الدراسات الارتباطية </vt:lpstr>
      <vt:lpstr>فروض الدراسات الارتباطية </vt:lpstr>
      <vt:lpstr>تعليق على التقسيم </vt:lpstr>
      <vt:lpstr>ملاحظات </vt:lpstr>
      <vt:lpstr>ملاحظات </vt:lpstr>
      <vt:lpstr>تمرين (1)</vt:lpstr>
      <vt:lpstr>تمرين (2)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توثيق المعارج طبقا لطريقة جمعية علم النفس الأمريكية  APA</dc:title>
  <dc:creator>Sumyah</dc:creator>
  <cp:lastModifiedBy>Sumyah</cp:lastModifiedBy>
  <cp:revision>106</cp:revision>
  <dcterms:created xsi:type="dcterms:W3CDTF">2006-08-16T00:00:00Z</dcterms:created>
  <dcterms:modified xsi:type="dcterms:W3CDTF">2017-03-21T03:04:57Z</dcterms:modified>
</cp:coreProperties>
</file>