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4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+mj-cs"/>
              </a:defRPr>
            </a:pP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Glycogen</a:t>
            </a:r>
            <a:r>
              <a:rPr lang="en-US" sz="2400" baseline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hydrolysis</a:t>
            </a:r>
            <a:endParaRPr lang="ar-SA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3129510377193923"/>
          <c:y val="0.11779610479097428"/>
          <c:w val="0.72559558346188469"/>
          <c:h val="0.81477510981944468"/>
        </c:manualLayout>
      </c:layout>
      <c:lineChart>
        <c:grouping val="percentStacked"/>
        <c:ser>
          <c:idx val="2"/>
          <c:order val="0"/>
          <c:tx>
            <c:strRef>
              <c:f>ورقة1!$D$1</c:f>
              <c:strCache>
                <c:ptCount val="1"/>
                <c:pt idx="0">
                  <c:v>عمود3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ورقة1!$A$2:$A$11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cat>
          <c:val>
            <c:numRef>
              <c:f>ورقة1!$D$2:$D$11</c:f>
              <c:numCache>
                <c:formatCode>General</c:formatCode>
                <c:ptCount val="10"/>
              </c:numCache>
            </c:numRef>
          </c:val>
        </c:ser>
        <c:dLbls/>
        <c:marker val="1"/>
        <c:axId val="74929280"/>
        <c:axId val="86252544"/>
      </c:lineChart>
      <c:catAx>
        <c:axId val="749292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20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Time (min)</a:t>
                </a:r>
                <a:endParaRPr lang="ar-SA" sz="2000" b="1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84836766598004321"/>
              <c:y val="0.92466697774186157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ar-SA"/>
          </a:p>
        </c:txPr>
        <c:crossAx val="86252544"/>
        <c:crosses val="autoZero"/>
        <c:auto val="1"/>
        <c:lblAlgn val="ctr"/>
        <c:lblOffset val="100"/>
      </c:catAx>
      <c:valAx>
        <c:axId val="862525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rtl="0">
                  <a:defRPr sz="2000" b="1" i="0" u="none" strike="noStrike" kern="1200" baseline="0">
                    <a:solidFill>
                      <a:schemeClr val="accent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20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Hydrolysis %</a:t>
                </a:r>
                <a:endParaRPr lang="ar-SA" sz="2000" b="1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3022650753633963E-2"/>
              <c:y val="7.5638132424930893E-2"/>
            </c:manualLayout>
          </c:layout>
          <c:spPr>
            <a:noFill/>
            <a:ln>
              <a:noFill/>
            </a:ln>
            <a:effectLst/>
          </c:spPr>
        </c:title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749292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zero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ar-SA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05792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0124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04595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2662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2159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2191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080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0327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02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8842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463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FEBB849-2E1F-45DB-8838-E03A8C90DC8E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776486D-8CD7-436A-AF50-C4A6D6B586F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5636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30300" y="1959280"/>
            <a:ext cx="9842500" cy="182976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hydrolysis 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of glycogen and determination of glucose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2133600" y="141277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0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1026" y="2279556"/>
            <a:ext cx="6859714" cy="405079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Thank you</a:t>
            </a:r>
            <a:endParaRPr lang="ar-SA" sz="8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1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7888" y="875432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- Objective: </a:t>
            </a:r>
            <a: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</a:rPr>
              <a:t/>
            </a:r>
            <a:b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endParaRPr lang="en-US" sz="32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84" y="2011834"/>
            <a:ext cx="11829119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Calibri" pitchFamily="34" charset="0"/>
                <a:cs typeface="Calibri" pitchFamily="34" charset="0"/>
              </a:rPr>
              <a:t>To examine the polysaccharide nature of glycogen and show that hydrolysis increases the number of reducing groups.</a:t>
            </a:r>
          </a:p>
          <a:p>
            <a:pPr algn="l" rtl="0"/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3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666" y="-129727"/>
            <a:ext cx="10097668" cy="1402454"/>
          </a:xfrm>
        </p:spPr>
        <p:txBody>
          <a:bodyPr>
            <a:normAutofit/>
          </a:bodyPr>
          <a:lstStyle/>
          <a:p>
            <a:pPr rtl="0"/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Introduction: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66" y="889533"/>
            <a:ext cx="11857220" cy="5658856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anose="020F0502020204030204" pitchFamily="34" charset="0"/>
                <a:cs typeface="Calibri" pitchFamily="34" charset="0"/>
              </a:rPr>
              <a:t>The structure of the glycogen molecule is 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fan-like; with long chains of glucose residues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linked by 1, 4-glycosidic bonds, with 1, 6- links at the branch points. 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So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the whole glycogen molecule has only one free reducing end, where the C1 of a glucose residue is 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free (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exposed).</a:t>
            </a:r>
          </a:p>
          <a:p>
            <a:pPr marL="109728" indent="0" algn="l" rtl="0">
              <a:lnSpc>
                <a:spcPct val="150000"/>
              </a:lnSpc>
              <a:buNone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1026" name="Picture 2" descr="Glyco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7693" y="389237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mgm.stanford.edu/biochem200/glycogen/Image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7357" y="2867367"/>
            <a:ext cx="5389580" cy="387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11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806" y="591541"/>
            <a:ext cx="12168193" cy="504056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Thus the glycogen molecule is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essentially non-reducing.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Hydrolysis converts glycogen from </a:t>
            </a:r>
            <a:r>
              <a:rPr lang="en-US" sz="2600" u="sng" dirty="0">
                <a:latin typeface="Calibri" pitchFamily="34" charset="0"/>
                <a:cs typeface="Calibri" pitchFamily="34" charset="0"/>
              </a:rPr>
              <a:t>a non-reducing substance into reducing substances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Hydrolysis of the glycogen molecule with acid results in 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splitting of all its </a:t>
            </a:r>
            <a:r>
              <a:rPr lang="en-US" sz="2600" u="sng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glyosidic 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bonds giving only glucose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molecules as the product. 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Enzymes are more specific in the bond type they split. </a:t>
            </a:r>
          </a:p>
          <a:p>
            <a:pPr algn="l" rtl="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2215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37801"/>
            <a:ext cx="12192000" cy="4824536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Thus salivary amylase (α-amylase) will randomly 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split only 1, 4- </a:t>
            </a:r>
            <a:r>
              <a:rPr lang="en-US" sz="2600" u="sng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glycosidic</a:t>
            </a:r>
            <a:r>
              <a:rPr lang="en-US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bonds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and produce a mixture of products consisting of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glucose, maltose and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malttriose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molecules.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The increase in the number of reducing groups is determined using </a:t>
            </a:r>
            <a:r>
              <a:rPr lang="en-US" sz="2600" u="sng" dirty="0">
                <a:solidFill>
                  <a:srgbClr val="CC9900"/>
                </a:solidFill>
                <a:latin typeface="Calibri" pitchFamily="34" charset="0"/>
                <a:cs typeface="Calibri" pitchFamily="34" charset="0"/>
              </a:rPr>
              <a:t>3, 5-dinitrosalicylic acid (DNS) in </a:t>
            </a:r>
            <a:r>
              <a:rPr lang="en-US" sz="2600" u="sng" dirty="0" err="1">
                <a:solidFill>
                  <a:srgbClr val="CC9900"/>
                </a:solidFill>
                <a:latin typeface="Calibri" pitchFamily="34" charset="0"/>
                <a:cs typeface="Calibri" pitchFamily="34" charset="0"/>
              </a:rPr>
              <a:t>lkaline</a:t>
            </a:r>
            <a:r>
              <a:rPr lang="en-US" sz="2600" u="sng" dirty="0">
                <a:solidFill>
                  <a:srgbClr val="CC9900"/>
                </a:solidFill>
                <a:latin typeface="Calibri" pitchFamily="34" charset="0"/>
                <a:cs typeface="Calibri" pitchFamily="34" charset="0"/>
              </a:rPr>
              <a:t> solution.</a:t>
            </a:r>
          </a:p>
          <a:p>
            <a:pPr marL="109728" indent="0" algn="l" rtl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4213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59535" y="620688"/>
            <a:ext cx="4968552" cy="7920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743C5C"/>
                </a:solidFill>
                <a:latin typeface="Calibri" pitchFamily="34" charset="0"/>
                <a:cs typeface="Calibri" pitchFamily="34" charset="0"/>
              </a:rPr>
              <a:t>Theory</a:t>
            </a:r>
            <a:br>
              <a:rPr lang="en-US" sz="3600" b="1" dirty="0">
                <a:solidFill>
                  <a:srgbClr val="743C5C"/>
                </a:solidFill>
                <a:latin typeface="Calibri" pitchFamily="34" charset="0"/>
                <a:cs typeface="Calibri" pitchFamily="34" charset="0"/>
              </a:rPr>
            </a:br>
            <a:endParaRPr lang="en-US" sz="3600" b="1" dirty="0">
              <a:solidFill>
                <a:srgbClr val="743C5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61" y="1160748"/>
            <a:ext cx="12040335" cy="36004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Several reagents can be used to assay reducing sugars such as 3, 5 </a:t>
            </a:r>
            <a:r>
              <a:rPr lang="en-US" sz="2600" dirty="0" err="1">
                <a:latin typeface="Calibri" pitchFamily="34" charset="0"/>
                <a:cs typeface="Calibri" pitchFamily="34" charset="0"/>
              </a:rPr>
              <a:t>dinitrosalicylic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acid in one of the compounds. </a:t>
            </a:r>
          </a:p>
          <a:p>
            <a:pPr algn="l" rtl="0">
              <a:lnSpc>
                <a:spcPct val="150000"/>
              </a:lnSpc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alkaline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 solution it is reduced to </a:t>
            </a:r>
            <a:r>
              <a:rPr lang="en-US" sz="2600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3-amino-5- nitro salicylic acid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, which is orange-red. </a:t>
            </a:r>
            <a:endParaRPr lang="ar-SA" sz="2600" dirty="0">
              <a:latin typeface="Calibri" pitchFamily="34" charset="0"/>
              <a:cs typeface="Calibri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Absorbance is determined at 540 nm.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57" r="2213" b="4655"/>
          <a:stretch/>
        </p:blipFill>
        <p:spPr bwMode="auto">
          <a:xfrm>
            <a:off x="3503713" y="4509120"/>
            <a:ext cx="566853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4189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9173290"/>
              </p:ext>
            </p:extLst>
          </p:nvPr>
        </p:nvGraphicFramePr>
        <p:xfrm>
          <a:off x="244998" y="812800"/>
          <a:ext cx="11675489" cy="5928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6964"/>
                <a:gridCol w="1062350"/>
                <a:gridCol w="974526"/>
                <a:gridCol w="1334832"/>
                <a:gridCol w="1115830"/>
                <a:gridCol w="1237505"/>
                <a:gridCol w="1385815"/>
                <a:gridCol w="999386"/>
                <a:gridCol w="934494"/>
                <a:gridCol w="1052686"/>
                <a:gridCol w="811101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H2O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smtClean="0">
                          <a:latin typeface="Calibri" panose="020F0502020204030204" pitchFamily="34" charset="0"/>
                        </a:rPr>
                        <a:t>DNS reagent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0.05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phosphate buffer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1.2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NaOH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Time of hydrolysis (min)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HCl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0.05 </a:t>
                      </a:r>
                      <a:r>
                        <a:rPr lang="en-GB" sz="1800" b="1" dirty="0" err="1" smtClean="0">
                          <a:latin typeface="Calibri" panose="020F0502020204030204" pitchFamily="34" charset="0"/>
                        </a:rPr>
                        <a:t>mol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/l PS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buffer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Diluted glycogen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Tubes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9285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Boiling water bath for 10 min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latin typeface="Calibri" panose="020F0502020204030204" pitchFamily="34" charset="0"/>
                        </a:rPr>
                        <a:t>Cool down </a:t>
                      </a: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ar-SA" sz="18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08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4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latin typeface="Calibri" panose="020F0502020204030204" pitchFamily="34" charset="0"/>
                        </a:rPr>
                        <a:t>Boiling water bath in intervals of 4 min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8 min</a:t>
                      </a:r>
                      <a:r>
                        <a:rPr lang="ar-SA" sz="1800" b="1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12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16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20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24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28 min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40 min</a:t>
                      </a:r>
                      <a:endParaRPr lang="ar-SA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20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4762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0.5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1 ml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smtClean="0">
                          <a:latin typeface="Calibri" panose="020F0502020204030204" pitchFamily="34" charset="0"/>
                        </a:rPr>
                        <a:t>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0.6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0.4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---</a:t>
                      </a:r>
                      <a:endParaRPr lang="ar-SA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Blank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47039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                                                             </a:t>
                      </a: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Mix well ( total volume 10 ml in each tube)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ar-SA" sz="1800" b="1" i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Read the absorbance at 540 nm against the blank sample (tube 10)</a:t>
                      </a:r>
                      <a:endParaRPr lang="ar-SA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0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سهم إلى اليمين 5"/>
          <p:cNvSpPr/>
          <p:nvPr/>
        </p:nvSpPr>
        <p:spPr>
          <a:xfrm rot="5400000">
            <a:off x="5653317" y="6202516"/>
            <a:ext cx="286357" cy="1152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516696" y="-88900"/>
            <a:ext cx="7541704" cy="1143000"/>
          </a:xfrm>
        </p:spPr>
        <p:txBody>
          <a:bodyPr>
            <a:noAutofit/>
          </a:bodyPr>
          <a:lstStyle/>
          <a:p>
            <a:pPr algn="ctr" rtl="0"/>
            <a:r>
              <a:rPr lang="en-US" altLang="ar-SA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Acidic </a:t>
            </a:r>
            <a:r>
              <a:rPr lang="en-US" altLang="ar-SA" sz="4000" b="1" dirty="0">
                <a:solidFill>
                  <a:srgbClr val="00B050"/>
                </a:solidFill>
                <a:latin typeface="Calibri" panose="020F0502020204030204" pitchFamily="34" charset="0"/>
              </a:rPr>
              <a:t>hydrolysis of </a:t>
            </a:r>
            <a:r>
              <a:rPr lang="en-US" altLang="ar-SA" sz="4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glycogen</a:t>
            </a:r>
            <a:endParaRPr lang="en-US" sz="4000" b="1" dirty="0">
              <a:solidFill>
                <a:srgbClr val="C00000"/>
              </a:solidFill>
              <a:latin typeface="Calibri" panose="020F0502020204030204" pitchFamily="34" charset="0"/>
              <a:cs typeface="+mn-cs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2979400" y="27051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سهم إلى اليمين 7"/>
          <p:cNvSpPr/>
          <p:nvPr/>
        </p:nvSpPr>
        <p:spPr>
          <a:xfrm rot="5400000">
            <a:off x="10479317" y="4259416"/>
            <a:ext cx="286357" cy="1152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49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431800"/>
            <a:ext cx="10058400" cy="160934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Result: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3845476"/>
              </p:ext>
            </p:extLst>
          </p:nvPr>
        </p:nvGraphicFramePr>
        <p:xfrm>
          <a:off x="2805193" y="1038386"/>
          <a:ext cx="602130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962"/>
                <a:gridCol w="1651236"/>
                <a:gridCol w="1684083"/>
                <a:gridCol w="1844025"/>
              </a:tblGrid>
              <a:tr h="34581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Tubes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Time (min)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Abs (nm)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Hydrolysis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16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27000" y="4470398"/>
            <a:ext cx="7708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Hydrolysis %= </a:t>
            </a:r>
            <a:r>
              <a:rPr lang="en-US" sz="2400" b="1" dirty="0" smtClean="0">
                <a:latin typeface="Calibri" panose="020F0502020204030204" pitchFamily="34" charset="0"/>
              </a:rPr>
              <a:t>Abs x 100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Example: 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Calibri" panose="020F0502020204030204" pitchFamily="34" charset="0"/>
              </a:rPr>
              <a:t>Abs = 0.123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Calibri" panose="020F0502020204030204" pitchFamily="34" charset="0"/>
              </a:rPr>
              <a:t>Hydrolysis % = </a:t>
            </a:r>
            <a:r>
              <a:rPr lang="en-US" sz="2400" dirty="0" smtClean="0">
                <a:latin typeface="Calibri" panose="020F0502020204030204" pitchFamily="34" charset="0"/>
              </a:rPr>
              <a:t>0.123 x 100 = 12.3 </a:t>
            </a:r>
          </a:p>
        </p:txBody>
      </p:sp>
    </p:spTree>
    <p:extLst>
      <p:ext uri="{BB962C8B-B14F-4D97-AF65-F5344CB8AC3E}">
        <p14:creationId xmlns:p14="http://schemas.microsoft.com/office/powerpoint/2010/main" xmlns="" val="15391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مخطط 29"/>
          <p:cNvGraphicFramePr/>
          <p:nvPr>
            <p:extLst>
              <p:ext uri="{D42A27DB-BD31-4B8C-83A1-F6EECF244321}">
                <p14:modId xmlns:p14="http://schemas.microsoft.com/office/powerpoint/2010/main" xmlns="" val="1423585286"/>
              </p:ext>
            </p:extLst>
          </p:nvPr>
        </p:nvGraphicFramePr>
        <p:xfrm>
          <a:off x="1830521" y="1332854"/>
          <a:ext cx="8243378" cy="476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1" name="رابط مستقيم 30"/>
          <p:cNvCxnSpPr/>
          <p:nvPr/>
        </p:nvCxnSpPr>
        <p:spPr>
          <a:xfrm flipV="1">
            <a:off x="2896892" y="2526224"/>
            <a:ext cx="4822555" cy="3227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عنوان 1"/>
          <p:cNvSpPr>
            <a:spLocks noGrp="1"/>
          </p:cNvSpPr>
          <p:nvPr>
            <p:ph type="title"/>
          </p:nvPr>
        </p:nvSpPr>
        <p:spPr>
          <a:xfrm>
            <a:off x="278970" y="0"/>
            <a:ext cx="10058400" cy="160934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Result: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9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وع الخشب">
  <a:themeElements>
    <a:clrScheme name="نوع الخش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نوع الخشب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نوع الخشب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نوع خشب</Template>
  <TotalTime>2005</TotalTime>
  <Words>481</Words>
  <Application>Microsoft Office PowerPoint</Application>
  <PresentationFormat>Custom</PresentationFormat>
  <Paragraphs>158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نوع الخشب</vt:lpstr>
      <vt:lpstr>hydrolysis of glycogen and determination of glucose</vt:lpstr>
      <vt:lpstr>- Objective:  </vt:lpstr>
      <vt:lpstr>Introduction:</vt:lpstr>
      <vt:lpstr>Slide 4</vt:lpstr>
      <vt:lpstr>Slide 5</vt:lpstr>
      <vt:lpstr>Theory </vt:lpstr>
      <vt:lpstr>Acidic hydrolysis of glycogen</vt:lpstr>
      <vt:lpstr>- Result:</vt:lpstr>
      <vt:lpstr>- Result: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روحي بلقاك</dc:creator>
  <cp:lastModifiedBy>aalbity</cp:lastModifiedBy>
  <cp:revision>38</cp:revision>
  <dcterms:created xsi:type="dcterms:W3CDTF">2016-10-02T17:46:09Z</dcterms:created>
  <dcterms:modified xsi:type="dcterms:W3CDTF">2016-10-11T08:40:02Z</dcterms:modified>
</cp:coreProperties>
</file>