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4" r:id="rId1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rtl="0">
              <a:defRPr sz="2400" b="1" i="0" u="none" strike="noStrike" kern="1200" cap="none" spc="0" normalizeH="0" baseline="0">
                <a:solidFill>
                  <a:srgbClr val="0070C0"/>
                </a:solidFill>
                <a:latin typeface="Calibri" panose="020F0502020204030204" pitchFamily="34" charset="0"/>
                <a:ea typeface="+mj-ea"/>
                <a:cs typeface="+mj-cs"/>
              </a:defRPr>
            </a:pPr>
            <a:r>
              <a:rPr lang="en-US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Glycogen</a:t>
            </a:r>
            <a:r>
              <a:rPr lang="en-US" sz="2400" baseline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hydrolysis</a:t>
            </a:r>
            <a:endParaRPr lang="ar-SA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12951037719392"/>
          <c:y val="0.11779610479097426"/>
          <c:w val="0.72559558346188446"/>
          <c:h val="0.81477510981944457"/>
        </c:manualLayout>
      </c:layout>
      <c:lineChart>
        <c:grouping val="percentStacked"/>
        <c:varyColors val="0"/>
        <c:ser>
          <c:idx val="2"/>
          <c:order val="0"/>
          <c:tx>
            <c:strRef>
              <c:f>ورقة1!$D$1</c:f>
              <c:strCache>
                <c:ptCount val="1"/>
                <c:pt idx="0">
                  <c:v>عمود3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ورقة1!$A$2:$A$11</c:f>
              <c:numCache>
                <c:formatCode>General</c:formatCode>
                <c:ptCount val="1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</c:numCache>
            </c:numRef>
          </c:cat>
          <c:val>
            <c:numRef>
              <c:f>ورقة1!$D$2:$D$11</c:f>
              <c:numCache>
                <c:formatCode>General</c:formatCode>
                <c:ptCount val="10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265152"/>
        <c:axId val="35265920"/>
      </c:lineChart>
      <c:catAx>
        <c:axId val="35265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US" sz="2000" b="1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Time (min)</a:t>
                </a:r>
                <a:endParaRPr lang="ar-SA" sz="2000" b="1" dirty="0">
                  <a:solidFill>
                    <a:schemeClr val="accent1"/>
                  </a:solidFill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0.84836766598004332"/>
              <c:y val="0.9246669777418615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35265920"/>
        <c:crosses val="autoZero"/>
        <c:auto val="1"/>
        <c:lblAlgn val="ctr"/>
        <c:lblOffset val="100"/>
        <c:noMultiLvlLbl val="0"/>
      </c:catAx>
      <c:valAx>
        <c:axId val="3526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rtl="0">
                  <a:defRPr sz="2000" b="1" i="0" u="none" strike="noStrike" kern="1200" baseline="0">
                    <a:solidFill>
                      <a:schemeClr val="accent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US" sz="2000" b="1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Hydrolysis %</a:t>
                </a:r>
                <a:endParaRPr lang="ar-SA" sz="2000" b="1" dirty="0">
                  <a:solidFill>
                    <a:schemeClr val="accent1"/>
                  </a:solidFill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1.3022650753633961E-2"/>
              <c:y val="7.5638132424930879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6515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zero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B849-2E1F-45DB-8838-E03A8C90DC8E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1776486D-8CD7-436A-AF50-C4A6D6B586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792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B849-2E1F-45DB-8838-E03A8C90DC8E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6486D-8CD7-436A-AF50-C4A6D6B586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24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B849-2E1F-45DB-8838-E03A8C90DC8E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6486D-8CD7-436A-AF50-C4A6D6B586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595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B849-2E1F-45DB-8838-E03A8C90DC8E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6486D-8CD7-436A-AF50-C4A6D6B586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662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FEBB849-2E1F-45DB-8838-E03A8C90DC8E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1776486D-8CD7-436A-AF50-C4A6D6B586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159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B849-2E1F-45DB-8838-E03A8C90DC8E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6486D-8CD7-436A-AF50-C4A6D6B586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191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B849-2E1F-45DB-8838-E03A8C90DC8E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6486D-8CD7-436A-AF50-C4A6D6B586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803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B849-2E1F-45DB-8838-E03A8C90DC8E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6486D-8CD7-436A-AF50-C4A6D6B586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327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B849-2E1F-45DB-8838-E03A8C90DC8E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6486D-8CD7-436A-AF50-C4A6D6B586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2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B849-2E1F-45DB-8838-E03A8C90DC8E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6486D-8CD7-436A-AF50-C4A6D6B586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8842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B849-2E1F-45DB-8838-E03A8C90DC8E}" type="datetimeFigureOut">
              <a:rPr lang="ar-SA" smtClean="0"/>
              <a:t>17/06/1441</a:t>
            </a:fld>
            <a:endParaRPr lang="ar-SA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6486D-8CD7-436A-AF50-C4A6D6B586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63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FEBB849-2E1F-45DB-8838-E03A8C90DC8E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1776486D-8CD7-436A-AF50-C4A6D6B586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636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30300" y="1959280"/>
            <a:ext cx="9842500" cy="182976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Enzymatic hydrolysis 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of glycogen and determination of glucose</a:t>
            </a: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2133600" y="1412776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en-US" sz="2800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03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1026" y="2279556"/>
            <a:ext cx="6859714" cy="405079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Thank you</a:t>
            </a:r>
            <a:endParaRPr lang="ar-SA" sz="8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19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77888" y="875432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32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- Objective: </a:t>
            </a:r>
            <a:r>
              <a:rPr lang="en-US" sz="3200" b="1" dirty="0">
                <a:solidFill>
                  <a:srgbClr val="00B050"/>
                </a:solidFill>
                <a:latin typeface="Calibri" panose="020F0502020204030204" pitchFamily="34" charset="0"/>
              </a:rPr>
              <a:t/>
            </a:r>
            <a:br>
              <a:rPr lang="en-US" sz="3200" b="1" dirty="0">
                <a:solidFill>
                  <a:srgbClr val="00B050"/>
                </a:solidFill>
                <a:latin typeface="Calibri" panose="020F0502020204030204" pitchFamily="34" charset="0"/>
              </a:rPr>
            </a:br>
            <a:endParaRPr lang="en-US" sz="32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84" y="2011834"/>
            <a:ext cx="11829119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>
                <a:latin typeface="Calibri" pitchFamily="34" charset="0"/>
                <a:cs typeface="Calibri" pitchFamily="34" charset="0"/>
              </a:rPr>
              <a:t>To examine the polysaccharide nature of glycogen and show that hydrolysis increases the number of reducing groups.</a:t>
            </a:r>
          </a:p>
          <a:p>
            <a:pPr algn="l" rtl="0"/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37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8666" y="-129727"/>
            <a:ext cx="10097668" cy="1402454"/>
          </a:xfrm>
        </p:spPr>
        <p:txBody>
          <a:bodyPr>
            <a:normAutofit/>
          </a:bodyPr>
          <a:lstStyle/>
          <a:p>
            <a:pPr rtl="0"/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Introduction:</a:t>
            </a:r>
            <a:endParaRPr lang="en-US" sz="2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766" y="889533"/>
            <a:ext cx="11857220" cy="5658856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600" dirty="0">
                <a:latin typeface="Calibri" panose="020F0502020204030204" pitchFamily="34" charset="0"/>
                <a:cs typeface="Calibri" pitchFamily="34" charset="0"/>
              </a:rPr>
              <a:t>The structure of the glycogen molecule is </a:t>
            </a:r>
            <a:r>
              <a:rPr lang="en-US" sz="2600" b="1" dirty="0">
                <a:latin typeface="Calibri" pitchFamily="34" charset="0"/>
                <a:cs typeface="Calibri" pitchFamily="34" charset="0"/>
              </a:rPr>
              <a:t>fan-like; with long chains of glucose residues 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linked by 1, 4-glycosidic bonds, with 1, 6- links at the branch points. </a:t>
            </a:r>
          </a:p>
          <a:p>
            <a:pPr algn="l" rtl="0">
              <a:lnSpc>
                <a:spcPct val="150000"/>
              </a:lnSpc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So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,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the whole glycogen molecule has only one free reducing end, where the C1 of a glucose residue is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free (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exposed).</a:t>
            </a:r>
          </a:p>
          <a:p>
            <a:pPr marL="109728" indent="0" algn="l" rtl="0">
              <a:lnSpc>
                <a:spcPct val="150000"/>
              </a:lnSpc>
              <a:buNone/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pic>
        <p:nvPicPr>
          <p:cNvPr id="1026" name="Picture 2" descr="Glyco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693" y="3892376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mgm.stanford.edu/biochem200/glycogen/Imag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357" y="2867367"/>
            <a:ext cx="5389580" cy="387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11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806" y="591541"/>
            <a:ext cx="12168193" cy="504056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Thus the glycogen molecule is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essentially non-reducing.</a:t>
            </a:r>
          </a:p>
          <a:p>
            <a:pPr algn="l" rtl="0">
              <a:lnSpc>
                <a:spcPct val="150000"/>
              </a:lnSpc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Hydrolysis converts glycogen from </a:t>
            </a:r>
            <a:r>
              <a:rPr lang="en-US" sz="2600" u="sng" dirty="0">
                <a:latin typeface="Calibri" pitchFamily="34" charset="0"/>
                <a:cs typeface="Calibri" pitchFamily="34" charset="0"/>
              </a:rPr>
              <a:t>a non-reducing substance into reducing substances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Hydrolysis of the glycogen molecule with acid results in </a:t>
            </a:r>
            <a:r>
              <a:rPr lang="en-US" sz="2600" u="sng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splitting of all its </a:t>
            </a:r>
            <a:r>
              <a:rPr lang="en-US" sz="2600" u="sng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glyosidic </a:t>
            </a:r>
            <a:r>
              <a:rPr lang="en-US" sz="2600" u="sng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bonds giving only glucose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molecules as the product. </a:t>
            </a:r>
          </a:p>
          <a:p>
            <a:pPr algn="l" rtl="0">
              <a:lnSpc>
                <a:spcPct val="150000"/>
              </a:lnSpc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Enzymes are more specific in the bond type they split. </a:t>
            </a:r>
          </a:p>
          <a:p>
            <a:pPr algn="l" rtl="0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2155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37801"/>
            <a:ext cx="12192000" cy="4824536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Thus salivary amylase (α-amylase) will randomly </a:t>
            </a:r>
            <a:r>
              <a:rPr lang="en-US" sz="2600" u="sng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split only 1, 4- </a:t>
            </a:r>
            <a:r>
              <a:rPr lang="en-US" sz="2600" u="sng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glycosidic</a:t>
            </a:r>
            <a:r>
              <a:rPr lang="en-US" sz="2600" u="sng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bonds 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and produce a mixture of products consisting of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glucose, maltose and 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malttriose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molecules.</a:t>
            </a:r>
          </a:p>
          <a:p>
            <a:pPr algn="l" rtl="0">
              <a:lnSpc>
                <a:spcPct val="150000"/>
              </a:lnSpc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The increase in the number of reducing groups is determined using </a:t>
            </a:r>
            <a:r>
              <a:rPr lang="en-US" sz="2600" u="sng" dirty="0">
                <a:solidFill>
                  <a:srgbClr val="CC9900"/>
                </a:solidFill>
                <a:latin typeface="Calibri" pitchFamily="34" charset="0"/>
                <a:cs typeface="Calibri" pitchFamily="34" charset="0"/>
              </a:rPr>
              <a:t>3, 5-dinitrosalicylic acid (DNS) in </a:t>
            </a:r>
            <a:r>
              <a:rPr lang="en-US" sz="2600" u="sng" dirty="0" err="1">
                <a:solidFill>
                  <a:srgbClr val="CC9900"/>
                </a:solidFill>
                <a:latin typeface="Calibri" pitchFamily="34" charset="0"/>
                <a:cs typeface="Calibri" pitchFamily="34" charset="0"/>
              </a:rPr>
              <a:t>lkaline</a:t>
            </a:r>
            <a:r>
              <a:rPr lang="en-US" sz="2600" u="sng" dirty="0">
                <a:solidFill>
                  <a:srgbClr val="CC9900"/>
                </a:solidFill>
                <a:latin typeface="Calibri" pitchFamily="34" charset="0"/>
                <a:cs typeface="Calibri" pitchFamily="34" charset="0"/>
              </a:rPr>
              <a:t> solution.</a:t>
            </a:r>
          </a:p>
          <a:p>
            <a:pPr marL="109728" indent="0" algn="l" rtl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2131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59535" y="620688"/>
            <a:ext cx="4968552" cy="79208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743C5C"/>
                </a:solidFill>
                <a:latin typeface="Calibri" pitchFamily="34" charset="0"/>
                <a:cs typeface="Calibri" pitchFamily="34" charset="0"/>
              </a:rPr>
              <a:t>Theory</a:t>
            </a:r>
            <a:br>
              <a:rPr lang="en-US" sz="3600" b="1" dirty="0">
                <a:solidFill>
                  <a:srgbClr val="743C5C"/>
                </a:solidFill>
                <a:latin typeface="Calibri" pitchFamily="34" charset="0"/>
                <a:cs typeface="Calibri" pitchFamily="34" charset="0"/>
              </a:rPr>
            </a:br>
            <a:endParaRPr lang="en-US" sz="3600" b="1" dirty="0">
              <a:solidFill>
                <a:srgbClr val="743C5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361" y="1160748"/>
            <a:ext cx="12040335" cy="360040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Several reagents can be used to assay reducing sugars such as 3, 5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dinitrosalicylic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acid in one of the compounds. </a:t>
            </a:r>
          </a:p>
          <a:p>
            <a:pPr algn="l" rtl="0">
              <a:lnSpc>
                <a:spcPct val="150000"/>
              </a:lnSpc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In </a:t>
            </a:r>
            <a:r>
              <a:rPr lang="en-US" sz="2600" b="1" dirty="0">
                <a:latin typeface="Calibri" pitchFamily="34" charset="0"/>
                <a:cs typeface="Calibri" pitchFamily="34" charset="0"/>
              </a:rPr>
              <a:t>alkaline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solution it is reduced to </a:t>
            </a:r>
            <a:r>
              <a:rPr lang="en-US" sz="2600" u="sng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3-amino-5- nitro salicylic acid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, which is orange-red. </a:t>
            </a:r>
            <a:endParaRPr lang="ar-SA" sz="2600" dirty="0">
              <a:latin typeface="Calibri" pitchFamily="34" charset="0"/>
              <a:cs typeface="Calibri" pitchFamily="34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Absorbance is determined at 540 nm.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7" r="2213" b="4655"/>
          <a:stretch/>
        </p:blipFill>
        <p:spPr bwMode="auto">
          <a:xfrm>
            <a:off x="3503713" y="4509120"/>
            <a:ext cx="5668537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189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173290"/>
              </p:ext>
            </p:extLst>
          </p:nvPr>
        </p:nvGraphicFramePr>
        <p:xfrm>
          <a:off x="244998" y="812800"/>
          <a:ext cx="11675489" cy="5928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66964"/>
                <a:gridCol w="1062350"/>
                <a:gridCol w="974526"/>
                <a:gridCol w="1334832"/>
                <a:gridCol w="1115830"/>
                <a:gridCol w="1237505"/>
                <a:gridCol w="1385815"/>
                <a:gridCol w="999386"/>
                <a:gridCol w="934494"/>
                <a:gridCol w="1052686"/>
                <a:gridCol w="811101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H2O</a:t>
                      </a:r>
                      <a:endParaRPr lang="en-US" sz="1800" b="1" dirty="0" smtClean="0">
                        <a:latin typeface="Calibri" panose="020F0502020204030204" pitchFamily="34" charset="0"/>
                      </a:endParaRPr>
                    </a:p>
                    <a:p>
                      <a:pPr algn="ctr" rtl="1"/>
                      <a:endParaRPr lang="ar-SA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smtClean="0">
                          <a:latin typeface="Calibri" panose="020F0502020204030204" pitchFamily="34" charset="0"/>
                        </a:rPr>
                        <a:t>DNS reagent</a:t>
                      </a:r>
                      <a:endParaRPr lang="en-US" sz="1800" b="1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0.05 </a:t>
                      </a:r>
                      <a:r>
                        <a:rPr lang="en-GB" sz="1800" b="1" dirty="0" err="1" smtClean="0">
                          <a:latin typeface="Calibri" panose="020F0502020204030204" pitchFamily="34" charset="0"/>
                        </a:rPr>
                        <a:t>mol</a:t>
                      </a: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/l phosphate buffer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1.2 </a:t>
                      </a:r>
                      <a:r>
                        <a:rPr lang="en-GB" sz="1800" b="1" dirty="0" err="1" smtClean="0">
                          <a:latin typeface="Calibri" panose="020F0502020204030204" pitchFamily="34" charset="0"/>
                        </a:rPr>
                        <a:t>mol</a:t>
                      </a: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/l </a:t>
                      </a:r>
                      <a:r>
                        <a:rPr lang="en-GB" sz="1800" b="1" dirty="0" err="1" smtClean="0">
                          <a:latin typeface="Calibri" panose="020F0502020204030204" pitchFamily="34" charset="0"/>
                        </a:rPr>
                        <a:t>NaOH</a:t>
                      </a: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 </a:t>
                      </a:r>
                      <a:endParaRPr lang="en-US" sz="1800" b="1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Time of hydrolysis (min)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1" dirty="0" err="1" smtClean="0">
                          <a:latin typeface="Calibri" panose="020F0502020204030204" pitchFamily="34" charset="0"/>
                        </a:rPr>
                        <a:t>mol</a:t>
                      </a: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/l </a:t>
                      </a:r>
                      <a:r>
                        <a:rPr lang="en-GB" sz="1800" b="1" dirty="0" err="1" smtClean="0">
                          <a:latin typeface="Calibri" panose="020F0502020204030204" pitchFamily="34" charset="0"/>
                        </a:rPr>
                        <a:t>HCl</a:t>
                      </a: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 </a:t>
                      </a:r>
                      <a:endParaRPr lang="en-US" sz="1800" b="1" dirty="0" smtClean="0">
                        <a:latin typeface="Calibri" panose="020F0502020204030204" pitchFamily="34" charset="0"/>
                      </a:endParaRPr>
                    </a:p>
                    <a:p>
                      <a:pPr algn="ctr" rtl="1"/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0.05 </a:t>
                      </a:r>
                      <a:r>
                        <a:rPr lang="en-GB" sz="1800" b="1" dirty="0" err="1" smtClean="0">
                          <a:latin typeface="Calibri" panose="020F0502020204030204" pitchFamily="34" charset="0"/>
                        </a:rPr>
                        <a:t>mol</a:t>
                      </a: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/l PS</a:t>
                      </a:r>
                      <a:r>
                        <a:rPr lang="en-GB" sz="1800" b="1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buffer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Diluted glycogen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Tubes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9285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5.5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b="0" dirty="0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Boiling water bath for 10 min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b="1" dirty="0" smtClean="0">
                          <a:latin typeface="Calibri" panose="020F0502020204030204" pitchFamily="34" charset="0"/>
                        </a:rPr>
                        <a:t>Cool down </a:t>
                      </a:r>
                      <a:endParaRPr lang="en-US" sz="1800" b="1" dirty="0" smtClean="0">
                        <a:latin typeface="Calibri" panose="020F0502020204030204" pitchFamily="34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1 ml</a:t>
                      </a:r>
                      <a:endParaRPr lang="ar-SA" sz="1800" b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ar-SA" sz="1800" b="1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0.6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---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0.4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4080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5.5</a:t>
                      </a:r>
                      <a:endParaRPr lang="ar-SA" sz="1800" b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1 ml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4 min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latin typeface="Calibri" panose="020F0502020204030204" pitchFamily="34" charset="0"/>
                        </a:rPr>
                        <a:t>Boiling water bath in intervals of 4 min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0.6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---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0.4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4762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5.5</a:t>
                      </a:r>
                      <a:endParaRPr lang="ar-SA" sz="1800" b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1ml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8 min</a:t>
                      </a:r>
                      <a:r>
                        <a:rPr lang="ar-SA" sz="1800" b="1" dirty="0" smtClean="0">
                          <a:latin typeface="Calibri" panose="020F0502020204030204" pitchFamily="34" charset="0"/>
                        </a:rPr>
                        <a:t> 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20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0.6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---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0.4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4762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5.5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1 ml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12 min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20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0.6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---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0.4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476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5.5</a:t>
                      </a:r>
                      <a:endParaRPr lang="ar-SA" sz="1800" b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800" b="0" baseline="0" dirty="0" smtClean="0">
                          <a:latin typeface="Calibri" panose="020F0502020204030204" pitchFamily="34" charset="0"/>
                        </a:rPr>
                        <a:t> ml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16 min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20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0.6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---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0.4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4762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5.5</a:t>
                      </a:r>
                      <a:endParaRPr lang="ar-SA" sz="1800" b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1 ml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20 min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20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0.6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---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0.4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4762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5.5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1 ml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24 min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20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0.6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---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0.4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476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5.5</a:t>
                      </a:r>
                      <a:endParaRPr lang="ar-SA" sz="1800" b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1 ml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28 min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20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0.6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---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0.4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8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4762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5.5</a:t>
                      </a:r>
                      <a:endParaRPr lang="ar-SA" sz="1800" b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1 ml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40 min</a:t>
                      </a:r>
                      <a:endParaRPr lang="ar-SA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20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0.6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---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0.4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9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4762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5.5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1 ml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0.6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0.4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---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Blank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447039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                                                             </a:t>
                      </a:r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Mix well ( total volume 10 ml in each tube)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ar-SA" sz="1800" b="1" i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Read the absorbance at 540 nm against the blank sample (tube 10)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سهم إلى اليمين 5"/>
          <p:cNvSpPr/>
          <p:nvPr/>
        </p:nvSpPr>
        <p:spPr>
          <a:xfrm rot="5400000">
            <a:off x="5653317" y="6202516"/>
            <a:ext cx="286357" cy="1152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2516696" y="-88900"/>
            <a:ext cx="7541704" cy="1143000"/>
          </a:xfrm>
        </p:spPr>
        <p:txBody>
          <a:bodyPr>
            <a:noAutofit/>
          </a:bodyPr>
          <a:lstStyle/>
          <a:p>
            <a:pPr algn="ctr" rtl="0"/>
            <a:r>
              <a:rPr lang="en-US" altLang="ar-SA" sz="40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Acidic </a:t>
            </a:r>
            <a:r>
              <a:rPr lang="en-US" altLang="ar-SA" sz="4000" b="1" dirty="0">
                <a:solidFill>
                  <a:srgbClr val="00B050"/>
                </a:solidFill>
                <a:latin typeface="Calibri" panose="020F0502020204030204" pitchFamily="34" charset="0"/>
              </a:rPr>
              <a:t>hydrolysis of </a:t>
            </a:r>
            <a:r>
              <a:rPr lang="en-US" altLang="ar-SA" sz="40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glycogen</a:t>
            </a:r>
            <a:endParaRPr lang="en-US" sz="4000" b="1" dirty="0">
              <a:solidFill>
                <a:srgbClr val="C00000"/>
              </a:solidFill>
              <a:latin typeface="Calibri" panose="020F0502020204030204" pitchFamily="34" charset="0"/>
              <a:cs typeface="+mn-cs"/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2979400" y="2705100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سهم إلى اليمين 7"/>
          <p:cNvSpPr/>
          <p:nvPr/>
        </p:nvSpPr>
        <p:spPr>
          <a:xfrm rot="5400000">
            <a:off x="10479317" y="4259416"/>
            <a:ext cx="286357" cy="1152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9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-431800"/>
            <a:ext cx="10058400" cy="160934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Result: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845476"/>
              </p:ext>
            </p:extLst>
          </p:nvPr>
        </p:nvGraphicFramePr>
        <p:xfrm>
          <a:off x="2805193" y="1038386"/>
          <a:ext cx="602130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962"/>
                <a:gridCol w="1651236"/>
                <a:gridCol w="1684083"/>
                <a:gridCol w="1844025"/>
              </a:tblGrid>
              <a:tr h="34581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anose="020F0502020204030204" pitchFamily="34" charset="0"/>
                        </a:rPr>
                        <a:t>Tubes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Time (min)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Abs (nm)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Hydrolysis 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616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616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8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616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616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16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616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20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616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24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616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anose="020F0502020204030204" pitchFamily="34" charset="0"/>
                        </a:rPr>
                        <a:t>9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28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616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40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127000" y="4470398"/>
            <a:ext cx="7708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rtl="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Hydrolysis %= </a:t>
            </a:r>
            <a:r>
              <a:rPr lang="en-US" sz="2400" b="1" dirty="0" smtClean="0">
                <a:latin typeface="Calibri" panose="020F0502020204030204" pitchFamily="34" charset="0"/>
              </a:rPr>
              <a:t>Abs x 100</a:t>
            </a:r>
          </a:p>
          <a:p>
            <a:pPr marL="342900" indent="-342900" algn="l" rtl="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Example: </a:t>
            </a:r>
          </a:p>
          <a:p>
            <a:pPr marL="342900" indent="-342900" algn="l" rtl="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Calibri" panose="020F0502020204030204" pitchFamily="34" charset="0"/>
              </a:rPr>
              <a:t>Abs = 0.123</a:t>
            </a:r>
          </a:p>
          <a:p>
            <a:pPr marL="342900" indent="-342900" algn="l" rtl="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Calibri" panose="020F0502020204030204" pitchFamily="34" charset="0"/>
              </a:rPr>
              <a:t>Hydrolysis % = </a:t>
            </a:r>
            <a:r>
              <a:rPr lang="en-US" sz="2400" dirty="0" smtClean="0">
                <a:latin typeface="Calibri" panose="020F0502020204030204" pitchFamily="34" charset="0"/>
              </a:rPr>
              <a:t>0.123 x 100 = 12.3 </a:t>
            </a:r>
          </a:p>
        </p:txBody>
      </p:sp>
    </p:spTree>
    <p:extLst>
      <p:ext uri="{BB962C8B-B14F-4D97-AF65-F5344CB8AC3E}">
        <p14:creationId xmlns:p14="http://schemas.microsoft.com/office/powerpoint/2010/main" val="153914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مخطط 29"/>
          <p:cNvGraphicFramePr/>
          <p:nvPr>
            <p:extLst>
              <p:ext uri="{D42A27DB-BD31-4B8C-83A1-F6EECF244321}">
                <p14:modId xmlns:p14="http://schemas.microsoft.com/office/powerpoint/2010/main" val="1423585286"/>
              </p:ext>
            </p:extLst>
          </p:nvPr>
        </p:nvGraphicFramePr>
        <p:xfrm>
          <a:off x="1830521" y="1332854"/>
          <a:ext cx="8243378" cy="4761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" name="عنوان 1"/>
          <p:cNvSpPr>
            <a:spLocks noGrp="1"/>
          </p:cNvSpPr>
          <p:nvPr>
            <p:ph type="title"/>
          </p:nvPr>
        </p:nvSpPr>
        <p:spPr>
          <a:xfrm>
            <a:off x="278970" y="0"/>
            <a:ext cx="10058400" cy="160934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Result: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قوس 1"/>
          <p:cNvSpPr/>
          <p:nvPr/>
        </p:nvSpPr>
        <p:spPr>
          <a:xfrm rot="17694753">
            <a:off x="932322" y="3927800"/>
            <a:ext cx="9795160" cy="6461133"/>
          </a:xfrm>
          <a:prstGeom prst="arc">
            <a:avLst>
              <a:gd name="adj1" fmla="val 16200000"/>
              <a:gd name="adj2" fmla="val 212573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9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نوع الخشب">
  <a:themeElements>
    <a:clrScheme name="نوع الخشب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نوع الخشب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نوع الخشب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نوع خشب</Template>
  <TotalTime>2038</TotalTime>
  <Words>482</Words>
  <Application>Microsoft Office PowerPoint</Application>
  <PresentationFormat>مخصص</PresentationFormat>
  <Paragraphs>158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نوع الخشب</vt:lpstr>
      <vt:lpstr>Enzymatic hydrolysis of glycogen and determination of glucose</vt:lpstr>
      <vt:lpstr>- Objective:  </vt:lpstr>
      <vt:lpstr>Introduction:</vt:lpstr>
      <vt:lpstr>عرض تقديمي في PowerPoint</vt:lpstr>
      <vt:lpstr>عرض تقديمي في PowerPoint</vt:lpstr>
      <vt:lpstr>Theory </vt:lpstr>
      <vt:lpstr>Acidic hydrolysis of glycogen</vt:lpstr>
      <vt:lpstr>- Result:</vt:lpstr>
      <vt:lpstr>- Result: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روحي بلقاك</dc:creator>
  <cp:lastModifiedBy>Sabah Ahmad Alzahrani</cp:lastModifiedBy>
  <cp:revision>41</cp:revision>
  <dcterms:created xsi:type="dcterms:W3CDTF">2016-10-02T17:46:09Z</dcterms:created>
  <dcterms:modified xsi:type="dcterms:W3CDTF">2020-02-11T07:50:54Z</dcterms:modified>
</cp:coreProperties>
</file>