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0425-11E5-44E7-B6EC-69579035B8D3}" type="datetimeFigureOut">
              <a:rPr lang="ar-SA" smtClean="0"/>
              <a:t>20/06/35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808-C337-4632-A3A0-60C6AFA13C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0425-11E5-44E7-B6EC-69579035B8D3}" type="datetimeFigureOut">
              <a:rPr lang="ar-SA" smtClean="0"/>
              <a:t>20/06/35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808-C337-4632-A3A0-60C6AFA13C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0425-11E5-44E7-B6EC-69579035B8D3}" type="datetimeFigureOut">
              <a:rPr lang="ar-SA" smtClean="0"/>
              <a:t>20/06/35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808-C337-4632-A3A0-60C6AFA13C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0425-11E5-44E7-B6EC-69579035B8D3}" type="datetimeFigureOut">
              <a:rPr lang="ar-SA" smtClean="0"/>
              <a:t>20/06/35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808-C337-4632-A3A0-60C6AFA13C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0425-11E5-44E7-B6EC-69579035B8D3}" type="datetimeFigureOut">
              <a:rPr lang="ar-SA" smtClean="0"/>
              <a:t>20/06/35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808-C337-4632-A3A0-60C6AFA13C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0425-11E5-44E7-B6EC-69579035B8D3}" type="datetimeFigureOut">
              <a:rPr lang="ar-SA" smtClean="0"/>
              <a:t>20/06/35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808-C337-4632-A3A0-60C6AFA13C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0425-11E5-44E7-B6EC-69579035B8D3}" type="datetimeFigureOut">
              <a:rPr lang="ar-SA" smtClean="0"/>
              <a:t>20/06/35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808-C337-4632-A3A0-60C6AFA13C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0425-11E5-44E7-B6EC-69579035B8D3}" type="datetimeFigureOut">
              <a:rPr lang="ar-SA" smtClean="0"/>
              <a:t>20/06/35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808-C337-4632-A3A0-60C6AFA13C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0425-11E5-44E7-B6EC-69579035B8D3}" type="datetimeFigureOut">
              <a:rPr lang="ar-SA" smtClean="0"/>
              <a:t>20/06/35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808-C337-4632-A3A0-60C6AFA13C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0425-11E5-44E7-B6EC-69579035B8D3}" type="datetimeFigureOut">
              <a:rPr lang="ar-SA" smtClean="0"/>
              <a:t>20/06/35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808-C337-4632-A3A0-60C6AFA13C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0425-11E5-44E7-B6EC-69579035B8D3}" type="datetimeFigureOut">
              <a:rPr lang="ar-SA" smtClean="0"/>
              <a:t>20/06/35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808-C337-4632-A3A0-60C6AFA13C22}" type="slidenum">
              <a:rPr lang="ar-SA" smtClean="0"/>
              <a:t>‹#›</a:t>
            </a:fld>
            <a:endParaRPr lang="ar-S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EA90425-11E5-44E7-B6EC-69579035B8D3}" type="datetimeFigureOut">
              <a:rPr lang="ar-SA" smtClean="0"/>
              <a:t>20/06/35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054A808-C337-4632-A3A0-60C6AFA13C2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117180" cy="1470025"/>
          </a:xfrm>
        </p:spPr>
        <p:txBody>
          <a:bodyPr/>
          <a:lstStyle/>
          <a:p>
            <a:pPr algn="ctr"/>
            <a:r>
              <a:rPr lang="ar-SA" sz="6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حتى تكوني من الناجحات </a:t>
            </a:r>
            <a:endParaRPr lang="ar-SA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971600" y="3573016"/>
            <a:ext cx="7344816" cy="2304256"/>
          </a:xfrm>
        </p:spPr>
        <p:txBody>
          <a:bodyPr>
            <a:noAutofit/>
          </a:bodyPr>
          <a:lstStyle/>
          <a:p>
            <a:pPr algn="ctr"/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Akhbar MT" pitchFamily="2" charset="-78"/>
              </a:rPr>
              <a:t>تقديم/ </a:t>
            </a:r>
            <a:r>
              <a:rPr lang="ar-SA" sz="3600" dirty="0">
                <a:solidFill>
                  <a:schemeClr val="tx2">
                    <a:lumMod val="75000"/>
                  </a:schemeClr>
                </a:solidFill>
                <a:cs typeface="Akhbar MT" pitchFamily="2" charset="-78"/>
              </a:rPr>
              <a:t>نور </a:t>
            </a:r>
            <a:r>
              <a:rPr lang="ar-SA" sz="3600" dirty="0" err="1">
                <a:solidFill>
                  <a:schemeClr val="tx2">
                    <a:lumMod val="75000"/>
                  </a:schemeClr>
                </a:solidFill>
                <a:cs typeface="Akhbar MT" pitchFamily="2" charset="-78"/>
              </a:rPr>
              <a:t>المديهش</a:t>
            </a:r>
            <a:endParaRPr lang="ar-SA" sz="3600" dirty="0">
              <a:solidFill>
                <a:schemeClr val="tx2">
                  <a:lumMod val="75000"/>
                </a:schemeClr>
              </a:solidFill>
              <a:cs typeface="Akhbar MT" pitchFamily="2" charset="-78"/>
            </a:endParaRPr>
          </a:p>
          <a:p>
            <a:pPr algn="ctr"/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Akhbar MT" pitchFamily="2" charset="-78"/>
              </a:rPr>
              <a:t>مستشفى </a:t>
            </a:r>
            <a:r>
              <a:rPr lang="ar-SA" sz="3600" dirty="0">
                <a:solidFill>
                  <a:schemeClr val="tx2">
                    <a:lumMod val="75000"/>
                  </a:schemeClr>
                </a:solidFill>
                <a:cs typeface="Akhbar MT" pitchFamily="2" charset="-78"/>
              </a:rPr>
              <a:t>الملك خالد الجامعي</a:t>
            </a:r>
          </a:p>
          <a:p>
            <a:pPr algn="ctr"/>
            <a:r>
              <a:rPr lang="ar-SA" sz="3600" dirty="0">
                <a:solidFill>
                  <a:schemeClr val="tx2">
                    <a:lumMod val="75000"/>
                  </a:schemeClr>
                </a:solidFill>
                <a:cs typeface="Akhbar MT" pitchFamily="2" charset="-78"/>
              </a:rPr>
              <a:t>الطب النفسي </a:t>
            </a:r>
          </a:p>
        </p:txBody>
      </p:sp>
    </p:spTree>
    <p:extLst>
      <p:ext uri="{BB962C8B-B14F-4D97-AF65-F5344CB8AC3E}">
        <p14:creationId xmlns:p14="http://schemas.microsoft.com/office/powerpoint/2010/main" val="2714473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Akhbar MT" pitchFamily="2" charset="-78"/>
              </a:rPr>
              <a:t>الثقة بالنفس ..</a:t>
            </a:r>
            <a:endParaRPr lang="ar-SA" sz="4400" dirty="0">
              <a:solidFill>
                <a:schemeClr val="bg2">
                  <a:lumMod val="50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تنشأ منذ المراحل المبكرة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احيانا اندفاعية المراهق و قلة الخبرة تجعل الوالدين يوكلون المهام لغيرك ( لماذا ألا تثق بي ؟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ثقتك تبدأ من ثقتك بنفسك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قد تخرج الامور عن السيطرة لذا......توكل بعض الامور لغيرك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8923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718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Akhbar MT" pitchFamily="2" charset="-78"/>
              </a:rPr>
              <a:t>أمور تضعف الثقة </a:t>
            </a:r>
            <a:endParaRPr lang="ar-SA" sz="4400" dirty="0">
              <a:solidFill>
                <a:schemeClr val="bg2">
                  <a:lumMod val="50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 الانتقاد / المقارنة / عدم الشعور بالتقدير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 ضعف القدرة على التعبير عن المشاعر السلبية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 عدم التعود على تحمل المسئولية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10363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KW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9443" y="404664"/>
            <a:ext cx="7090949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KW" sz="3200" b="1" u="sng" dirty="0">
                <a:solidFill>
                  <a:schemeClr val="bg2">
                    <a:lumMod val="50000"/>
                  </a:schemeClr>
                </a:solidFill>
                <a:latin typeface="Traditional Arabic" panose="02020603050405020304" pitchFamily="18" charset="-78"/>
                <a:cs typeface="Akhbar MT" pitchFamily="2" charset="-78"/>
              </a:rPr>
              <a:t>ماذا علي أن أفعل كمراهقة؟ </a:t>
            </a:r>
            <a:endParaRPr lang="en-US" sz="3200" b="1" u="sng" dirty="0">
              <a:solidFill>
                <a:schemeClr val="bg2">
                  <a:lumMod val="50000"/>
                </a:schemeClr>
              </a:solidFill>
              <a:latin typeface="Traditional Arabic" panose="02020603050405020304" pitchFamily="18" charset="-78"/>
              <a:cs typeface="Akhbar MT" pitchFamily="2" charset="-7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ar-KW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أنظري </a:t>
            </a:r>
            <a:r>
              <a:rPr lang="ar-KW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لذاتك بإيجابية من </a:t>
            </a:r>
            <a:r>
              <a:rPr lang="ar-KW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</a:t>
            </a:r>
            <a:r>
              <a:rPr lang="en-US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KW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اعتزي بما لديك و طوري </a:t>
            </a:r>
            <a:r>
              <a:rPr lang="ar-KW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القصو</a:t>
            </a:r>
            <a:r>
              <a:rPr lang="ar-SA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KW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تحملي </a:t>
            </a:r>
            <a:r>
              <a:rPr lang="ar-KW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مسئوليات جديدة وأنجزي .. لا شيء يملأ القلب ثقة </a:t>
            </a:r>
            <a:r>
              <a:rPr lang="en-US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</a:t>
            </a:r>
            <a:r>
              <a:rPr lang="ar-KW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بعد </a:t>
            </a:r>
            <a:r>
              <a:rPr lang="ar-KW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 إلا </a:t>
            </a:r>
            <a:r>
              <a:rPr lang="ar-KW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الإنجاز</a:t>
            </a:r>
            <a:endParaRPr lang="ar-SA" sz="32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ar-KW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شاركي </a:t>
            </a:r>
            <a:r>
              <a:rPr lang="ar-KW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النشاطات </a:t>
            </a:r>
            <a:r>
              <a:rPr lang="ar-KW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المتعددة</a:t>
            </a:r>
            <a:r>
              <a:rPr lang="ar-SA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KW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أوجدي لنفسك مكانا في حياة الآخرين   </a:t>
            </a:r>
            <a:r>
              <a:rPr lang="en-US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KW" sz="3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أنت لم تخلقي عبثا  !!  استشعري حقيقة وجودك</a:t>
            </a:r>
            <a:endParaRPr lang="ar-SA" sz="36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0847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000" dirty="0" smtClean="0">
                <a:solidFill>
                  <a:schemeClr val="bg2">
                    <a:lumMod val="50000"/>
                  </a:schemeClr>
                </a:solidFill>
                <a:cs typeface="Akhbar MT" pitchFamily="2" charset="-78"/>
              </a:rPr>
              <a:t>وصايا عامة لتكوني من الناجحات </a:t>
            </a:r>
            <a:endParaRPr lang="ar-SA" sz="4000" dirty="0">
              <a:solidFill>
                <a:schemeClr val="bg2">
                  <a:lumMod val="50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73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1.افهمي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ذاتك .. ماذا تريدين  لا ماذا يريدون منك ..  ماذا تملكين من قدرات لتعتزي بها و ماذا ينقصك من مهارات لتطوّريها. </a:t>
            </a:r>
          </a:p>
          <a:p>
            <a:pPr marL="0" indent="0">
              <a:buNone/>
            </a:pP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تعلمي كيف  تضبطين مشاعرك.</a:t>
            </a:r>
          </a:p>
          <a:p>
            <a:pPr marL="0" indent="0">
              <a:buNone/>
            </a:pP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3. ثقتك بنفسك أنت من  يصنعها .. لن يصنعها لك أحد.</a:t>
            </a:r>
          </a:p>
          <a:p>
            <a:pPr marL="0" indent="0">
              <a:buNone/>
            </a:pP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4. قدري قيمتك الشخصية وأن لوجودك معنى.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28423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5. ليس كل انسان أهل لصداقتك. فاحرصي على اختيار من                        تصادقين.  </a:t>
            </a:r>
          </a:p>
          <a:p>
            <a:pPr marL="0" indent="0">
              <a:buNone/>
            </a:pPr>
            <a:endParaRPr lang="ar-SA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ar-SA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6. ليس هناك ما يسمى حرية مطلقة كما يزعمون. تلك تسمى  </a:t>
            </a:r>
            <a:r>
              <a:rPr lang="ar-SA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فوضى! </a:t>
            </a:r>
            <a:r>
              <a:rPr lang="ar-SA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الحرية الحقيقية لها سقف يحدده دينك وما تحملين من أخلاق وقيم.</a:t>
            </a:r>
          </a:p>
          <a:p>
            <a:pPr marL="0" indent="0">
              <a:buNone/>
            </a:pPr>
            <a:endParaRPr lang="ar-SA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ar-SA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7. ليكن الله دوماً بين عينيك.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48407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2" name="عنصر نائب للمحتوى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28800"/>
            <a:ext cx="3471863" cy="3471863"/>
          </a:xfrm>
        </p:spPr>
      </p:pic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4644008" y="764704"/>
            <a:ext cx="3469242" cy="4051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dirty="0" smtClean="0">
                <a:solidFill>
                  <a:schemeClr val="accent5">
                    <a:lumMod val="75000"/>
                  </a:schemeClr>
                </a:solidFill>
                <a:cs typeface="DecoType Naskh Variants" panose="02010400000000000000" pitchFamily="2" charset="-78"/>
              </a:rPr>
              <a:t>شكرا لحسن الانصات </a:t>
            </a:r>
            <a:endParaRPr lang="ar-SA" sz="4000" dirty="0">
              <a:solidFill>
                <a:schemeClr val="accent5">
                  <a:lumMod val="75000"/>
                </a:schemeClr>
              </a:solidFill>
              <a:cs typeface="DecoType Naskh Variants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479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Akhbar MT" pitchFamily="2" charset="-78"/>
              </a:rPr>
              <a:t>عن ماذا سنتحدث...</a:t>
            </a:r>
            <a:endParaRPr lang="ar-SA" sz="4400" dirty="0">
              <a:solidFill>
                <a:schemeClr val="tx2">
                  <a:lumMod val="75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73967"/>
          </a:xfrm>
        </p:spPr>
        <p:txBody>
          <a:bodyPr>
            <a:normAutofit/>
          </a:bodyPr>
          <a:lstStyle/>
          <a:p>
            <a:r>
              <a:rPr lang="ar-SA" dirty="0"/>
              <a:t> 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البحث عن الهوية ...( من أنا وماذا أريد أن أكون ... </a:t>
            </a:r>
            <a:r>
              <a:rPr lang="ar-SA" sz="24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ومالذي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يريدونه مني 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..)</a:t>
            </a:r>
            <a:endParaRPr lang="ar-SA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 حرة ...( فما معنى الحرية ، وكيف أعرف حدودها وأوصلها </a:t>
            </a:r>
            <a:r>
              <a:rPr lang="ar-SA" sz="24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لوالداي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endParaRPr lang="ar-SA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العاطفة ....كيف 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نرويها</a:t>
            </a:r>
            <a:endParaRPr lang="ar-SA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العلاقات ..اختيارات ، وخطوط 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عريضة</a:t>
            </a:r>
            <a:endParaRPr lang="ar-SA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الثقة ...(بنفسك ، بالآخرين 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endParaRPr lang="ar-SA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وصايا 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عامة لتكوني من الناجحات</a:t>
            </a:r>
          </a:p>
        </p:txBody>
      </p:sp>
    </p:spTree>
    <p:extLst>
      <p:ext uri="{BB962C8B-B14F-4D97-AF65-F5344CB8AC3E}">
        <p14:creationId xmlns:p14="http://schemas.microsoft.com/office/powerpoint/2010/main" val="147105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400" b="1" dirty="0" smtClean="0">
                <a:solidFill>
                  <a:schemeClr val="tx2">
                    <a:lumMod val="75000"/>
                  </a:schemeClr>
                </a:solidFill>
                <a:latin typeface="Traditional Arabic" panose="02020603050405020304" pitchFamily="18" charset="-78"/>
                <a:cs typeface="Akhbar MT" pitchFamily="2" charset="-78"/>
              </a:rPr>
              <a:t>البحث عن الهوية </a:t>
            </a:r>
            <a:endParaRPr lang="ar-SA" sz="4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9443" y="1556791"/>
            <a:ext cx="7125112" cy="43020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كافح المراهق \المراهقة ليجد هويته الذاتية..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انا ؟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مرحلة التذبذب بين مرحلتين عمريتين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الاكتشاف ( بين أمور قد تحبينها وقد لا تحبينها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تخطي الحدود !.....الأفضل التساؤل لم فعلت ؟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تحدثي عن مشاعرك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KW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خطأ في التعبير عن المشاعر  من التقدير .. إلى .. </a:t>
            </a:r>
            <a:r>
              <a:rPr lang="ar-KW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العشق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..</a:t>
            </a:r>
            <a:r>
              <a:rPr lang="ar-SA" sz="2800" b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إلى ظاهرة ............</a:t>
            </a:r>
            <a:endParaRPr lang="ar-SA" sz="2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endParaRPr lang="ar-SA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252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Akhbar MT" pitchFamily="2" charset="-78"/>
              </a:rPr>
              <a:t>أنا حرة..</a:t>
            </a:r>
            <a:endParaRPr lang="ar-SA" sz="4400" dirty="0">
              <a:solidFill>
                <a:schemeClr val="tx2">
                  <a:lumMod val="75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772816"/>
            <a:ext cx="7992888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الحرية احتياج بشري ... خلقنا فرادى ... ونحاسب فرادى ... ونجازى فرادى</a:t>
            </a: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إذن هي أصل وليس تعدي. خلافنا ليس في أصلها والحق فيها... </a:t>
            </a: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خلافنا في تعريفها و سقفها.</a:t>
            </a: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هذا السقف قد يرتفع قليلا وقد يقصر قليلا لظروف كثيرة ... لكن في النهاية </a:t>
            </a:r>
            <a:endParaRPr lang="ar-SA" sz="2800" b="1" u="sng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SA" sz="2800" b="1" u="sng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هناك سقف </a:t>
            </a:r>
            <a:r>
              <a:rPr lang="ar-SA" sz="28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 يحدده الدين والأخلاق البشرية ... وأحيانا العرف </a:t>
            </a:r>
            <a:r>
              <a:rPr lang="ar-SA" sz="2800" b="1" u="sng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والتقاليد</a:t>
            </a:r>
            <a:endParaRPr lang="ar-SA" sz="2800" b="1" u="sng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فالمراهق قد يطالب بسقف أعلى           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احتياج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نفسي وليس عملي</a:t>
            </a: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                  بحث عن الاستقلالية</a:t>
            </a: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                  تحقيق لرغبات غريزية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6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807361"/>
            <a:ext cx="8208911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الحلول المطروحة    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 تفهم هذا الاحتياج</a:t>
            </a: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       -  علاقات التفاهم والود القائمة منذ الطفولة</a:t>
            </a: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       -  مجالس النقاش والحوار لا الجدال</a:t>
            </a: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       -  وضع ثوابت تربوية وأدبية واضحة</a:t>
            </a: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       -   المرونة</a:t>
            </a:r>
          </a:p>
          <a:p>
            <a:pPr marL="0" indent="0">
              <a:buNone/>
            </a:pP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       -   توفر بدائل مقبولة و معقولة للمتطلبات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886" y="3861048"/>
            <a:ext cx="1368152" cy="204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228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400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العاطفة.. حب الأبوين وحب آخر ..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ar-SA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الحب فطرة ..واحتياج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لكن الحرمان قد يكون </a:t>
            </a:r>
            <a:r>
              <a:rPr lang="ar-SA" sz="3200" dirty="0" smtClean="0">
                <a:solidFill>
                  <a:schemeClr val="bg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حقيقي</a:t>
            </a:r>
            <a:r>
              <a:rPr lang="ar-SA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وقد يكون </a:t>
            </a:r>
            <a:r>
              <a:rPr lang="ar-SA" sz="3200" dirty="0" smtClean="0">
                <a:solidFill>
                  <a:schemeClr val="bg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وهم </a:t>
            </a:r>
            <a:r>
              <a:rPr lang="ar-SA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يكفي وجوده بل ينبغي اظهاره والتصريح به من قبل الوالدين والعكس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الحب الأبوي خال من الأنانية لذا فهو يدفعك للصالح وللإنتاج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أحب </a:t>
            </a:r>
            <a:r>
              <a:rPr lang="ar-SA" sz="3200" dirty="0" smtClean="0">
                <a:solidFill>
                  <a:schemeClr val="bg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نفسك </a:t>
            </a:r>
            <a:r>
              <a:rPr lang="ar-SA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أولا </a:t>
            </a:r>
          </a:p>
          <a:p>
            <a:pPr marL="0" indent="0">
              <a:buNone/>
            </a:pPr>
            <a:endParaRPr lang="ar-SA" dirty="0" smtClean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92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476672"/>
            <a:ext cx="7667011" cy="53821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إذا مالت المراهقة عن جادة الصواب ... ماذا علينا أن نفعل ؟</a:t>
            </a:r>
          </a:p>
          <a:p>
            <a:pPr marL="0" indent="0">
              <a:buNone/>
            </a:pPr>
            <a:r>
              <a:rPr lang="ar-SA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أعيدي تقييم وضعك الأسري            </a:t>
            </a:r>
          </a:p>
          <a:p>
            <a:pPr marL="0" indent="0">
              <a:buNone/>
            </a:pPr>
            <a:r>
              <a:rPr lang="ar-SA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أمنعي المزيد من الانحراف</a:t>
            </a:r>
          </a:p>
          <a:p>
            <a:pPr marL="0" indent="0">
              <a:buNone/>
            </a:pPr>
            <a:r>
              <a:rPr lang="ar-SA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أشبعي هذه الفطرة</a:t>
            </a:r>
          </a:p>
          <a:p>
            <a:pPr marL="0" indent="0">
              <a:buNone/>
            </a:pPr>
            <a:r>
              <a:rPr lang="ar-SA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وسعي نشاطات الأسرة الخاصة و أغلقي منافذ الانحراف </a:t>
            </a:r>
            <a:endParaRPr lang="ar-SA" sz="3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ar-SA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نبئيني عن رفقتك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وسائل </a:t>
            </a:r>
            <a:r>
              <a:rPr lang="ar-SA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الدمار لا الإعلام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الفراغ</a:t>
            </a:r>
            <a:endParaRPr lang="ar-SA" sz="3000" b="1" dirty="0">
              <a:solidFill>
                <a:schemeClr val="tx1">
                  <a:lumMod val="85000"/>
                  <a:lumOff val="1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dirty="0"/>
          </a:p>
          <a:p>
            <a:pPr marL="0" indent="0">
              <a:buNone/>
            </a:pPr>
            <a:r>
              <a:rPr lang="ar-SA" sz="3000" b="1" dirty="0">
                <a:solidFill>
                  <a:schemeClr val="bg2">
                    <a:lumMod val="25000"/>
                  </a:schemeClr>
                </a:solidFill>
                <a:cs typeface="Akhbar MT" pitchFamily="2" charset="-78"/>
              </a:rPr>
              <a:t>     </a:t>
            </a:r>
            <a:r>
              <a:rPr lang="ar-SA" sz="3000" b="1" dirty="0" smtClean="0">
                <a:solidFill>
                  <a:schemeClr val="bg2">
                    <a:lumMod val="25000"/>
                  </a:schemeClr>
                </a:solidFill>
                <a:cs typeface="Akhbar MT" pitchFamily="2" charset="-78"/>
              </a:rPr>
              <a:t> </a:t>
            </a:r>
            <a:r>
              <a:rPr lang="ar-SA" sz="3000" b="1" dirty="0">
                <a:solidFill>
                  <a:schemeClr val="bg2">
                    <a:lumMod val="25000"/>
                  </a:schemeClr>
                </a:solidFill>
                <a:cs typeface="Akhbar MT" pitchFamily="2" charset="-78"/>
              </a:rPr>
              <a:t>إن الشباب والفراغ والجدة         مفسدة </a:t>
            </a:r>
            <a:r>
              <a:rPr lang="ar-SA" sz="3000" b="1" dirty="0" smtClean="0">
                <a:solidFill>
                  <a:schemeClr val="bg2">
                    <a:lumMod val="25000"/>
                  </a:schemeClr>
                </a:solidFill>
                <a:cs typeface="Akhbar MT" pitchFamily="2" charset="-78"/>
              </a:rPr>
              <a:t>للمرء أي </a:t>
            </a:r>
            <a:r>
              <a:rPr lang="ar-SA" sz="3000" b="1" dirty="0">
                <a:solidFill>
                  <a:schemeClr val="bg2">
                    <a:lumMod val="25000"/>
                  </a:schemeClr>
                </a:solidFill>
                <a:cs typeface="Akhbar MT" pitchFamily="2" charset="-78"/>
              </a:rPr>
              <a:t>مفسدة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1144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Akhbar MT" pitchFamily="2" charset="-78"/>
              </a:rPr>
              <a:t>لست بالاتجاه الصحيح، فماذا أفعل..</a:t>
            </a:r>
            <a:endParaRPr lang="ar-SA" sz="4400" dirty="0">
              <a:solidFill>
                <a:schemeClr val="bg2">
                  <a:lumMod val="50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556793"/>
            <a:ext cx="7776863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قد تصدر تعليقات أو اهتمامات أو تصرفات أو أفعال منفرة، أو تكون مخيفة تلقي بالأذى أو الروع في قلب الشخص ، سواء جسديا أو نفسيا ً..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قد تكونين انت الهدف.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( لا ) لما قد لا ترغبين به ليست كافية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الوقاية خير من العلاج ..التفادي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الانتقال الى مكان أكثر أمانا 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طلب المساعدة ( في الوقت المناسب )</a:t>
            </a:r>
          </a:p>
          <a:p>
            <a:pPr>
              <a:buFont typeface="Wingdings" panose="05000000000000000000" pitchFamily="2" charset="2"/>
              <a:buChar char="Ø"/>
            </a:pPr>
            <a:endParaRPr lang="ar-SA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يجب الموازنة وعدم الافراط في التساؤل حول ذلك </a:t>
            </a:r>
          </a:p>
          <a:p>
            <a:pPr>
              <a:buFont typeface="Wingdings" panose="05000000000000000000" pitchFamily="2" charset="2"/>
              <a:buChar char="Ø"/>
            </a:pPr>
            <a:endParaRPr lang="ar-SA" dirty="0" smtClean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06896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5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400" dirty="0" smtClean="0">
                <a:solidFill>
                  <a:schemeClr val="bg2">
                    <a:lumMod val="50000"/>
                  </a:schemeClr>
                </a:solidFill>
                <a:cs typeface="Akhbar MT" pitchFamily="2" charset="-78"/>
              </a:rPr>
              <a:t>العلاقات ..</a:t>
            </a:r>
            <a:endParaRPr lang="ar-SA" sz="4400" dirty="0">
              <a:solidFill>
                <a:schemeClr val="bg2">
                  <a:lumMod val="50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ar-SA" sz="2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مالذي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يتبادر للأذهان عند ذكرها ؟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التواصل مع الأهل هو بحد ذاته علاقة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يتطلع المراهق في هذه المرحلة لتوطيد علاقته بالأصدقاء للحصول على مساندتهم و للبحث عن ذاته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ابق التواصل مع والديك ، تحدثي إليهم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الموازنة بين ما يجب تجاههم وبين احتياجك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يكثر الجدل لكن ....ناقشي ، </a:t>
            </a:r>
            <a:r>
              <a:rPr lang="ar-SA" sz="2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بهدووووء</a:t>
            </a:r>
            <a:endParaRPr lang="ar-SA" sz="2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9112"/>
            <a:ext cx="253365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5547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TC102455596[[fn=الربيع]]</Template>
  <TotalTime>774</TotalTime>
  <Words>693</Words>
  <Application>Microsoft Office PowerPoint</Application>
  <PresentationFormat>عرض على الشاشة (3:4)‏</PresentationFormat>
  <Paragraphs>95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Spring</vt:lpstr>
      <vt:lpstr>حتى تكوني من الناجحات </vt:lpstr>
      <vt:lpstr>عن ماذا سنتحدث...</vt:lpstr>
      <vt:lpstr>البحث عن الهوية </vt:lpstr>
      <vt:lpstr>أنا حرة..</vt:lpstr>
      <vt:lpstr>عرض تقديمي في PowerPoint</vt:lpstr>
      <vt:lpstr>العاطفة.. حب الأبوين وحب آخر ..</vt:lpstr>
      <vt:lpstr>عرض تقديمي في PowerPoint</vt:lpstr>
      <vt:lpstr>لست بالاتجاه الصحيح، فماذا أفعل..</vt:lpstr>
      <vt:lpstr>العلاقات ..</vt:lpstr>
      <vt:lpstr>الثقة بالنفس ..</vt:lpstr>
      <vt:lpstr>أمور تضعف الثقة </vt:lpstr>
      <vt:lpstr>. </vt:lpstr>
      <vt:lpstr>وصايا عامة لتكوني من الناجحات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حتى تكوني من الناجحات</dc:title>
  <dc:creator>noor</dc:creator>
  <cp:lastModifiedBy>noor</cp:lastModifiedBy>
  <cp:revision>18</cp:revision>
  <dcterms:created xsi:type="dcterms:W3CDTF">2014-04-19T10:55:42Z</dcterms:created>
  <dcterms:modified xsi:type="dcterms:W3CDTF">2014-04-19T23:51:55Z</dcterms:modified>
</cp:coreProperties>
</file>