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anose="020B0604020202020204" pitchFamily="34" charset="0"/>
        <a:ea typeface="Majalla UI"/>
        <a:cs typeface="Arial" panose="020B0604020202020204" pitchFamily="34" charset="0"/>
      </a:defRPr>
    </a:lvl1pPr>
    <a:lvl2pPr marL="457200" algn="r" rtl="1" fontAlgn="base">
      <a:spcBef>
        <a:spcPct val="0"/>
      </a:spcBef>
      <a:spcAft>
        <a:spcPct val="0"/>
      </a:spcAft>
      <a:defRPr kern="1200">
        <a:solidFill>
          <a:schemeClr val="tx1"/>
        </a:solidFill>
        <a:latin typeface="Arial" panose="020B0604020202020204" pitchFamily="34" charset="0"/>
        <a:ea typeface="Majalla UI"/>
        <a:cs typeface="Arial" panose="020B0604020202020204" pitchFamily="34" charset="0"/>
      </a:defRPr>
    </a:lvl2pPr>
    <a:lvl3pPr marL="914400" algn="r" rtl="1" fontAlgn="base">
      <a:spcBef>
        <a:spcPct val="0"/>
      </a:spcBef>
      <a:spcAft>
        <a:spcPct val="0"/>
      </a:spcAft>
      <a:defRPr kern="1200">
        <a:solidFill>
          <a:schemeClr val="tx1"/>
        </a:solidFill>
        <a:latin typeface="Arial" panose="020B0604020202020204" pitchFamily="34" charset="0"/>
        <a:ea typeface="Majalla UI"/>
        <a:cs typeface="Arial" panose="020B0604020202020204" pitchFamily="34" charset="0"/>
      </a:defRPr>
    </a:lvl3pPr>
    <a:lvl4pPr marL="1371600" algn="r" rtl="1" fontAlgn="base">
      <a:spcBef>
        <a:spcPct val="0"/>
      </a:spcBef>
      <a:spcAft>
        <a:spcPct val="0"/>
      </a:spcAft>
      <a:defRPr kern="1200">
        <a:solidFill>
          <a:schemeClr val="tx1"/>
        </a:solidFill>
        <a:latin typeface="Arial" panose="020B0604020202020204" pitchFamily="34" charset="0"/>
        <a:ea typeface="Majalla UI"/>
        <a:cs typeface="Arial" panose="020B0604020202020204" pitchFamily="34" charset="0"/>
      </a:defRPr>
    </a:lvl4pPr>
    <a:lvl5pPr marL="1828800" algn="r" rtl="1" fontAlgn="base">
      <a:spcBef>
        <a:spcPct val="0"/>
      </a:spcBef>
      <a:spcAft>
        <a:spcPct val="0"/>
      </a:spcAft>
      <a:defRPr kern="1200">
        <a:solidFill>
          <a:schemeClr val="tx1"/>
        </a:solidFill>
        <a:latin typeface="Arial" panose="020B0604020202020204" pitchFamily="34" charset="0"/>
        <a:ea typeface="Majalla UI"/>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ajalla UI"/>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ajalla UI"/>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ajalla UI"/>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ajalla UI"/>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4F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30F015EB-3ADB-46F6-8C6A-1F14961F018A}" type="datetimeFigureOut">
              <a:rPr lang="ar-SA" smtClean="0"/>
              <a:pPr>
                <a:defRPr/>
              </a:pPr>
              <a:t>01/11/1435</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91AE968-CDB0-4139-BFFA-C171AC79E797}" type="slidenum">
              <a:rPr lang="ar-SA" altLang="en-US" smtClean="0"/>
              <a:pPr/>
              <a:t>‹#›</a:t>
            </a:fld>
            <a:endParaRPr lang="ar-SA" altLang="en-US"/>
          </a:p>
        </p:txBody>
      </p:sp>
    </p:spTree>
    <p:extLst>
      <p:ext uri="{BB962C8B-B14F-4D97-AF65-F5344CB8AC3E}">
        <p14:creationId xmlns:p14="http://schemas.microsoft.com/office/powerpoint/2010/main" val="4184093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E54110D-CC7C-4D9E-933C-51A5B10C9681}" type="datetimeFigureOut">
              <a:rPr lang="ar-SA" smtClean="0"/>
              <a:pPr>
                <a:defRPr/>
              </a:pPr>
              <a:t>01/11/1435</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9C48D17-4342-447A-AF59-3C1697A6EE2F}" type="slidenum">
              <a:rPr lang="ar-SA" altLang="en-US" smtClean="0"/>
              <a:pPr/>
              <a:t>‹#›</a:t>
            </a:fld>
            <a:endParaRPr lang="ar-SA" altLang="en-US"/>
          </a:p>
        </p:txBody>
      </p:sp>
    </p:spTree>
    <p:extLst>
      <p:ext uri="{BB962C8B-B14F-4D97-AF65-F5344CB8AC3E}">
        <p14:creationId xmlns:p14="http://schemas.microsoft.com/office/powerpoint/2010/main" val="937067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3E54110D-CC7C-4D9E-933C-51A5B10C9681}" type="datetimeFigureOut">
              <a:rPr lang="ar-SA" smtClean="0"/>
              <a:pPr>
                <a:defRPr/>
              </a:pPr>
              <a:t>01/11/1435</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89C48D17-4342-447A-AF59-3C1697A6EE2F}" type="slidenum">
              <a:rPr lang="ar-SA" altLang="en-US" smtClean="0"/>
              <a:pPr/>
              <a:t>‹#›</a:t>
            </a:fld>
            <a:endParaRPr lang="ar-SA"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245718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3E54110D-CC7C-4D9E-933C-51A5B10C9681}" type="datetimeFigureOut">
              <a:rPr lang="ar-SA" smtClean="0"/>
              <a:pPr>
                <a:defRPr/>
              </a:pPr>
              <a:t>01/11/1435</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9C48D17-4342-447A-AF59-3C1697A6EE2F}" type="slidenum">
              <a:rPr lang="ar-SA" altLang="en-US" smtClean="0"/>
              <a:pPr/>
              <a:t>‹#›</a:t>
            </a:fld>
            <a:endParaRPr lang="ar-SA" altLang="en-US"/>
          </a:p>
        </p:txBody>
      </p:sp>
    </p:spTree>
    <p:extLst>
      <p:ext uri="{BB962C8B-B14F-4D97-AF65-F5344CB8AC3E}">
        <p14:creationId xmlns:p14="http://schemas.microsoft.com/office/powerpoint/2010/main" val="12110352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3E54110D-CC7C-4D9E-933C-51A5B10C9681}" type="datetimeFigureOut">
              <a:rPr lang="ar-SA" smtClean="0"/>
              <a:pPr>
                <a:defRPr/>
              </a:pPr>
              <a:t>01/11/1435</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9C48D17-4342-447A-AF59-3C1697A6EE2F}" type="slidenum">
              <a:rPr lang="ar-SA" altLang="en-US" smtClean="0"/>
              <a:pPr/>
              <a:t>‹#›</a:t>
            </a:fld>
            <a:endParaRPr lang="ar-SA"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847901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pPr>
              <a:defRPr/>
            </a:pPr>
            <a:fld id="{3E54110D-CC7C-4D9E-933C-51A5B10C9681}" type="datetimeFigureOut">
              <a:rPr lang="ar-SA" smtClean="0"/>
              <a:pPr>
                <a:defRPr/>
              </a:pPr>
              <a:t>01/11/1435</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9C48D17-4342-447A-AF59-3C1697A6EE2F}" type="slidenum">
              <a:rPr lang="ar-SA" altLang="en-US" smtClean="0"/>
              <a:pPr/>
              <a:t>‹#›</a:t>
            </a:fld>
            <a:endParaRPr lang="ar-SA" altLang="en-US"/>
          </a:p>
        </p:txBody>
      </p:sp>
    </p:spTree>
    <p:extLst>
      <p:ext uri="{BB962C8B-B14F-4D97-AF65-F5344CB8AC3E}">
        <p14:creationId xmlns:p14="http://schemas.microsoft.com/office/powerpoint/2010/main" val="13807736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9262D6F5-2805-4278-AB9A-A0234A41B578}" type="datetimeFigureOut">
              <a:rPr lang="ar-SA" smtClean="0"/>
              <a:pPr>
                <a:defRPr/>
              </a:pPr>
              <a:t>01/11/1435</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29D539C-C076-4A9F-9059-B15904870483}" type="slidenum">
              <a:rPr lang="ar-SA" altLang="en-US" smtClean="0"/>
              <a:pPr/>
              <a:t>‹#›</a:t>
            </a:fld>
            <a:endParaRPr lang="ar-SA" altLang="en-US"/>
          </a:p>
        </p:txBody>
      </p:sp>
    </p:spTree>
    <p:extLst>
      <p:ext uri="{BB962C8B-B14F-4D97-AF65-F5344CB8AC3E}">
        <p14:creationId xmlns:p14="http://schemas.microsoft.com/office/powerpoint/2010/main" val="35852248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1D50C2D9-47A1-48DA-A8B6-52F526206E1A}" type="datetimeFigureOut">
              <a:rPr lang="ar-SA" smtClean="0"/>
              <a:pPr>
                <a:defRPr/>
              </a:pPr>
              <a:t>01/11/1435</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183BE30-3BE1-49F1-B2E2-53C2AC012859}" type="slidenum">
              <a:rPr lang="ar-SA" altLang="en-US" smtClean="0"/>
              <a:pPr/>
              <a:t>‹#›</a:t>
            </a:fld>
            <a:endParaRPr lang="ar-SA" altLang="en-US"/>
          </a:p>
        </p:txBody>
      </p:sp>
    </p:spTree>
    <p:extLst>
      <p:ext uri="{BB962C8B-B14F-4D97-AF65-F5344CB8AC3E}">
        <p14:creationId xmlns:p14="http://schemas.microsoft.com/office/powerpoint/2010/main" val="3782006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3E5EA214-F832-47DE-AC2F-CEE1A3B7A04F}" type="datetimeFigureOut">
              <a:rPr lang="ar-SA" smtClean="0"/>
              <a:pPr>
                <a:defRPr/>
              </a:pPr>
              <a:t>01/11/1435</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4139DDC-80C1-4946-9EAE-8A7CE8C4C8E7}" type="slidenum">
              <a:rPr lang="ar-SA" altLang="en-US" smtClean="0"/>
              <a:pPr/>
              <a:t>‹#›</a:t>
            </a:fld>
            <a:endParaRPr lang="ar-SA" altLang="en-US"/>
          </a:p>
        </p:txBody>
      </p:sp>
    </p:spTree>
    <p:extLst>
      <p:ext uri="{BB962C8B-B14F-4D97-AF65-F5344CB8AC3E}">
        <p14:creationId xmlns:p14="http://schemas.microsoft.com/office/powerpoint/2010/main" val="602041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A090CD49-DCA0-4E8F-80A0-6FC3E6576171}" type="datetimeFigureOut">
              <a:rPr lang="ar-SA" smtClean="0"/>
              <a:pPr>
                <a:defRPr/>
              </a:pPr>
              <a:t>01/11/1435</a:t>
            </a:fld>
            <a:endParaRPr lang="ar-SA"/>
          </a:p>
        </p:txBody>
      </p:sp>
      <p:sp>
        <p:nvSpPr>
          <p:cNvPr id="5" name="Footer Placeholder 4"/>
          <p:cNvSpPr>
            <a:spLocks noGrp="1"/>
          </p:cNvSpPr>
          <p:nvPr>
            <p:ph type="ftr" sz="quarter" idx="11"/>
          </p:nvPr>
        </p:nvSpPr>
        <p:spPr/>
        <p:txBody>
          <a:bodyPr/>
          <a:lstStyle/>
          <a:p>
            <a:pPr>
              <a:defRPr/>
            </a:pPr>
            <a:endParaRPr lang="ar-SA"/>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7B6CF07C-9282-41CB-BADB-7CA1A9CB0D2E}" type="slidenum">
              <a:rPr lang="ar-SA" altLang="en-US" smtClean="0"/>
              <a:pPr/>
              <a:t>‹#›</a:t>
            </a:fld>
            <a:endParaRPr lang="ar-SA" altLang="en-US"/>
          </a:p>
        </p:txBody>
      </p:sp>
    </p:spTree>
    <p:extLst>
      <p:ext uri="{BB962C8B-B14F-4D97-AF65-F5344CB8AC3E}">
        <p14:creationId xmlns:p14="http://schemas.microsoft.com/office/powerpoint/2010/main" val="1024188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2074ED3B-646E-43C6-A8BD-DEFB11BD3191}" type="datetimeFigureOut">
              <a:rPr lang="ar-SA" smtClean="0"/>
              <a:pPr>
                <a:defRPr/>
              </a:pPr>
              <a:t>01/11/1435</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5940FD5C-1ECD-4B8D-B078-20F7F47698B2}" type="slidenum">
              <a:rPr lang="ar-SA" altLang="en-US" smtClean="0"/>
              <a:pPr/>
              <a:t>‹#›</a:t>
            </a:fld>
            <a:endParaRPr lang="ar-SA" altLang="en-US"/>
          </a:p>
        </p:txBody>
      </p:sp>
    </p:spTree>
    <p:extLst>
      <p:ext uri="{BB962C8B-B14F-4D97-AF65-F5344CB8AC3E}">
        <p14:creationId xmlns:p14="http://schemas.microsoft.com/office/powerpoint/2010/main" val="2018422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D9F7F47C-8DA2-4402-958E-7286816FB321}" type="datetimeFigureOut">
              <a:rPr lang="ar-SA" smtClean="0"/>
              <a:pPr>
                <a:defRPr/>
              </a:pPr>
              <a:t>01/11/1435</a:t>
            </a:fld>
            <a:endParaRPr lang="ar-SA"/>
          </a:p>
        </p:txBody>
      </p:sp>
      <p:sp>
        <p:nvSpPr>
          <p:cNvPr id="8" name="Footer Placeholder 7"/>
          <p:cNvSpPr>
            <a:spLocks noGrp="1"/>
          </p:cNvSpPr>
          <p:nvPr>
            <p:ph type="ftr" sz="quarter" idx="11"/>
          </p:nvPr>
        </p:nvSpPr>
        <p:spPr/>
        <p:txBody>
          <a:bodyPr/>
          <a:lstStyle/>
          <a:p>
            <a:pPr>
              <a:defRPr/>
            </a:pPr>
            <a:endParaRPr lang="ar-SA"/>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0918C10-A92B-4C7B-A3F9-F18707A727AE}" type="slidenum">
              <a:rPr lang="ar-SA" altLang="en-US" smtClean="0"/>
              <a:pPr/>
              <a:t>‹#›</a:t>
            </a:fld>
            <a:endParaRPr lang="ar-SA" altLang="en-US"/>
          </a:p>
        </p:txBody>
      </p:sp>
    </p:spTree>
    <p:extLst>
      <p:ext uri="{BB962C8B-B14F-4D97-AF65-F5344CB8AC3E}">
        <p14:creationId xmlns:p14="http://schemas.microsoft.com/office/powerpoint/2010/main" val="2010069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0259571A-197A-4F2A-BA6F-1EE86CCA464E}" type="datetimeFigureOut">
              <a:rPr lang="ar-SA" smtClean="0"/>
              <a:pPr>
                <a:defRPr/>
              </a:pPr>
              <a:t>01/11/1435</a:t>
            </a:fld>
            <a:endParaRPr lang="ar-SA"/>
          </a:p>
        </p:txBody>
      </p:sp>
      <p:sp>
        <p:nvSpPr>
          <p:cNvPr id="4" name="Footer Placeholder 3"/>
          <p:cNvSpPr>
            <a:spLocks noGrp="1"/>
          </p:cNvSpPr>
          <p:nvPr>
            <p:ph type="ftr" sz="quarter" idx="11"/>
          </p:nvPr>
        </p:nvSpPr>
        <p:spPr/>
        <p:txBody>
          <a:bodyPr/>
          <a:lstStyle/>
          <a:p>
            <a:pPr>
              <a:defRPr/>
            </a:pPr>
            <a:endParaRPr lang="ar-SA"/>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5EA73C3-FCE9-4A4C-B8BD-CE5F75EE3143}" type="slidenum">
              <a:rPr lang="ar-SA" altLang="en-US" smtClean="0"/>
              <a:pPr/>
              <a:t>‹#›</a:t>
            </a:fld>
            <a:endParaRPr lang="ar-SA" altLang="en-US"/>
          </a:p>
        </p:txBody>
      </p:sp>
    </p:spTree>
    <p:extLst>
      <p:ext uri="{BB962C8B-B14F-4D97-AF65-F5344CB8AC3E}">
        <p14:creationId xmlns:p14="http://schemas.microsoft.com/office/powerpoint/2010/main" val="2940950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EF76B57-FDDC-4C58-B7B6-14BD6811F2F8}" type="datetimeFigureOut">
              <a:rPr lang="ar-SA" smtClean="0"/>
              <a:pPr>
                <a:defRPr/>
              </a:pPr>
              <a:t>01/11/1435</a:t>
            </a:fld>
            <a:endParaRPr lang="ar-SA"/>
          </a:p>
        </p:txBody>
      </p:sp>
      <p:sp>
        <p:nvSpPr>
          <p:cNvPr id="3" name="Footer Placeholder 2"/>
          <p:cNvSpPr>
            <a:spLocks noGrp="1"/>
          </p:cNvSpPr>
          <p:nvPr>
            <p:ph type="ftr" sz="quarter" idx="11"/>
          </p:nvPr>
        </p:nvSpPr>
        <p:spPr/>
        <p:txBody>
          <a:bodyPr/>
          <a:lstStyle/>
          <a:p>
            <a:pPr>
              <a:defRPr/>
            </a:pPr>
            <a:endParaRPr lang="ar-SA"/>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13DD2EC-D44D-41B7-9D32-714D624C37EA}" type="slidenum">
              <a:rPr lang="ar-SA" altLang="en-US" smtClean="0"/>
              <a:pPr/>
              <a:t>‹#›</a:t>
            </a:fld>
            <a:endParaRPr lang="ar-SA" altLang="en-US"/>
          </a:p>
        </p:txBody>
      </p:sp>
    </p:spTree>
    <p:extLst>
      <p:ext uri="{BB962C8B-B14F-4D97-AF65-F5344CB8AC3E}">
        <p14:creationId xmlns:p14="http://schemas.microsoft.com/office/powerpoint/2010/main" val="3851864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ABB0AC4-F713-4AE9-851F-C01960367BDA}" type="datetimeFigureOut">
              <a:rPr lang="ar-SA" smtClean="0"/>
              <a:pPr>
                <a:defRPr/>
              </a:pPr>
              <a:t>01/11/1435</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24D073-1E99-4528-ACA0-FD38BE22E4ED}" type="slidenum">
              <a:rPr lang="ar-SA" altLang="en-US" smtClean="0"/>
              <a:pPr/>
              <a:t>‹#›</a:t>
            </a:fld>
            <a:endParaRPr lang="ar-SA" altLang="en-US"/>
          </a:p>
        </p:txBody>
      </p:sp>
    </p:spTree>
    <p:extLst>
      <p:ext uri="{BB962C8B-B14F-4D97-AF65-F5344CB8AC3E}">
        <p14:creationId xmlns:p14="http://schemas.microsoft.com/office/powerpoint/2010/main" val="3579066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7CC0A0A8-7770-437C-9130-B94EE54DCCA0}" type="datetimeFigureOut">
              <a:rPr lang="ar-SA" smtClean="0"/>
              <a:pPr>
                <a:defRPr/>
              </a:pPr>
              <a:t>01/11/1435</a:t>
            </a:fld>
            <a:endParaRPr lang="ar-SA"/>
          </a:p>
        </p:txBody>
      </p:sp>
      <p:sp>
        <p:nvSpPr>
          <p:cNvPr id="6" name="Footer Placeholder 5"/>
          <p:cNvSpPr>
            <a:spLocks noGrp="1"/>
          </p:cNvSpPr>
          <p:nvPr>
            <p:ph type="ftr" sz="quarter" idx="11"/>
          </p:nvPr>
        </p:nvSpPr>
        <p:spPr/>
        <p:txBody>
          <a:bodyPr/>
          <a:lstStyle/>
          <a:p>
            <a:pPr>
              <a:defRPr/>
            </a:pPr>
            <a:endParaRPr lang="ar-SA"/>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8A4D88AD-3396-407D-8CEC-8BC0BDA59D17}" type="slidenum">
              <a:rPr lang="ar-SA" altLang="en-US" smtClean="0"/>
              <a:pPr/>
              <a:t>‹#›</a:t>
            </a:fld>
            <a:endParaRPr lang="ar-SA" altLang="en-US"/>
          </a:p>
        </p:txBody>
      </p:sp>
    </p:spTree>
    <p:extLst>
      <p:ext uri="{BB962C8B-B14F-4D97-AF65-F5344CB8AC3E}">
        <p14:creationId xmlns:p14="http://schemas.microsoft.com/office/powerpoint/2010/main" val="1539355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E54110D-CC7C-4D9E-933C-51A5B10C9681}" type="datetimeFigureOut">
              <a:rPr lang="ar-SA" smtClean="0"/>
              <a:pPr>
                <a:defRPr/>
              </a:pPr>
              <a:t>01/11/1435</a:t>
            </a:fld>
            <a:endParaRPr lang="ar-SA"/>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ar-SA"/>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89C48D17-4342-447A-AF59-3C1697A6EE2F}" type="slidenum">
              <a:rPr lang="ar-SA" altLang="en-US" smtClean="0"/>
              <a:pPr/>
              <a:t>‹#›</a:t>
            </a:fld>
            <a:endParaRPr lang="ar-SA" altLang="en-US"/>
          </a:p>
        </p:txBody>
      </p:sp>
    </p:spTree>
    <p:extLst>
      <p:ext uri="{BB962C8B-B14F-4D97-AF65-F5344CB8AC3E}">
        <p14:creationId xmlns:p14="http://schemas.microsoft.com/office/powerpoint/2010/main" val="1041640636"/>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8750" y="1214438"/>
            <a:ext cx="7407275" cy="1471612"/>
          </a:xfrm>
        </p:spPr>
        <p:txBody>
          <a:bodyPr/>
          <a:lstStyle/>
          <a:p>
            <a:pPr fontAlgn="auto">
              <a:spcAft>
                <a:spcPts val="0"/>
              </a:spcAft>
              <a:defRPr/>
            </a:pPr>
            <a:r>
              <a:rPr lang="en-US" sz="5400" b="1" dirty="0" smtClean="0">
                <a:solidFill>
                  <a:schemeClr val="tx2">
                    <a:satMod val="130000"/>
                  </a:schemeClr>
                </a:solidFill>
                <a:latin typeface="Baskerville Old Face" pitchFamily="18" charset="0"/>
                <a:ea typeface="+mj-ea"/>
              </a:rPr>
              <a:t>How to handle your stress</a:t>
            </a:r>
            <a:endParaRPr lang="ar-SA" sz="5400" b="1" dirty="0">
              <a:solidFill>
                <a:schemeClr val="tx2">
                  <a:satMod val="130000"/>
                </a:schemeClr>
              </a:solidFill>
              <a:latin typeface="Baskerville Old Face" pitchFamily="18" charset="0"/>
              <a:ea typeface="+mj-ea"/>
            </a:endParaRPr>
          </a:p>
        </p:txBody>
      </p:sp>
      <p:sp>
        <p:nvSpPr>
          <p:cNvPr id="3" name="Subtitle 2"/>
          <p:cNvSpPr>
            <a:spLocks noGrp="1"/>
          </p:cNvSpPr>
          <p:nvPr>
            <p:ph type="subTitle" idx="1"/>
          </p:nvPr>
        </p:nvSpPr>
        <p:spPr>
          <a:xfrm>
            <a:off x="1285875" y="3643313"/>
            <a:ext cx="7407275" cy="1752600"/>
          </a:xfrm>
        </p:spPr>
        <p:txBody>
          <a:bodyPr>
            <a:noAutofit/>
          </a:bodyPr>
          <a:lstStyle/>
          <a:p>
            <a:pPr algn="ctr" fontAlgn="auto">
              <a:spcAft>
                <a:spcPts val="0"/>
              </a:spcAft>
              <a:buFont typeface="Wingdings 2"/>
              <a:buNone/>
              <a:defRPr/>
            </a:pPr>
            <a:r>
              <a:rPr lang="en-US" sz="3200" dirty="0" err="1" smtClean="0">
                <a:solidFill>
                  <a:srgbClr val="D54F9F"/>
                </a:solidFill>
                <a:latin typeface="Comic Sans MS" panose="030F0702030302020204" pitchFamily="66" charset="0"/>
                <a:cs typeface="Aharoni" pitchFamily="2" charset="-79"/>
              </a:rPr>
              <a:t>Dr.Noor</a:t>
            </a:r>
            <a:r>
              <a:rPr lang="en-US" sz="3200" dirty="0" smtClean="0">
                <a:solidFill>
                  <a:srgbClr val="D54F9F"/>
                </a:solidFill>
                <a:latin typeface="Comic Sans MS" panose="030F0702030302020204" pitchFamily="66" charset="0"/>
                <a:cs typeface="Aharoni" pitchFamily="2" charset="-79"/>
              </a:rPr>
              <a:t>  AL-</a:t>
            </a:r>
            <a:r>
              <a:rPr lang="en-US" sz="3200" dirty="0" err="1" smtClean="0">
                <a:solidFill>
                  <a:srgbClr val="D54F9F"/>
                </a:solidFill>
                <a:latin typeface="Comic Sans MS" panose="030F0702030302020204" pitchFamily="66" charset="0"/>
                <a:cs typeface="Aharoni" pitchFamily="2" charset="-79"/>
              </a:rPr>
              <a:t>Modihesh</a:t>
            </a:r>
            <a:r>
              <a:rPr lang="en-US" sz="3200" dirty="0" smtClean="0">
                <a:solidFill>
                  <a:srgbClr val="D54F9F"/>
                </a:solidFill>
                <a:latin typeface="Comic Sans MS" panose="030F0702030302020204" pitchFamily="66" charset="0"/>
                <a:cs typeface="Aharoni" pitchFamily="2" charset="-79"/>
              </a:rPr>
              <a:t> </a:t>
            </a:r>
            <a:r>
              <a:rPr lang="ar-SA" sz="3200" dirty="0" smtClean="0">
                <a:solidFill>
                  <a:srgbClr val="D54F9F"/>
                </a:solidFill>
                <a:latin typeface="Comic Sans MS" panose="030F0702030302020204" pitchFamily="66" charset="0"/>
              </a:rPr>
              <a:t>  </a:t>
            </a:r>
            <a:r>
              <a:rPr lang="en-US" sz="3200" dirty="0" smtClean="0">
                <a:solidFill>
                  <a:srgbClr val="D54F9F"/>
                </a:solidFill>
                <a:latin typeface="Comic Sans MS" panose="030F0702030302020204" pitchFamily="66" charset="0"/>
                <a:cs typeface="Aharoni" pitchFamily="2" charset="-79"/>
              </a:rPr>
              <a:t>  </a:t>
            </a:r>
          </a:p>
          <a:p>
            <a:pPr algn="ctr" fontAlgn="auto">
              <a:spcAft>
                <a:spcPts val="0"/>
              </a:spcAft>
              <a:buFont typeface="Wingdings 2"/>
              <a:buNone/>
              <a:defRPr/>
            </a:pPr>
            <a:r>
              <a:rPr lang="en-US" sz="3200" dirty="0" smtClean="0">
                <a:solidFill>
                  <a:srgbClr val="D54F9F"/>
                </a:solidFill>
                <a:latin typeface="Comic Sans MS" panose="030F0702030302020204" pitchFamily="66" charset="0"/>
                <a:cs typeface="Aharoni" pitchFamily="2" charset="-79"/>
              </a:rPr>
              <a:t>Psychiatrist, lecturer.</a:t>
            </a:r>
          </a:p>
          <a:p>
            <a:pPr algn="ctr" fontAlgn="auto">
              <a:spcAft>
                <a:spcPts val="0"/>
              </a:spcAft>
              <a:buFont typeface="Wingdings 2"/>
              <a:buNone/>
              <a:defRPr/>
            </a:pPr>
            <a:r>
              <a:rPr lang="en-US" sz="3200" dirty="0" smtClean="0">
                <a:solidFill>
                  <a:srgbClr val="D54F9F"/>
                </a:solidFill>
                <a:latin typeface="Comic Sans MS" panose="030F0702030302020204" pitchFamily="66" charset="0"/>
                <a:cs typeface="Aharoni" pitchFamily="2" charset="-79"/>
              </a:rPr>
              <a:t>Department of Psychiatry</a:t>
            </a:r>
          </a:p>
          <a:p>
            <a:pPr algn="ctr" fontAlgn="auto">
              <a:spcAft>
                <a:spcPts val="0"/>
              </a:spcAft>
              <a:buFont typeface="Wingdings 2"/>
              <a:buNone/>
              <a:defRPr/>
            </a:pPr>
            <a:r>
              <a:rPr lang="en-US" sz="3200" dirty="0" smtClean="0">
                <a:solidFill>
                  <a:srgbClr val="D54F9F"/>
                </a:solidFill>
                <a:latin typeface="Comic Sans MS" panose="030F0702030302020204" pitchFamily="66" charset="0"/>
                <a:cs typeface="Aharoni" pitchFamily="2" charset="-79"/>
              </a:rPr>
              <a:t>KKUH</a:t>
            </a:r>
            <a:endParaRPr lang="ar-SA" sz="3200" dirty="0">
              <a:solidFill>
                <a:srgbClr val="D54F9F"/>
              </a:solidFill>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b="1" dirty="0" smtClean="0">
                <a:solidFill>
                  <a:schemeClr val="accent4">
                    <a:lumMod val="75000"/>
                  </a:schemeClr>
                </a:solidFill>
                <a:latin typeface="Algerian" panose="04020705040A02060702" pitchFamily="82" charset="0"/>
              </a:rPr>
              <a:t>Mindfulness</a:t>
            </a:r>
            <a:endParaRPr lang="ar-SA" dirty="0">
              <a:solidFill>
                <a:schemeClr val="accent4">
                  <a:lumMod val="75000"/>
                </a:schemeClr>
              </a:solidFill>
              <a:latin typeface="Algerian" panose="04020705040A02060702" pitchFamily="82" charset="0"/>
            </a:endParaRPr>
          </a:p>
        </p:txBody>
      </p:sp>
      <p:sp>
        <p:nvSpPr>
          <p:cNvPr id="17411" name="Content Placeholder 2"/>
          <p:cNvSpPr>
            <a:spLocks noGrp="1"/>
          </p:cNvSpPr>
          <p:nvPr>
            <p:ph idx="1"/>
          </p:nvPr>
        </p:nvSpPr>
        <p:spPr/>
        <p:txBody>
          <a:bodyPr>
            <a:normAutofit/>
          </a:bodyPr>
          <a:lstStyle/>
          <a:p>
            <a:pPr algn="l" rtl="0"/>
            <a:r>
              <a:rPr lang="en-US" altLang="en-US" sz="2400" b="1" dirty="0" smtClean="0">
                <a:cs typeface="Majalla UI"/>
              </a:rPr>
              <a:t>is an approach to wellbeing that involves accepting life and living ‘in the moment’. This includes paying attention to the present moment and taking time to see what is happening around you in a nonjudgmental way</a:t>
            </a:r>
            <a:endParaRPr lang="ar-SA" altLang="en-US" sz="2400" b="1" dirty="0" smtClean="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2080" y="408104"/>
            <a:ext cx="3028950" cy="1514475"/>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59832" y="4653136"/>
            <a:ext cx="2619375" cy="1743075"/>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23728" y="172609"/>
            <a:ext cx="6410672" cy="6208719"/>
          </a:xfrm>
        </p:spPr>
      </p:pic>
    </p:spTree>
    <p:extLst>
      <p:ext uri="{BB962C8B-B14F-4D97-AF65-F5344CB8AC3E}">
        <p14:creationId xmlns:p14="http://schemas.microsoft.com/office/powerpoint/2010/main" val="2270835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 name="Content Placeholder 9"/>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5776" y="2204864"/>
            <a:ext cx="4277275" cy="2448272"/>
          </a:xfrm>
        </p:spPr>
      </p:pic>
    </p:spTree>
    <p:extLst>
      <p:ext uri="{BB962C8B-B14F-4D97-AF65-F5344CB8AC3E}">
        <p14:creationId xmlns:p14="http://schemas.microsoft.com/office/powerpoint/2010/main" val="193507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4">
                    <a:lumMod val="75000"/>
                  </a:schemeClr>
                </a:solidFill>
                <a:latin typeface="Algerian" panose="04020705040A02060702" pitchFamily="82" charset="0"/>
              </a:rPr>
              <a:t>Lecture outline</a:t>
            </a:r>
            <a:endParaRPr lang="ar-SA" dirty="0">
              <a:solidFill>
                <a:schemeClr val="accent4">
                  <a:lumMod val="75000"/>
                </a:schemeClr>
              </a:solidFill>
              <a:latin typeface="Algerian" panose="04020705040A02060702" pitchFamily="82" charset="0"/>
            </a:endParaRPr>
          </a:p>
        </p:txBody>
      </p:sp>
      <p:sp>
        <p:nvSpPr>
          <p:cNvPr id="9219" name="Content Placeholder 2"/>
          <p:cNvSpPr>
            <a:spLocks noGrp="1"/>
          </p:cNvSpPr>
          <p:nvPr>
            <p:ph idx="1"/>
          </p:nvPr>
        </p:nvSpPr>
        <p:spPr/>
        <p:txBody>
          <a:bodyPr/>
          <a:lstStyle/>
          <a:p>
            <a:pPr algn="l" rtl="0">
              <a:buFont typeface="Wingdings" panose="05000000000000000000" pitchFamily="2" charset="2"/>
              <a:buChar char="Ø"/>
            </a:pPr>
            <a:r>
              <a:rPr lang="en-US" altLang="en-US" sz="2000" b="1" dirty="0" smtClean="0">
                <a:cs typeface="Majalla UI"/>
              </a:rPr>
              <a:t>Department divisions &amp; population it serves.</a:t>
            </a:r>
          </a:p>
          <a:p>
            <a:pPr algn="l" rtl="0">
              <a:buFont typeface="Wingdings" panose="05000000000000000000" pitchFamily="2" charset="2"/>
              <a:buChar char="Ø"/>
            </a:pPr>
            <a:endParaRPr lang="en-US" altLang="en-US" sz="2000" b="1" dirty="0" smtClean="0">
              <a:cs typeface="Majalla UI"/>
            </a:endParaRPr>
          </a:p>
          <a:p>
            <a:pPr algn="l" rtl="0">
              <a:buFont typeface="Wingdings" panose="05000000000000000000" pitchFamily="2" charset="2"/>
              <a:buChar char="Ø"/>
            </a:pPr>
            <a:r>
              <a:rPr lang="en-US" altLang="en-US" sz="2000" b="1" dirty="0" smtClean="0">
                <a:cs typeface="Majalla UI"/>
              </a:rPr>
              <a:t>What is stress ?</a:t>
            </a:r>
          </a:p>
          <a:p>
            <a:pPr algn="l" rtl="0">
              <a:buFont typeface="Wingdings" panose="05000000000000000000" pitchFamily="2" charset="2"/>
              <a:buChar char="Ø"/>
            </a:pPr>
            <a:endParaRPr lang="en-US" altLang="en-US" sz="2000" b="1" dirty="0" smtClean="0">
              <a:cs typeface="Majalla UI"/>
            </a:endParaRPr>
          </a:p>
          <a:p>
            <a:pPr algn="l" rtl="0">
              <a:buFont typeface="Wingdings" panose="05000000000000000000" pitchFamily="2" charset="2"/>
              <a:buChar char="Ø"/>
            </a:pPr>
            <a:r>
              <a:rPr lang="en-US" altLang="en-US" sz="2000" b="1" dirty="0" smtClean="0">
                <a:cs typeface="Majalla UI"/>
              </a:rPr>
              <a:t>What makes you stressed?</a:t>
            </a:r>
          </a:p>
          <a:p>
            <a:pPr algn="l" rtl="0">
              <a:buFont typeface="Wingdings" panose="05000000000000000000" pitchFamily="2" charset="2"/>
              <a:buChar char="Ø"/>
            </a:pPr>
            <a:endParaRPr lang="en-US" altLang="en-US" sz="2000" b="1" dirty="0" smtClean="0">
              <a:cs typeface="Majalla UI"/>
            </a:endParaRPr>
          </a:p>
          <a:p>
            <a:pPr algn="l" rtl="0">
              <a:buFont typeface="Wingdings" panose="05000000000000000000" pitchFamily="2" charset="2"/>
              <a:buChar char="Ø"/>
            </a:pPr>
            <a:r>
              <a:rPr lang="en-US" altLang="en-US" sz="2000" b="1" dirty="0" smtClean="0">
                <a:cs typeface="Majalla UI"/>
              </a:rPr>
              <a:t>Steps to help.</a:t>
            </a:r>
          </a:p>
          <a:p>
            <a:pPr algn="l" rtl="0">
              <a:buFont typeface="Wingdings" panose="05000000000000000000" pitchFamily="2" charset="2"/>
              <a:buChar char="Ø"/>
            </a:pPr>
            <a:endParaRPr lang="ar-SA" altLang="en-US" dirty="0" smtClean="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4509120"/>
            <a:ext cx="2619375" cy="174307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sz="3600" dirty="0" smtClean="0">
                <a:solidFill>
                  <a:schemeClr val="accent4">
                    <a:lumMod val="75000"/>
                  </a:schemeClr>
                </a:solidFill>
                <a:latin typeface="Algerian" pitchFamily="82" charset="0"/>
                <a:ea typeface="+mj-ea"/>
              </a:rPr>
              <a:t>Psychiatry department</a:t>
            </a:r>
            <a:endParaRPr lang="ar-SA" sz="3600" dirty="0">
              <a:solidFill>
                <a:schemeClr val="accent4">
                  <a:lumMod val="75000"/>
                </a:schemeClr>
              </a:solidFill>
              <a:latin typeface="Algerian" pitchFamily="82" charset="0"/>
              <a:ea typeface="+mj-ea"/>
            </a:endParaRPr>
          </a:p>
        </p:txBody>
      </p:sp>
      <p:sp>
        <p:nvSpPr>
          <p:cNvPr id="10243" name="Content Placeholder 2"/>
          <p:cNvSpPr>
            <a:spLocks noGrp="1"/>
          </p:cNvSpPr>
          <p:nvPr>
            <p:ph idx="1"/>
          </p:nvPr>
        </p:nvSpPr>
        <p:spPr/>
        <p:txBody>
          <a:bodyPr>
            <a:normAutofit/>
          </a:bodyPr>
          <a:lstStyle/>
          <a:p>
            <a:pPr algn="l" rtl="0"/>
            <a:r>
              <a:rPr lang="en-US" altLang="en-US" sz="2000" b="1" dirty="0" smtClean="0">
                <a:cs typeface="Majalla UI"/>
              </a:rPr>
              <a:t>Grand floor, has both in-patient &amp; out-patient service.</a:t>
            </a:r>
          </a:p>
          <a:p>
            <a:pPr algn="l" rtl="0"/>
            <a:r>
              <a:rPr lang="en-US" altLang="en-US" sz="2000" b="1" dirty="0" smtClean="0">
                <a:cs typeface="Majalla UI"/>
              </a:rPr>
              <a:t>Covers ER cases, other wards referrals &amp; PCC ones.</a:t>
            </a:r>
          </a:p>
          <a:p>
            <a:pPr algn="l" rtl="0"/>
            <a:r>
              <a:rPr lang="en-US" altLang="en-US" sz="2000" b="1" dirty="0" smtClean="0">
                <a:cs typeface="Majalla UI"/>
              </a:rPr>
              <a:t>Qualified staff from North America &amp; UK</a:t>
            </a:r>
          </a:p>
          <a:p>
            <a:pPr algn="l" rtl="0"/>
            <a:r>
              <a:rPr lang="en-US" altLang="en-US" sz="2000" b="1" dirty="0" smtClean="0">
                <a:cs typeface="Majalla UI"/>
              </a:rPr>
              <a:t>Had Canadian accreditation this year. </a:t>
            </a:r>
            <a:endParaRPr lang="ar-SA" altLang="en-US" sz="20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4">
                    <a:lumMod val="75000"/>
                  </a:schemeClr>
                </a:solidFill>
                <a:latin typeface="Algerian" panose="04020705040A02060702" pitchFamily="82" charset="0"/>
              </a:rPr>
              <a:t>What is stress?</a:t>
            </a:r>
            <a:endParaRPr lang="ar-SA" dirty="0">
              <a:solidFill>
                <a:schemeClr val="accent4">
                  <a:lumMod val="75000"/>
                </a:schemeClr>
              </a:solidFill>
              <a:latin typeface="Algerian" panose="04020705040A02060702" pitchFamily="82" charset="0"/>
            </a:endParaRPr>
          </a:p>
        </p:txBody>
      </p:sp>
      <p:sp>
        <p:nvSpPr>
          <p:cNvPr id="3" name="Content Placeholder 2"/>
          <p:cNvSpPr>
            <a:spLocks noGrp="1"/>
          </p:cNvSpPr>
          <p:nvPr>
            <p:ph idx="1"/>
          </p:nvPr>
        </p:nvSpPr>
        <p:spPr/>
        <p:txBody>
          <a:bodyPr>
            <a:normAutofit/>
          </a:bodyPr>
          <a:lstStyle/>
          <a:p>
            <a:pPr marL="365760" indent="-283464" algn="l" rtl="0" fontAlgn="auto">
              <a:spcAft>
                <a:spcPts val="0"/>
              </a:spcAft>
              <a:buFont typeface="Wingdings 2"/>
              <a:buChar char=""/>
              <a:defRPr/>
            </a:pPr>
            <a:r>
              <a:rPr lang="en-US" sz="2400" b="1" dirty="0" smtClean="0">
                <a:ea typeface="+mn-ea"/>
              </a:rPr>
              <a:t>we feel we have too much to do and too much on our minds, or other people are making unreasonable demands on us, or we are dealing with situations that we do not have control over.</a:t>
            </a:r>
          </a:p>
          <a:p>
            <a:pPr marL="365760" indent="-283464" algn="l" rtl="0" fontAlgn="auto">
              <a:spcAft>
                <a:spcPts val="0"/>
              </a:spcAft>
              <a:buFont typeface="Wingdings 2"/>
              <a:buChar char=""/>
              <a:defRPr/>
            </a:pPr>
            <a:endParaRPr lang="en-US" sz="2400" b="1" dirty="0" smtClean="0">
              <a:ea typeface="+mn-ea"/>
            </a:endParaRPr>
          </a:p>
          <a:p>
            <a:pPr marL="365760" indent="-283464" algn="l" rtl="0" fontAlgn="auto">
              <a:spcAft>
                <a:spcPts val="0"/>
              </a:spcAft>
              <a:buFont typeface="Wingdings 2"/>
              <a:buChar char=""/>
              <a:defRPr/>
            </a:pPr>
            <a:r>
              <a:rPr lang="en-US" sz="2400" b="1" dirty="0" smtClean="0">
                <a:ea typeface="+mn-ea"/>
              </a:rPr>
              <a:t>It is NOT a </a:t>
            </a:r>
            <a:r>
              <a:rPr lang="en-US" sz="2400" b="1" u="sng" dirty="0" smtClean="0">
                <a:solidFill>
                  <a:srgbClr val="D54F9F"/>
                </a:solidFill>
                <a:effectLst>
                  <a:outerShdw blurRad="38100" dist="38100" dir="2700000" algn="tl">
                    <a:srgbClr val="000000">
                      <a:alpha val="43137"/>
                    </a:srgbClr>
                  </a:outerShdw>
                </a:effectLst>
                <a:ea typeface="+mn-ea"/>
              </a:rPr>
              <a:t>medical diagnosis </a:t>
            </a:r>
            <a:r>
              <a:rPr lang="en-US" sz="2400" b="1" dirty="0" smtClean="0">
                <a:ea typeface="+mn-ea"/>
              </a:rPr>
              <a:t>!</a:t>
            </a:r>
          </a:p>
          <a:p>
            <a:pPr marL="365760" indent="-283464" algn="l" rtl="0" fontAlgn="auto">
              <a:spcAft>
                <a:spcPts val="0"/>
              </a:spcAft>
              <a:buFont typeface="Wingdings 2"/>
              <a:buChar char=""/>
              <a:defRPr/>
            </a:pPr>
            <a:r>
              <a:rPr lang="en-US" sz="2400" b="1" dirty="0" smtClean="0">
                <a:ea typeface="+mn-ea"/>
              </a:rPr>
              <a:t>BUT can proceed to </a:t>
            </a:r>
            <a:r>
              <a:rPr lang="en-US" sz="2400" b="1" dirty="0" smtClean="0">
                <a:solidFill>
                  <a:srgbClr val="D54F9F"/>
                </a:solidFill>
                <a:effectLst>
                  <a:outerShdw blurRad="38100" dist="38100" dir="2700000" algn="tl">
                    <a:srgbClr val="000000">
                      <a:alpha val="43137"/>
                    </a:srgbClr>
                  </a:outerShdw>
                </a:effectLst>
                <a:ea typeface="+mn-ea"/>
              </a:rPr>
              <a:t>Anxiety</a:t>
            </a:r>
            <a:r>
              <a:rPr lang="en-US" sz="2400" b="1" dirty="0" smtClean="0">
                <a:ea typeface="+mn-ea"/>
              </a:rPr>
              <a:t> or </a:t>
            </a:r>
            <a:r>
              <a:rPr lang="en-US" sz="2400" b="1" dirty="0" smtClean="0">
                <a:solidFill>
                  <a:srgbClr val="D54F9F"/>
                </a:solidFill>
                <a:effectLst>
                  <a:outerShdw blurRad="38100" dist="38100" dir="2700000" algn="tl">
                    <a:srgbClr val="000000">
                      <a:alpha val="43137"/>
                    </a:srgbClr>
                  </a:outerShdw>
                </a:effectLst>
                <a:ea typeface="+mn-ea"/>
              </a:rPr>
              <a:t>Depression</a:t>
            </a:r>
            <a:endParaRPr lang="ar-SA" sz="2400" b="1" dirty="0">
              <a:solidFill>
                <a:srgbClr val="D54F9F"/>
              </a:solidFill>
              <a:effectLst>
                <a:outerShdw blurRad="38100" dist="38100" dir="2700000" algn="tl">
                  <a:srgbClr val="000000">
                    <a:alpha val="43137"/>
                  </a:srgbClr>
                </a:outerShdw>
              </a:effectLst>
              <a:ea typeface="+mn-ea"/>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184" y="395510"/>
            <a:ext cx="2468690" cy="1381125"/>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4">
                    <a:lumMod val="75000"/>
                  </a:schemeClr>
                </a:solidFill>
                <a:latin typeface="Algerian" panose="04020705040A02060702" pitchFamily="82" charset="0"/>
              </a:rPr>
              <a:t>What causes stress?</a:t>
            </a:r>
            <a:endParaRPr lang="ar-SA" dirty="0">
              <a:solidFill>
                <a:schemeClr val="accent4">
                  <a:lumMod val="75000"/>
                </a:schemeClr>
              </a:solidFill>
              <a:latin typeface="Algerian" panose="04020705040A02060702" pitchFamily="82" charset="0"/>
            </a:endParaRPr>
          </a:p>
        </p:txBody>
      </p:sp>
      <p:sp>
        <p:nvSpPr>
          <p:cNvPr id="12291" name="Content Placeholder 2"/>
          <p:cNvSpPr>
            <a:spLocks noGrp="1"/>
          </p:cNvSpPr>
          <p:nvPr>
            <p:ph idx="1"/>
          </p:nvPr>
        </p:nvSpPr>
        <p:spPr/>
        <p:txBody>
          <a:bodyPr>
            <a:normAutofit/>
          </a:bodyPr>
          <a:lstStyle/>
          <a:p>
            <a:pPr algn="l" rtl="0"/>
            <a:r>
              <a:rPr lang="en-US" altLang="en-US" sz="2400" b="1" dirty="0" smtClean="0">
                <a:cs typeface="Majalla UI"/>
              </a:rPr>
              <a:t>There is change </a:t>
            </a:r>
          </a:p>
          <a:p>
            <a:pPr algn="l" rtl="0">
              <a:buFont typeface="Wingdings 2" panose="05020102010507070707" pitchFamily="18" charset="2"/>
              <a:buNone/>
            </a:pPr>
            <a:endParaRPr lang="en-US" altLang="en-US" sz="2400" b="1" dirty="0" smtClean="0">
              <a:cs typeface="Majalla UI"/>
            </a:endParaRPr>
          </a:p>
          <a:p>
            <a:pPr algn="l" rtl="0"/>
            <a:r>
              <a:rPr lang="en-US" altLang="en-US" sz="2400" b="1" dirty="0" smtClean="0">
                <a:cs typeface="Majalla UI"/>
              </a:rPr>
              <a:t>Lack of control </a:t>
            </a:r>
          </a:p>
          <a:p>
            <a:pPr algn="l" rtl="0"/>
            <a:endParaRPr lang="en-US" altLang="en-US" sz="2400" b="1" dirty="0" smtClean="0">
              <a:cs typeface="Majalla UI"/>
            </a:endParaRPr>
          </a:p>
          <a:p>
            <a:pPr algn="l" rtl="0"/>
            <a:r>
              <a:rPr lang="en-US" altLang="en-US" sz="2400" b="1" dirty="0" smtClean="0">
                <a:cs typeface="Majalla UI"/>
              </a:rPr>
              <a:t>It is not always harmful ! Sometimes necessary to achieve </a:t>
            </a:r>
            <a:endParaRPr lang="ar-SA" altLang="en-US" sz="2400" b="1"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680" y="620688"/>
            <a:ext cx="6589199" cy="1280890"/>
          </a:xfrm>
        </p:spPr>
        <p:txBody>
          <a:bodyPr>
            <a:normAutofit/>
          </a:bodyPr>
          <a:lstStyle/>
          <a:p>
            <a:pPr fontAlgn="auto">
              <a:spcAft>
                <a:spcPts val="0"/>
              </a:spcAft>
              <a:defRPr/>
            </a:pPr>
            <a:r>
              <a:rPr lang="en-US" dirty="0" smtClean="0">
                <a:solidFill>
                  <a:schemeClr val="accent4">
                    <a:lumMod val="75000"/>
                  </a:schemeClr>
                </a:solidFill>
                <a:latin typeface="Algerian" panose="04020705040A02060702" pitchFamily="82" charset="0"/>
              </a:rPr>
              <a:t>How do I know if I'm under sever stress ?</a:t>
            </a:r>
            <a:endParaRPr lang="ar-SA" dirty="0">
              <a:solidFill>
                <a:schemeClr val="accent4">
                  <a:lumMod val="75000"/>
                </a:schemeClr>
              </a:solidFill>
              <a:latin typeface="Algerian" panose="04020705040A02060702" pitchFamily="82" charset="0"/>
            </a:endParaRPr>
          </a:p>
        </p:txBody>
      </p:sp>
      <p:sp>
        <p:nvSpPr>
          <p:cNvPr id="13315" name="Content Placeholder 2"/>
          <p:cNvSpPr>
            <a:spLocks noGrp="1"/>
          </p:cNvSpPr>
          <p:nvPr>
            <p:ph idx="1"/>
          </p:nvPr>
        </p:nvSpPr>
        <p:spPr/>
        <p:txBody>
          <a:bodyPr>
            <a:normAutofit/>
          </a:bodyPr>
          <a:lstStyle/>
          <a:p>
            <a:pPr algn="l" rtl="0"/>
            <a:r>
              <a:rPr lang="en-US" altLang="en-US" sz="2000" b="1" dirty="0" smtClean="0">
                <a:cs typeface="Majalla UI"/>
              </a:rPr>
              <a:t>Your body reaction ( </a:t>
            </a:r>
            <a:r>
              <a:rPr lang="en-US" altLang="en-US" sz="2000" b="1" dirty="0" err="1" smtClean="0">
                <a:cs typeface="Majalla UI"/>
              </a:rPr>
              <a:t>ms</a:t>
            </a:r>
            <a:r>
              <a:rPr lang="en-US" altLang="en-US" sz="2000" b="1" dirty="0" smtClean="0">
                <a:cs typeface="Majalla UI"/>
              </a:rPr>
              <a:t> cramps, sleep problems, headaches….</a:t>
            </a:r>
          </a:p>
          <a:p>
            <a:pPr algn="l" rtl="0"/>
            <a:endParaRPr lang="en-US" altLang="en-US" sz="2000" b="1" dirty="0" smtClean="0">
              <a:cs typeface="Majalla UI"/>
            </a:endParaRPr>
          </a:p>
          <a:p>
            <a:pPr algn="l" rtl="0"/>
            <a:r>
              <a:rPr lang="en-US" altLang="en-US" sz="2000" b="1" dirty="0" smtClean="0">
                <a:cs typeface="Majalla UI"/>
              </a:rPr>
              <a:t>Your feeling ( depressed, dreaded from future, lack of interest, irritable, neglected</a:t>
            </a:r>
          </a:p>
          <a:p>
            <a:pPr algn="l" rtl="0"/>
            <a:endParaRPr lang="en-US" altLang="en-US" sz="2000" b="1" dirty="0" smtClean="0">
              <a:cs typeface="Majalla UI"/>
            </a:endParaRPr>
          </a:p>
          <a:p>
            <a:pPr algn="l" rtl="0"/>
            <a:r>
              <a:rPr lang="en-US" altLang="en-US" sz="2000" b="1" dirty="0" smtClean="0">
                <a:cs typeface="Majalla UI"/>
              </a:rPr>
              <a:t>Your behavior ( decisions, concentration, avoidance,,,</a:t>
            </a:r>
          </a:p>
          <a:p>
            <a:pPr algn="l" rtl="0"/>
            <a:endParaRPr lang="ar-SA" altLang="en-US" sz="20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en-US" dirty="0" smtClean="0">
                <a:solidFill>
                  <a:schemeClr val="accent4">
                    <a:lumMod val="75000"/>
                  </a:schemeClr>
                </a:solidFill>
                <a:latin typeface="Algerian" panose="04020705040A02060702" pitchFamily="82" charset="0"/>
              </a:rPr>
              <a:t>What's the best way to handle pressure?</a:t>
            </a:r>
            <a:endParaRPr lang="ar-SA" dirty="0">
              <a:solidFill>
                <a:schemeClr val="accent4">
                  <a:lumMod val="75000"/>
                </a:schemeClr>
              </a:solidFill>
              <a:latin typeface="Algerian" panose="04020705040A02060702" pitchFamily="82" charset="0"/>
            </a:endParaRPr>
          </a:p>
        </p:txBody>
      </p:sp>
      <p:sp>
        <p:nvSpPr>
          <p:cNvPr id="14339" name="Content Placeholder 2"/>
          <p:cNvSpPr>
            <a:spLocks noGrp="1"/>
          </p:cNvSpPr>
          <p:nvPr>
            <p:ph idx="1"/>
          </p:nvPr>
        </p:nvSpPr>
        <p:spPr/>
        <p:txBody>
          <a:bodyPr/>
          <a:lstStyle/>
          <a:p>
            <a:pPr algn="l" rtl="0"/>
            <a:r>
              <a:rPr lang="en-US" altLang="en-US" sz="2000" b="1" dirty="0" smtClean="0">
                <a:cs typeface="Majalla UI"/>
              </a:rPr>
              <a:t>Plan every day</a:t>
            </a:r>
          </a:p>
          <a:p>
            <a:pPr algn="l" rtl="0"/>
            <a:r>
              <a:rPr lang="en-US" altLang="en-US" sz="2000" b="1" dirty="0" err="1" smtClean="0">
                <a:cs typeface="Majalla UI"/>
              </a:rPr>
              <a:t>Relaaaaaaaaax</a:t>
            </a:r>
            <a:r>
              <a:rPr lang="en-US" altLang="en-US" sz="2000" b="1" dirty="0" smtClean="0">
                <a:cs typeface="Majalla UI"/>
              </a:rPr>
              <a:t> </a:t>
            </a:r>
          </a:p>
          <a:p>
            <a:pPr algn="l" rtl="0"/>
            <a:r>
              <a:rPr lang="en-US" altLang="en-US" sz="2000" b="1" dirty="0" smtClean="0">
                <a:cs typeface="Majalla UI"/>
              </a:rPr>
              <a:t>Manage your time ( noon or night, make list, vary tasks,,,</a:t>
            </a:r>
          </a:p>
          <a:p>
            <a:pPr algn="l" rtl="0"/>
            <a:r>
              <a:rPr lang="en-US" altLang="en-US" sz="2000" b="1" dirty="0" smtClean="0">
                <a:cs typeface="Majalla UI"/>
              </a:rPr>
              <a:t>Act positively ( change scene, talk about achievement ,,</a:t>
            </a:r>
          </a:p>
          <a:p>
            <a:pPr algn="l" rtl="0"/>
            <a:r>
              <a:rPr lang="en-US" altLang="en-US" sz="2000" b="1" dirty="0" smtClean="0">
                <a:cs typeface="Majalla UI"/>
              </a:rPr>
              <a:t>Develop an absorbing hobby or interest</a:t>
            </a:r>
          </a:p>
          <a:p>
            <a:pPr algn="l" rtl="0"/>
            <a:r>
              <a:rPr lang="en-US" altLang="en-US" sz="2000" b="1" dirty="0" smtClean="0">
                <a:cs typeface="Majalla UI"/>
              </a:rPr>
              <a:t>Make time for your friends</a:t>
            </a:r>
          </a:p>
          <a:p>
            <a:pPr algn="l" rtl="0"/>
            <a:endParaRPr lang="en-US" altLang="en-US" dirty="0" smtClean="0">
              <a:cs typeface="Majalla UI"/>
            </a:endParaRPr>
          </a:p>
          <a:p>
            <a:pPr algn="l" rtl="0"/>
            <a:endParaRPr lang="ar-SA" altLang="en-US" dirty="0" smtClean="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5013176"/>
            <a:ext cx="2190750" cy="16383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ar-SA">
              <a:solidFill>
                <a:schemeClr val="tx2">
                  <a:satMod val="130000"/>
                </a:schemeClr>
              </a:solidFill>
              <a:ea typeface="+mj-ea"/>
            </a:endParaRPr>
          </a:p>
        </p:txBody>
      </p:sp>
      <p:sp>
        <p:nvSpPr>
          <p:cNvPr id="15363" name="Content Placeholder 2"/>
          <p:cNvSpPr>
            <a:spLocks noGrp="1"/>
          </p:cNvSpPr>
          <p:nvPr>
            <p:ph idx="1"/>
          </p:nvPr>
        </p:nvSpPr>
        <p:spPr/>
        <p:txBody>
          <a:bodyPr>
            <a:normAutofit/>
          </a:bodyPr>
          <a:lstStyle/>
          <a:p>
            <a:pPr algn="l" rtl="0"/>
            <a:r>
              <a:rPr lang="en-US" altLang="en-US" sz="2400" b="1" dirty="0" smtClean="0">
                <a:cs typeface="Majalla UI"/>
              </a:rPr>
              <a:t>Practice being straightforward and assertive in communicating with others</a:t>
            </a:r>
            <a:r>
              <a:rPr lang="en-US" altLang="en-US" sz="2400" b="1" dirty="0" smtClean="0">
                <a:cs typeface="Majalla UI"/>
              </a:rPr>
              <a:t>.</a:t>
            </a:r>
          </a:p>
          <a:p>
            <a:pPr marL="0" indent="0" algn="l" rtl="0">
              <a:buNone/>
            </a:pPr>
            <a:endParaRPr lang="en-US" altLang="en-US" sz="2400" b="1" dirty="0" smtClean="0">
              <a:cs typeface="Majalla UI"/>
            </a:endParaRPr>
          </a:p>
          <a:p>
            <a:pPr algn="l" rtl="0"/>
            <a:r>
              <a:rPr lang="en-US" altLang="en-US" sz="2400" b="1" dirty="0" smtClean="0">
                <a:cs typeface="Majalla UI"/>
              </a:rPr>
              <a:t>If you find yourself in conflict with another person, try to find solutions which are positive for them as well as for you.</a:t>
            </a:r>
            <a:endParaRPr lang="ar-SA" altLang="en-US" sz="2400" b="1" dirty="0" smtClean="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7904" y="4797152"/>
            <a:ext cx="2724150" cy="16764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endParaRPr lang="ar-SA">
              <a:solidFill>
                <a:schemeClr val="tx2">
                  <a:satMod val="130000"/>
                </a:schemeClr>
              </a:solidFill>
              <a:ea typeface="+mj-ea"/>
            </a:endParaRPr>
          </a:p>
        </p:txBody>
      </p:sp>
      <p:sp>
        <p:nvSpPr>
          <p:cNvPr id="3" name="Content Placeholder 2"/>
          <p:cNvSpPr>
            <a:spLocks noGrp="1"/>
          </p:cNvSpPr>
          <p:nvPr>
            <p:ph idx="1"/>
          </p:nvPr>
        </p:nvSpPr>
        <p:spPr/>
        <p:txBody>
          <a:bodyPr>
            <a:normAutofit/>
          </a:bodyPr>
          <a:lstStyle/>
          <a:p>
            <a:pPr marL="365760" indent="-283464" algn="l" rtl="0" fontAlgn="auto">
              <a:spcAft>
                <a:spcPts val="0"/>
              </a:spcAft>
              <a:buFont typeface="Wingdings 2"/>
              <a:buChar char=""/>
              <a:defRPr/>
            </a:pPr>
            <a:r>
              <a:rPr lang="en-US" sz="3200" dirty="0" smtClean="0">
                <a:solidFill>
                  <a:srgbClr val="D54F9F"/>
                </a:solidFill>
                <a:effectLst>
                  <a:outerShdw blurRad="38100" dist="38100" dir="2700000" algn="tl">
                    <a:srgbClr val="000000">
                      <a:alpha val="43137"/>
                    </a:srgbClr>
                  </a:outerShdw>
                </a:effectLst>
                <a:latin typeface="Arial Narrow" panose="020B0606020202030204" pitchFamily="34" charset="0"/>
              </a:rPr>
              <a:t>Try to accept things you can’t change</a:t>
            </a:r>
          </a:p>
          <a:p>
            <a:pPr marL="365760" indent="-283464" algn="l" rtl="0" fontAlgn="auto">
              <a:spcAft>
                <a:spcPts val="0"/>
              </a:spcAft>
              <a:buFont typeface="Wingdings 2"/>
              <a:buChar char=""/>
              <a:defRPr/>
            </a:pPr>
            <a:r>
              <a:rPr lang="en-US" sz="3200" dirty="0" smtClean="0">
                <a:solidFill>
                  <a:srgbClr val="D54F9F"/>
                </a:solidFill>
                <a:effectLst>
                  <a:outerShdw blurRad="38100" dist="38100" dir="2700000" algn="tl">
                    <a:srgbClr val="000000">
                      <a:alpha val="43137"/>
                    </a:srgbClr>
                  </a:outerShdw>
                </a:effectLst>
                <a:latin typeface="Arial Narrow" panose="020B0606020202030204" pitchFamily="34" charset="0"/>
              </a:rPr>
              <a:t>Learn relaxation </a:t>
            </a:r>
          </a:p>
          <a:p>
            <a:pPr marL="365760" indent="-283464" algn="l" rtl="0" fontAlgn="auto">
              <a:spcAft>
                <a:spcPts val="0"/>
              </a:spcAft>
              <a:buFont typeface="Wingdings 2"/>
              <a:buChar char=""/>
              <a:defRPr/>
            </a:pPr>
            <a:r>
              <a:rPr lang="en-US" sz="3200" dirty="0" smtClean="0">
                <a:solidFill>
                  <a:srgbClr val="D54F9F"/>
                </a:solidFill>
                <a:effectLst>
                  <a:outerShdw blurRad="38100" dist="38100" dir="2700000" algn="tl">
                    <a:srgbClr val="000000">
                      <a:alpha val="43137"/>
                    </a:srgbClr>
                  </a:outerShdw>
                </a:effectLst>
                <a:latin typeface="Arial Narrow" panose="020B0606020202030204" pitchFamily="34" charset="0"/>
              </a:rPr>
              <a:t>Acknowledging your problems</a:t>
            </a:r>
          </a:p>
          <a:p>
            <a:pPr marL="365760" indent="-283464" algn="l" rtl="0" fontAlgn="auto">
              <a:spcAft>
                <a:spcPts val="0"/>
              </a:spcAft>
              <a:buFont typeface="Wingdings 2"/>
              <a:buChar char=""/>
              <a:defRPr/>
            </a:pPr>
            <a:r>
              <a:rPr lang="en-US" sz="3200" dirty="0" smtClean="0">
                <a:solidFill>
                  <a:srgbClr val="D54F9F"/>
                </a:solidFill>
                <a:effectLst>
                  <a:outerShdw blurRad="38100" dist="38100" dir="2700000" algn="tl">
                    <a:srgbClr val="000000">
                      <a:alpha val="43137"/>
                    </a:srgbClr>
                  </a:outerShdw>
                </a:effectLst>
                <a:latin typeface="Arial Narrow" panose="020B0606020202030204" pitchFamily="34" charset="0"/>
              </a:rPr>
              <a:t>Sleep</a:t>
            </a:r>
          </a:p>
          <a:p>
            <a:pPr marL="365760" indent="-283464" algn="l" rtl="0" fontAlgn="auto">
              <a:spcAft>
                <a:spcPts val="0"/>
              </a:spcAft>
              <a:buFont typeface="Wingdings 2"/>
              <a:buChar char=""/>
              <a:defRPr/>
            </a:pPr>
            <a:r>
              <a:rPr lang="en-US" sz="3200" dirty="0" smtClean="0">
                <a:solidFill>
                  <a:srgbClr val="D54F9F"/>
                </a:solidFill>
                <a:effectLst>
                  <a:outerShdw blurRad="38100" dist="38100" dir="2700000" algn="tl">
                    <a:srgbClr val="000000">
                      <a:alpha val="43137"/>
                    </a:srgbClr>
                  </a:outerShdw>
                </a:effectLst>
                <a:latin typeface="Arial Narrow" panose="020B0606020202030204" pitchFamily="34" charset="0"/>
              </a:rPr>
              <a:t>Healthy eating</a:t>
            </a:r>
          </a:p>
          <a:p>
            <a:pPr marL="365760" indent="-283464" algn="l" rtl="0" fontAlgn="auto">
              <a:spcAft>
                <a:spcPts val="0"/>
              </a:spcAft>
              <a:buFont typeface="Wingdings 2"/>
              <a:buChar char=""/>
              <a:defRPr/>
            </a:pPr>
            <a:r>
              <a:rPr lang="en-US" sz="3200" dirty="0" smtClean="0">
                <a:solidFill>
                  <a:srgbClr val="D54F9F"/>
                </a:solidFill>
                <a:effectLst>
                  <a:outerShdw blurRad="38100" dist="38100" dir="2700000" algn="tl">
                    <a:srgbClr val="000000">
                      <a:alpha val="43137"/>
                    </a:srgbClr>
                  </a:outerShdw>
                </a:effectLst>
                <a:latin typeface="Arial Narrow" panose="020B0606020202030204" pitchFamily="34" charset="0"/>
              </a:rPr>
              <a:t>Physical activity</a:t>
            </a:r>
            <a:endParaRPr lang="ar-SA" sz="3200" dirty="0">
              <a:solidFill>
                <a:srgbClr val="D54F9F"/>
              </a:solidFill>
              <a:effectLst>
                <a:outerShdw blurRad="38100" dist="38100" dir="2700000" algn="tl">
                  <a:srgbClr val="000000">
                    <a:alpha val="43137"/>
                  </a:srgbClr>
                </a:outerShdw>
              </a:effectLst>
              <a:latin typeface="Arial Narrow" panose="020B060602020203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36096" y="4149080"/>
            <a:ext cx="2476500" cy="184785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966</TotalTime>
  <Words>335</Words>
  <Application>Microsoft Office PowerPoint</Application>
  <PresentationFormat>On-screen Show (4:3)</PresentationFormat>
  <Paragraphs>53</Paragraphs>
  <Slides>12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Gill Sans MT</vt:lpstr>
      <vt:lpstr>Majalla UI</vt:lpstr>
      <vt:lpstr>Arial</vt:lpstr>
      <vt:lpstr>Wingdings 2</vt:lpstr>
      <vt:lpstr>Verdana</vt:lpstr>
      <vt:lpstr>Calibri</vt:lpstr>
      <vt:lpstr>Baskerville Old Face</vt:lpstr>
      <vt:lpstr>Aharoni</vt:lpstr>
      <vt:lpstr>Wingdings</vt:lpstr>
      <vt:lpstr>Algerian</vt:lpstr>
      <vt:lpstr>Wisp</vt:lpstr>
      <vt:lpstr>How to handle your stress</vt:lpstr>
      <vt:lpstr>Lecture outline</vt:lpstr>
      <vt:lpstr>Psychiatry department</vt:lpstr>
      <vt:lpstr>What is stress?</vt:lpstr>
      <vt:lpstr>What causes stress?</vt:lpstr>
      <vt:lpstr>How do I know if I'm under sever stress ?</vt:lpstr>
      <vt:lpstr>What's the best way to handle pressure?</vt:lpstr>
      <vt:lpstr>PowerPoint Presentation</vt:lpstr>
      <vt:lpstr>PowerPoint Presentation</vt:lpstr>
      <vt:lpstr>Mindfulness</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TOSHIBA</dc:creator>
  <cp:lastModifiedBy>DR.NOOR</cp:lastModifiedBy>
  <cp:revision>16</cp:revision>
  <dcterms:created xsi:type="dcterms:W3CDTF">2014-08-25T17:46:01Z</dcterms:created>
  <dcterms:modified xsi:type="dcterms:W3CDTF">2014-08-26T09:57:46Z</dcterms:modified>
</cp:coreProperties>
</file>