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64" r:id="rId2"/>
    <p:sldId id="256" r:id="rId3"/>
    <p:sldId id="257" r:id="rId4"/>
    <p:sldId id="258" r:id="rId5"/>
    <p:sldId id="262" r:id="rId6"/>
    <p:sldId id="266" r:id="rId7"/>
    <p:sldId id="259" r:id="rId8"/>
    <p:sldId id="260" r:id="rId9"/>
    <p:sldId id="269" r:id="rId10"/>
    <p:sldId id="261" r:id="rId11"/>
    <p:sldId id="267" r:id="rId12"/>
    <p:sldId id="268" r:id="rId13"/>
    <p:sldId id="265" r:id="rId14"/>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85" d="100"/>
          <a:sy n="85" d="100"/>
        </p:scale>
        <p:origin x="1378" y="53"/>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12/28/1437</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12/28/1437</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12/28/1437</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12/28/1437</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t>12/28/1437</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t>12/28/1437</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t>12/28/1437</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t>12/28/1437</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t>12/28/1437</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t>12/28/1437</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t>12/28/1437</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t>12/28/1437</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88640"/>
            <a:ext cx="8363272" cy="6120680"/>
          </a:xfrm>
        </p:spPr>
        <p:txBody>
          <a:bodyPr>
            <a:normAutofit fontScale="90000"/>
          </a:bodyPr>
          <a:lstStyle/>
          <a:p>
            <a:r>
              <a:rPr lang="ar-SA" dirty="0" smtClean="0"/>
              <a:t>بسم الله الرحمن الرحيم </a:t>
            </a:r>
            <a:br>
              <a:rPr lang="ar-SA" dirty="0" smtClean="0"/>
            </a:br>
            <a:r>
              <a:rPr lang="ar-SA" dirty="0" smtClean="0"/>
              <a:t/>
            </a:r>
            <a:br>
              <a:rPr lang="ar-SA" dirty="0" smtClean="0"/>
            </a:br>
            <a:r>
              <a:rPr lang="ar-SA" dirty="0" smtClean="0"/>
              <a:t>(</a:t>
            </a:r>
            <a:r>
              <a:rPr lang="ar-SA" sz="3600" dirty="0" smtClean="0"/>
              <a:t>ماده </a:t>
            </a:r>
            <a:r>
              <a:rPr lang="ar-SA" sz="3600" dirty="0" smtClean="0"/>
              <a:t>تصميم بحوث في الخدمة الاجتماعية</a:t>
            </a:r>
            <a:r>
              <a:rPr lang="ar-SA" dirty="0" smtClean="0"/>
              <a:t>)</a:t>
            </a:r>
            <a:r>
              <a:rPr lang="ar-SA" dirty="0" smtClean="0"/>
              <a:t/>
            </a:r>
            <a:br>
              <a:rPr lang="ar-SA" dirty="0" smtClean="0"/>
            </a:br>
            <a:r>
              <a:rPr lang="ar-SA" sz="3600" dirty="0" smtClean="0">
                <a:effectLst>
                  <a:outerShdw blurRad="38100" dist="38100" dir="2700000" algn="tl">
                    <a:srgbClr val="000000">
                      <a:alpha val="43137"/>
                    </a:srgbClr>
                  </a:outerShdw>
                </a:effectLst>
              </a:rPr>
              <a:t>أستاذة المقرر/  ريم الاحمدي</a:t>
            </a:r>
            <a:br>
              <a:rPr lang="ar-SA" sz="3600" dirty="0" smtClean="0">
                <a:effectLst>
                  <a:outerShdw blurRad="38100" dist="38100" dir="2700000" algn="tl">
                    <a:srgbClr val="000000">
                      <a:alpha val="43137"/>
                    </a:srgbClr>
                  </a:outerShdw>
                </a:effectLst>
              </a:rPr>
            </a:br>
            <a:r>
              <a:rPr lang="ar-SA" dirty="0" smtClean="0"/>
              <a:t/>
            </a:r>
            <a:br>
              <a:rPr lang="ar-SA" dirty="0" smtClean="0"/>
            </a:br>
            <a:r>
              <a:rPr lang="ar-SA" sz="3100" dirty="0" smtClean="0"/>
              <a:t>الفصل </a:t>
            </a:r>
            <a:r>
              <a:rPr lang="ar-SA" sz="3100" dirty="0" smtClean="0"/>
              <a:t>الاول </a:t>
            </a:r>
            <a:r>
              <a:rPr lang="ar-SA" dirty="0" smtClean="0"/>
              <a:t/>
            </a:r>
            <a:br>
              <a:rPr lang="ar-SA" dirty="0" smtClean="0"/>
            </a:br>
            <a:r>
              <a:rPr lang="ar-SA" dirty="0" smtClean="0"/>
              <a:t>1437- 1438هــ</a:t>
            </a:r>
            <a:r>
              <a:rPr lang="ar-SA" dirty="0"/>
              <a:t/>
            </a:r>
            <a:br>
              <a:rPr lang="ar-SA" dirty="0"/>
            </a:br>
            <a:r>
              <a:rPr lang="ar-SA" dirty="0" smtClean="0"/>
              <a:t/>
            </a:r>
            <a:br>
              <a:rPr lang="ar-SA" dirty="0" smtClean="0"/>
            </a:br>
            <a:r>
              <a:rPr lang="ar-SA" dirty="0"/>
              <a:t/>
            </a:r>
            <a:br>
              <a:rPr lang="ar-SA" dirty="0"/>
            </a:br>
            <a:r>
              <a:rPr lang="ar-SA" dirty="0" smtClean="0"/>
              <a:t>المحاضرة </a:t>
            </a:r>
            <a:r>
              <a:rPr lang="ar-SA" dirty="0" smtClean="0"/>
              <a:t>الاولى</a:t>
            </a:r>
            <a:endParaRPr lang="ar-SA"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3928" y="4221088"/>
            <a:ext cx="1493515" cy="1330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43433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79512" y="116632"/>
            <a:ext cx="8784976" cy="6552728"/>
          </a:xfrm>
        </p:spPr>
        <p:txBody>
          <a:bodyPr>
            <a:normAutofit/>
          </a:bodyPr>
          <a:lstStyle/>
          <a:p>
            <a:r>
              <a:rPr lang="ar-SA" dirty="0" smtClean="0"/>
              <a:t>يمكن ان تضيف الطالبة الى العرض بعض العروض التمثيلية المناسبة للموضوع وتثريه</a:t>
            </a:r>
            <a:br>
              <a:rPr lang="ar-SA" dirty="0" smtClean="0"/>
            </a:br>
            <a:r>
              <a:rPr lang="ar-SA" dirty="0" smtClean="0"/>
              <a:t>او صور وحقائق واثباتات ونسب ضمن العرض</a:t>
            </a:r>
            <a:br>
              <a:rPr lang="ar-SA" dirty="0" smtClean="0"/>
            </a:br>
            <a:r>
              <a:rPr lang="ar-SA" dirty="0" smtClean="0"/>
              <a:t/>
            </a:r>
            <a:br>
              <a:rPr lang="ar-SA" dirty="0" smtClean="0"/>
            </a:br>
            <a:r>
              <a:rPr lang="ar-SA" dirty="0"/>
              <a:t/>
            </a:r>
            <a:br>
              <a:rPr lang="ar-SA" dirty="0"/>
            </a:br>
            <a:r>
              <a:rPr lang="ar-SA" dirty="0" smtClean="0"/>
              <a:t/>
            </a:r>
            <a:br>
              <a:rPr lang="ar-SA" dirty="0" smtClean="0"/>
            </a:br>
            <a:endParaRPr lang="ar-SA"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817" y="2996953"/>
            <a:ext cx="2880320" cy="1552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1640" y="2979470"/>
            <a:ext cx="1174870" cy="1211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65199" y="5445224"/>
            <a:ext cx="1473522" cy="1178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88022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79512" y="188640"/>
            <a:ext cx="8784976" cy="6408712"/>
          </a:xfrm>
        </p:spPr>
        <p:txBody>
          <a:bodyPr>
            <a:normAutofit/>
          </a:bodyPr>
          <a:lstStyle/>
          <a:p>
            <a:r>
              <a:rPr lang="ar-SA" sz="4000" dirty="0">
                <a:solidFill>
                  <a:prstClr val="black"/>
                </a:solidFill>
              </a:rPr>
              <a:t>ويجب على كل مجموعه تصوير العروض وتصوير الاوراق الخاصة بكل موضوع للامتحان الفصلي </a:t>
            </a:r>
            <a:r>
              <a:rPr lang="ar-SA" sz="4000" dirty="0" smtClean="0">
                <a:solidFill>
                  <a:prstClr val="black"/>
                </a:solidFill>
              </a:rPr>
              <a:t>والنهائي</a:t>
            </a:r>
            <a:br>
              <a:rPr lang="ar-SA" sz="4000" dirty="0" smtClean="0">
                <a:solidFill>
                  <a:prstClr val="black"/>
                </a:solidFill>
              </a:rPr>
            </a:br>
            <a:r>
              <a:rPr lang="ar-SA" sz="4000" dirty="0">
                <a:solidFill>
                  <a:prstClr val="black"/>
                </a:solidFill>
              </a:rPr>
              <a:t/>
            </a:r>
            <a:br>
              <a:rPr lang="ar-SA" sz="4000" dirty="0">
                <a:solidFill>
                  <a:prstClr val="black"/>
                </a:solidFill>
              </a:rPr>
            </a:br>
            <a:r>
              <a:rPr lang="ar-SA" sz="4000" dirty="0" smtClean="0">
                <a:solidFill>
                  <a:prstClr val="black"/>
                </a:solidFill>
              </a:rPr>
              <a:t> </a:t>
            </a:r>
            <a:br>
              <a:rPr lang="ar-SA" sz="4000" dirty="0" smtClean="0">
                <a:solidFill>
                  <a:prstClr val="black"/>
                </a:solidFill>
              </a:rPr>
            </a:br>
            <a:r>
              <a:rPr lang="ar-SA" sz="4000" dirty="0">
                <a:solidFill>
                  <a:prstClr val="black"/>
                </a:solidFill>
              </a:rPr>
              <a:t/>
            </a:r>
            <a:br>
              <a:rPr lang="ar-SA" sz="4000" dirty="0">
                <a:solidFill>
                  <a:prstClr val="black"/>
                </a:solidFill>
              </a:rPr>
            </a:br>
            <a:r>
              <a:rPr lang="ar-SA" sz="4000" dirty="0">
                <a:solidFill>
                  <a:prstClr val="black"/>
                </a:solidFill>
              </a:rPr>
              <a:t>ولهم حريه الاختيار للموضوع الفصلي والنهائي</a:t>
            </a:r>
            <a:br>
              <a:rPr lang="ar-SA" sz="4000" dirty="0">
                <a:solidFill>
                  <a:prstClr val="black"/>
                </a:solidFill>
              </a:rPr>
            </a:br>
            <a:r>
              <a:rPr lang="ar-SA" sz="4000" dirty="0" smtClean="0">
                <a:solidFill>
                  <a:prstClr val="black"/>
                </a:solidFill>
              </a:rPr>
              <a:t/>
            </a:r>
            <a:br>
              <a:rPr lang="ar-SA" sz="4000" dirty="0" smtClean="0">
                <a:solidFill>
                  <a:prstClr val="black"/>
                </a:solidFill>
              </a:rPr>
            </a:br>
            <a:endParaRPr lang="ar-SA" dirty="0"/>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5458789"/>
            <a:ext cx="1584176" cy="1093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1004" y="2564904"/>
            <a:ext cx="2214562" cy="151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1484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SA" sz="6600" u="sng" dirty="0" smtClean="0">
                <a:solidFill>
                  <a:schemeClr val="accent5">
                    <a:lumMod val="75000"/>
                  </a:schemeClr>
                </a:solidFill>
              </a:rPr>
              <a:t>تنبيهات</a:t>
            </a:r>
            <a:endParaRPr lang="ar-SA" sz="6600" u="sng" dirty="0">
              <a:solidFill>
                <a:schemeClr val="accent5">
                  <a:lumMod val="75000"/>
                </a:schemeClr>
              </a:solidFill>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1628800"/>
            <a:ext cx="3816424" cy="5096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7149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6322714"/>
          </a:xfrm>
        </p:spPr>
        <p:txBody>
          <a:bodyPr>
            <a:normAutofit/>
          </a:bodyPr>
          <a:lstStyle/>
          <a:p>
            <a:r>
              <a:rPr lang="ar-SA" sz="4800" b="1" u="sng" dirty="0" smtClean="0"/>
              <a:t>المراجع </a:t>
            </a:r>
            <a:r>
              <a:rPr lang="ar-SA" dirty="0" smtClean="0"/>
              <a:t/>
            </a:r>
            <a:br>
              <a:rPr lang="ar-SA" dirty="0" smtClean="0"/>
            </a:br>
            <a:r>
              <a:rPr lang="ar-SA" dirty="0" smtClean="0"/>
              <a:t>يجب على القائدة عرض مراجع الموضوع على استاذه المقرر قبل البدء واختيار ما يتناسب مع الموضوع وما هو حديث ومناسب</a:t>
            </a:r>
            <a:br>
              <a:rPr lang="ar-SA" dirty="0" smtClean="0"/>
            </a:br>
            <a:r>
              <a:rPr lang="ar-SA" dirty="0" smtClean="0"/>
              <a:t>وان تكون مصادرها علميه </a:t>
            </a:r>
            <a:br>
              <a:rPr lang="ar-SA" dirty="0" smtClean="0"/>
            </a:br>
            <a:r>
              <a:rPr lang="ar-SA" dirty="0" smtClean="0"/>
              <a:t>وان يتم ترقيم الاوراق وصفحات العرض عند التصوير</a:t>
            </a:r>
            <a:br>
              <a:rPr lang="ar-SA" dirty="0" smtClean="0"/>
            </a:br>
            <a:r>
              <a:rPr lang="ar-SA" dirty="0" smtClean="0"/>
              <a:t>وعلى الجميع المشاركة في العرض وليس فقط القائدة..</a:t>
            </a:r>
            <a:endParaRPr lang="ar-SA" dirty="0"/>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90750" y="188640"/>
            <a:ext cx="1157114" cy="1157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52516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6466730"/>
          </a:xfrm>
        </p:spPr>
        <p:txBody>
          <a:bodyPr>
            <a:normAutofit/>
          </a:bodyPr>
          <a:lstStyle/>
          <a:p>
            <a:r>
              <a:rPr lang="ar-SA" b="1" u="sng" dirty="0" smtClean="0"/>
              <a:t>التعليمات التالية يجب الالتزام بها</a:t>
            </a:r>
            <a:br>
              <a:rPr lang="ar-SA" b="1" u="sng" dirty="0" smtClean="0"/>
            </a:br>
            <a:r>
              <a:rPr lang="ar-SA" dirty="0" smtClean="0"/>
              <a:t>1- تقسيم الى مجموعات صغيره متساوية</a:t>
            </a:r>
            <a:br>
              <a:rPr lang="ar-SA" dirty="0" smtClean="0"/>
            </a:br>
            <a:r>
              <a:rPr lang="ar-SA" dirty="0" smtClean="0"/>
              <a:t>مثل (مجموعه 1تحتوي على 6 طالبات مختارات)</a:t>
            </a:r>
            <a:br>
              <a:rPr lang="ar-SA" dirty="0" smtClean="0"/>
            </a:br>
            <a:r>
              <a:rPr lang="ar-SA" dirty="0" smtClean="0"/>
              <a:t>2-الاختيار الفعلي للموضوع المطلوب البحث فيه ويجب تحري ايجاد مراجع له وسيتم بعد مراجعته من قبلي واقرار صحته الامتحان الفصلي ضمن مواضيعهُ</a:t>
            </a:r>
            <a:br>
              <a:rPr lang="ar-SA" dirty="0" smtClean="0"/>
            </a:br>
            <a:endParaRPr lang="ar-SA"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2918" y="116632"/>
            <a:ext cx="1347668" cy="1166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62999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7504" y="188640"/>
            <a:ext cx="8579296" cy="6192688"/>
          </a:xfrm>
        </p:spPr>
        <p:txBody>
          <a:bodyPr>
            <a:normAutofit/>
          </a:bodyPr>
          <a:lstStyle/>
          <a:p>
            <a:r>
              <a:rPr lang="ar-SA" dirty="0" smtClean="0"/>
              <a:t>3- يجب ان يكون الموضوع متفق عليه من المجموعات الاخرى لأن الامتحان سيكون للجميع وليس للمجموعة التي قامت بعمل البحث</a:t>
            </a:r>
            <a:br>
              <a:rPr lang="ar-SA" dirty="0" smtClean="0"/>
            </a:br>
            <a:r>
              <a:rPr lang="ar-SA" dirty="0" smtClean="0"/>
              <a:t>4- كتابه اسماء الطالبات للمجموعة الواحدة في ورقه وتحديد مهام كل واحده على حده </a:t>
            </a:r>
            <a:br>
              <a:rPr lang="ar-SA" dirty="0" smtClean="0"/>
            </a:br>
            <a:r>
              <a:rPr lang="ar-SA" dirty="0" smtClean="0"/>
              <a:t>وتسليمها لأستاذه المقرر</a:t>
            </a:r>
            <a:br>
              <a:rPr lang="ar-SA" dirty="0" smtClean="0"/>
            </a:br>
            <a:endParaRPr lang="ar-SA"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0"/>
            <a:ext cx="1347787" cy="1169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33344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51520" y="260648"/>
            <a:ext cx="8784976" cy="6408712"/>
          </a:xfrm>
        </p:spPr>
        <p:txBody>
          <a:bodyPr>
            <a:normAutofit/>
          </a:bodyPr>
          <a:lstStyle/>
          <a:p>
            <a:r>
              <a:rPr lang="ar-SA" dirty="0" smtClean="0"/>
              <a:t>5- هذا المهام التي تم كتابتها في الورقة للطالبة في المجموعة ستكون عليها درجات فلذلك يجب تحري ان تكون المهمة ذات قيمه وليست هامشيه لا خذ الدرجة المرغوبة</a:t>
            </a:r>
            <a:br>
              <a:rPr lang="ar-SA" dirty="0" smtClean="0"/>
            </a:br>
            <a:endParaRPr lang="ar-SA"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6" y="14527"/>
            <a:ext cx="947131" cy="822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91629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6250706"/>
          </a:xfrm>
        </p:spPr>
        <p:txBody>
          <a:bodyPr/>
          <a:lstStyle/>
          <a:p>
            <a:r>
              <a:rPr lang="ar-SA" dirty="0" smtClean="0"/>
              <a:t>8- اختيار قائده للكل مجموعه وهذا القائدة مسؤله أمام استاذة المقرر عن موعد التسليم ومأتم تقديمه من انجاز للموضوع قبل وبعد العرض والتنسيق بين الطالبات وتحديد المهام بالاتفاق ورسم خطه مبسطه للإنجاز في الوقت المحدد وتقديم عمل جيد ولائق بطالبات جامعه الملك سعود وهي من تكون على اتصال دائم بأستاذه المقرر ويتم انتخابها من قبل المجموعة </a:t>
            </a:r>
            <a:endParaRPr lang="ar-SA"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62" y="0"/>
            <a:ext cx="1347787" cy="1169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34396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z="4000" b="1" u="sng" dirty="0">
                <a:solidFill>
                  <a:prstClr val="black"/>
                </a:solidFill>
              </a:rPr>
              <a:t>تعليمات هامه للكتابة البحث</a:t>
            </a:r>
            <a:endParaRPr lang="ar-SA"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9561" y="1556792"/>
            <a:ext cx="6870706" cy="3744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52190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6322714"/>
          </a:xfrm>
        </p:spPr>
        <p:txBody>
          <a:bodyPr>
            <a:normAutofit/>
          </a:bodyPr>
          <a:lstStyle/>
          <a:p>
            <a:r>
              <a:rPr lang="ar-SA" dirty="0" smtClean="0"/>
              <a:t/>
            </a:r>
            <a:br>
              <a:rPr lang="ar-SA" dirty="0" smtClean="0"/>
            </a:br>
            <a:endParaRPr lang="ar-SA" dirty="0"/>
          </a:p>
        </p:txBody>
      </p:sp>
      <p:sp>
        <p:nvSpPr>
          <p:cNvPr id="3" name="مستطيل مستدير الزوايا 2"/>
          <p:cNvSpPr/>
          <p:nvPr/>
        </p:nvSpPr>
        <p:spPr>
          <a:xfrm>
            <a:off x="323528" y="116632"/>
            <a:ext cx="8712968" cy="6624736"/>
          </a:xfrm>
          <a:prstGeom prst="roundRect">
            <a:avLst/>
          </a:prstGeom>
          <a:solidFill>
            <a:srgbClr val="92D050">
              <a:alpha val="27000"/>
            </a:srgb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400" dirty="0">
                <a:solidFill>
                  <a:schemeClr val="accent5">
                    <a:lumMod val="50000"/>
                  </a:schemeClr>
                </a:solidFill>
                <a:ea typeface="+mj-ea"/>
                <a:cs typeface="Times New Roman"/>
              </a:rPr>
              <a:t>1-صفحه الغلاف..</a:t>
            </a:r>
            <a:br>
              <a:rPr lang="ar-SA" sz="4400" dirty="0">
                <a:solidFill>
                  <a:schemeClr val="accent5">
                    <a:lumMod val="50000"/>
                  </a:schemeClr>
                </a:solidFill>
                <a:ea typeface="+mj-ea"/>
                <a:cs typeface="Times New Roman"/>
              </a:rPr>
            </a:br>
            <a:r>
              <a:rPr lang="ar-SA" sz="4400" dirty="0">
                <a:solidFill>
                  <a:schemeClr val="accent5">
                    <a:lumMod val="50000"/>
                  </a:schemeClr>
                </a:solidFill>
                <a:ea typeface="+mj-ea"/>
                <a:cs typeface="Times New Roman"/>
              </a:rPr>
              <a:t>يجب ان تحتوي على عنوان البحث –اسم الطالبات – السنه –الارقام الجامعية –استاذه المادة-شعار الجامعة – الكلية – والقسم</a:t>
            </a:r>
            <a:br>
              <a:rPr lang="ar-SA" sz="4400" dirty="0">
                <a:solidFill>
                  <a:schemeClr val="accent5">
                    <a:lumMod val="50000"/>
                  </a:schemeClr>
                </a:solidFill>
                <a:ea typeface="+mj-ea"/>
                <a:cs typeface="Times New Roman"/>
              </a:rPr>
            </a:br>
            <a:r>
              <a:rPr lang="ar-SA" sz="4400" dirty="0" smtClean="0">
                <a:solidFill>
                  <a:schemeClr val="accent5">
                    <a:lumMod val="50000"/>
                  </a:schemeClr>
                </a:solidFill>
                <a:ea typeface="+mj-ea"/>
                <a:cs typeface="Times New Roman"/>
              </a:rPr>
              <a:t>2- فهرس </a:t>
            </a:r>
            <a:r>
              <a:rPr lang="ar-SA" sz="4400" dirty="0">
                <a:solidFill>
                  <a:schemeClr val="accent5">
                    <a:lumMod val="50000"/>
                  </a:schemeClr>
                </a:solidFill>
                <a:ea typeface="+mj-ea"/>
                <a:cs typeface="Times New Roman"/>
              </a:rPr>
              <a:t>المحتويات</a:t>
            </a:r>
            <a:br>
              <a:rPr lang="ar-SA" sz="4400" dirty="0">
                <a:solidFill>
                  <a:schemeClr val="accent5">
                    <a:lumMod val="50000"/>
                  </a:schemeClr>
                </a:solidFill>
                <a:ea typeface="+mj-ea"/>
                <a:cs typeface="Times New Roman"/>
              </a:rPr>
            </a:br>
            <a:r>
              <a:rPr lang="ar-SA" sz="4400" dirty="0" smtClean="0">
                <a:solidFill>
                  <a:schemeClr val="accent5">
                    <a:lumMod val="50000"/>
                  </a:schemeClr>
                </a:solidFill>
                <a:ea typeface="+mj-ea"/>
                <a:cs typeface="Times New Roman"/>
              </a:rPr>
              <a:t>3- ملخص </a:t>
            </a:r>
            <a:r>
              <a:rPr lang="ar-SA" sz="4400" dirty="0">
                <a:solidFill>
                  <a:schemeClr val="accent5">
                    <a:lumMod val="50000"/>
                  </a:schemeClr>
                </a:solidFill>
                <a:ea typeface="+mj-ea"/>
                <a:cs typeface="Times New Roman"/>
              </a:rPr>
              <a:t>الدراسة</a:t>
            </a:r>
            <a:br>
              <a:rPr lang="ar-SA" sz="4400" dirty="0">
                <a:solidFill>
                  <a:schemeClr val="accent5">
                    <a:lumMod val="50000"/>
                  </a:schemeClr>
                </a:solidFill>
                <a:ea typeface="+mj-ea"/>
                <a:cs typeface="Times New Roman"/>
              </a:rPr>
            </a:br>
            <a:r>
              <a:rPr lang="ar-SA" sz="4400" dirty="0">
                <a:solidFill>
                  <a:schemeClr val="accent5">
                    <a:lumMod val="50000"/>
                  </a:schemeClr>
                </a:solidFill>
                <a:ea typeface="+mj-ea"/>
                <a:cs typeface="Times New Roman"/>
              </a:rPr>
              <a:t>4-الفصل الاول(مقدمه الدراسة-مشكله الدراسة –اهميه الدراسة – اهداف الدراسة - تساؤلات الدراسة-مفاهيم الدراسة)</a:t>
            </a:r>
            <a:br>
              <a:rPr lang="ar-SA" sz="4400" dirty="0">
                <a:solidFill>
                  <a:schemeClr val="accent5">
                    <a:lumMod val="50000"/>
                  </a:schemeClr>
                </a:solidFill>
                <a:ea typeface="+mj-ea"/>
                <a:cs typeface="Times New Roman"/>
              </a:rPr>
            </a:br>
            <a:endParaRPr lang="ar-SA" dirty="0">
              <a:solidFill>
                <a:schemeClr val="accent5">
                  <a:lumMod val="50000"/>
                </a:schemeClr>
              </a:solidFill>
            </a:endParaRPr>
          </a:p>
        </p:txBody>
      </p:sp>
    </p:spTree>
    <p:extLst>
      <p:ext uri="{BB962C8B-B14F-4D97-AF65-F5344CB8AC3E}">
        <p14:creationId xmlns:p14="http://schemas.microsoft.com/office/powerpoint/2010/main" val="26382874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مستدير الزوايا 3"/>
          <p:cNvSpPr/>
          <p:nvPr/>
        </p:nvSpPr>
        <p:spPr>
          <a:xfrm>
            <a:off x="683568" y="332656"/>
            <a:ext cx="8064896" cy="6120680"/>
          </a:xfrm>
          <a:prstGeom prst="roundRect">
            <a:avLst/>
          </a:prstGeom>
          <a:solidFill>
            <a:srgbClr val="92D050">
              <a:alpha val="22000"/>
            </a:srgb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400" dirty="0">
                <a:solidFill>
                  <a:schemeClr val="accent5">
                    <a:lumMod val="50000"/>
                  </a:schemeClr>
                </a:solidFill>
                <a:ea typeface="+mj-ea"/>
                <a:cs typeface="Times New Roman"/>
              </a:rPr>
              <a:t>5-الاطار النظري للدراسة ( الدراسات السابقة – النظريات المفسرة- دور التخصص في  موضوع البحث,,</a:t>
            </a:r>
            <a:br>
              <a:rPr lang="ar-SA" sz="4400" dirty="0">
                <a:solidFill>
                  <a:schemeClr val="accent5">
                    <a:lumMod val="50000"/>
                  </a:schemeClr>
                </a:solidFill>
                <a:ea typeface="+mj-ea"/>
                <a:cs typeface="Times New Roman"/>
              </a:rPr>
            </a:br>
            <a:r>
              <a:rPr lang="ar-SA" sz="4400" dirty="0">
                <a:solidFill>
                  <a:schemeClr val="accent5">
                    <a:lumMod val="50000"/>
                  </a:schemeClr>
                </a:solidFill>
                <a:ea typeface="+mj-ea"/>
                <a:cs typeface="Times New Roman"/>
              </a:rPr>
              <a:t>6-احصائيات على الموضوع في المملكة وفي العالم العربي وعلى المستوى </a:t>
            </a:r>
            <a:r>
              <a:rPr lang="ar-SA" sz="4400" dirty="0" smtClean="0">
                <a:solidFill>
                  <a:schemeClr val="accent5">
                    <a:lumMod val="50000"/>
                  </a:schemeClr>
                </a:solidFill>
                <a:ea typeface="+mj-ea"/>
                <a:cs typeface="Times New Roman"/>
              </a:rPr>
              <a:t>العالمي</a:t>
            </a:r>
          </a:p>
          <a:p>
            <a:pPr algn="ctr"/>
            <a:endParaRPr lang="ar-SA" dirty="0">
              <a:solidFill>
                <a:schemeClr val="accent5">
                  <a:lumMod val="50000"/>
                </a:schemeClr>
              </a:solidFill>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5085184"/>
            <a:ext cx="3456384" cy="121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51321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Autofit/>
          </a:bodyPr>
          <a:lstStyle/>
          <a:p>
            <a:r>
              <a:rPr lang="ar-SA" sz="7200" dirty="0" smtClean="0">
                <a:solidFill>
                  <a:srgbClr val="FF0000"/>
                </a:solidFill>
              </a:rPr>
              <a:t>العرض </a:t>
            </a:r>
            <a:endParaRPr lang="ar-SA" sz="7200" dirty="0">
              <a:solidFill>
                <a:srgbClr val="FF0000"/>
              </a:solidFill>
            </a:endParaRP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1916832"/>
            <a:ext cx="4019450" cy="4028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1798048"/>
      </p:ext>
    </p:extLst>
  </p:cSld>
  <p:clrMapOvr>
    <a:masterClrMapping/>
  </p:clrMapOvr>
  <p:timing>
    <p:tnLst>
      <p:par>
        <p:cTn id="1" dur="indefinite" restart="never" nodeType="tmRoot"/>
      </p:par>
    </p:tn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TotalTime>
  <Words>164</Words>
  <Application>Microsoft Office PowerPoint</Application>
  <PresentationFormat>عرض على الشاشة (3:4)‏</PresentationFormat>
  <Paragraphs>14</Paragraphs>
  <Slides>13</Slides>
  <Notes>0</Notes>
  <HiddenSlides>0</HiddenSlides>
  <MMClips>0</MMClips>
  <ScaleCrop>false</ScaleCrop>
  <HeadingPairs>
    <vt:vector size="6" baseType="variant">
      <vt:variant>
        <vt:lpstr>الخطوط المستخدمة</vt:lpstr>
      </vt:variant>
      <vt:variant>
        <vt:i4>3</vt:i4>
      </vt:variant>
      <vt:variant>
        <vt:lpstr>نسق</vt:lpstr>
      </vt:variant>
      <vt:variant>
        <vt:i4>1</vt:i4>
      </vt:variant>
      <vt:variant>
        <vt:lpstr>عناوين الشرائح</vt:lpstr>
      </vt:variant>
      <vt:variant>
        <vt:i4>13</vt:i4>
      </vt:variant>
    </vt:vector>
  </HeadingPairs>
  <TitlesOfParts>
    <vt:vector size="17" baseType="lpstr">
      <vt:lpstr>Arial</vt:lpstr>
      <vt:lpstr>Calibri</vt:lpstr>
      <vt:lpstr>Times New Roman</vt:lpstr>
      <vt:lpstr>سمة Office</vt:lpstr>
      <vt:lpstr>بسم الله الرحمن الرحيم   (ماده تصميم بحوث في الخدمة الاجتماعية) أستاذة المقرر/  ريم الاحمدي  الفصل الاول  1437- 1438هــ   المحاضرة الاولى</vt:lpstr>
      <vt:lpstr>التعليمات التالية يجب الالتزام بها 1- تقسيم الى مجموعات صغيره متساوية مثل (مجموعه 1تحتوي على 6 طالبات مختارات) 2-الاختيار الفعلي للموضوع المطلوب البحث فيه ويجب تحري ايجاد مراجع له وسيتم بعد مراجعته من قبلي واقرار صحته الامتحان الفصلي ضمن مواضيعهُ </vt:lpstr>
      <vt:lpstr>3- يجب ان يكون الموضوع متفق عليه من المجموعات الاخرى لأن الامتحان سيكون للجميع وليس للمجموعة التي قامت بعمل البحث 4- كتابه اسماء الطالبات للمجموعة الواحدة في ورقه وتحديد مهام كل واحده على حده  وتسليمها لأستاذه المقرر </vt:lpstr>
      <vt:lpstr>5- هذا المهام التي تم كتابتها في الورقة للطالبة في المجموعة ستكون عليها درجات فلذلك يجب تحري ان تكون المهمة ذات قيمه وليست هامشيه لا خذ الدرجة المرغوبة </vt:lpstr>
      <vt:lpstr>8- اختيار قائده للكل مجموعه وهذا القائدة مسؤله أمام استاذة المقرر عن موعد التسليم ومأتم تقديمه من انجاز للموضوع قبل وبعد العرض والتنسيق بين الطالبات وتحديد المهام بالاتفاق ورسم خطه مبسطه للإنجاز في الوقت المحدد وتقديم عمل جيد ولائق بطالبات جامعه الملك سعود وهي من تكون على اتصال دائم بأستاذه المقرر ويتم انتخابها من قبل المجموعة </vt:lpstr>
      <vt:lpstr>تعليمات هامه للكتابة البحث</vt:lpstr>
      <vt:lpstr> </vt:lpstr>
      <vt:lpstr>عرض تقديمي في PowerPoint</vt:lpstr>
      <vt:lpstr>العرض </vt:lpstr>
      <vt:lpstr>يمكن ان تضيف الطالبة الى العرض بعض العروض التمثيلية المناسبة للموضوع وتثريه او صور وحقائق واثباتات ونسب ضمن العرض    </vt:lpstr>
      <vt:lpstr>ويجب على كل مجموعه تصوير العروض وتصوير الاوراق الخاصة بكل موضوع للامتحان الفصلي والنهائي     ولهم حريه الاختيار للموضوع الفصلي والنهائي  </vt:lpstr>
      <vt:lpstr>تنبيهات</vt:lpstr>
      <vt:lpstr>المراجع  يجب على القائدة عرض مراجع الموضوع على استاذه المقرر قبل البدء واختيار ما يتناسب مع الموضوع وما هو حديث ومناسب وان تكون مصادرها علميه  وان يتم ترقيم الاوراق وصفحات العرض عند التصوير وعلى الجميع المشاركة في العرض وليس فقط القائدة..</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التعليمات التاليه يجب الالتزام بها 1- تقسيم الى مجموعات صغيره متساويه مثل (مجموعه 1تحتوي على 6 طالبات مختارات) 2-الاختيار الفعليه للموضوع المطلوب البحث فيه ويجب تحري ايجاد مراجع له وسيتم بعد مراجعته من قبلي واقرار صحته الامتحان الفصلي ضمن مواضيعهُ</dc:title>
  <dc:creator>Reem</dc:creator>
  <cp:lastModifiedBy>Reem</cp:lastModifiedBy>
  <cp:revision>23</cp:revision>
  <dcterms:created xsi:type="dcterms:W3CDTF">2013-02-24T06:17:34Z</dcterms:created>
  <dcterms:modified xsi:type="dcterms:W3CDTF">2016-09-30T20:54:29Z</dcterms:modified>
</cp:coreProperties>
</file>