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9" r:id="rId4"/>
    <p:sldId id="300" r:id="rId5"/>
    <p:sldId id="260" r:id="rId6"/>
    <p:sldId id="261" r:id="rId7"/>
    <p:sldId id="262" r:id="rId8"/>
    <p:sldId id="263" r:id="rId9"/>
    <p:sldId id="264" r:id="rId10"/>
    <p:sldId id="265" r:id="rId11"/>
    <p:sldId id="266" r:id="rId12"/>
    <p:sldId id="267" r:id="rId13"/>
    <p:sldId id="301" r:id="rId14"/>
    <p:sldId id="269" r:id="rId15"/>
    <p:sldId id="270" r:id="rId16"/>
    <p:sldId id="302" r:id="rId17"/>
    <p:sldId id="303" r:id="rId18"/>
    <p:sldId id="304" r:id="rId19"/>
    <p:sldId id="305" r:id="rId20"/>
    <p:sldId id="271" r:id="rId21"/>
    <p:sldId id="272" r:id="rId22"/>
    <p:sldId id="273" r:id="rId23"/>
    <p:sldId id="274" r:id="rId24"/>
    <p:sldId id="306" r:id="rId25"/>
    <p:sldId id="307" r:id="rId26"/>
    <p:sldId id="308" r:id="rId27"/>
    <p:sldId id="309" r:id="rId28"/>
    <p:sldId id="326" r:id="rId29"/>
    <p:sldId id="327" r:id="rId30"/>
    <p:sldId id="310" r:id="rId31"/>
    <p:sldId id="313" r:id="rId32"/>
    <p:sldId id="276" r:id="rId33"/>
    <p:sldId id="311" r:id="rId34"/>
    <p:sldId id="312" r:id="rId35"/>
    <p:sldId id="314" r:id="rId36"/>
    <p:sldId id="315" r:id="rId37"/>
    <p:sldId id="316" r:id="rId38"/>
    <p:sldId id="317" r:id="rId39"/>
    <p:sldId id="279" r:id="rId40"/>
    <p:sldId id="280" r:id="rId41"/>
    <p:sldId id="318" r:id="rId42"/>
    <p:sldId id="281" r:id="rId43"/>
    <p:sldId id="282" r:id="rId44"/>
    <p:sldId id="284" r:id="rId45"/>
    <p:sldId id="319" r:id="rId46"/>
    <p:sldId id="285" r:id="rId47"/>
    <p:sldId id="286" r:id="rId48"/>
    <p:sldId id="320" r:id="rId49"/>
    <p:sldId id="321" r:id="rId50"/>
    <p:sldId id="291" r:id="rId51"/>
    <p:sldId id="322" r:id="rId52"/>
    <p:sldId id="295" r:id="rId53"/>
    <p:sldId id="323" r:id="rId54"/>
    <p:sldId id="324" r:id="rId55"/>
    <p:sldId id="325" r:id="rId5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0C74"/>
    <a:srgbClr val="F3399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90" d="100"/>
          <a:sy n="90" d="100"/>
        </p:scale>
        <p:origin x="-51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8" name="عنصر نائب للتاريخ 27"/>
          <p:cNvSpPr>
            <a:spLocks noGrp="1"/>
          </p:cNvSpPr>
          <p:nvPr>
            <p:ph type="dt" sz="half" idx="10"/>
          </p:nvPr>
        </p:nvSpPr>
        <p:spPr/>
        <p:txBody>
          <a:bodyPr/>
          <a:lstStyle>
            <a:extLst/>
          </a:lstStyle>
          <a:p>
            <a:fld id="{1B8ABB09-4A1D-463E-8065-109CC2B7EFAA}" type="datetimeFigureOut">
              <a:rPr lang="ar-SA" smtClean="0"/>
              <a:pPr/>
              <a:t>17/12/1434</a:t>
            </a:fld>
            <a:endParaRPr lang="ar-SA"/>
          </a:p>
        </p:txBody>
      </p:sp>
      <p:sp>
        <p:nvSpPr>
          <p:cNvPr id="17" name="عنصر نائب للتذييل 16"/>
          <p:cNvSpPr>
            <a:spLocks noGrp="1"/>
          </p:cNvSpPr>
          <p:nvPr>
            <p:ph type="ftr" sz="quarter" idx="11"/>
          </p:nvPr>
        </p:nvSpPr>
        <p:spPr/>
        <p:txBody>
          <a:bodyPr/>
          <a:lstStyle>
            <a:extLst/>
          </a:lstStyle>
          <a:p>
            <a:endParaRPr lang="ar-SA"/>
          </a:p>
        </p:txBody>
      </p:sp>
      <p:sp>
        <p:nvSpPr>
          <p:cNvPr id="29" name="عنصر نائب لرقم الشريحة 28"/>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32" name="مستطيل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مستطيل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مستطيل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مستطيل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مستطيل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عنوان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56" name="مستطيل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مستطيل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مستطيل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مستطيل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17/12/1434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981200" cy="5851525"/>
          </a:xfrm>
        </p:spPr>
        <p:txBody>
          <a:bodyPr vert="eaVert" anchor="ct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5867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17/12/1434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17/12/1434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شكل حر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شكل حر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شكل حر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شكل حر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شكل حر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شكل حر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شكل حر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شكل حر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شكل حر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شكل حر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شكل حر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شكل حر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شكل حر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شكل حر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شكل حر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عنصر نائب للنص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17/12/1434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مستطيل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ar-SA" smtClean="0"/>
              <a:t>انقر لتحرير نمط العنوان الرئيسي</a:t>
            </a:r>
            <a:endParaRPr kumimoji="0" lang="en-US"/>
          </a:p>
        </p:txBody>
      </p:sp>
      <p:sp>
        <p:nvSpPr>
          <p:cNvPr id="8" name="مستطيل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مستطيل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ستطيل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2064"/>
            <a:ext cx="8229600" cy="9144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17/12/1434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5" name="مستطيل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504824" y="512064"/>
            <a:ext cx="7772400" cy="914400"/>
          </a:xfrm>
        </p:spPr>
        <p:txBody>
          <a:bodyPr anchor="t"/>
          <a:lstStyle>
            <a:lvl1pPr>
              <a:defRPr sz="400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17/12/1434</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16" name="مستطيل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مستطيل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مستطيل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مستطيل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مستطيل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مستطيل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مستطيل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مستطيل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مستطيل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914400"/>
          </a:xfrm>
        </p:spPr>
        <p:txBody>
          <a:bodyPr/>
          <a:lstStyle>
            <a:lvl1pPr>
              <a:defRPr sz="4000" cap="none" baseline="0"/>
            </a:lvl1pPr>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17/12/1434</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17/12/1434</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73050"/>
            <a:ext cx="8229600" cy="1162050"/>
          </a:xfrm>
        </p:spPr>
        <p:txBody>
          <a:bodyPr anchor="ctr"/>
          <a:lstStyle>
            <a:lvl1pPr algn="l">
              <a:buNone/>
              <a:defRPr sz="3600" b="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17/12/1434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رابط مستقيم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مجموعة 9"/>
          <p:cNvGrpSpPr/>
          <p:nvPr/>
        </p:nvGrpSpPr>
        <p:grpSpPr>
          <a:xfrm rot="5400000">
            <a:off x="8514581" y="1219200"/>
            <a:ext cx="132763" cy="128466"/>
            <a:chOff x="6668087" y="1297746"/>
            <a:chExt cx="161840" cy="156602"/>
          </a:xfrm>
        </p:grpSpPr>
        <p:cxnSp>
          <p:nvCxnSpPr>
            <p:cNvPr id="15" name="رابط مستقيم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رابط مستقيم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رابط مستقيم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عنوان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ar-SA" smtClean="0"/>
              <a:t>انقر فوق الرمز لإضافة صورة</a:t>
            </a:r>
            <a:endParaRPr kumimoji="0" lang="en-US"/>
          </a:p>
        </p:txBody>
      </p:sp>
      <p:sp>
        <p:nvSpPr>
          <p:cNvPr id="4" name="عنصر نائب للنص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grpSp>
        <p:nvGrpSpPr>
          <p:cNvPr id="14" name="مجموعة 13"/>
          <p:cNvGrpSpPr/>
          <p:nvPr/>
        </p:nvGrpSpPr>
        <p:grpSpPr>
          <a:xfrm rot="5400000">
            <a:off x="8666981" y="1371600"/>
            <a:ext cx="132763" cy="128466"/>
            <a:chOff x="6668087" y="1297746"/>
            <a:chExt cx="161840" cy="156602"/>
          </a:xfrm>
        </p:grpSpPr>
        <p:cxnSp>
          <p:nvCxnSpPr>
            <p:cNvPr id="11" name="رابط مستقيم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رابط مستقيم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رابط مستقيم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مجموعة 17"/>
          <p:cNvGrpSpPr/>
          <p:nvPr/>
        </p:nvGrpSpPr>
        <p:grpSpPr>
          <a:xfrm rot="5400000">
            <a:off x="8320088" y="1474763"/>
            <a:ext cx="132763" cy="128466"/>
            <a:chOff x="6668087" y="1297746"/>
            <a:chExt cx="161840" cy="156602"/>
          </a:xfrm>
        </p:grpSpPr>
        <p:cxnSp>
          <p:nvCxnSpPr>
            <p:cNvPr id="19" name="رابط مستقيم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رابط مستقيم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رابط مستقيم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عنصر نائب للتاريخ 4"/>
          <p:cNvSpPr>
            <a:spLocks noGrp="1"/>
          </p:cNvSpPr>
          <p:nvPr>
            <p:ph type="dt" sz="half" idx="10"/>
          </p:nvPr>
        </p:nvSpPr>
        <p:spPr>
          <a:xfrm>
            <a:off x="6477000" y="55499"/>
            <a:ext cx="2133600" cy="365125"/>
          </a:xfrm>
        </p:spPr>
        <p:txBody>
          <a:bodyPr/>
          <a:lstStyle>
            <a:extLst/>
          </a:lstStyle>
          <a:p>
            <a:fld id="{1B8ABB09-4A1D-463E-8065-109CC2B7EFAA}" type="datetimeFigureOut">
              <a:rPr lang="ar-SA" smtClean="0"/>
              <a:pPr/>
              <a:t>17/12/1434</a:t>
            </a:fld>
            <a:endParaRPr lang="ar-SA"/>
          </a:p>
        </p:txBody>
      </p:sp>
      <p:sp>
        <p:nvSpPr>
          <p:cNvPr id="6" name="عنصر نائب للتذييل 5"/>
          <p:cNvSpPr>
            <a:spLocks noGrp="1"/>
          </p:cNvSpPr>
          <p:nvPr>
            <p:ph type="ftr" sz="quarter" idx="11"/>
          </p:nvPr>
        </p:nvSpPr>
        <p:spPr>
          <a:xfrm>
            <a:off x="914400" y="55499"/>
            <a:ext cx="5562600" cy="365125"/>
          </a:xfrm>
        </p:spPr>
        <p:txBody>
          <a:bodyPr/>
          <a:lstStyle>
            <a:extLst/>
          </a:lstStyle>
          <a:p>
            <a:endParaRPr lang="ar-SA"/>
          </a:p>
        </p:txBody>
      </p:sp>
      <p:sp>
        <p:nvSpPr>
          <p:cNvPr id="7" name="عنصر نائب لرقم الشريحة 6"/>
          <p:cNvSpPr>
            <a:spLocks noGrp="1"/>
          </p:cNvSpPr>
          <p:nvPr>
            <p:ph type="sldNum" sz="quarter" idx="12"/>
          </p:nvPr>
        </p:nvSpPr>
        <p:spPr>
          <a:xfrm>
            <a:off x="8610600" y="55499"/>
            <a:ext cx="457200" cy="365125"/>
          </a:xfrm>
        </p:spPr>
        <p:txBody>
          <a:bodyPr/>
          <a:lstStyle>
            <a:extLst/>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مستطيل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مستطيل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مستطيل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مستطيل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مستطيل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عنصر نائب للعنوان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B8ABB09-4A1D-463E-8065-109CC2B7EFAA}" type="datetimeFigureOut">
              <a:rPr lang="ar-SA" smtClean="0"/>
              <a:pPr/>
              <a:t>17/12/1434</a:t>
            </a:fld>
            <a:endParaRPr lang="ar-SA"/>
          </a:p>
        </p:txBody>
      </p:sp>
      <p:sp>
        <p:nvSpPr>
          <p:cNvPr id="3" name="عنصر نائب للتذييل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SA"/>
          </a:p>
        </p:txBody>
      </p:sp>
      <p:sp>
        <p:nvSpPr>
          <p:cNvPr id="23" name="عنصر نائب لرقم الشريحة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0B34F065-1154-456A-91E3-76DE8E75E17B}"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00100" y="1357298"/>
            <a:ext cx="7772400" cy="3643338"/>
          </a:xfrm>
        </p:spPr>
        <p:txBody>
          <a:bodyPr>
            <a:noAutofit/>
          </a:bodyPr>
          <a:lstStyle/>
          <a:p>
            <a:pPr algn="ctr"/>
            <a:endParaRPr lang="ar-SA" sz="8000" dirty="0" smtClean="0">
              <a:solidFill>
                <a:schemeClr val="accent4">
                  <a:lumMod val="60000"/>
                  <a:lumOff val="40000"/>
                </a:schemeClr>
              </a:solidFill>
              <a:cs typeface="AL-Mateen" pitchFamily="2" charset="-78"/>
            </a:endParaRPr>
          </a:p>
          <a:p>
            <a:pPr algn="ctr"/>
            <a:endParaRPr lang="ar-SA" sz="8000" dirty="0" smtClean="0">
              <a:solidFill>
                <a:schemeClr val="accent4">
                  <a:lumMod val="60000"/>
                  <a:lumOff val="40000"/>
                </a:schemeClr>
              </a:solidFill>
              <a:cs typeface="AL-Mateen" pitchFamily="2" charset="-78"/>
            </a:endParaRPr>
          </a:p>
          <a:p>
            <a:pPr algn="ctr"/>
            <a:endParaRPr lang="ar-SA" sz="8000" dirty="0" smtClean="0">
              <a:solidFill>
                <a:schemeClr val="accent4">
                  <a:lumMod val="60000"/>
                  <a:lumOff val="40000"/>
                </a:schemeClr>
              </a:solidFill>
              <a:cs typeface="AL-Mateen" pitchFamily="2" charset="-78"/>
            </a:endParaRPr>
          </a:p>
          <a:p>
            <a:pPr algn="ctr"/>
            <a:endParaRPr lang="ar-SA" sz="8000" dirty="0" smtClean="0">
              <a:solidFill>
                <a:schemeClr val="accent4">
                  <a:lumMod val="60000"/>
                  <a:lumOff val="40000"/>
                </a:schemeClr>
              </a:solidFill>
              <a:cs typeface="AL-Mateen" pitchFamily="2" charset="-78"/>
            </a:endParaRPr>
          </a:p>
          <a:p>
            <a:pPr algn="ctr"/>
            <a:endParaRPr lang="ar-SA" sz="8000" dirty="0" smtClean="0">
              <a:solidFill>
                <a:srgbClr val="FF0000"/>
              </a:solidFill>
              <a:cs typeface="AL-Mateen" pitchFamily="2" charset="-78"/>
            </a:endParaRPr>
          </a:p>
          <a:p>
            <a:pPr algn="ctr"/>
            <a:endParaRPr lang="ar-SA" sz="8000" dirty="0" smtClean="0">
              <a:solidFill>
                <a:srgbClr val="FF0000"/>
              </a:solidFill>
              <a:cs typeface="AL-Mateen" pitchFamily="2" charset="-78"/>
            </a:endParaRPr>
          </a:p>
          <a:p>
            <a:pPr algn="ctr"/>
            <a:r>
              <a:rPr lang="ar-SA" sz="8000" dirty="0" smtClean="0">
                <a:solidFill>
                  <a:srgbClr val="FF0000"/>
                </a:solidFill>
                <a:cs typeface="AL-Mateen" pitchFamily="2" charset="-78"/>
              </a:rPr>
              <a:t>حكم </a:t>
            </a:r>
            <a:r>
              <a:rPr lang="ar-SA" sz="8000" dirty="0" err="1" smtClean="0">
                <a:solidFill>
                  <a:srgbClr val="FF0000"/>
                </a:solidFill>
                <a:cs typeface="AL-Mateen" pitchFamily="2" charset="-78"/>
              </a:rPr>
              <a:t>التداوي</a:t>
            </a:r>
            <a:r>
              <a:rPr lang="ar-SA" sz="8000" dirty="0" smtClean="0">
                <a:solidFill>
                  <a:srgbClr val="FF0000"/>
                </a:solidFill>
                <a:cs typeface="AL-Mateen" pitchFamily="2" charset="-78"/>
              </a:rPr>
              <a:t> والمداواة وضوابطهما</a:t>
            </a:r>
          </a:p>
          <a:p>
            <a:pPr algn="ctr"/>
            <a:endParaRPr lang="ar-SA" sz="7200" dirty="0">
              <a:cs typeface="AL-Mateen"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iterate type="lt">
                                    <p:tmPct val="10000"/>
                                  </p:iterate>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770" decel="100000"/>
                                        <p:tgtEl>
                                          <p:spTgt spid="3">
                                            <p:txEl>
                                              <p:pRg st="6" end="6"/>
                                            </p:txEl>
                                          </p:spTgt>
                                        </p:tgtEl>
                                      </p:cBhvr>
                                    </p:animEffect>
                                    <p:animScale>
                                      <p:cBhvr>
                                        <p:cTn id="8" dur="770" decel="100000"/>
                                        <p:tgtEl>
                                          <p:spTgt spid="3">
                                            <p:txEl>
                                              <p:pRg st="6" end="6"/>
                                            </p:txEl>
                                          </p:spTgt>
                                        </p:tgtEl>
                                      </p:cBhvr>
                                      <p:from x="10000" y="10000"/>
                                      <p:to x="200000" y="450000"/>
                                    </p:animScale>
                                    <p:animScale>
                                      <p:cBhvr>
                                        <p:cTn id="9" dur="1230" accel="100000" fill="hold">
                                          <p:stCondLst>
                                            <p:cond delay="770"/>
                                          </p:stCondLst>
                                        </p:cTn>
                                        <p:tgtEl>
                                          <p:spTgt spid="3">
                                            <p:txEl>
                                              <p:pRg st="6" end="6"/>
                                            </p:txEl>
                                          </p:spTgt>
                                        </p:tgtEl>
                                      </p:cBhvr>
                                      <p:from x="200000" y="450000"/>
                                      <p:to x="100000" y="100000"/>
                                    </p:animScale>
                                    <p:set>
                                      <p:cBhvr>
                                        <p:cTn id="10" dur="770" fill="hold"/>
                                        <p:tgtEl>
                                          <p:spTgt spid="3">
                                            <p:txEl>
                                              <p:pRg st="6" end="6"/>
                                            </p:txEl>
                                          </p:spTgt>
                                        </p:tgtEl>
                                        <p:attrNameLst>
                                          <p:attrName>ppt_x</p:attrName>
                                        </p:attrNameLst>
                                      </p:cBhvr>
                                      <p:to>
                                        <p:strVal val="(0.5)"/>
                                      </p:to>
                                    </p:set>
                                    <p:anim from="(0.5)" to="(#ppt_x)" calcmode="lin" valueType="num">
                                      <p:cBhvr>
                                        <p:cTn id="11" dur="1230" accel="100000" fill="hold">
                                          <p:stCondLst>
                                            <p:cond delay="770"/>
                                          </p:stCondLst>
                                        </p:cTn>
                                        <p:tgtEl>
                                          <p:spTgt spid="3">
                                            <p:txEl>
                                              <p:pRg st="6" end="6"/>
                                            </p:txEl>
                                          </p:spTgt>
                                        </p:tgtEl>
                                        <p:attrNameLst>
                                          <p:attrName>ppt_x</p:attrName>
                                        </p:attrNameLst>
                                      </p:cBhvr>
                                    </p:anim>
                                    <p:set>
                                      <p:cBhvr>
                                        <p:cTn id="12" dur="770" fill="hold"/>
                                        <p:tgtEl>
                                          <p:spTgt spid="3">
                                            <p:txEl>
                                              <p:pRg st="6" end="6"/>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6" end="6"/>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57224" y="785794"/>
            <a:ext cx="7772400" cy="5072098"/>
          </a:xfrm>
        </p:spPr>
        <p:txBody>
          <a:bodyPr>
            <a:noAutofit/>
          </a:bodyPr>
          <a:lstStyle/>
          <a:p>
            <a:pPr algn="ctr"/>
            <a:r>
              <a:rPr lang="ar-SA" sz="6600" dirty="0" smtClean="0">
                <a:solidFill>
                  <a:srgbClr val="FFFF00"/>
                </a:solidFill>
                <a:cs typeface="AL-Mateen" pitchFamily="2" charset="-78"/>
              </a:rPr>
              <a:t>قال – صلى الله عليه وسلم - : (ما أنزل الله داء إلا أنزل له شفاء</a:t>
            </a:r>
          </a:p>
          <a:p>
            <a:pPr algn="ctr"/>
            <a:endParaRPr lang="ar-SA" sz="6000" dirty="0" smtClean="0">
              <a:solidFill>
                <a:srgbClr val="FFFF00"/>
              </a:solidFill>
              <a:cs typeface="AL-Mateen" pitchFamily="2" charset="-78"/>
            </a:endParaRPr>
          </a:p>
          <a:p>
            <a:pPr algn="ctr"/>
            <a:endParaRPr lang="ar-SA" sz="6600" dirty="0" smtClean="0">
              <a:solidFill>
                <a:schemeClr val="accent2">
                  <a:lumMod val="60000"/>
                  <a:lumOff val="40000"/>
                </a:schemeClr>
              </a:solidFill>
              <a:cs typeface="AL-Mateen"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57224" y="1857364"/>
            <a:ext cx="7772400" cy="2214578"/>
          </a:xfrm>
        </p:spPr>
        <p:txBody>
          <a:bodyPr>
            <a:noAutofit/>
          </a:bodyPr>
          <a:lstStyle/>
          <a:p>
            <a:pPr marL="446088" indent="-265113" algn="justLow"/>
            <a:endParaRPr lang="ar-SA" sz="3600" dirty="0" smtClean="0">
              <a:solidFill>
                <a:schemeClr val="accent4">
                  <a:lumMod val="60000"/>
                  <a:lumOff val="40000"/>
                </a:schemeClr>
              </a:solidFill>
              <a:cs typeface="Simplified Arabic" pitchFamily="2" charset="-78"/>
            </a:endParaRPr>
          </a:p>
          <a:p>
            <a:pPr marL="446088" indent="-265113" algn="justLow"/>
            <a:endParaRPr lang="ar-SA" sz="3600" dirty="0" smtClean="0">
              <a:solidFill>
                <a:schemeClr val="accent4">
                  <a:lumMod val="60000"/>
                  <a:lumOff val="40000"/>
                </a:schemeClr>
              </a:solidFill>
              <a:cs typeface="Simplified Arabic" pitchFamily="2" charset="-78"/>
            </a:endParaRPr>
          </a:p>
          <a:p>
            <a:pPr marL="446088" indent="-265113" algn="justLow"/>
            <a:endParaRPr lang="ar-SA" sz="3600" dirty="0" smtClean="0">
              <a:solidFill>
                <a:schemeClr val="accent4">
                  <a:lumMod val="60000"/>
                  <a:lumOff val="40000"/>
                </a:schemeClr>
              </a:solidFill>
              <a:cs typeface="Simplified Arabic" pitchFamily="2" charset="-78"/>
            </a:endParaRPr>
          </a:p>
          <a:p>
            <a:pPr marL="446088" indent="-265113" algn="justLow"/>
            <a:endParaRPr lang="ar-SA" sz="3600" dirty="0" smtClean="0">
              <a:solidFill>
                <a:schemeClr val="accent4">
                  <a:lumMod val="60000"/>
                  <a:lumOff val="40000"/>
                </a:schemeClr>
              </a:solidFill>
              <a:cs typeface="Simplified Arabic" pitchFamily="2" charset="-78"/>
            </a:endParaRPr>
          </a:p>
          <a:p>
            <a:pPr marL="446088" indent="-265113" algn="justLow"/>
            <a:endParaRPr lang="ar-SA" sz="3600" dirty="0" smtClean="0">
              <a:solidFill>
                <a:schemeClr val="accent4">
                  <a:lumMod val="60000"/>
                  <a:lumOff val="40000"/>
                </a:schemeClr>
              </a:solidFill>
              <a:cs typeface="Simplified Arabic" pitchFamily="2" charset="-78"/>
            </a:endParaRPr>
          </a:p>
          <a:p>
            <a:pPr marL="446088" indent="-265113" algn="justLow"/>
            <a:endParaRPr lang="ar-SA" sz="3600" dirty="0" smtClean="0">
              <a:solidFill>
                <a:schemeClr val="accent4">
                  <a:lumMod val="60000"/>
                  <a:lumOff val="40000"/>
                </a:schemeClr>
              </a:solidFill>
              <a:cs typeface="Simplified Arabic" pitchFamily="2" charset="-78"/>
            </a:endParaRPr>
          </a:p>
          <a:p>
            <a:pPr marL="446088" indent="-265113" algn="justLow"/>
            <a:endParaRPr lang="ar-SA" sz="3600" dirty="0" smtClean="0">
              <a:solidFill>
                <a:schemeClr val="accent4">
                  <a:lumMod val="60000"/>
                  <a:lumOff val="40000"/>
                </a:schemeClr>
              </a:solidFill>
              <a:cs typeface="Simplified Arabic" pitchFamily="2" charset="-78"/>
            </a:endParaRPr>
          </a:p>
          <a:p>
            <a:pPr marL="446088" indent="-265113" algn="justLow"/>
            <a:r>
              <a:rPr lang="ar-SA" sz="3600" dirty="0" smtClean="0">
                <a:solidFill>
                  <a:schemeClr val="accent4">
                    <a:lumMod val="60000"/>
                    <a:lumOff val="40000"/>
                  </a:schemeClr>
                </a:solidFill>
                <a:cs typeface="Simplified Arabic" pitchFamily="2" charset="-78"/>
              </a:rPr>
              <a:t>قال – صلى الله عليه وسلم - : (يا عباد الله تداووا، فإن الله لم يضع داء إلا وضع له شفاء)</a:t>
            </a:r>
          </a:p>
          <a:p>
            <a:pPr marL="446088" indent="-265113" algn="justLow"/>
            <a:endParaRPr lang="ar-SA" sz="3600" dirty="0" smtClean="0">
              <a:solidFill>
                <a:schemeClr val="accent4">
                  <a:lumMod val="60000"/>
                  <a:lumOff val="40000"/>
                </a:schemeClr>
              </a:solidFill>
              <a:cs typeface="Simplified Arabic"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iterate type="lt">
                                    <p:tmPct val="10000"/>
                                  </p:iterate>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p:cTn id="7" dur="500" fill="hold"/>
                                        <p:tgtEl>
                                          <p:spTgt spid="3">
                                            <p:txEl>
                                              <p:pRg st="7" end="7"/>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7" end="7"/>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7" end="7"/>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57224" y="785794"/>
            <a:ext cx="7772400" cy="5072098"/>
          </a:xfrm>
        </p:spPr>
        <p:txBody>
          <a:bodyPr>
            <a:noAutofit/>
          </a:bodyPr>
          <a:lstStyle/>
          <a:p>
            <a:pPr algn="ctr"/>
            <a:r>
              <a:rPr lang="ar-SA" sz="4800" dirty="0" smtClean="0">
                <a:solidFill>
                  <a:srgbClr val="00B050"/>
                </a:solidFill>
                <a:cs typeface="AL-Mateen" pitchFamily="2" charset="-78"/>
              </a:rPr>
              <a:t>سئلت عائشة – رضي الله عنها – عمّن تعلمت الطب، فقالت: (إن رسول الله – صلى الله عليه وسلم – كان رجلاً </a:t>
            </a:r>
            <a:r>
              <a:rPr lang="ar-SA" sz="4800" dirty="0" err="1" smtClean="0">
                <a:solidFill>
                  <a:srgbClr val="00B050"/>
                </a:solidFill>
                <a:cs typeface="AL-Mateen" pitchFamily="2" charset="-78"/>
              </a:rPr>
              <a:t>مسقاماً</a:t>
            </a:r>
            <a:r>
              <a:rPr lang="ar-SA" sz="4800" dirty="0" smtClean="0">
                <a:solidFill>
                  <a:srgbClr val="00B050"/>
                </a:solidFill>
                <a:cs typeface="AL-Mateen" pitchFamily="2" charset="-78"/>
              </a:rPr>
              <a:t>، وكان أطباء العرب يأتونه فأتعلم منهم).</a:t>
            </a:r>
          </a:p>
          <a:p>
            <a:pPr algn="ctr"/>
            <a:endParaRPr lang="ar-SA" sz="2800" dirty="0" smtClean="0">
              <a:solidFill>
                <a:schemeClr val="accent6">
                  <a:lumMod val="60000"/>
                  <a:lumOff val="40000"/>
                </a:schemeClr>
              </a:solidFill>
              <a:cs typeface="Simplified Arabic" pitchFamily="2" charset="-78"/>
            </a:endParaRPr>
          </a:p>
          <a:p>
            <a:pPr marL="446088" indent="-265113" algn="justLow"/>
            <a:endParaRPr lang="ar-SA" dirty="0" smtClean="0">
              <a:solidFill>
                <a:schemeClr val="accent6">
                  <a:lumMod val="60000"/>
                  <a:lumOff val="40000"/>
                </a:schemeClr>
              </a:solidFill>
              <a:cs typeface="Simplified Arabic" pitchFamily="2" charset="-78"/>
            </a:endParaRPr>
          </a:p>
          <a:p>
            <a:pPr algn="ctr"/>
            <a:endParaRPr lang="ar-SA" sz="2400" dirty="0" smtClean="0">
              <a:solidFill>
                <a:schemeClr val="tx2">
                  <a:lumMod val="75000"/>
                </a:schemeClr>
              </a:solidFill>
              <a:cs typeface="AL-Mateen" pitchFamily="2" charset="-78"/>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1500166" y="1357298"/>
            <a:ext cx="6643734" cy="3071834"/>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1500" dirty="0" smtClean="0">
                <a:solidFill>
                  <a:srgbClr val="FFFF00"/>
                </a:solidFill>
                <a:cs typeface="AL-Mateen" pitchFamily="2" charset="-78"/>
              </a:rPr>
              <a:t>تطبيـــــــق</a:t>
            </a:r>
          </a:p>
          <a:p>
            <a:pPr algn="ct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4400" y="1783560"/>
            <a:ext cx="7772400" cy="3359952"/>
          </a:xfrm>
        </p:spPr>
        <p:txBody>
          <a:bodyPr>
            <a:normAutofit/>
          </a:bodyPr>
          <a:lstStyle/>
          <a:p>
            <a:pPr algn="justLow">
              <a:buNone/>
            </a:pPr>
            <a:endParaRPr lang="ar-SA" sz="3600" dirty="0" smtClean="0">
              <a:solidFill>
                <a:schemeClr val="accent4">
                  <a:lumMod val="40000"/>
                  <a:lumOff val="60000"/>
                </a:schemeClr>
              </a:solidFill>
            </a:endParaRPr>
          </a:p>
          <a:p>
            <a:pPr algn="justLow">
              <a:buNone/>
            </a:pPr>
            <a:r>
              <a:rPr lang="ar-SA" sz="3600" dirty="0" smtClean="0">
                <a:solidFill>
                  <a:schemeClr val="accent4">
                    <a:lumMod val="40000"/>
                    <a:lumOff val="60000"/>
                  </a:schemeClr>
                </a:solidFill>
              </a:rPr>
              <a:t>استنبط حكم </a:t>
            </a:r>
            <a:r>
              <a:rPr lang="ar-SA" sz="3600" dirty="0" err="1" smtClean="0">
                <a:solidFill>
                  <a:schemeClr val="accent4">
                    <a:lumMod val="40000"/>
                    <a:lumOff val="60000"/>
                  </a:schemeClr>
                </a:solidFill>
              </a:rPr>
              <a:t>التداوي</a:t>
            </a:r>
            <a:r>
              <a:rPr lang="ar-SA" sz="3600" dirty="0" smtClean="0">
                <a:solidFill>
                  <a:schemeClr val="accent4">
                    <a:lumMod val="40000"/>
                    <a:lumOff val="60000"/>
                  </a:schemeClr>
                </a:solidFill>
              </a:rPr>
              <a:t> من خلال الآيات والأحاديث السابقة</a:t>
            </a:r>
            <a:endParaRPr lang="ar-SA" sz="3600" dirty="0">
              <a:solidFill>
                <a:schemeClr val="accent4">
                  <a:lumMod val="40000"/>
                  <a:lumOff val="60000"/>
                </a:schemeClr>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1"/>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ذو زاويتين مستديرتين في نفس الجانب 4"/>
          <p:cNvSpPr/>
          <p:nvPr/>
        </p:nvSpPr>
        <p:spPr>
          <a:xfrm>
            <a:off x="1071538" y="1785926"/>
            <a:ext cx="7429552" cy="2571768"/>
          </a:xfrm>
          <a:prstGeom prst="round2Same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b="1" dirty="0" smtClean="0">
                <a:cs typeface="Simplified Arabic" pitchFamily="2" charset="-78"/>
              </a:rPr>
              <a:t>اتفق العلماء على جواز </a:t>
            </a:r>
            <a:r>
              <a:rPr lang="ar-SA" sz="4000" b="1" dirty="0" err="1" smtClean="0">
                <a:cs typeface="Simplified Arabic" pitchFamily="2" charset="-78"/>
              </a:rPr>
              <a:t>التداوي</a:t>
            </a:r>
            <a:r>
              <a:rPr lang="ar-SA" sz="4000" b="1" dirty="0" smtClean="0">
                <a:cs typeface="Simplified Arabic" pitchFamily="2" charset="-78"/>
              </a:rPr>
              <a:t> وشرعيته</a:t>
            </a:r>
            <a:endParaRPr lang="ar-SA" sz="4000" b="1"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914400" y="1783560"/>
            <a:ext cx="7772400" cy="3359952"/>
          </a:xfrm>
        </p:spPr>
        <p:txBody>
          <a:bodyPr>
            <a:noAutofit/>
          </a:bodyPr>
          <a:lstStyle/>
          <a:p>
            <a:pPr algn="ctr">
              <a:buNone/>
            </a:pPr>
            <a:endParaRPr lang="en-US" sz="3200" b="1" dirty="0" smtClean="0">
              <a:solidFill>
                <a:srgbClr val="FFFF00"/>
              </a:solidFill>
              <a:latin typeface="Monotype Koufi" pitchFamily="2" charset="-78"/>
              <a:ea typeface="Monotype Koufi" pitchFamily="2" charset="-78"/>
              <a:cs typeface="Simplified Arabic" pitchFamily="2" charset="-78"/>
            </a:endParaRPr>
          </a:p>
          <a:p>
            <a:pPr algn="ctr">
              <a:buNone/>
            </a:pPr>
            <a:r>
              <a:rPr lang="ar-SA" sz="3200" b="1" dirty="0" smtClean="0">
                <a:solidFill>
                  <a:srgbClr val="FFFF00"/>
                </a:solidFill>
                <a:latin typeface="Monotype Koufi" pitchFamily="2" charset="-78"/>
                <a:ea typeface="Monotype Koufi" pitchFamily="2" charset="-78"/>
                <a:cs typeface="Simplified Arabic" pitchFamily="2" charset="-78"/>
              </a:rPr>
              <a:t>يقول ابن تيمية – رحمه الله - : (التحقيق أن منه ما هو محرم، ومنه ما هو مكروه، ومنه ما هو مباح، ومنه ما هو مستحب، وقد يكون منه ما هو واجب).</a:t>
            </a:r>
          </a:p>
          <a:p>
            <a:pPr algn="ctr">
              <a:buNone/>
            </a:pPr>
            <a:r>
              <a:rPr lang="ar-SA" sz="3200" b="1" dirty="0" smtClean="0">
                <a:solidFill>
                  <a:srgbClr val="FFFF00"/>
                </a:solidFill>
                <a:latin typeface="Monotype Koufi" pitchFamily="2" charset="-78"/>
                <a:ea typeface="Monotype Koufi" pitchFamily="2" charset="-78"/>
                <a:cs typeface="Simplified Arabic" pitchFamily="2" charset="-78"/>
              </a:rPr>
              <a:t>انظر: مجموع الفتاوى: (18/12).</a:t>
            </a:r>
            <a:endParaRPr lang="ar-SA" sz="4000" b="1" dirty="0" smtClean="0">
              <a:solidFill>
                <a:srgbClr val="FFFF00"/>
              </a:solidFill>
              <a:latin typeface="Monotype Koufi" pitchFamily="2" charset="-78"/>
              <a:ea typeface="Monotype Koufi" pitchFamily="2" charset="-78"/>
              <a:cs typeface="Simplified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iterate type="wd">
                                    <p:tmPct val="10000"/>
                                  </p:iterate>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800" decel="100000"/>
                                        <p:tgtEl>
                                          <p:spTgt spid="4">
                                            <p:txEl>
                                              <p:pRg st="1" end="1"/>
                                            </p:txEl>
                                          </p:spTgt>
                                        </p:tgtEl>
                                      </p:cBhvr>
                                    </p:animEffect>
                                    <p:anim calcmode="lin" valueType="num">
                                      <p:cBhvr>
                                        <p:cTn id="8" dur="800" decel="100000" fill="hold"/>
                                        <p:tgtEl>
                                          <p:spTgt spid="4">
                                            <p:txEl>
                                              <p:pRg st="1" end="1"/>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4">
                                            <p:txEl>
                                              <p:pRg st="1" end="1"/>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4">
                                            <p:txEl>
                                              <p:pRg st="1" end="1"/>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xEl>
                                              <p:pRg st="1" end="1"/>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iterate type="wd">
                                    <p:tmPct val="10000"/>
                                  </p:iterate>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800" decel="100000"/>
                                        <p:tgtEl>
                                          <p:spTgt spid="4">
                                            <p:txEl>
                                              <p:pRg st="2" end="2"/>
                                            </p:txEl>
                                          </p:spTgt>
                                        </p:tgtEl>
                                      </p:cBhvr>
                                    </p:animEffect>
                                    <p:anim calcmode="lin" valueType="num">
                                      <p:cBhvr>
                                        <p:cTn id="18" dur="800" decel="100000" fill="hold"/>
                                        <p:tgtEl>
                                          <p:spTgt spid="4">
                                            <p:txEl>
                                              <p:pRg st="2" end="2"/>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4">
                                            <p:txEl>
                                              <p:pRg st="2" end="2"/>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4">
                                            <p:txEl>
                                              <p:pRg st="2" end="2"/>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4">
                                            <p:txEl>
                                              <p:pRg st="2" end="2"/>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4">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214414" y="1571612"/>
            <a:ext cx="7286676" cy="3429024"/>
          </a:xfrm>
          <a:prstGeom prst="roundRect">
            <a:avLst/>
          </a:prstGeom>
          <a:solidFill>
            <a:schemeClr val="bg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600" dirty="0" smtClean="0">
                <a:solidFill>
                  <a:srgbClr val="FF0000"/>
                </a:solidFill>
                <a:cs typeface="AL-Mateen" pitchFamily="2" charset="-78"/>
              </a:rPr>
              <a:t>تطبيقات</a:t>
            </a:r>
            <a:endParaRPr lang="ar-SA" sz="16600" dirty="0">
              <a:solidFill>
                <a:srgbClr val="FF0000"/>
              </a:solidFill>
              <a:cs typeface="AL-Matee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buNone/>
            </a:pPr>
            <a:endParaRPr lang="ar-SA" dirty="0" smtClean="0"/>
          </a:p>
          <a:p>
            <a:pPr>
              <a:buNone/>
            </a:pPr>
            <a:r>
              <a:rPr lang="ar-SA" sz="4000" dirty="0" smtClean="0">
                <a:solidFill>
                  <a:srgbClr val="FF0000"/>
                </a:solidFill>
                <a:cs typeface="Simplified Arabic" pitchFamily="2" charset="-78"/>
              </a:rPr>
              <a:t>أصيب (أحمد) بمرض الزائدة الدودية، ومعلوم أنه إن ترك علاجها كانت سبباً في وفاته ؟!!</a:t>
            </a:r>
            <a:endParaRPr lang="ar-SA" sz="4000" dirty="0">
              <a:solidFill>
                <a:srgbClr val="FF0000"/>
              </a:solidFill>
              <a:cs typeface="Simplified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4400" y="1783560"/>
            <a:ext cx="7772400" cy="2645572"/>
          </a:xfrm>
        </p:spPr>
        <p:txBody>
          <a:bodyPr>
            <a:normAutofit/>
          </a:bodyPr>
          <a:lstStyle/>
          <a:p>
            <a:pPr marL="0" indent="0">
              <a:buNone/>
            </a:pPr>
            <a:r>
              <a:rPr lang="ar-SA" sz="4000" dirty="0" smtClean="0">
                <a:solidFill>
                  <a:srgbClr val="FFFF00"/>
                </a:solidFill>
                <a:cs typeface="Simplified Arabic" pitchFamily="2" charset="-78"/>
              </a:rPr>
              <a:t>أصاب (ياسر) مرض معدٍ سريع الانتقال، وصنف الأطباء مرضه بأنه من الأمراض المعدية الخطيرة التي تهدد حياة الآخرين ؟!!</a:t>
            </a:r>
            <a:endParaRPr lang="ar-SA" sz="5400" dirty="0">
              <a:solidFill>
                <a:srgbClr val="FFFF00"/>
              </a:solidFill>
              <a:cs typeface="Simplified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2"/>
          <p:cNvSpPr txBox="1">
            <a:spLocks/>
          </p:cNvSpPr>
          <p:nvPr/>
        </p:nvSpPr>
        <p:spPr>
          <a:xfrm>
            <a:off x="857224" y="1643050"/>
            <a:ext cx="7772400" cy="3000396"/>
          </a:xfrm>
          <a:prstGeom prst="rect">
            <a:avLst/>
          </a:prstGeom>
        </p:spPr>
        <p:txBody>
          <a:bodyPr vert="horz" lIns="100584" tIns="45720" anchor="b">
            <a:noAutofit/>
          </a:bodyPr>
          <a:lstStyle/>
          <a:p>
            <a:pPr marR="0" lvl="0" algn="ctr" defTabSz="914400" fontAlgn="auto">
              <a:lnSpc>
                <a:spcPct val="100000"/>
              </a:lnSpc>
              <a:spcAft>
                <a:spcPts val="0"/>
              </a:spcAft>
              <a:buClr>
                <a:schemeClr val="tx2"/>
              </a:buClr>
              <a:buSzPct val="95000"/>
              <a:tabLst/>
              <a:defRPr/>
            </a:pPr>
            <a:r>
              <a:rPr lang="ar-SA" sz="7200" dirty="0" smtClean="0">
                <a:cs typeface="AL-Mateen" pitchFamily="2" charset="-78"/>
              </a:rPr>
              <a:t>تعريف </a:t>
            </a:r>
            <a:r>
              <a:rPr lang="ar-SA" sz="7200" dirty="0" err="1" smtClean="0">
                <a:cs typeface="AL-Mateen" pitchFamily="2" charset="-78"/>
              </a:rPr>
              <a:t>التداوي</a:t>
            </a:r>
            <a:r>
              <a:rPr lang="ar-SA" sz="7200" dirty="0" smtClean="0">
                <a:cs typeface="AL-Mateen" pitchFamily="2" charset="-78"/>
              </a:rPr>
              <a:t> والمداواة</a:t>
            </a:r>
          </a:p>
          <a:p>
            <a:pPr marL="0" marR="0" lvl="0" indent="0" algn="ctr" defTabSz="914400" rtl="1" eaLnBrk="1" fontAlgn="auto" latinLnBrk="0" hangingPunct="1">
              <a:lnSpc>
                <a:spcPct val="100000"/>
              </a:lnSpc>
              <a:spcBef>
                <a:spcPts val="0"/>
              </a:spcBef>
              <a:spcAft>
                <a:spcPts val="0"/>
              </a:spcAft>
              <a:buClr>
                <a:schemeClr val="tx2"/>
              </a:buClr>
              <a:buSzPct val="95000"/>
              <a:buFont typeface="Wingdings"/>
              <a:buNone/>
              <a:tabLst/>
              <a:defRPr/>
            </a:pPr>
            <a:endParaRPr kumimoji="0" lang="ar-SA" sz="6000" b="0" i="0" u="none" strike="noStrike" kern="1200" cap="none" spc="0" normalizeH="0" baseline="0" noProof="0" dirty="0" smtClean="0">
              <a:ln>
                <a:noFill/>
              </a:ln>
              <a:solidFill>
                <a:schemeClr val="tx1"/>
              </a:solidFill>
              <a:effectLst/>
              <a:uLnTx/>
              <a:uFillTx/>
              <a:cs typeface="Traditional Arabic" pitchFamily="2" charset="-7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4400" y="1783560"/>
            <a:ext cx="7772400" cy="3359952"/>
          </a:xfrm>
        </p:spPr>
        <p:txBody>
          <a:bodyPr>
            <a:noAutofit/>
          </a:bodyPr>
          <a:lstStyle/>
          <a:p>
            <a:pPr algn="ctr">
              <a:buNone/>
            </a:pPr>
            <a:r>
              <a:rPr lang="ar-SA" sz="4000" dirty="0" smtClean="0">
                <a:solidFill>
                  <a:srgbClr val="FFFF00"/>
                </a:solidFill>
                <a:latin typeface="Monotype Koufi" pitchFamily="2" charset="-78"/>
                <a:ea typeface="Monotype Koufi" pitchFamily="2" charset="-78"/>
                <a:cs typeface="Monotype Koufi" pitchFamily="2" charset="-78"/>
              </a:rPr>
              <a:t>أحسّ (محمدٌ) بآلام في أذنيه، وبعد مراجعة الطبيب، قرّر علاجه سريعاً، نظراً لخطورة مرضه على أذنه، وفي حالة عدم علاجه سيترتب على ذلك فقده لحاسة السمع ؟!!</a:t>
            </a:r>
            <a:endParaRPr lang="ar-SA" sz="4800" dirty="0" smtClean="0">
              <a:solidFill>
                <a:srgbClr val="FFFF00"/>
              </a:solidFill>
              <a:latin typeface="Monotype Koufi" pitchFamily="2" charset="-78"/>
              <a:ea typeface="Monotype Koufi" pitchFamily="2" charset="-78"/>
              <a:cs typeface="Monotype Koufi" pitchFamily="2" charset="-78"/>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تمرير أفقي 3"/>
          <p:cNvSpPr/>
          <p:nvPr/>
        </p:nvSpPr>
        <p:spPr>
          <a:xfrm>
            <a:off x="1142976" y="1500174"/>
            <a:ext cx="7000924" cy="3929090"/>
          </a:xfrm>
          <a:prstGeom prst="horizontalScroll">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t>أصيب (سعد) بالتهاب في اللوزتين، فنصحه الطبيب باستئصالها ؟!!</a:t>
            </a:r>
            <a:endParaRPr lang="ar-SA" sz="3600" b="1" dirty="0"/>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خطط انسيابي: شريط مثقب 4"/>
          <p:cNvSpPr/>
          <p:nvPr/>
        </p:nvSpPr>
        <p:spPr>
          <a:xfrm>
            <a:off x="1714480" y="1571612"/>
            <a:ext cx="6072230" cy="3714776"/>
          </a:xfrm>
          <a:prstGeom prst="flowChartPunchedTap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dirty="0" smtClean="0">
                <a:solidFill>
                  <a:srgbClr val="FFFF00"/>
                </a:solidFill>
                <a:latin typeface="Monotype Koufi" pitchFamily="2" charset="-78"/>
                <a:ea typeface="Monotype Koufi" pitchFamily="2" charset="-78"/>
                <a:cs typeface="Simplified Arabic" pitchFamily="2" charset="-78"/>
              </a:rPr>
              <a:t>أحب (علي) فصل أصابع يديه الملتصقتين ؟!</a:t>
            </a:r>
            <a:endParaRPr lang="ar-SA" sz="4400" dirty="0">
              <a:solidFill>
                <a:srgbClr val="FFFF00"/>
              </a:solidFill>
              <a:cs typeface="Simplified Arabic" pitchFamily="2" charset="-78"/>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1472" y="857232"/>
            <a:ext cx="8115328" cy="5214974"/>
          </a:xfrm>
        </p:spPr>
        <p:txBody>
          <a:bodyPr>
            <a:noAutofit/>
          </a:bodyPr>
          <a:lstStyle/>
          <a:p>
            <a:pPr>
              <a:buNone/>
            </a:pPr>
            <a:endParaRPr lang="ar-SA" sz="4000" dirty="0" smtClean="0">
              <a:solidFill>
                <a:schemeClr val="accent2">
                  <a:lumMod val="60000"/>
                  <a:lumOff val="40000"/>
                </a:schemeClr>
              </a:solidFill>
              <a:latin typeface="Monotype Koufi" pitchFamily="2" charset="-78"/>
              <a:ea typeface="Monotype Koufi" pitchFamily="2" charset="-78"/>
              <a:cs typeface="Traditional Arabic" pitchFamily="2" charset="-78"/>
            </a:endParaRPr>
          </a:p>
          <a:p>
            <a:pPr>
              <a:buNone/>
            </a:pPr>
            <a:endParaRPr lang="ar-SA" sz="4000" dirty="0" smtClean="0">
              <a:solidFill>
                <a:srgbClr val="FF0000"/>
              </a:solidFill>
              <a:latin typeface="Monotype Koufi" pitchFamily="2" charset="-78"/>
              <a:ea typeface="Monotype Koufi" pitchFamily="2" charset="-78"/>
              <a:cs typeface="Traditional Arabic" pitchFamily="2" charset="-78"/>
            </a:endParaRPr>
          </a:p>
          <a:p>
            <a:pPr marL="0" indent="34925">
              <a:buNone/>
            </a:pPr>
            <a:r>
              <a:rPr lang="ar-SA" sz="4400" b="1" dirty="0" smtClean="0">
                <a:solidFill>
                  <a:srgbClr val="FF0000"/>
                </a:solidFill>
                <a:latin typeface="Monotype Koufi" pitchFamily="2" charset="-78"/>
                <a:ea typeface="Monotype Koufi" pitchFamily="2" charset="-78"/>
                <a:cs typeface="Traditional Arabic" pitchFamily="2" charset="-78"/>
              </a:rPr>
              <a:t>راجع (زيد) بأبيه </a:t>
            </a:r>
            <a:r>
              <a:rPr lang="ar-SA" sz="4400" b="1" dirty="0" err="1" smtClean="0">
                <a:solidFill>
                  <a:srgbClr val="FF0000"/>
                </a:solidFill>
                <a:latin typeface="Monotype Koufi" pitchFamily="2" charset="-78"/>
                <a:ea typeface="Monotype Koufi" pitchFamily="2" charset="-78"/>
                <a:cs typeface="Traditional Arabic" pitchFamily="2" charset="-78"/>
              </a:rPr>
              <a:t>المشفى</a:t>
            </a:r>
            <a:r>
              <a:rPr lang="ar-SA" sz="4400" b="1" dirty="0" smtClean="0">
                <a:solidFill>
                  <a:srgbClr val="FF0000"/>
                </a:solidFill>
                <a:latin typeface="Monotype Koufi" pitchFamily="2" charset="-78"/>
                <a:ea typeface="Monotype Koufi" pitchFamily="2" charset="-78"/>
                <a:cs typeface="Traditional Arabic" pitchFamily="2" charset="-78"/>
              </a:rPr>
              <a:t>، فأفاده الطبيب بأن الأعراض التي تنتاب أباه هي من أمراض الشيخوخة، وأن هناك أنواعاً الأدوية – إن هو أحب – لكن لا يرجى لها نفع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iterate type="wd">
                                    <p:tmPct val="10000"/>
                                  </p:iterate>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285852" y="1571612"/>
            <a:ext cx="6929486" cy="3500462"/>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t>نصحت (أم محمد) ابنها ألا يتساهل في تناول المسكنات ؟!!</a:t>
            </a:r>
            <a:endParaRPr lang="ar-SA"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285852" y="1571612"/>
            <a:ext cx="6929486" cy="3500462"/>
          </a:xfrm>
          <a:prstGeom prst="rect">
            <a:avLst/>
          </a:prstGeom>
          <a:blipFill>
            <a:blip r:embed="rId2"/>
            <a:tile tx="0" ty="0" sx="100000" sy="100000" flip="none" algn="tl"/>
          </a:blipFill>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cs typeface="Simplified Arabic" pitchFamily="2" charset="-78"/>
              </a:rPr>
              <a:t>أحسّ (عبد الرحمن) بعد عمليّة أجريت له بنوع ألم، فأخبر طبيبه بذلك، فأفاده بوجود مهدئات، لكن لها مضاعفات أشد من مرضه ؟!</a:t>
            </a:r>
            <a:endParaRPr lang="ar-SA" sz="3200" b="1" dirty="0">
              <a:cs typeface="Simplified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خطط انسيابي: معالجة معرّفة مسبقاً 3"/>
          <p:cNvSpPr/>
          <p:nvPr/>
        </p:nvSpPr>
        <p:spPr>
          <a:xfrm>
            <a:off x="2428860" y="1214422"/>
            <a:ext cx="4786346" cy="4357718"/>
          </a:xfrm>
          <a:prstGeom prst="flowChartPredefinedProcess">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dirty="0" err="1" smtClean="0">
                <a:cs typeface="Al-Mothnna" pitchFamily="2" charset="-78"/>
              </a:rPr>
              <a:t>التداوي</a:t>
            </a:r>
            <a:r>
              <a:rPr lang="ar-SA" sz="4400" dirty="0" smtClean="0">
                <a:cs typeface="Al-Mothnna" pitchFamily="2" charset="-78"/>
              </a:rPr>
              <a:t> بالخمر</a:t>
            </a:r>
            <a:endParaRPr lang="ar-SA" sz="4400" dirty="0">
              <a:cs typeface="Al-Mothnn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05"/>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 calcmode="lin" valueType="num">
                                      <p:cBhvr>
                                        <p:cTn id="9" dur="500" fill="hold"/>
                                        <p:tgtEl>
                                          <p:spTgt spid="4"/>
                                        </p:tgtEl>
                                        <p:attrNameLst>
                                          <p:attrName>ppt_x</p:attrName>
                                        </p:attrNameLst>
                                      </p:cBhvr>
                                      <p:tavLst>
                                        <p:tav tm="0">
                                          <p:val>
                                            <p:strVal val="#ppt_x-.2"/>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خطط انسيابي: معالجة معرّفة مسبقاً 3"/>
          <p:cNvSpPr/>
          <p:nvPr/>
        </p:nvSpPr>
        <p:spPr>
          <a:xfrm>
            <a:off x="2428860" y="1214422"/>
            <a:ext cx="4786346" cy="4357718"/>
          </a:xfrm>
          <a:prstGeom prst="flowChartPredefinedProcess">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dirty="0" smtClean="0">
                <a:cs typeface="Al-Mothnna" pitchFamily="2" charset="-78"/>
              </a:rPr>
              <a:t>الرقية الشركيّة</a:t>
            </a:r>
            <a:endParaRPr lang="ar-SA" sz="4400" dirty="0">
              <a:cs typeface="Al-Mothnn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خطط انسيابي: معالجة معرّفة مسبقاً 3"/>
          <p:cNvSpPr/>
          <p:nvPr/>
        </p:nvSpPr>
        <p:spPr>
          <a:xfrm>
            <a:off x="2428860" y="1214422"/>
            <a:ext cx="4786346" cy="4357718"/>
          </a:xfrm>
          <a:prstGeom prst="flowChartPredefinedProcess">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b="1" dirty="0" smtClean="0">
                <a:cs typeface="Simplified Arabic" pitchFamily="2" charset="-78"/>
              </a:rPr>
              <a:t>كريمات ودهون تشتمل على نسبة من الكحول</a:t>
            </a:r>
            <a:endParaRPr lang="ar-SA" sz="4000" b="1" dirty="0">
              <a:cs typeface="Simplified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خطط انسيابي: معالجة معرّفة مسبقاً 3"/>
          <p:cNvSpPr/>
          <p:nvPr/>
        </p:nvSpPr>
        <p:spPr>
          <a:xfrm>
            <a:off x="2428860" y="1214422"/>
            <a:ext cx="4786346" cy="4357718"/>
          </a:xfrm>
          <a:prstGeom prst="flowChartPredefined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400" dirty="0" smtClean="0">
                <a:cs typeface="AL-Mateen" pitchFamily="2" charset="-78"/>
              </a:rPr>
              <a:t>مطهر خارجي للجروح وقاتل للجراثيم يشتمل على نسبة من الكحول</a:t>
            </a:r>
            <a:endParaRPr lang="ar-SA" sz="4400" dirty="0">
              <a:cs typeface="AL-Matee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مستدير الزوايا 4"/>
          <p:cNvSpPr/>
          <p:nvPr/>
        </p:nvSpPr>
        <p:spPr>
          <a:xfrm>
            <a:off x="1571604" y="1214422"/>
            <a:ext cx="6786610" cy="3786214"/>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4800" dirty="0" err="1" smtClean="0">
                <a:solidFill>
                  <a:srgbClr val="FF0000"/>
                </a:solidFill>
                <a:cs typeface="AL-Mateen" pitchFamily="2" charset="-78"/>
              </a:rPr>
              <a:t>التداوي</a:t>
            </a:r>
            <a:r>
              <a:rPr lang="ar-SA" sz="4800" dirty="0" smtClean="0">
                <a:solidFill>
                  <a:srgbClr val="FF0000"/>
                </a:solidFill>
                <a:cs typeface="AL-Mateen" pitchFamily="2" charset="-78"/>
              </a:rPr>
              <a:t>:</a:t>
            </a:r>
          </a:p>
          <a:p>
            <a:r>
              <a:rPr lang="ar-SA" sz="4000" b="1" dirty="0" smtClean="0">
                <a:solidFill>
                  <a:srgbClr val="FFFF00"/>
                </a:solidFill>
                <a:cs typeface="Simplified Arabic" pitchFamily="2" charset="-78"/>
              </a:rPr>
              <a:t>استعمال ما يكون </a:t>
            </a:r>
            <a:r>
              <a:rPr lang="ar-SA" sz="4000" b="1" dirty="0" err="1" smtClean="0">
                <a:solidFill>
                  <a:srgbClr val="FFFF00"/>
                </a:solidFill>
                <a:cs typeface="Simplified Arabic" pitchFamily="2" charset="-78"/>
              </a:rPr>
              <a:t>به</a:t>
            </a:r>
            <a:r>
              <a:rPr lang="ar-SA" sz="4000" b="1" dirty="0" smtClean="0">
                <a:solidFill>
                  <a:srgbClr val="FFFF00"/>
                </a:solidFill>
                <a:cs typeface="Simplified Arabic" pitchFamily="2" charset="-78"/>
              </a:rPr>
              <a:t> شفاء المرضى بإذن الله من عقار أو علاج طبيعي</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gtEl>
                                        <p:attrNameLst>
                                          <p:attrName>fillcolor</p:attrName>
                                        </p:attrNameLst>
                                      </p:cBhvr>
                                      <p:tavLst>
                                        <p:tav tm="0">
                                          <p:val>
                                            <p:clrVal>
                                              <a:schemeClr val="accent2"/>
                                            </p:clrVal>
                                          </p:val>
                                        </p:tav>
                                        <p:tav tm="50000">
                                          <p:val>
                                            <p:clrVal>
                                              <a:schemeClr val="hlink"/>
                                            </p:clrVal>
                                          </p:val>
                                        </p:tav>
                                      </p:tavLst>
                                    </p:anim>
                                    <p:set>
                                      <p:cBhvr>
                                        <p:cTn id="9" dur="80"/>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ذو زاويتين مستديرتين في نفس الجانب 3"/>
          <p:cNvSpPr/>
          <p:nvPr/>
        </p:nvSpPr>
        <p:spPr>
          <a:xfrm>
            <a:off x="1643042" y="1428736"/>
            <a:ext cx="6429420" cy="3786214"/>
          </a:xfrm>
          <a:prstGeom prst="round2Same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8000" dirty="0" smtClean="0">
                <a:solidFill>
                  <a:schemeClr val="bg1">
                    <a:lumMod val="95000"/>
                    <a:lumOff val="5000"/>
                  </a:schemeClr>
                </a:solidFill>
                <a:cs typeface="Al-Mothnna" pitchFamily="2" charset="-78"/>
              </a:rPr>
              <a:t>حكم المداواة</a:t>
            </a:r>
            <a:endParaRPr lang="ar-SA" sz="8000" dirty="0">
              <a:solidFill>
                <a:schemeClr val="bg1">
                  <a:lumMod val="95000"/>
                  <a:lumOff val="5000"/>
                </a:schemeClr>
              </a:solidFill>
              <a:cs typeface="Al-Mothnn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4400" y="1783560"/>
            <a:ext cx="7772400" cy="3217076"/>
          </a:xfrm>
        </p:spPr>
        <p:txBody>
          <a:bodyPr/>
          <a:lstStyle/>
          <a:p>
            <a:pPr>
              <a:buNone/>
            </a:pPr>
            <a:endParaRPr lang="ar-SA" dirty="0" smtClean="0"/>
          </a:p>
          <a:p>
            <a:pPr marL="0" indent="0">
              <a:buNone/>
            </a:pPr>
            <a:r>
              <a:rPr lang="ar-SA" sz="4000" dirty="0" smtClean="0">
                <a:solidFill>
                  <a:srgbClr val="FFFF00"/>
                </a:solidFill>
                <a:cs typeface="Simplified Arabic" pitchFamily="2" charset="-78"/>
              </a:rPr>
              <a:t>قال تعالى:  </a:t>
            </a:r>
            <a:r>
              <a:rPr lang="ar-SA" sz="4000" dirty="0" smtClean="0">
                <a:solidFill>
                  <a:srgbClr val="FFFF00"/>
                </a:solidFill>
                <a:cs typeface="Simplified Arabic" pitchFamily="2" charset="-78"/>
              </a:rPr>
              <a:t>{وَمَنْ </a:t>
            </a:r>
            <a:r>
              <a:rPr lang="ar-SA" sz="4000" dirty="0" smtClean="0">
                <a:solidFill>
                  <a:srgbClr val="FFFF00"/>
                </a:solidFill>
                <a:cs typeface="Simplified Arabic" pitchFamily="2" charset="-78"/>
              </a:rPr>
              <a:t>أَحْيَاهَا فَكَأَنَّمَا أَحْيَا النَّاسَ جَمِيعاً} المائدة: 32</a:t>
            </a:r>
            <a:endParaRPr lang="ar-SA" sz="4000" dirty="0">
              <a:solidFill>
                <a:srgbClr val="FFFF00"/>
              </a:solidFill>
              <a:cs typeface="Simplified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7"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1472" y="285728"/>
            <a:ext cx="8115328" cy="6143668"/>
          </a:xfrm>
          <a:blipFill>
            <a:blip r:embed="rId2"/>
            <a:tile tx="0" ty="0" sx="100000" sy="100000" flip="none" algn="tl"/>
          </a:blipFill>
        </p:spPr>
        <p:txBody>
          <a:bodyPr>
            <a:noAutofit/>
          </a:bodyPr>
          <a:lstStyle/>
          <a:p>
            <a:pPr>
              <a:buNone/>
            </a:pPr>
            <a:endParaRPr lang="ar-SA" sz="4000" dirty="0" smtClean="0">
              <a:solidFill>
                <a:schemeClr val="accent2">
                  <a:lumMod val="60000"/>
                  <a:lumOff val="40000"/>
                </a:schemeClr>
              </a:solidFill>
              <a:latin typeface="Monotype Koufi" pitchFamily="2" charset="-78"/>
              <a:ea typeface="Monotype Koufi" pitchFamily="2" charset="-78"/>
              <a:cs typeface="Traditional Arabic" pitchFamily="2" charset="-78"/>
            </a:endParaRPr>
          </a:p>
          <a:p>
            <a:pPr>
              <a:buNone/>
            </a:pPr>
            <a:endParaRPr lang="ar-SA" sz="4000" dirty="0" smtClean="0">
              <a:solidFill>
                <a:schemeClr val="accent2">
                  <a:lumMod val="60000"/>
                  <a:lumOff val="40000"/>
                </a:schemeClr>
              </a:solidFill>
              <a:latin typeface="Monotype Koufi" pitchFamily="2" charset="-78"/>
              <a:ea typeface="Monotype Koufi" pitchFamily="2" charset="-78"/>
              <a:cs typeface="Traditional Arabic" pitchFamily="2" charset="-78"/>
            </a:endParaRPr>
          </a:p>
          <a:p>
            <a:pPr marL="0" indent="0">
              <a:buNone/>
            </a:pPr>
            <a:r>
              <a:rPr lang="ar-SA" sz="4000" b="1" dirty="0" smtClean="0">
                <a:solidFill>
                  <a:schemeClr val="bg1">
                    <a:lumMod val="95000"/>
                    <a:lumOff val="5000"/>
                  </a:schemeClr>
                </a:solidFill>
                <a:latin typeface="Monotype Koufi" pitchFamily="2" charset="-78"/>
                <a:ea typeface="Monotype Koufi" pitchFamily="2" charset="-78"/>
                <a:cs typeface="Traditional Arabic" pitchFamily="2" charset="-78"/>
              </a:rPr>
              <a:t>عن جابر بن عبد الله – رضي الله عنهما – قال: </a:t>
            </a:r>
            <a:br>
              <a:rPr lang="ar-SA" sz="4000" b="1" dirty="0" smtClean="0">
                <a:solidFill>
                  <a:schemeClr val="bg1">
                    <a:lumMod val="95000"/>
                    <a:lumOff val="5000"/>
                  </a:schemeClr>
                </a:solidFill>
                <a:latin typeface="Monotype Koufi" pitchFamily="2" charset="-78"/>
                <a:ea typeface="Monotype Koufi" pitchFamily="2" charset="-78"/>
                <a:cs typeface="Traditional Arabic" pitchFamily="2" charset="-78"/>
              </a:rPr>
            </a:br>
            <a:r>
              <a:rPr lang="ar-SA" sz="4000" b="1" dirty="0" smtClean="0">
                <a:solidFill>
                  <a:schemeClr val="bg1">
                    <a:lumMod val="95000"/>
                    <a:lumOff val="5000"/>
                  </a:schemeClr>
                </a:solidFill>
                <a:latin typeface="Monotype Koufi" pitchFamily="2" charset="-78"/>
                <a:ea typeface="Monotype Koufi" pitchFamily="2" charset="-78"/>
                <a:cs typeface="Traditional Arabic" pitchFamily="2" charset="-78"/>
              </a:rPr>
              <a:t>(بعث رسول الله - صلى الله عليه وسلم -  إلى أبي بن كعب طبيبا، فقطع منه عرقاً، ثم كواه عليه).</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bg/>
                                          </p:spTgt>
                                        </p:tgtEl>
                                        <p:attrNameLst>
                                          <p:attrName>ppt_y</p:attrName>
                                        </p:attrNameLst>
                                      </p:cBhvr>
                                      <p:tavLst>
                                        <p:tav tm="0">
                                          <p:val>
                                            <p:strVal val="#ppt_y"/>
                                          </p:val>
                                        </p:tav>
                                        <p:tav tm="100000">
                                          <p:val>
                                            <p:strVal val="#ppt_y"/>
                                          </p:val>
                                        </p:tav>
                                      </p:tavLst>
                                    </p:anim>
                                    <p:anim calcmode="lin" valueType="num">
                                      <p:cBhvr>
                                        <p:cTn id="9" dur="500" fill="hold"/>
                                        <p:tgtEl>
                                          <p:spTgt spid="3">
                                            <p:bg/>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p:cTn id="16"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1472" y="285728"/>
            <a:ext cx="8115328" cy="6143668"/>
          </a:xfrm>
          <a:blipFill>
            <a:blip r:embed="rId2"/>
            <a:tile tx="0" ty="0" sx="100000" sy="100000" flip="none" algn="tl"/>
          </a:blipFill>
        </p:spPr>
        <p:txBody>
          <a:bodyPr>
            <a:noAutofit/>
          </a:bodyPr>
          <a:lstStyle/>
          <a:p>
            <a:pPr>
              <a:buNone/>
            </a:pPr>
            <a:endParaRPr lang="ar-SA" sz="4000" dirty="0" smtClean="0">
              <a:solidFill>
                <a:schemeClr val="accent2">
                  <a:lumMod val="60000"/>
                  <a:lumOff val="40000"/>
                </a:schemeClr>
              </a:solidFill>
              <a:latin typeface="Monotype Koufi" pitchFamily="2" charset="-78"/>
              <a:ea typeface="Monotype Koufi" pitchFamily="2" charset="-78"/>
              <a:cs typeface="Traditional Arabic" pitchFamily="2" charset="-78"/>
            </a:endParaRPr>
          </a:p>
          <a:p>
            <a:pPr>
              <a:buNone/>
            </a:pPr>
            <a:endParaRPr lang="ar-SA" sz="4000" dirty="0" smtClean="0">
              <a:solidFill>
                <a:schemeClr val="accent2">
                  <a:lumMod val="60000"/>
                  <a:lumOff val="40000"/>
                </a:schemeClr>
              </a:solidFill>
              <a:latin typeface="Monotype Koufi" pitchFamily="2" charset="-78"/>
              <a:ea typeface="Monotype Koufi" pitchFamily="2" charset="-78"/>
              <a:cs typeface="Traditional Arabic" pitchFamily="2" charset="-78"/>
            </a:endParaRPr>
          </a:p>
          <a:p>
            <a:pPr marL="0" indent="0">
              <a:buNone/>
            </a:pPr>
            <a:endParaRPr lang="ar-SA" sz="3600" b="1" dirty="0" smtClean="0">
              <a:solidFill>
                <a:srgbClr val="C00000"/>
              </a:solidFill>
              <a:latin typeface="Monotype Koufi" pitchFamily="2" charset="-78"/>
              <a:ea typeface="Monotype Koufi" pitchFamily="2" charset="-78"/>
              <a:cs typeface="Traditional Arabic" pitchFamily="2" charset="-78"/>
            </a:endParaRPr>
          </a:p>
          <a:p>
            <a:pPr marL="0" indent="0">
              <a:buNone/>
            </a:pPr>
            <a:r>
              <a:rPr lang="ar-SA" sz="4800" b="1" dirty="0" smtClean="0">
                <a:solidFill>
                  <a:srgbClr val="C00000"/>
                </a:solidFill>
                <a:latin typeface="Monotype Koufi" pitchFamily="2" charset="-78"/>
                <a:ea typeface="Monotype Koufi" pitchFamily="2" charset="-78"/>
                <a:cs typeface="Traditional Arabic" pitchFamily="2" charset="-78"/>
              </a:rPr>
              <a:t>ليس في بلدة (....) إلا طبيب واحد، وعرضت عليه حالة مريض خطيرة جداً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0" fill="hold"/>
                                        <p:tgtEl>
                                          <p:spTgt spid="3">
                                            <p:bg/>
                                          </p:spTgt>
                                        </p:tgtEl>
                                        <p:attrNameLst>
                                          <p:attrName>ppt_w</p:attrName>
                                        </p:attrNameLst>
                                      </p:cBhvr>
                                      <p:tavLst>
                                        <p:tav tm="0" fmla="#ppt_w*sin(2.5*pi*$)">
                                          <p:val>
                                            <p:fltVal val="0"/>
                                          </p:val>
                                        </p:tav>
                                        <p:tav tm="100000">
                                          <p:val>
                                            <p:fltVal val="1"/>
                                          </p:val>
                                        </p:tav>
                                      </p:tavLst>
                                    </p:anim>
                                    <p:anim calcmode="lin" valueType="num">
                                      <p:cBhvr>
                                        <p:cTn id="8" dur="5000" fill="hold"/>
                                        <p:tgtEl>
                                          <p:spTgt spid="3">
                                            <p:bg/>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14" dur="5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1472" y="285728"/>
            <a:ext cx="8115328" cy="6143668"/>
          </a:xfrm>
          <a:blipFill>
            <a:blip r:embed="rId2"/>
            <a:tile tx="0" ty="0" sx="100000" sy="100000" flip="none" algn="tl"/>
          </a:blipFill>
        </p:spPr>
        <p:txBody>
          <a:bodyPr>
            <a:noAutofit/>
          </a:bodyPr>
          <a:lstStyle/>
          <a:p>
            <a:pPr>
              <a:buNone/>
            </a:pPr>
            <a:endParaRPr lang="ar-SA" sz="4000" dirty="0" smtClean="0">
              <a:solidFill>
                <a:schemeClr val="accent2">
                  <a:lumMod val="60000"/>
                  <a:lumOff val="40000"/>
                </a:schemeClr>
              </a:solidFill>
              <a:latin typeface="Monotype Koufi" pitchFamily="2" charset="-78"/>
              <a:ea typeface="Monotype Koufi" pitchFamily="2" charset="-78"/>
              <a:cs typeface="Traditional Arabic" pitchFamily="2" charset="-78"/>
            </a:endParaRPr>
          </a:p>
          <a:p>
            <a:pPr>
              <a:buNone/>
            </a:pPr>
            <a:endParaRPr lang="ar-SA" sz="4000" dirty="0" smtClean="0">
              <a:solidFill>
                <a:schemeClr val="accent2">
                  <a:lumMod val="60000"/>
                  <a:lumOff val="40000"/>
                </a:schemeClr>
              </a:solidFill>
              <a:latin typeface="Monotype Koufi" pitchFamily="2" charset="-78"/>
              <a:ea typeface="Monotype Koufi" pitchFamily="2" charset="-78"/>
              <a:cs typeface="Traditional Arabic" pitchFamily="2" charset="-78"/>
            </a:endParaRPr>
          </a:p>
          <a:p>
            <a:pPr marL="0" indent="0">
              <a:buNone/>
            </a:pPr>
            <a:endParaRPr lang="ar-SA" sz="3600" b="1" dirty="0" smtClean="0">
              <a:solidFill>
                <a:srgbClr val="C00000"/>
              </a:solidFill>
              <a:latin typeface="Monotype Koufi" pitchFamily="2" charset="-78"/>
              <a:ea typeface="Monotype Koufi" pitchFamily="2" charset="-78"/>
              <a:cs typeface="Traditional Arabic" pitchFamily="2" charset="-78"/>
            </a:endParaRPr>
          </a:p>
          <a:p>
            <a:pPr marL="0" indent="0">
              <a:buNone/>
            </a:pPr>
            <a:r>
              <a:rPr lang="ar-SA" sz="4800" b="1" dirty="0" smtClean="0">
                <a:solidFill>
                  <a:srgbClr val="FFFF00"/>
                </a:solidFill>
                <a:latin typeface="Monotype Koufi" pitchFamily="2" charset="-78"/>
                <a:ea typeface="Monotype Koufi" pitchFamily="2" charset="-78"/>
                <a:cs typeface="Traditional Arabic" pitchFamily="2" charset="-78"/>
              </a:rPr>
              <a:t>قال – صلى الله عليه وسلم - : أيما أهل </a:t>
            </a:r>
            <a:r>
              <a:rPr lang="ar-SA" sz="4800" b="1" dirty="0" err="1" smtClean="0">
                <a:solidFill>
                  <a:srgbClr val="FFFF00"/>
                </a:solidFill>
                <a:latin typeface="Monotype Koufi" pitchFamily="2" charset="-78"/>
                <a:ea typeface="Monotype Koufi" pitchFamily="2" charset="-78"/>
                <a:cs typeface="Traditional Arabic" pitchFamily="2" charset="-78"/>
              </a:rPr>
              <a:t>عرصة</a:t>
            </a:r>
            <a:r>
              <a:rPr lang="ar-SA" sz="4800" b="1" dirty="0" smtClean="0">
                <a:solidFill>
                  <a:srgbClr val="FFFF00"/>
                </a:solidFill>
                <a:latin typeface="Monotype Koufi" pitchFamily="2" charset="-78"/>
                <a:ea typeface="Monotype Koufi" pitchFamily="2" charset="-78"/>
                <a:cs typeface="Traditional Arabic" pitchFamily="2" charset="-78"/>
              </a:rPr>
              <a:t> أصبح </a:t>
            </a:r>
            <a:r>
              <a:rPr lang="ar-SA" sz="4800" b="1" dirty="0" smtClean="0">
                <a:solidFill>
                  <a:srgbClr val="FFFF00"/>
                </a:solidFill>
                <a:latin typeface="Monotype Koufi" pitchFamily="2" charset="-78"/>
                <a:ea typeface="Monotype Koufi" pitchFamily="2" charset="-78"/>
                <a:cs typeface="Traditional Arabic" pitchFamily="2" charset="-78"/>
              </a:rPr>
              <a:t>فيهم امرؤ جائع فقد برئت منهم ذمة الله).</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heckerboard(across)">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1472" y="285728"/>
            <a:ext cx="8115328" cy="6143668"/>
          </a:xfrm>
          <a:blipFill>
            <a:blip r:embed="rId2"/>
            <a:tile tx="0" ty="0" sx="100000" sy="100000" flip="none" algn="tl"/>
          </a:blipFill>
        </p:spPr>
        <p:txBody>
          <a:bodyPr>
            <a:noAutofit/>
          </a:bodyPr>
          <a:lstStyle/>
          <a:p>
            <a:pPr>
              <a:buNone/>
            </a:pPr>
            <a:endParaRPr lang="ar-SA" sz="4000" dirty="0" smtClean="0">
              <a:solidFill>
                <a:schemeClr val="accent2">
                  <a:lumMod val="60000"/>
                  <a:lumOff val="40000"/>
                </a:schemeClr>
              </a:solidFill>
              <a:latin typeface="Monotype Koufi" pitchFamily="2" charset="-78"/>
              <a:ea typeface="Monotype Koufi" pitchFamily="2" charset="-78"/>
              <a:cs typeface="Traditional Arabic" pitchFamily="2" charset="-78"/>
            </a:endParaRPr>
          </a:p>
          <a:p>
            <a:pPr marL="0" indent="0">
              <a:buNone/>
            </a:pPr>
            <a:endParaRPr lang="ar-SA" sz="3600" b="1" dirty="0" smtClean="0">
              <a:solidFill>
                <a:srgbClr val="C00000"/>
              </a:solidFill>
              <a:latin typeface="Monotype Koufi" pitchFamily="2" charset="-78"/>
              <a:ea typeface="Monotype Koufi" pitchFamily="2" charset="-78"/>
              <a:cs typeface="Traditional Arabic" pitchFamily="2" charset="-78"/>
            </a:endParaRPr>
          </a:p>
          <a:p>
            <a:pPr marL="0" indent="0">
              <a:buNone/>
            </a:pPr>
            <a:r>
              <a:rPr lang="ar-SA" sz="4000" b="1" dirty="0" smtClean="0">
                <a:solidFill>
                  <a:srgbClr val="FFFF00"/>
                </a:solidFill>
                <a:latin typeface="Monotype Koufi" pitchFamily="2" charset="-78"/>
                <a:ea typeface="Monotype Koufi" pitchFamily="2" charset="-78"/>
                <a:cs typeface="Simplified Arabic" pitchFamily="2" charset="-78"/>
              </a:rPr>
              <a:t>كتب أحد الأطباء المشهورين في مذكراته الشخصية أنه لم تعرض عليه حالة مرضية إلا ونوى بعلاجها التأسي بالنبي – صلى الله عليه وسلم – في علاج الناس.</a:t>
            </a:r>
          </a:p>
          <a:p>
            <a:pPr marL="0" indent="0">
              <a:buNone/>
            </a:pPr>
            <a:endParaRPr lang="ar-SA" sz="4000" b="1" dirty="0" smtClean="0">
              <a:solidFill>
                <a:srgbClr val="FFFF00"/>
              </a:solidFill>
              <a:latin typeface="Monotype Koufi" pitchFamily="2" charset="-78"/>
              <a:ea typeface="Monotype Koufi" pitchFamily="2" charset="-78"/>
              <a:cs typeface="Simplified Arabic" pitchFamily="2" charset="-78"/>
            </a:endParaRPr>
          </a:p>
          <a:p>
            <a:pPr marL="0" indent="0">
              <a:buNone/>
            </a:pPr>
            <a:endParaRPr lang="ar-SA" sz="4000" b="1" dirty="0" smtClean="0">
              <a:solidFill>
                <a:srgbClr val="FFFF00"/>
              </a:solidFill>
              <a:latin typeface="Monotype Koufi" pitchFamily="2" charset="-78"/>
              <a:ea typeface="Monotype Koufi" pitchFamily="2" charset="-78"/>
              <a:cs typeface="Simplified Arabic" pitchFamily="2" charset="-78"/>
            </a:endParaRPr>
          </a:p>
          <a:p>
            <a:pPr marL="0" indent="0">
              <a:buNone/>
            </a:pPr>
            <a:endParaRPr lang="ar-SA" sz="4800" b="1" dirty="0" smtClean="0">
              <a:solidFill>
                <a:srgbClr val="FFFF00"/>
              </a:solidFill>
              <a:latin typeface="Monotype Koufi" pitchFamily="2" charset="-78"/>
              <a:ea typeface="Monotype Koufi" pitchFamily="2" charset="-78"/>
              <a:cs typeface="Traditional Arabic" pitchFamily="2" charset="-78"/>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slide(fromBottom)">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iterate type="wd">
                                    <p:tmPct val="10000"/>
                                  </p:iterate>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1472" y="285728"/>
            <a:ext cx="8115328" cy="6143668"/>
          </a:xfrm>
          <a:blipFill>
            <a:blip r:embed="rId2"/>
            <a:tile tx="0" ty="0" sx="100000" sy="100000" flip="none" algn="tl"/>
          </a:blipFill>
        </p:spPr>
        <p:txBody>
          <a:bodyPr>
            <a:noAutofit/>
          </a:bodyPr>
          <a:lstStyle/>
          <a:p>
            <a:pPr>
              <a:buNone/>
            </a:pPr>
            <a:endParaRPr lang="ar-SA" sz="4000" dirty="0" smtClean="0">
              <a:solidFill>
                <a:schemeClr val="accent2">
                  <a:lumMod val="60000"/>
                  <a:lumOff val="40000"/>
                </a:schemeClr>
              </a:solidFill>
              <a:latin typeface="Monotype Koufi" pitchFamily="2" charset="-78"/>
              <a:ea typeface="Monotype Koufi" pitchFamily="2" charset="-78"/>
              <a:cs typeface="Traditional Arabic" pitchFamily="2" charset="-78"/>
            </a:endParaRPr>
          </a:p>
          <a:p>
            <a:pPr marL="0" indent="0">
              <a:buNone/>
            </a:pPr>
            <a:endParaRPr lang="ar-SA" sz="3600" b="1" dirty="0" smtClean="0">
              <a:solidFill>
                <a:srgbClr val="C00000"/>
              </a:solidFill>
              <a:latin typeface="Monotype Koufi" pitchFamily="2" charset="-78"/>
              <a:ea typeface="Monotype Koufi" pitchFamily="2" charset="-78"/>
              <a:cs typeface="Traditional Arabic" pitchFamily="2" charset="-78"/>
            </a:endParaRPr>
          </a:p>
          <a:p>
            <a:pPr marL="0" indent="0">
              <a:buNone/>
            </a:pPr>
            <a:endParaRPr lang="ar-SA" sz="4000" b="1" dirty="0" smtClean="0">
              <a:solidFill>
                <a:srgbClr val="FFFF00"/>
              </a:solidFill>
              <a:latin typeface="Monotype Koufi" pitchFamily="2" charset="-78"/>
              <a:ea typeface="Monotype Koufi" pitchFamily="2" charset="-78"/>
              <a:cs typeface="Simplified Arabic" pitchFamily="2" charset="-78"/>
            </a:endParaRPr>
          </a:p>
          <a:p>
            <a:pPr marL="0" indent="0">
              <a:buNone/>
            </a:pPr>
            <a:r>
              <a:rPr lang="ar-SA" sz="4000" b="1" dirty="0" smtClean="0">
                <a:solidFill>
                  <a:srgbClr val="FF0000"/>
                </a:solidFill>
                <a:latin typeface="Monotype Koufi" pitchFamily="2" charset="-78"/>
                <a:ea typeface="Monotype Koufi" pitchFamily="2" charset="-78"/>
                <a:cs typeface="Simplified Arabic" pitchFamily="2" charset="-78"/>
              </a:rPr>
              <a:t>قال – صلى الله عليه وسلم - : (من استطاع منكم أن ينفع أخاه فليفعل).</a:t>
            </a:r>
          </a:p>
          <a:p>
            <a:pPr marL="0" indent="0">
              <a:buNone/>
            </a:pPr>
            <a:endParaRPr lang="ar-SA" sz="4000" b="1" dirty="0" smtClean="0">
              <a:solidFill>
                <a:srgbClr val="FFFF00"/>
              </a:solidFill>
              <a:latin typeface="Monotype Koufi" pitchFamily="2" charset="-78"/>
              <a:ea typeface="Monotype Koufi" pitchFamily="2" charset="-78"/>
              <a:cs typeface="Simplified Arabic" pitchFamily="2" charset="-78"/>
            </a:endParaRPr>
          </a:p>
          <a:p>
            <a:pPr marL="0" indent="0">
              <a:buNone/>
            </a:pPr>
            <a:endParaRPr lang="ar-SA" sz="4000" b="1" dirty="0" smtClean="0">
              <a:solidFill>
                <a:srgbClr val="FFFF00"/>
              </a:solidFill>
              <a:latin typeface="Monotype Koufi" pitchFamily="2" charset="-78"/>
              <a:ea typeface="Monotype Koufi" pitchFamily="2" charset="-78"/>
              <a:cs typeface="Simplified Arabic" pitchFamily="2" charset="-78"/>
            </a:endParaRPr>
          </a:p>
          <a:p>
            <a:pPr marL="0" indent="0">
              <a:buNone/>
            </a:pPr>
            <a:endParaRPr lang="ar-SA" sz="4800" b="1" dirty="0" smtClean="0">
              <a:solidFill>
                <a:srgbClr val="FFFF00"/>
              </a:solidFill>
              <a:latin typeface="Monotype Koufi" pitchFamily="2" charset="-78"/>
              <a:ea typeface="Monotype Koufi" pitchFamily="2" charset="-78"/>
              <a:cs typeface="Traditional Arabic" pitchFamily="2" charset="-78"/>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1472" y="285728"/>
            <a:ext cx="8115328" cy="6143668"/>
          </a:xfrm>
          <a:blipFill>
            <a:blip r:embed="rId2"/>
            <a:tile tx="0" ty="0" sx="100000" sy="100000" flip="none" algn="tl"/>
          </a:blipFill>
        </p:spPr>
        <p:txBody>
          <a:bodyPr>
            <a:noAutofit/>
          </a:bodyPr>
          <a:lstStyle/>
          <a:p>
            <a:pPr>
              <a:buNone/>
            </a:pPr>
            <a:endParaRPr lang="ar-SA" sz="4000" dirty="0" smtClean="0">
              <a:solidFill>
                <a:schemeClr val="accent2">
                  <a:lumMod val="60000"/>
                  <a:lumOff val="40000"/>
                </a:schemeClr>
              </a:solidFill>
              <a:latin typeface="Monotype Koufi" pitchFamily="2" charset="-78"/>
              <a:ea typeface="Monotype Koufi" pitchFamily="2" charset="-78"/>
              <a:cs typeface="Traditional Arabic" pitchFamily="2" charset="-78"/>
            </a:endParaRPr>
          </a:p>
          <a:p>
            <a:pPr marL="0" indent="0">
              <a:buNone/>
            </a:pPr>
            <a:endParaRPr lang="ar-SA" sz="3600" b="1" dirty="0" smtClean="0">
              <a:solidFill>
                <a:srgbClr val="C00000"/>
              </a:solidFill>
              <a:latin typeface="Monotype Koufi" pitchFamily="2" charset="-78"/>
              <a:ea typeface="Monotype Koufi" pitchFamily="2" charset="-78"/>
              <a:cs typeface="Traditional Arabic" pitchFamily="2" charset="-78"/>
            </a:endParaRPr>
          </a:p>
          <a:p>
            <a:pPr marL="0" indent="0">
              <a:buNone/>
            </a:pPr>
            <a:r>
              <a:rPr lang="ar-SA" sz="4000" b="1" dirty="0" smtClean="0">
                <a:solidFill>
                  <a:srgbClr val="00B0F0"/>
                </a:solidFill>
                <a:latin typeface="Monotype Koufi" pitchFamily="2" charset="-78"/>
                <a:ea typeface="Monotype Koufi" pitchFamily="2" charset="-78"/>
                <a:cs typeface="Simplified Arabic" pitchFamily="2" charset="-78"/>
              </a:rPr>
              <a:t>عرض على الطبيب (صالح) حالة مرضية، ليس أمامه خيار إلا التوصية بمهدئات قد تحدث مضاعفات أشد من المرض نفسه، مع أنها لن يترتب عليها هلاك المريض ولا تلف عضو من أعضائه ؟!</a:t>
            </a:r>
          </a:p>
          <a:p>
            <a:pPr marL="0" indent="0">
              <a:buNone/>
            </a:pPr>
            <a:endParaRPr lang="ar-SA" sz="4000" b="1" dirty="0" smtClean="0">
              <a:solidFill>
                <a:srgbClr val="FF0000"/>
              </a:solidFill>
              <a:latin typeface="Monotype Koufi" pitchFamily="2" charset="-78"/>
              <a:ea typeface="Monotype Koufi" pitchFamily="2" charset="-78"/>
              <a:cs typeface="Simplified Arabic" pitchFamily="2" charset="-78"/>
            </a:endParaRPr>
          </a:p>
          <a:p>
            <a:pPr marL="0" indent="0">
              <a:buNone/>
            </a:pPr>
            <a:endParaRPr lang="ar-SA" sz="4000" b="1" dirty="0" smtClean="0">
              <a:solidFill>
                <a:srgbClr val="FF0000"/>
              </a:solidFill>
              <a:latin typeface="Monotype Koufi" pitchFamily="2" charset="-78"/>
              <a:ea typeface="Monotype Koufi" pitchFamily="2" charset="-78"/>
              <a:cs typeface="Simplified Arabic" pitchFamily="2" charset="-78"/>
            </a:endParaRPr>
          </a:p>
          <a:p>
            <a:pPr marL="0" indent="0">
              <a:buNone/>
            </a:pPr>
            <a:endParaRPr lang="ar-SA" sz="4000" b="1" dirty="0" smtClean="0">
              <a:solidFill>
                <a:srgbClr val="FFFF00"/>
              </a:solidFill>
              <a:latin typeface="Monotype Koufi" pitchFamily="2" charset="-78"/>
              <a:ea typeface="Monotype Koufi" pitchFamily="2" charset="-78"/>
              <a:cs typeface="Simplified Arabic" pitchFamily="2" charset="-78"/>
            </a:endParaRPr>
          </a:p>
          <a:p>
            <a:pPr marL="0" indent="0">
              <a:buNone/>
            </a:pPr>
            <a:endParaRPr lang="ar-SA" sz="4000" b="1" dirty="0" smtClean="0">
              <a:solidFill>
                <a:srgbClr val="FFFF00"/>
              </a:solidFill>
              <a:latin typeface="Monotype Koufi" pitchFamily="2" charset="-78"/>
              <a:ea typeface="Monotype Koufi" pitchFamily="2" charset="-78"/>
              <a:cs typeface="Simplified Arabic" pitchFamily="2" charset="-78"/>
            </a:endParaRPr>
          </a:p>
          <a:p>
            <a:pPr marL="0" indent="0">
              <a:buNone/>
            </a:pPr>
            <a:endParaRPr lang="ar-SA" sz="4800" b="1" dirty="0" smtClean="0">
              <a:solidFill>
                <a:srgbClr val="FFFF00"/>
              </a:solidFill>
              <a:latin typeface="Monotype Koufi" pitchFamily="2" charset="-78"/>
              <a:ea typeface="Monotype Koufi" pitchFamily="2" charset="-78"/>
              <a:cs typeface="Traditional Arabic" pitchFamily="2" charset="-78"/>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bg/>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iterate type="wd">
                                    <p:tmPct val="10000"/>
                                  </p:iterate>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1472" y="285728"/>
            <a:ext cx="8115328" cy="6143668"/>
          </a:xfrm>
          <a:blipFill>
            <a:blip r:embed="rId2"/>
            <a:tile tx="0" ty="0" sx="100000" sy="100000" flip="none" algn="tl"/>
          </a:blipFill>
        </p:spPr>
        <p:txBody>
          <a:bodyPr>
            <a:noAutofit/>
          </a:bodyPr>
          <a:lstStyle/>
          <a:p>
            <a:pPr>
              <a:buNone/>
            </a:pPr>
            <a:endParaRPr lang="ar-SA" sz="4000" dirty="0" smtClean="0">
              <a:solidFill>
                <a:schemeClr val="accent2">
                  <a:lumMod val="60000"/>
                  <a:lumOff val="40000"/>
                </a:schemeClr>
              </a:solidFill>
              <a:latin typeface="Monotype Koufi" pitchFamily="2" charset="-78"/>
              <a:ea typeface="Monotype Koufi" pitchFamily="2" charset="-78"/>
              <a:cs typeface="Traditional Arabic" pitchFamily="2" charset="-78"/>
            </a:endParaRPr>
          </a:p>
          <a:p>
            <a:pPr>
              <a:buNone/>
            </a:pPr>
            <a:endParaRPr lang="ar-SA" sz="4000" dirty="0" smtClean="0">
              <a:solidFill>
                <a:schemeClr val="accent2">
                  <a:lumMod val="60000"/>
                  <a:lumOff val="40000"/>
                </a:schemeClr>
              </a:solidFill>
              <a:latin typeface="Monotype Koufi" pitchFamily="2" charset="-78"/>
              <a:ea typeface="Monotype Koufi" pitchFamily="2" charset="-78"/>
              <a:cs typeface="Traditional Arabic" pitchFamily="2" charset="-78"/>
            </a:endParaRPr>
          </a:p>
          <a:p>
            <a:pPr marL="0" indent="0">
              <a:buNone/>
            </a:pPr>
            <a:endParaRPr lang="en-US" sz="3200" b="1" dirty="0" smtClean="0">
              <a:solidFill>
                <a:schemeClr val="bg1">
                  <a:lumMod val="95000"/>
                  <a:lumOff val="5000"/>
                </a:schemeClr>
              </a:solidFill>
              <a:latin typeface="Monotype Koufi" pitchFamily="2" charset="-78"/>
              <a:ea typeface="Monotype Koufi" pitchFamily="2" charset="-78"/>
              <a:cs typeface="Simplified Arabic" pitchFamily="2" charset="-78"/>
            </a:endParaRPr>
          </a:p>
          <a:p>
            <a:pPr marL="0" indent="0">
              <a:buNone/>
            </a:pPr>
            <a:r>
              <a:rPr lang="ar-SA" sz="3600" b="1" dirty="0" smtClean="0">
                <a:solidFill>
                  <a:schemeClr val="bg1">
                    <a:lumMod val="95000"/>
                    <a:lumOff val="5000"/>
                  </a:schemeClr>
                </a:solidFill>
                <a:latin typeface="Monotype Koufi" pitchFamily="2" charset="-78"/>
                <a:ea typeface="Monotype Koufi" pitchFamily="2" charset="-78"/>
                <a:cs typeface="Simplified Arabic" pitchFamily="2" charset="-78"/>
              </a:rPr>
              <a:t>يحس </a:t>
            </a:r>
            <a:r>
              <a:rPr lang="ar-SA" sz="3600" b="1" dirty="0" smtClean="0">
                <a:solidFill>
                  <a:schemeClr val="bg1">
                    <a:lumMod val="95000"/>
                    <a:lumOff val="5000"/>
                  </a:schemeClr>
                </a:solidFill>
                <a:latin typeface="Monotype Koufi" pitchFamily="2" charset="-78"/>
                <a:ea typeface="Monotype Koufi" pitchFamily="2" charset="-78"/>
                <a:cs typeface="Simplified Arabic" pitchFamily="2" charset="-78"/>
              </a:rPr>
              <a:t>(خالد) بأمراض عظيمة، وآلام شديدة جعلته يتعجل الموت، فطلب من الطبيب (...) تقديم دواء مميت ؟!!</a:t>
            </a:r>
            <a:endParaRPr lang="ar-SA" sz="4400" b="1" dirty="0" smtClean="0">
              <a:solidFill>
                <a:schemeClr val="bg1">
                  <a:lumMod val="95000"/>
                  <a:lumOff val="5000"/>
                </a:schemeClr>
              </a:solidFill>
              <a:latin typeface="Monotype Koufi" pitchFamily="2" charset="-78"/>
              <a:ea typeface="Monotype Koufi" pitchFamily="2" charset="-78"/>
              <a:cs typeface="Simplified Arabic" pitchFamily="2" charset="-78"/>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anim calcmode="lin" valueType="num">
                                      <p:cBhvr>
                                        <p:cTn id="8" dur="2000" fill="hold"/>
                                        <p:tgtEl>
                                          <p:spTgt spid="3">
                                            <p:bg/>
                                          </p:spTgt>
                                        </p:tgtEl>
                                        <p:attrNameLst>
                                          <p:attrName>style.rotation</p:attrName>
                                        </p:attrNameLst>
                                      </p:cBhvr>
                                      <p:tavLst>
                                        <p:tav tm="0">
                                          <p:val>
                                            <p:fltVal val="720"/>
                                          </p:val>
                                        </p:tav>
                                        <p:tav tm="100000">
                                          <p:val>
                                            <p:fltVal val="0"/>
                                          </p:val>
                                        </p:tav>
                                      </p:tavLst>
                                    </p:anim>
                                    <p:anim calcmode="lin" valueType="num">
                                      <p:cBhvr>
                                        <p:cTn id="9" dur="2000" fill="hold"/>
                                        <p:tgtEl>
                                          <p:spTgt spid="3">
                                            <p:bg/>
                                          </p:spTgt>
                                        </p:tgtEl>
                                        <p:attrNameLst>
                                          <p:attrName>ppt_h</p:attrName>
                                        </p:attrNameLst>
                                      </p:cBhvr>
                                      <p:tavLst>
                                        <p:tav tm="0">
                                          <p:val>
                                            <p:fltVal val="0"/>
                                          </p:val>
                                        </p:tav>
                                        <p:tav tm="100000">
                                          <p:val>
                                            <p:strVal val="#ppt_h"/>
                                          </p:val>
                                        </p:tav>
                                      </p:tavLst>
                                    </p:anim>
                                    <p:anim calcmode="lin" valueType="num">
                                      <p:cBhvr>
                                        <p:cTn id="10" dur="2000" fill="hold"/>
                                        <p:tgtEl>
                                          <p:spTgt spid="3">
                                            <p:bg/>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anim calcmode="lin" valueType="num">
                                      <p:cBhvr>
                                        <p:cTn id="16"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571472" y="285728"/>
            <a:ext cx="8115328" cy="6143668"/>
          </a:xfrm>
        </p:spPr>
        <p:txBody>
          <a:bodyPr>
            <a:noAutofit/>
          </a:bodyPr>
          <a:lstStyle/>
          <a:p>
            <a:pPr algn="ctr">
              <a:buNone/>
            </a:pPr>
            <a:endParaRPr lang="ar-SA" sz="2800" dirty="0" smtClean="0">
              <a:solidFill>
                <a:srgbClr val="FFFF00"/>
              </a:solidFill>
              <a:latin typeface="Monotype Koufi" pitchFamily="2" charset="-78"/>
              <a:ea typeface="Monotype Koufi" pitchFamily="2" charset="-78"/>
              <a:cs typeface="AL-Mateen" pitchFamily="2" charset="-78"/>
            </a:endParaRPr>
          </a:p>
          <a:p>
            <a:pPr algn="ctr">
              <a:buNone/>
            </a:pPr>
            <a:endParaRPr lang="ar-SA" sz="2800" dirty="0" smtClean="0">
              <a:solidFill>
                <a:schemeClr val="tx2">
                  <a:lumMod val="75000"/>
                </a:schemeClr>
              </a:solidFill>
              <a:latin typeface="Monotype Koufi" pitchFamily="2" charset="-78"/>
              <a:ea typeface="Monotype Koufi" pitchFamily="2" charset="-78"/>
              <a:cs typeface="AL-Mateen" pitchFamily="2" charset="-78"/>
            </a:endParaRPr>
          </a:p>
          <a:p>
            <a:pPr algn="ctr">
              <a:buNone/>
            </a:pPr>
            <a:endParaRPr lang="ar-SA" sz="5400" dirty="0" smtClean="0">
              <a:solidFill>
                <a:schemeClr val="tx2">
                  <a:lumMod val="75000"/>
                </a:schemeClr>
              </a:solidFill>
              <a:latin typeface="Monotype Koufi" pitchFamily="2" charset="-78"/>
              <a:ea typeface="Monotype Koufi" pitchFamily="2" charset="-78"/>
              <a:cs typeface="AL-Mateen" pitchFamily="2" charset="-78"/>
            </a:endParaRPr>
          </a:p>
          <a:p>
            <a:pPr marL="0" indent="0" algn="ctr">
              <a:buNone/>
            </a:pPr>
            <a:r>
              <a:rPr lang="ar-SA" sz="8000" dirty="0" err="1" smtClean="0">
                <a:solidFill>
                  <a:schemeClr val="tx2">
                    <a:lumMod val="75000"/>
                  </a:schemeClr>
                </a:solidFill>
                <a:latin typeface="Monotype Koufi" pitchFamily="2" charset="-78"/>
                <a:ea typeface="Monotype Koufi" pitchFamily="2" charset="-78"/>
                <a:cs typeface="AL-Mateen" pitchFamily="2" charset="-78"/>
              </a:rPr>
              <a:t>التداوي</a:t>
            </a:r>
            <a:r>
              <a:rPr lang="ar-SA" sz="8000" dirty="0" smtClean="0">
                <a:solidFill>
                  <a:schemeClr val="tx2">
                    <a:lumMod val="75000"/>
                  </a:schemeClr>
                </a:solidFill>
                <a:latin typeface="Monotype Koufi" pitchFamily="2" charset="-78"/>
                <a:ea typeface="Monotype Koufi" pitchFamily="2" charset="-78"/>
                <a:cs typeface="AL-Mateen" pitchFamily="2" charset="-78"/>
              </a:rPr>
              <a:t> والتوكل على الله </a:t>
            </a:r>
          </a:p>
          <a:p>
            <a:pPr algn="ctr">
              <a:buNone/>
            </a:pPr>
            <a:endParaRPr lang="ar-SA" sz="1400" dirty="0" smtClean="0">
              <a:solidFill>
                <a:srgbClr val="FFFF00"/>
              </a:solidFill>
              <a:latin typeface="Monotype Koufi" pitchFamily="2" charset="-78"/>
              <a:ea typeface="Monotype Koufi" pitchFamily="2" charset="-78"/>
              <a:cs typeface="AL-Mateen" pitchFamily="2" charset="-78"/>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iterate type="wd">
                                    <p:tmPct val="10000"/>
                                  </p:iterate>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p:cTn id="7"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4400" y="1783560"/>
            <a:ext cx="7772400" cy="2931324"/>
          </a:xfrm>
        </p:spPr>
        <p:txBody>
          <a:bodyPr>
            <a:normAutofit/>
          </a:bodyPr>
          <a:lstStyle/>
          <a:p>
            <a:pPr marL="3175" indent="-3175">
              <a:buNone/>
            </a:pPr>
            <a:r>
              <a:rPr lang="ar-SA" sz="3600" dirty="0" smtClean="0">
                <a:solidFill>
                  <a:srgbClr val="00B0F0"/>
                </a:solidFill>
                <a:cs typeface="Simplified Arabic" pitchFamily="2" charset="-78"/>
              </a:rPr>
              <a:t>المداواة: قيام الطبيب بإعطاء الدواء أو إجراء العمليات الجراحية أو نحو ذلك مما يؤدي إلى الشفاء بإذن الله.</a:t>
            </a:r>
            <a:endParaRPr lang="ar-SA" sz="3600" dirty="0">
              <a:solidFill>
                <a:srgbClr val="00B0F0"/>
              </a:solidFill>
              <a:cs typeface="Simplified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571472" y="285728"/>
            <a:ext cx="8115328" cy="6143668"/>
          </a:xfrm>
        </p:spPr>
        <p:txBody>
          <a:bodyPr>
            <a:noAutofit/>
          </a:bodyPr>
          <a:lstStyle/>
          <a:p>
            <a:pPr marL="0" indent="0">
              <a:buNone/>
            </a:pPr>
            <a:endParaRPr lang="ar-SA" sz="3600" dirty="0" smtClean="0">
              <a:solidFill>
                <a:srgbClr val="FF0000"/>
              </a:solidFill>
              <a:latin typeface="Monotype Koufi" pitchFamily="2" charset="-78"/>
              <a:ea typeface="Monotype Koufi" pitchFamily="2" charset="-78"/>
              <a:cs typeface="Simplified Arabic" pitchFamily="2" charset="-78"/>
            </a:endParaRPr>
          </a:p>
          <a:p>
            <a:pPr marL="0" indent="0">
              <a:buNone/>
            </a:pPr>
            <a:endParaRPr lang="ar-SA" sz="3600" dirty="0" smtClean="0">
              <a:solidFill>
                <a:srgbClr val="FF0000"/>
              </a:solidFill>
              <a:latin typeface="Monotype Koufi" pitchFamily="2" charset="-78"/>
              <a:ea typeface="Monotype Koufi" pitchFamily="2" charset="-78"/>
              <a:cs typeface="Simplified Arabic" pitchFamily="2" charset="-78"/>
            </a:endParaRPr>
          </a:p>
          <a:p>
            <a:pPr marL="0" indent="0">
              <a:buNone/>
            </a:pPr>
            <a:endParaRPr lang="ar-SA" sz="4000" b="1" dirty="0" smtClean="0">
              <a:solidFill>
                <a:srgbClr val="FF0000"/>
              </a:solidFill>
              <a:latin typeface="Monotype Koufi" pitchFamily="2" charset="-78"/>
              <a:ea typeface="Monotype Koufi" pitchFamily="2" charset="-78"/>
              <a:cs typeface="Simplified Arabic" pitchFamily="2" charset="-78"/>
            </a:endParaRPr>
          </a:p>
          <a:p>
            <a:pPr marL="0" indent="0">
              <a:buNone/>
            </a:pPr>
            <a:r>
              <a:rPr lang="ar-SA" sz="4000" b="1" dirty="0" smtClean="0">
                <a:solidFill>
                  <a:srgbClr val="FF0000"/>
                </a:solidFill>
                <a:latin typeface="Monotype Koufi" pitchFamily="2" charset="-78"/>
                <a:ea typeface="Monotype Koufi" pitchFamily="2" charset="-78"/>
                <a:cs typeface="Simplified Arabic" pitchFamily="2" charset="-78"/>
              </a:rPr>
              <a:t>بعض المتصوّفة يقولون: لا حاجة إلى </a:t>
            </a:r>
            <a:r>
              <a:rPr lang="ar-SA" sz="4000" b="1" dirty="0" err="1" smtClean="0">
                <a:solidFill>
                  <a:srgbClr val="FF0000"/>
                </a:solidFill>
                <a:latin typeface="Monotype Koufi" pitchFamily="2" charset="-78"/>
                <a:ea typeface="Monotype Koufi" pitchFamily="2" charset="-78"/>
                <a:cs typeface="Simplified Arabic" pitchFamily="2" charset="-78"/>
              </a:rPr>
              <a:t>التداوي</a:t>
            </a:r>
            <a:r>
              <a:rPr lang="ar-SA" sz="4000" b="1" dirty="0" smtClean="0">
                <a:solidFill>
                  <a:srgbClr val="FF0000"/>
                </a:solidFill>
                <a:latin typeface="Monotype Koufi" pitchFamily="2" charset="-78"/>
                <a:ea typeface="Monotype Koufi" pitchFamily="2" charset="-78"/>
                <a:cs typeface="Simplified Arabic" pitchFamily="2" charset="-78"/>
              </a:rPr>
              <a:t>، فكل شيء بقضاء وقدر !!</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xEl>
                                              <p:pRg st="3" end="3"/>
                                            </p:txEl>
                                          </p:spTgt>
                                        </p:tgtEl>
                                        <p:attrNameLst>
                                          <p:attrName>style.visibility</p:attrName>
                                        </p:attrNameLst>
                                      </p:cBhvr>
                                      <p:to>
                                        <p:strVal val="visible"/>
                                      </p:to>
                                    </p:set>
                                    <p:anim by="(-#ppt_w*2)" calcmode="lin" valueType="num">
                                      <p:cBhvr rctx="PPT">
                                        <p:cTn id="7" dur="500" autoRev="1" fill="hold">
                                          <p:stCondLst>
                                            <p:cond delay="0"/>
                                          </p:stCondLst>
                                        </p:cTn>
                                        <p:tgtEl>
                                          <p:spTgt spid="4">
                                            <p:txEl>
                                              <p:pRg st="3" end="3"/>
                                            </p:txEl>
                                          </p:spTgt>
                                        </p:tgtEl>
                                        <p:attrNameLst>
                                          <p:attrName>ppt_w</p:attrName>
                                        </p:attrNameLst>
                                      </p:cBhvr>
                                    </p:anim>
                                    <p:anim by="(#ppt_w*0.50)" calcmode="lin" valueType="num">
                                      <p:cBhvr>
                                        <p:cTn id="8" dur="500" decel="50000" autoRev="1" fill="hold">
                                          <p:stCondLst>
                                            <p:cond delay="0"/>
                                          </p:stCondLst>
                                        </p:cTn>
                                        <p:tgtEl>
                                          <p:spTgt spid="4">
                                            <p:txEl>
                                              <p:pRg st="3" end="3"/>
                                            </p:txEl>
                                          </p:spTgt>
                                        </p:tgtEl>
                                        <p:attrNameLst>
                                          <p:attrName>ppt_x</p:attrName>
                                        </p:attrNameLst>
                                      </p:cBhvr>
                                    </p:anim>
                                    <p:anim from="(-#ppt_h/2)" to="(#ppt_y)" calcmode="lin" valueType="num">
                                      <p:cBhvr>
                                        <p:cTn id="9" dur="1000" fill="hold">
                                          <p:stCondLst>
                                            <p:cond delay="0"/>
                                          </p:stCondLst>
                                        </p:cTn>
                                        <p:tgtEl>
                                          <p:spTgt spid="4">
                                            <p:txEl>
                                              <p:pRg st="3" end="3"/>
                                            </p:txEl>
                                          </p:spTgt>
                                        </p:tgtEl>
                                        <p:attrNameLst>
                                          <p:attrName>ppt_y</p:attrName>
                                        </p:attrNameLst>
                                      </p:cBhvr>
                                    </p:anim>
                                    <p:animRot by="21600000">
                                      <p:cBhvr>
                                        <p:cTn id="10" dur="1000" fill="hold">
                                          <p:stCondLst>
                                            <p:cond delay="0"/>
                                          </p:stCondLst>
                                        </p:cTn>
                                        <p:tgtEl>
                                          <p:spTgt spid="4">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571472" y="285728"/>
            <a:ext cx="8115328" cy="6143668"/>
          </a:xfrm>
        </p:spPr>
        <p:txBody>
          <a:bodyPr>
            <a:noAutofit/>
          </a:bodyPr>
          <a:lstStyle/>
          <a:p>
            <a:pPr marL="0" indent="0">
              <a:buNone/>
            </a:pPr>
            <a:endParaRPr lang="ar-SA" sz="3600" dirty="0" smtClean="0">
              <a:solidFill>
                <a:srgbClr val="FF0000"/>
              </a:solidFill>
              <a:latin typeface="Monotype Koufi" pitchFamily="2" charset="-78"/>
              <a:ea typeface="Monotype Koufi" pitchFamily="2" charset="-78"/>
              <a:cs typeface="Simplified Arabic" pitchFamily="2" charset="-78"/>
            </a:endParaRPr>
          </a:p>
          <a:p>
            <a:pPr marL="0" indent="0">
              <a:buNone/>
            </a:pPr>
            <a:endParaRPr lang="ar-SA" sz="3600" dirty="0" smtClean="0">
              <a:solidFill>
                <a:srgbClr val="FF0000"/>
              </a:solidFill>
              <a:latin typeface="Monotype Koufi" pitchFamily="2" charset="-78"/>
              <a:ea typeface="Monotype Koufi" pitchFamily="2" charset="-78"/>
              <a:cs typeface="Simplified Arabic" pitchFamily="2" charset="-78"/>
            </a:endParaRPr>
          </a:p>
          <a:p>
            <a:pPr marL="0" indent="0">
              <a:buNone/>
            </a:pPr>
            <a:endParaRPr lang="ar-SA" sz="4000" b="1" dirty="0" smtClean="0">
              <a:solidFill>
                <a:srgbClr val="FF0000"/>
              </a:solidFill>
              <a:latin typeface="Monotype Koufi" pitchFamily="2" charset="-78"/>
              <a:ea typeface="Monotype Koufi" pitchFamily="2" charset="-78"/>
              <a:cs typeface="Simplified Arabic" pitchFamily="2" charset="-78"/>
            </a:endParaRPr>
          </a:p>
          <a:p>
            <a:pPr marL="0" indent="0">
              <a:buNone/>
            </a:pPr>
            <a:r>
              <a:rPr lang="ar-SA" sz="4000" b="1" dirty="0" smtClean="0">
                <a:solidFill>
                  <a:srgbClr val="FFFF00"/>
                </a:solidFill>
                <a:latin typeface="Monotype Koufi" pitchFamily="2" charset="-78"/>
                <a:ea typeface="Monotype Koufi" pitchFamily="2" charset="-78"/>
                <a:cs typeface="Simplified Arabic" pitchFamily="2" charset="-78"/>
              </a:rPr>
              <a:t>الفهم المغلوط لبعضهم لحديث: </a:t>
            </a:r>
          </a:p>
          <a:p>
            <a:pPr marL="0" indent="0" algn="ctr">
              <a:buNone/>
            </a:pPr>
            <a:r>
              <a:rPr lang="ar-SA" sz="4000" b="1" dirty="0" smtClean="0">
                <a:solidFill>
                  <a:srgbClr val="FFFF00"/>
                </a:solidFill>
                <a:latin typeface="Monotype Koufi" pitchFamily="2" charset="-78"/>
                <a:ea typeface="Monotype Koufi" pitchFamily="2" charset="-78"/>
                <a:cs typeface="Simplified Arabic" pitchFamily="2" charset="-78"/>
              </a:rPr>
              <a:t>(لا يسترقون)</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xEl>
                                              <p:pRg st="3" end="3"/>
                                            </p:txEl>
                                          </p:spTgt>
                                        </p:tgtEl>
                                        <p:attrNameLst>
                                          <p:attrName>style.visibility</p:attrName>
                                        </p:attrNameLst>
                                      </p:cBhvr>
                                      <p:to>
                                        <p:strVal val="visible"/>
                                      </p:to>
                                    </p:set>
                                    <p:anim by="(-#ppt_w*2)" calcmode="lin" valueType="num">
                                      <p:cBhvr rctx="PPT">
                                        <p:cTn id="7" dur="500" autoRev="1" fill="hold">
                                          <p:stCondLst>
                                            <p:cond delay="0"/>
                                          </p:stCondLst>
                                        </p:cTn>
                                        <p:tgtEl>
                                          <p:spTgt spid="4">
                                            <p:txEl>
                                              <p:pRg st="3" end="3"/>
                                            </p:txEl>
                                          </p:spTgt>
                                        </p:tgtEl>
                                        <p:attrNameLst>
                                          <p:attrName>ppt_w</p:attrName>
                                        </p:attrNameLst>
                                      </p:cBhvr>
                                    </p:anim>
                                    <p:anim by="(#ppt_w*0.50)" calcmode="lin" valueType="num">
                                      <p:cBhvr>
                                        <p:cTn id="8" dur="500" decel="50000" autoRev="1" fill="hold">
                                          <p:stCondLst>
                                            <p:cond delay="0"/>
                                          </p:stCondLst>
                                        </p:cTn>
                                        <p:tgtEl>
                                          <p:spTgt spid="4">
                                            <p:txEl>
                                              <p:pRg st="3" end="3"/>
                                            </p:txEl>
                                          </p:spTgt>
                                        </p:tgtEl>
                                        <p:attrNameLst>
                                          <p:attrName>ppt_x</p:attrName>
                                        </p:attrNameLst>
                                      </p:cBhvr>
                                    </p:anim>
                                    <p:anim from="(-#ppt_h/2)" to="(#ppt_y)" calcmode="lin" valueType="num">
                                      <p:cBhvr>
                                        <p:cTn id="9" dur="1000" fill="hold">
                                          <p:stCondLst>
                                            <p:cond delay="0"/>
                                          </p:stCondLst>
                                        </p:cTn>
                                        <p:tgtEl>
                                          <p:spTgt spid="4">
                                            <p:txEl>
                                              <p:pRg st="3" end="3"/>
                                            </p:txEl>
                                          </p:spTgt>
                                        </p:tgtEl>
                                        <p:attrNameLst>
                                          <p:attrName>ppt_y</p:attrName>
                                        </p:attrNameLst>
                                      </p:cBhvr>
                                    </p:anim>
                                    <p:animRot by="21600000">
                                      <p:cBhvr>
                                        <p:cTn id="10" dur="1000" fill="hold">
                                          <p:stCondLst>
                                            <p:cond delay="0"/>
                                          </p:stCondLst>
                                        </p:cTn>
                                        <p:tgtEl>
                                          <p:spTgt spid="4">
                                            <p:txEl>
                                              <p:pRg st="3" end="3"/>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4">
                                            <p:txEl>
                                              <p:pRg st="4" end="4"/>
                                            </p:txEl>
                                          </p:spTgt>
                                        </p:tgtEl>
                                        <p:attrNameLst>
                                          <p:attrName>style.visibility</p:attrName>
                                        </p:attrNameLst>
                                      </p:cBhvr>
                                      <p:to>
                                        <p:strVal val="visible"/>
                                      </p:to>
                                    </p:set>
                                    <p:anim by="(-#ppt_w*2)" calcmode="lin" valueType="num">
                                      <p:cBhvr rctx="PPT">
                                        <p:cTn id="15" dur="500" autoRev="1" fill="hold">
                                          <p:stCondLst>
                                            <p:cond delay="0"/>
                                          </p:stCondLst>
                                        </p:cTn>
                                        <p:tgtEl>
                                          <p:spTgt spid="4">
                                            <p:txEl>
                                              <p:pRg st="4" end="4"/>
                                            </p:txEl>
                                          </p:spTgt>
                                        </p:tgtEl>
                                        <p:attrNameLst>
                                          <p:attrName>ppt_w</p:attrName>
                                        </p:attrNameLst>
                                      </p:cBhvr>
                                    </p:anim>
                                    <p:anim by="(#ppt_w*0.50)" calcmode="lin" valueType="num">
                                      <p:cBhvr>
                                        <p:cTn id="16" dur="500" decel="50000" autoRev="1" fill="hold">
                                          <p:stCondLst>
                                            <p:cond delay="0"/>
                                          </p:stCondLst>
                                        </p:cTn>
                                        <p:tgtEl>
                                          <p:spTgt spid="4">
                                            <p:txEl>
                                              <p:pRg st="4" end="4"/>
                                            </p:txEl>
                                          </p:spTgt>
                                        </p:tgtEl>
                                        <p:attrNameLst>
                                          <p:attrName>ppt_x</p:attrName>
                                        </p:attrNameLst>
                                      </p:cBhvr>
                                    </p:anim>
                                    <p:anim from="(-#ppt_h/2)" to="(#ppt_y)" calcmode="lin" valueType="num">
                                      <p:cBhvr>
                                        <p:cTn id="17" dur="1000" fill="hold">
                                          <p:stCondLst>
                                            <p:cond delay="0"/>
                                          </p:stCondLst>
                                        </p:cTn>
                                        <p:tgtEl>
                                          <p:spTgt spid="4">
                                            <p:txEl>
                                              <p:pRg st="4" end="4"/>
                                            </p:txEl>
                                          </p:spTgt>
                                        </p:tgtEl>
                                        <p:attrNameLst>
                                          <p:attrName>ppt_y</p:attrName>
                                        </p:attrNameLst>
                                      </p:cBhvr>
                                    </p:anim>
                                    <p:animRot by="21600000">
                                      <p:cBhvr>
                                        <p:cTn id="18" dur="1000" fill="hold">
                                          <p:stCondLst>
                                            <p:cond delay="0"/>
                                          </p:stCondLst>
                                        </p:cTn>
                                        <p:tgtEl>
                                          <p:spTgt spid="4">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571472" y="285728"/>
            <a:ext cx="8115328" cy="6143668"/>
          </a:xfrm>
        </p:spPr>
        <p:txBody>
          <a:bodyPr>
            <a:noAutofit/>
          </a:bodyPr>
          <a:lstStyle/>
          <a:p>
            <a:pPr algn="ctr">
              <a:buNone/>
            </a:pPr>
            <a:endParaRPr lang="ar-SA" sz="3200" dirty="0" smtClean="0">
              <a:solidFill>
                <a:srgbClr val="FF0000"/>
              </a:solidFill>
              <a:latin typeface="Monotype Koufi" pitchFamily="2" charset="-78"/>
              <a:ea typeface="Monotype Koufi" pitchFamily="2" charset="-78"/>
              <a:cs typeface="Simplified Arabic" pitchFamily="2" charset="-78"/>
            </a:endParaRPr>
          </a:p>
          <a:p>
            <a:pPr algn="ctr">
              <a:buNone/>
            </a:pPr>
            <a:endParaRPr lang="ar-SA" sz="3200" dirty="0" smtClean="0">
              <a:solidFill>
                <a:srgbClr val="FF0000"/>
              </a:solidFill>
              <a:latin typeface="Monotype Koufi" pitchFamily="2" charset="-78"/>
              <a:ea typeface="Monotype Koufi" pitchFamily="2" charset="-78"/>
              <a:cs typeface="Simplified Arabic" pitchFamily="2" charset="-78"/>
            </a:endParaRPr>
          </a:p>
          <a:p>
            <a:pPr algn="ctr">
              <a:buNone/>
            </a:pPr>
            <a:endParaRPr lang="ar-SA" sz="3200" dirty="0" smtClean="0">
              <a:solidFill>
                <a:srgbClr val="FF0000"/>
              </a:solidFill>
              <a:latin typeface="Monotype Koufi" pitchFamily="2" charset="-78"/>
              <a:ea typeface="Monotype Koufi" pitchFamily="2" charset="-78"/>
              <a:cs typeface="Simplified Arabic" pitchFamily="2" charset="-78"/>
            </a:endParaRPr>
          </a:p>
          <a:p>
            <a:pPr algn="ctr">
              <a:buNone/>
            </a:pPr>
            <a:r>
              <a:rPr lang="ar-SA" sz="6600" dirty="0" smtClean="0">
                <a:solidFill>
                  <a:srgbClr val="FF0000"/>
                </a:solidFill>
                <a:latin typeface="Monotype Koufi" pitchFamily="2" charset="-78"/>
                <a:ea typeface="Monotype Koufi" pitchFamily="2" charset="-78"/>
                <a:cs typeface="Monotype Koufi" pitchFamily="2" charset="-78"/>
              </a:rPr>
              <a:t>الضوابط الشرعيّة العامة المتعلقة </a:t>
            </a:r>
            <a:r>
              <a:rPr lang="ar-SA" sz="6600" dirty="0" err="1" smtClean="0">
                <a:solidFill>
                  <a:srgbClr val="FF0000"/>
                </a:solidFill>
                <a:latin typeface="Monotype Koufi" pitchFamily="2" charset="-78"/>
                <a:ea typeface="Monotype Koufi" pitchFamily="2" charset="-78"/>
                <a:cs typeface="Monotype Koufi" pitchFamily="2" charset="-78"/>
              </a:rPr>
              <a:t>بالتداوي</a:t>
            </a:r>
            <a:endParaRPr lang="ar-SA" sz="3200" dirty="0" smtClean="0">
              <a:solidFill>
                <a:srgbClr val="FF0000"/>
              </a:solidFill>
              <a:latin typeface="Monotype Koufi" pitchFamily="2" charset="-78"/>
              <a:ea typeface="Monotype Koufi" pitchFamily="2" charset="-78"/>
              <a:cs typeface="Monotype Koufi" pitchFamily="2" charset="-78"/>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770" decel="100000"/>
                                        <p:tgtEl>
                                          <p:spTgt spid="4">
                                            <p:txEl>
                                              <p:pRg st="3" end="3"/>
                                            </p:txEl>
                                          </p:spTgt>
                                        </p:tgtEl>
                                      </p:cBhvr>
                                    </p:animEffect>
                                    <p:animScale>
                                      <p:cBhvr>
                                        <p:cTn id="8" dur="770" decel="100000"/>
                                        <p:tgtEl>
                                          <p:spTgt spid="4">
                                            <p:txEl>
                                              <p:pRg st="3" end="3"/>
                                            </p:txEl>
                                          </p:spTgt>
                                        </p:tgtEl>
                                      </p:cBhvr>
                                      <p:from x="10000" y="10000"/>
                                      <p:to x="200000" y="450000"/>
                                    </p:animScale>
                                    <p:animScale>
                                      <p:cBhvr>
                                        <p:cTn id="9" dur="1230" accel="100000" fill="hold">
                                          <p:stCondLst>
                                            <p:cond delay="770"/>
                                          </p:stCondLst>
                                        </p:cTn>
                                        <p:tgtEl>
                                          <p:spTgt spid="4">
                                            <p:txEl>
                                              <p:pRg st="3" end="3"/>
                                            </p:txEl>
                                          </p:spTgt>
                                        </p:tgtEl>
                                      </p:cBhvr>
                                      <p:from x="200000" y="450000"/>
                                      <p:to x="100000" y="100000"/>
                                    </p:animScale>
                                    <p:set>
                                      <p:cBhvr>
                                        <p:cTn id="10" dur="770" fill="hold"/>
                                        <p:tgtEl>
                                          <p:spTgt spid="4">
                                            <p:txEl>
                                              <p:pRg st="3" end="3"/>
                                            </p:txEl>
                                          </p:spTgt>
                                        </p:tgtEl>
                                        <p:attrNameLst>
                                          <p:attrName>ppt_x</p:attrName>
                                        </p:attrNameLst>
                                      </p:cBhvr>
                                      <p:to>
                                        <p:strVal val="(0.5)"/>
                                      </p:to>
                                    </p:set>
                                    <p:anim from="(0.5)" to="(#ppt_x)" calcmode="lin" valueType="num">
                                      <p:cBhvr>
                                        <p:cTn id="11" dur="1230" accel="100000" fill="hold">
                                          <p:stCondLst>
                                            <p:cond delay="770"/>
                                          </p:stCondLst>
                                        </p:cTn>
                                        <p:tgtEl>
                                          <p:spTgt spid="4">
                                            <p:txEl>
                                              <p:pRg st="3" end="3"/>
                                            </p:txEl>
                                          </p:spTgt>
                                        </p:tgtEl>
                                        <p:attrNameLst>
                                          <p:attrName>ppt_x</p:attrName>
                                        </p:attrNameLst>
                                      </p:cBhvr>
                                    </p:anim>
                                    <p:set>
                                      <p:cBhvr>
                                        <p:cTn id="12" dur="770" fill="hold"/>
                                        <p:tgtEl>
                                          <p:spTgt spid="4">
                                            <p:txEl>
                                              <p:pRg st="3" end="3"/>
                                            </p:txEl>
                                          </p:spTgt>
                                        </p:tgtEl>
                                        <p:attrNameLst>
                                          <p:attrName>ppt_y</p:attrName>
                                        </p:attrNameLst>
                                      </p:cBhvr>
                                      <p:to>
                                        <p:strVal val="(#ppt_y+0.4)"/>
                                      </p:to>
                                    </p:set>
                                    <p:anim from="(#ppt_y+0.4)" to="(#ppt_y)" calcmode="lin" valueType="num">
                                      <p:cBhvr>
                                        <p:cTn id="13" dur="1230" accel="100000" fill="hold">
                                          <p:stCondLst>
                                            <p:cond delay="770"/>
                                          </p:stCondLst>
                                        </p:cTn>
                                        <p:tgtEl>
                                          <p:spTgt spid="4">
                                            <p:txEl>
                                              <p:pRg st="3" end="3"/>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5500694" y="1142984"/>
            <a:ext cx="3143272" cy="1571636"/>
          </a:xfrm>
          <a:prstGeom prst="roundRect">
            <a:avLst/>
          </a:prstGeom>
          <a:solidFill>
            <a:schemeClr val="tx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latin typeface="Monotype Koufi" pitchFamily="2" charset="-78"/>
                <a:ea typeface="Monotype Koufi" pitchFamily="2" charset="-78"/>
                <a:cs typeface="Monotype Koufi" pitchFamily="2" charset="-78"/>
              </a:rPr>
              <a:t>الاعتقاد بأن الله هو الشافي وحده</a:t>
            </a:r>
            <a:endParaRPr lang="ar-SA" sz="3200" dirty="0">
              <a:latin typeface="Monotype Koufi" pitchFamily="2" charset="-78"/>
              <a:ea typeface="Monotype Koufi" pitchFamily="2" charset="-78"/>
              <a:cs typeface="Monotype Koufi" pitchFamily="2" charset="-78"/>
            </a:endParaRPr>
          </a:p>
        </p:txBody>
      </p:sp>
      <p:sp>
        <p:nvSpPr>
          <p:cNvPr id="3" name="مستطيل مستدير الزوايا 2"/>
          <p:cNvSpPr/>
          <p:nvPr/>
        </p:nvSpPr>
        <p:spPr>
          <a:xfrm>
            <a:off x="1285852" y="1071546"/>
            <a:ext cx="3143272" cy="1571636"/>
          </a:xfrm>
          <a:prstGeom prst="roundRect">
            <a:avLst/>
          </a:prstGeom>
          <a:solidFill>
            <a:schemeClr val="tx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latin typeface="Monotype Koufi" pitchFamily="2" charset="-78"/>
                <a:ea typeface="Monotype Koufi" pitchFamily="2" charset="-78"/>
                <a:cs typeface="Monotype Koufi" pitchFamily="2" charset="-78"/>
              </a:rPr>
              <a:t>ألا يتداوي إلا عند الحاجة وبقدرها</a:t>
            </a:r>
            <a:endParaRPr lang="ar-SA" sz="3200" dirty="0">
              <a:latin typeface="Monotype Koufi" pitchFamily="2" charset="-78"/>
              <a:ea typeface="Monotype Koufi" pitchFamily="2" charset="-78"/>
              <a:cs typeface="Monotype Koufi" pitchFamily="2" charset="-78"/>
            </a:endParaRPr>
          </a:p>
        </p:txBody>
      </p:sp>
      <p:sp>
        <p:nvSpPr>
          <p:cNvPr id="5" name="مستطيل مستدير الزوايا 4"/>
          <p:cNvSpPr/>
          <p:nvPr/>
        </p:nvSpPr>
        <p:spPr>
          <a:xfrm>
            <a:off x="5286380" y="3571876"/>
            <a:ext cx="3286148" cy="1571636"/>
          </a:xfrm>
          <a:prstGeom prst="roundRect">
            <a:avLst/>
          </a:prstGeom>
          <a:solidFill>
            <a:schemeClr val="tx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latin typeface="Monotype Koufi" pitchFamily="2" charset="-78"/>
                <a:ea typeface="Monotype Koufi" pitchFamily="2" charset="-78"/>
                <a:cs typeface="Monotype Koufi" pitchFamily="2" charset="-78"/>
              </a:rPr>
              <a:t>أن يتداوى عند طبيب مشهود له وماهر</a:t>
            </a:r>
            <a:endParaRPr lang="ar-SA" sz="2800" dirty="0">
              <a:latin typeface="Monotype Koufi" pitchFamily="2" charset="-78"/>
              <a:ea typeface="Monotype Koufi" pitchFamily="2" charset="-78"/>
              <a:cs typeface="Monotype Koufi" pitchFamily="2" charset="-78"/>
            </a:endParaRPr>
          </a:p>
        </p:txBody>
      </p:sp>
      <p:sp>
        <p:nvSpPr>
          <p:cNvPr id="6" name="مستطيل مستدير الزوايا 5"/>
          <p:cNvSpPr/>
          <p:nvPr/>
        </p:nvSpPr>
        <p:spPr>
          <a:xfrm>
            <a:off x="1214414" y="3500438"/>
            <a:ext cx="3143272" cy="1571636"/>
          </a:xfrm>
          <a:prstGeom prst="roundRect">
            <a:avLst/>
          </a:prstGeom>
          <a:solidFill>
            <a:schemeClr val="tx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latin typeface="Monotype Koufi" pitchFamily="2" charset="-78"/>
                <a:ea typeface="Monotype Koufi" pitchFamily="2" charset="-78"/>
                <a:cs typeface="Monotype Koufi" pitchFamily="2" charset="-78"/>
              </a:rPr>
              <a:t>ألا يتداوى بمحرّم</a:t>
            </a:r>
            <a:endParaRPr lang="ar-SA" sz="3200" dirty="0">
              <a:latin typeface="Monotype Koufi" pitchFamily="2" charset="-78"/>
              <a:ea typeface="Monotype Koufi" pitchFamily="2" charset="-78"/>
              <a:cs typeface="Monotype Koufi" pitchFamily="2" charset="-78"/>
            </a:endParaRP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iterate type="lt">
                                    <p:tmPct val="10000"/>
                                  </p:iterate>
                                  <p:childTnLst>
                                    <p:set>
                                      <p:cBhvr>
                                        <p:cTn id="17" dur="1" fill="hold">
                                          <p:stCondLst>
                                            <p:cond delay="0"/>
                                          </p:stCondLst>
                                        </p:cTn>
                                        <p:tgtEl>
                                          <p:spTgt spid="3"/>
                                        </p:tgtEl>
                                        <p:attrNameLst>
                                          <p:attrName>style.visibility</p:attrName>
                                        </p:attrNameLst>
                                      </p:cBhvr>
                                      <p:to>
                                        <p:strVal val="visible"/>
                                      </p:to>
                                    </p:set>
                                    <p:animEffect transition="in" filter="fade">
                                      <p:cBhvr>
                                        <p:cTn id="18" dur="770" decel="100000"/>
                                        <p:tgtEl>
                                          <p:spTgt spid="3"/>
                                        </p:tgtEl>
                                      </p:cBhvr>
                                    </p:animEffect>
                                    <p:animScale>
                                      <p:cBhvr>
                                        <p:cTn id="19" dur="770" decel="100000"/>
                                        <p:tgtEl>
                                          <p:spTgt spid="3"/>
                                        </p:tgtEl>
                                      </p:cBhvr>
                                      <p:from x="10000" y="10000"/>
                                      <p:to x="200000" y="450000"/>
                                    </p:animScale>
                                    <p:animScale>
                                      <p:cBhvr>
                                        <p:cTn id="20" dur="1230" accel="100000" fill="hold">
                                          <p:stCondLst>
                                            <p:cond delay="770"/>
                                          </p:stCondLst>
                                        </p:cTn>
                                        <p:tgtEl>
                                          <p:spTgt spid="3"/>
                                        </p:tgtEl>
                                      </p:cBhvr>
                                      <p:from x="200000" y="450000"/>
                                      <p:to x="100000" y="100000"/>
                                    </p:animScale>
                                    <p:set>
                                      <p:cBhvr>
                                        <p:cTn id="21" dur="770" fill="hold"/>
                                        <p:tgtEl>
                                          <p:spTgt spid="3"/>
                                        </p:tgtEl>
                                        <p:attrNameLst>
                                          <p:attrName>ppt_x</p:attrName>
                                        </p:attrNameLst>
                                      </p:cBhvr>
                                      <p:to>
                                        <p:strVal val="(0.5)"/>
                                      </p:to>
                                    </p:set>
                                    <p:anim from="(0.5)" to="(#ppt_x)" calcmode="lin" valueType="num">
                                      <p:cBhvr>
                                        <p:cTn id="22" dur="1230" accel="100000" fill="hold">
                                          <p:stCondLst>
                                            <p:cond delay="770"/>
                                          </p:stCondLst>
                                        </p:cTn>
                                        <p:tgtEl>
                                          <p:spTgt spid="3"/>
                                        </p:tgtEl>
                                        <p:attrNameLst>
                                          <p:attrName>ppt_x</p:attrName>
                                        </p:attrNameLst>
                                      </p:cBhvr>
                                    </p:anim>
                                    <p:set>
                                      <p:cBhvr>
                                        <p:cTn id="23" dur="770" fill="hold"/>
                                        <p:tgtEl>
                                          <p:spTgt spid="3"/>
                                        </p:tgtEl>
                                        <p:attrNameLst>
                                          <p:attrName>ppt_y</p:attrName>
                                        </p:attrNameLst>
                                      </p:cBhvr>
                                      <p:to>
                                        <p:strVal val="(#ppt_y+0.4)"/>
                                      </p:to>
                                    </p:set>
                                    <p:anim from="(#ppt_y+0.4)" to="(#ppt_y)" calcmode="lin" valueType="num">
                                      <p:cBhvr>
                                        <p:cTn id="24" dur="1230" accel="100000" fill="hold">
                                          <p:stCondLst>
                                            <p:cond delay="770"/>
                                          </p:stCondLst>
                                        </p:cTn>
                                        <p:tgtEl>
                                          <p:spTgt spid="3"/>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iterate type="lt">
                                    <p:tmPct val="10000"/>
                                  </p:iterate>
                                  <p:childTnLst>
                                    <p:set>
                                      <p:cBhvr>
                                        <p:cTn id="28" dur="1" fill="hold">
                                          <p:stCondLst>
                                            <p:cond delay="0"/>
                                          </p:stCondLst>
                                        </p:cTn>
                                        <p:tgtEl>
                                          <p:spTgt spid="5"/>
                                        </p:tgtEl>
                                        <p:attrNameLst>
                                          <p:attrName>style.visibility</p:attrName>
                                        </p:attrNameLst>
                                      </p:cBhvr>
                                      <p:to>
                                        <p:strVal val="visible"/>
                                      </p:to>
                                    </p:set>
                                    <p:animEffect transition="in" filter="fade">
                                      <p:cBhvr>
                                        <p:cTn id="29" dur="770" decel="100000"/>
                                        <p:tgtEl>
                                          <p:spTgt spid="5"/>
                                        </p:tgtEl>
                                      </p:cBhvr>
                                    </p:animEffect>
                                    <p:animScale>
                                      <p:cBhvr>
                                        <p:cTn id="30" dur="770" decel="100000"/>
                                        <p:tgtEl>
                                          <p:spTgt spid="5"/>
                                        </p:tgtEl>
                                      </p:cBhvr>
                                      <p:from x="10000" y="10000"/>
                                      <p:to x="200000" y="450000"/>
                                    </p:animScale>
                                    <p:animScale>
                                      <p:cBhvr>
                                        <p:cTn id="31" dur="1230" accel="100000" fill="hold">
                                          <p:stCondLst>
                                            <p:cond delay="770"/>
                                          </p:stCondLst>
                                        </p:cTn>
                                        <p:tgtEl>
                                          <p:spTgt spid="5"/>
                                        </p:tgtEl>
                                      </p:cBhvr>
                                      <p:from x="200000" y="450000"/>
                                      <p:to x="100000" y="100000"/>
                                    </p:animScale>
                                    <p:set>
                                      <p:cBhvr>
                                        <p:cTn id="32" dur="770" fill="hold"/>
                                        <p:tgtEl>
                                          <p:spTgt spid="5"/>
                                        </p:tgtEl>
                                        <p:attrNameLst>
                                          <p:attrName>ppt_x</p:attrName>
                                        </p:attrNameLst>
                                      </p:cBhvr>
                                      <p:to>
                                        <p:strVal val="(0.5)"/>
                                      </p:to>
                                    </p:set>
                                    <p:anim from="(0.5)" to="(#ppt_x)" calcmode="lin" valueType="num">
                                      <p:cBhvr>
                                        <p:cTn id="33" dur="1230" accel="100000" fill="hold">
                                          <p:stCondLst>
                                            <p:cond delay="770"/>
                                          </p:stCondLst>
                                        </p:cTn>
                                        <p:tgtEl>
                                          <p:spTgt spid="5"/>
                                        </p:tgtEl>
                                        <p:attrNameLst>
                                          <p:attrName>ppt_x</p:attrName>
                                        </p:attrNameLst>
                                      </p:cBhvr>
                                    </p:anim>
                                    <p:set>
                                      <p:cBhvr>
                                        <p:cTn id="34" dur="770" fill="hold"/>
                                        <p:tgtEl>
                                          <p:spTgt spid="5"/>
                                        </p:tgtEl>
                                        <p:attrNameLst>
                                          <p:attrName>ppt_y</p:attrName>
                                        </p:attrNameLst>
                                      </p:cBhvr>
                                      <p:to>
                                        <p:strVal val="(#ppt_y+0.4)"/>
                                      </p:to>
                                    </p:set>
                                    <p:anim from="(#ppt_y+0.4)" to="(#ppt_y)" calcmode="lin" valueType="num">
                                      <p:cBhvr>
                                        <p:cTn id="35" dur="1230" accel="100000" fill="hold">
                                          <p:stCondLst>
                                            <p:cond delay="770"/>
                                          </p:stCondLst>
                                        </p:cTn>
                                        <p:tgtEl>
                                          <p:spTgt spid="5"/>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grpId="0" nodeType="clickEffect">
                                  <p:stCondLst>
                                    <p:cond delay="0"/>
                                  </p:stCondLst>
                                  <p:iterate type="lt">
                                    <p:tmPct val="10000"/>
                                  </p:iterate>
                                  <p:childTnLst>
                                    <p:set>
                                      <p:cBhvr>
                                        <p:cTn id="39" dur="1" fill="hold">
                                          <p:stCondLst>
                                            <p:cond delay="0"/>
                                          </p:stCondLst>
                                        </p:cTn>
                                        <p:tgtEl>
                                          <p:spTgt spid="6"/>
                                        </p:tgtEl>
                                        <p:attrNameLst>
                                          <p:attrName>style.visibility</p:attrName>
                                        </p:attrNameLst>
                                      </p:cBhvr>
                                      <p:to>
                                        <p:strVal val="visible"/>
                                      </p:to>
                                    </p:set>
                                    <p:animEffect transition="in" filter="fade">
                                      <p:cBhvr>
                                        <p:cTn id="40" dur="770" decel="100000"/>
                                        <p:tgtEl>
                                          <p:spTgt spid="6"/>
                                        </p:tgtEl>
                                      </p:cBhvr>
                                    </p:animEffect>
                                    <p:animScale>
                                      <p:cBhvr>
                                        <p:cTn id="41" dur="770" decel="100000"/>
                                        <p:tgtEl>
                                          <p:spTgt spid="6"/>
                                        </p:tgtEl>
                                      </p:cBhvr>
                                      <p:from x="10000" y="10000"/>
                                      <p:to x="200000" y="450000"/>
                                    </p:animScale>
                                    <p:animScale>
                                      <p:cBhvr>
                                        <p:cTn id="42" dur="1230" accel="100000" fill="hold">
                                          <p:stCondLst>
                                            <p:cond delay="770"/>
                                          </p:stCondLst>
                                        </p:cTn>
                                        <p:tgtEl>
                                          <p:spTgt spid="6"/>
                                        </p:tgtEl>
                                      </p:cBhvr>
                                      <p:from x="200000" y="450000"/>
                                      <p:to x="100000" y="100000"/>
                                    </p:animScale>
                                    <p:set>
                                      <p:cBhvr>
                                        <p:cTn id="43" dur="770" fill="hold"/>
                                        <p:tgtEl>
                                          <p:spTgt spid="6"/>
                                        </p:tgtEl>
                                        <p:attrNameLst>
                                          <p:attrName>ppt_x</p:attrName>
                                        </p:attrNameLst>
                                      </p:cBhvr>
                                      <p:to>
                                        <p:strVal val="(0.5)"/>
                                      </p:to>
                                    </p:set>
                                    <p:anim from="(0.5)" to="(#ppt_x)" calcmode="lin" valueType="num">
                                      <p:cBhvr>
                                        <p:cTn id="44" dur="1230" accel="100000" fill="hold">
                                          <p:stCondLst>
                                            <p:cond delay="770"/>
                                          </p:stCondLst>
                                        </p:cTn>
                                        <p:tgtEl>
                                          <p:spTgt spid="6"/>
                                        </p:tgtEl>
                                        <p:attrNameLst>
                                          <p:attrName>ppt_x</p:attrName>
                                        </p:attrNameLst>
                                      </p:cBhvr>
                                    </p:anim>
                                    <p:set>
                                      <p:cBhvr>
                                        <p:cTn id="45" dur="770" fill="hold"/>
                                        <p:tgtEl>
                                          <p:spTgt spid="6"/>
                                        </p:tgtEl>
                                        <p:attrNameLst>
                                          <p:attrName>ppt_y</p:attrName>
                                        </p:attrNameLst>
                                      </p:cBhvr>
                                      <p:to>
                                        <p:strVal val="(#ppt_y+0.4)"/>
                                      </p:to>
                                    </p:set>
                                    <p:anim from="(#ppt_y+0.4)" to="(#ppt_y)" calcmode="lin" valueType="num">
                                      <p:cBhvr>
                                        <p:cTn id="46" dur="1230" accel="100000" fill="hold">
                                          <p:stCondLst>
                                            <p:cond delay="770"/>
                                          </p:stCondLst>
                                        </p:cTn>
                                        <p:tgtEl>
                                          <p:spTgt spid="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5" grpId="0" animBg="1"/>
      <p:bldP spid="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4400" y="1071546"/>
            <a:ext cx="7772400" cy="4929222"/>
          </a:xfrm>
        </p:spPr>
        <p:txBody>
          <a:bodyPr>
            <a:noAutofit/>
          </a:bodyPr>
          <a:lstStyle/>
          <a:p>
            <a:pPr algn="ctr">
              <a:buNone/>
            </a:pPr>
            <a:endParaRPr lang="ar-SA" sz="5400" dirty="0" smtClean="0">
              <a:solidFill>
                <a:srgbClr val="00B0F0"/>
              </a:solidFill>
              <a:cs typeface="AL-Mateen" pitchFamily="2" charset="-78"/>
            </a:endParaRPr>
          </a:p>
          <a:p>
            <a:pPr algn="ctr">
              <a:buNone/>
            </a:pPr>
            <a:r>
              <a:rPr lang="ar-SA" sz="8800" dirty="0" smtClean="0">
                <a:solidFill>
                  <a:srgbClr val="00B0F0"/>
                </a:solidFill>
                <a:cs typeface="AL-Mateen" pitchFamily="2" charset="-78"/>
              </a:rPr>
              <a:t>الضوابط الشرعيّة العامة المتعلقة بالمداواة</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ذو زاويتين مستديرتين في نفس الجانب 3"/>
          <p:cNvSpPr/>
          <p:nvPr/>
        </p:nvSpPr>
        <p:spPr>
          <a:xfrm>
            <a:off x="5643570" y="1571612"/>
            <a:ext cx="2571768" cy="1428760"/>
          </a:xfrm>
          <a:prstGeom prst="round2Same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cs typeface="Simplified Arabic" pitchFamily="2" charset="-78"/>
              </a:rPr>
              <a:t>تجنب الاختلاط</a:t>
            </a:r>
            <a:endParaRPr lang="ar-SA" sz="2800" b="1" dirty="0">
              <a:cs typeface="Simplified Arabic" pitchFamily="2" charset="-78"/>
            </a:endParaRPr>
          </a:p>
        </p:txBody>
      </p:sp>
      <p:sp>
        <p:nvSpPr>
          <p:cNvPr id="5" name="مستطيل ذو زاويتين مستديرتين في نفس الجانب 4"/>
          <p:cNvSpPr/>
          <p:nvPr/>
        </p:nvSpPr>
        <p:spPr>
          <a:xfrm>
            <a:off x="1357290" y="1571612"/>
            <a:ext cx="2571768" cy="1428760"/>
          </a:xfrm>
          <a:prstGeom prst="round2Same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cs typeface="Simplified Arabic" pitchFamily="2" charset="-78"/>
              </a:rPr>
              <a:t>حفظ العورات وغض البصر</a:t>
            </a:r>
            <a:endParaRPr lang="ar-SA" sz="2800" b="1" dirty="0">
              <a:cs typeface="Simplified Arabic" pitchFamily="2" charset="-78"/>
            </a:endParaRPr>
          </a:p>
        </p:txBody>
      </p:sp>
      <p:sp>
        <p:nvSpPr>
          <p:cNvPr id="7" name="مستطيل ذو زاويتين مستديرتين في نفس الجانب 6"/>
          <p:cNvSpPr/>
          <p:nvPr/>
        </p:nvSpPr>
        <p:spPr>
          <a:xfrm>
            <a:off x="3643306" y="3714752"/>
            <a:ext cx="1571636" cy="1428760"/>
          </a:xfrm>
          <a:prstGeom prst="round2Same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cs typeface="Simplified Arabic" pitchFamily="2" charset="-78"/>
              </a:rPr>
              <a:t>حفظ الأسرار</a:t>
            </a:r>
            <a:endParaRPr lang="ar-SA" sz="2800" b="1" dirty="0">
              <a:cs typeface="Simplified Arabic" pitchFamily="2" charset="-78"/>
            </a:endParaRPr>
          </a:p>
        </p:txBody>
      </p:sp>
      <p:sp>
        <p:nvSpPr>
          <p:cNvPr id="8" name="مستطيل ذو زاويتين مستديرتين في نفس الجانب 7"/>
          <p:cNvSpPr/>
          <p:nvPr/>
        </p:nvSpPr>
        <p:spPr>
          <a:xfrm>
            <a:off x="1571604" y="3714752"/>
            <a:ext cx="1571636" cy="1428760"/>
          </a:xfrm>
          <a:prstGeom prst="round2Same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cs typeface="Simplified Arabic" pitchFamily="2" charset="-78"/>
              </a:rPr>
              <a:t>حرمة بدن الإنسان</a:t>
            </a:r>
            <a:endParaRPr lang="ar-SA" sz="2800" b="1" dirty="0">
              <a:cs typeface="Simplified Arabic" pitchFamily="2" charset="-78"/>
            </a:endParaRPr>
          </a:p>
        </p:txBody>
      </p:sp>
      <p:sp>
        <p:nvSpPr>
          <p:cNvPr id="9" name="مستطيل ذو زاويتين مستديرتين في نفس الجانب 8"/>
          <p:cNvSpPr/>
          <p:nvPr/>
        </p:nvSpPr>
        <p:spPr>
          <a:xfrm>
            <a:off x="5715008" y="3714752"/>
            <a:ext cx="2571768" cy="1428760"/>
          </a:xfrm>
          <a:prstGeom prst="round2Same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cs typeface="Simplified Arabic" pitchFamily="2" charset="-78"/>
              </a:rPr>
              <a:t>تجنب الخلوة غير الشرعية</a:t>
            </a:r>
            <a:endParaRPr lang="ar-SA" sz="2800" b="1" dirty="0">
              <a:cs typeface="Simplified Arab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9" presetClass="entr" presetSubtype="1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0" fill="hold"/>
                                        <p:tgtEl>
                                          <p:spTgt spid="5"/>
                                        </p:tgtEl>
                                        <p:attrNameLst>
                                          <p:attrName>ppt_w</p:attrName>
                                        </p:attrNameLst>
                                      </p:cBhvr>
                                      <p:tavLst>
                                        <p:tav tm="0" fmla="#ppt_w*sin(2.5*pi*$)">
                                          <p:val>
                                            <p:fltVal val="0"/>
                                          </p:val>
                                        </p:tav>
                                        <p:tav tm="100000">
                                          <p:val>
                                            <p:fltVal val="1"/>
                                          </p:val>
                                        </p:tav>
                                      </p:tavLst>
                                    </p:anim>
                                    <p:anim calcmode="lin" valueType="num">
                                      <p:cBhvr>
                                        <p:cTn id="15" dur="5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5"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1000" fill="hold"/>
                                        <p:tgtEl>
                                          <p:spTgt spid="9"/>
                                        </p:tgtEl>
                                        <p:attrNameLst>
                                          <p:attrName>ppt_w</p:attrName>
                                        </p:attrNameLst>
                                      </p:cBhvr>
                                      <p:tavLst>
                                        <p:tav tm="0">
                                          <p:val>
                                            <p:fltVal val="0"/>
                                          </p:val>
                                        </p:tav>
                                        <p:tav tm="100000">
                                          <p:val>
                                            <p:strVal val="#ppt_w"/>
                                          </p:val>
                                        </p:tav>
                                      </p:tavLst>
                                    </p:anim>
                                    <p:anim calcmode="lin" valueType="num">
                                      <p:cBhvr>
                                        <p:cTn id="21" dur="1000" fill="hold"/>
                                        <p:tgtEl>
                                          <p:spTgt spid="9"/>
                                        </p:tgtEl>
                                        <p:attrNameLst>
                                          <p:attrName>ppt_h</p:attrName>
                                        </p:attrNameLst>
                                      </p:cBhvr>
                                      <p:tavLst>
                                        <p:tav tm="0">
                                          <p:val>
                                            <p:fltVal val="0"/>
                                          </p:val>
                                        </p:tav>
                                        <p:tav tm="100000">
                                          <p:val>
                                            <p:strVal val="#ppt_h"/>
                                          </p:val>
                                        </p:tav>
                                      </p:tavLst>
                                    </p:anim>
                                    <p:anim calcmode="lin" valueType="num">
                                      <p:cBhvr>
                                        <p:cTn id="22"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checkerboard(across)">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34"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from="(-#ppt_w/2)" to="(#ppt_x)" calcmode="lin" valueType="num">
                                      <p:cBhvr>
                                        <p:cTn id="33" dur="600" fill="hold">
                                          <p:stCondLst>
                                            <p:cond delay="0"/>
                                          </p:stCondLst>
                                        </p:cTn>
                                        <p:tgtEl>
                                          <p:spTgt spid="8"/>
                                        </p:tgtEl>
                                        <p:attrNameLst>
                                          <p:attrName>ppt_x</p:attrName>
                                        </p:attrNameLst>
                                      </p:cBhvr>
                                    </p:anim>
                                    <p:anim from="0" to="-1.0" calcmode="lin" valueType="num">
                                      <p:cBhvr>
                                        <p:cTn id="34" dur="200" decel="50000" autoRev="1" fill="hold">
                                          <p:stCondLst>
                                            <p:cond delay="600"/>
                                          </p:stCondLst>
                                        </p:cTn>
                                        <p:tgtEl>
                                          <p:spTgt spid="8"/>
                                        </p:tgtEl>
                                        <p:attrNameLst>
                                          <p:attrName>xshear</p:attrName>
                                        </p:attrNameLst>
                                      </p:cBhvr>
                                    </p:anim>
                                    <p:animScale>
                                      <p:cBhvr>
                                        <p:cTn id="35" dur="200" decel="100000" autoRev="1" fill="hold">
                                          <p:stCondLst>
                                            <p:cond delay="600"/>
                                          </p:stCondLst>
                                        </p:cTn>
                                        <p:tgtEl>
                                          <p:spTgt spid="8"/>
                                        </p:tgtEl>
                                      </p:cBhvr>
                                      <p:from x="100000" y="100000"/>
                                      <p:to x="80000" y="100000"/>
                                    </p:animScale>
                                    <p:anim by="(#ppt_h/3+#ppt_w*0.1)" calcmode="lin" valueType="num">
                                      <p:cBhvr additive="sum">
                                        <p:cTn id="36" dur="200" decel="100000" autoRev="1" fill="hold">
                                          <p:stCondLst>
                                            <p:cond delay="600"/>
                                          </p:stCondLst>
                                        </p:cTn>
                                        <p:tgtEl>
                                          <p:spTgt spid="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2976" y="1857364"/>
            <a:ext cx="7129458" cy="3002762"/>
          </a:xfrm>
        </p:spPr>
        <p:txBody>
          <a:bodyPr>
            <a:normAutofit/>
          </a:bodyPr>
          <a:lstStyle/>
          <a:p>
            <a:pPr marL="3175" indent="-3175">
              <a:buNone/>
            </a:pPr>
            <a:r>
              <a:rPr lang="ar-SA" sz="4000" dirty="0" smtClean="0">
                <a:solidFill>
                  <a:srgbClr val="FFFF00"/>
                </a:solidFill>
                <a:latin typeface="Monotype Koufi" pitchFamily="2" charset="-78"/>
                <a:ea typeface="Monotype Koufi" pitchFamily="2" charset="-78"/>
                <a:cs typeface="Monotype Koufi" pitchFamily="2" charset="-78"/>
              </a:rPr>
              <a:t>مسألة:</a:t>
            </a:r>
          </a:p>
          <a:p>
            <a:pPr marL="3175" indent="-3175">
              <a:buNone/>
            </a:pPr>
            <a:endParaRPr lang="ar-SA" sz="4000" dirty="0" smtClean="0">
              <a:latin typeface="Monotype Koufi" pitchFamily="2" charset="-78"/>
              <a:ea typeface="Monotype Koufi" pitchFamily="2" charset="-78"/>
              <a:cs typeface="Monotype Koufi" pitchFamily="2" charset="-78"/>
            </a:endParaRPr>
          </a:p>
          <a:p>
            <a:pPr marL="3175" indent="-3175">
              <a:buNone/>
            </a:pPr>
            <a:r>
              <a:rPr lang="ar-SA" sz="4000" dirty="0" smtClean="0">
                <a:latin typeface="Monotype Koufi" pitchFamily="2" charset="-78"/>
                <a:ea typeface="Monotype Koufi" pitchFamily="2" charset="-78"/>
                <a:cs typeface="Monotype Koufi" pitchFamily="2" charset="-78"/>
              </a:rPr>
              <a:t>إذا تزاحم متداويين، فكيف العمل ؟!!</a:t>
            </a:r>
            <a:endParaRPr lang="ar-SA" sz="4000" dirty="0">
              <a:cs typeface="Simplified Arabic"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iterate type="wd">
                                    <p:tmPct val="10000"/>
                                  </p:iterate>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a:spLocks noGrp="1"/>
          </p:cNvSpPr>
          <p:nvPr>
            <p:ph idx="1"/>
          </p:nvPr>
        </p:nvSpPr>
        <p:spPr>
          <a:xfrm>
            <a:off x="571472" y="285728"/>
            <a:ext cx="8115328" cy="6143668"/>
          </a:xfrm>
        </p:spPr>
        <p:txBody>
          <a:bodyPr>
            <a:noAutofit/>
          </a:bodyPr>
          <a:lstStyle/>
          <a:p>
            <a:pPr algn="ctr">
              <a:buNone/>
            </a:pPr>
            <a:endParaRPr lang="ar-SA" sz="2800" dirty="0" smtClean="0">
              <a:solidFill>
                <a:schemeClr val="accent4">
                  <a:lumMod val="60000"/>
                  <a:lumOff val="40000"/>
                </a:schemeClr>
              </a:solidFill>
              <a:latin typeface="Monotype Koufi" pitchFamily="2" charset="-78"/>
              <a:ea typeface="Monotype Koufi" pitchFamily="2" charset="-78"/>
              <a:cs typeface="Simplified Arabic" pitchFamily="2" charset="-78"/>
            </a:endParaRPr>
          </a:p>
          <a:p>
            <a:pPr algn="ctr">
              <a:buNone/>
            </a:pPr>
            <a:endParaRPr lang="ar-SA" sz="2800" dirty="0" smtClean="0">
              <a:solidFill>
                <a:schemeClr val="accent4">
                  <a:lumMod val="60000"/>
                  <a:lumOff val="40000"/>
                </a:schemeClr>
              </a:solidFill>
              <a:latin typeface="Monotype Koufi" pitchFamily="2" charset="-78"/>
              <a:ea typeface="Monotype Koufi" pitchFamily="2" charset="-78"/>
              <a:cs typeface="Simplified Arabic" pitchFamily="2" charset="-78"/>
            </a:endParaRPr>
          </a:p>
          <a:p>
            <a:pPr algn="ctr">
              <a:buNone/>
            </a:pPr>
            <a:endParaRPr lang="ar-SA" sz="2800" dirty="0" smtClean="0">
              <a:solidFill>
                <a:schemeClr val="accent4">
                  <a:lumMod val="60000"/>
                  <a:lumOff val="40000"/>
                </a:schemeClr>
              </a:solidFill>
              <a:latin typeface="Monotype Koufi" pitchFamily="2" charset="-78"/>
              <a:ea typeface="Monotype Koufi" pitchFamily="2" charset="-78"/>
              <a:cs typeface="Simplified Arabic" pitchFamily="2" charset="-78"/>
            </a:endParaRPr>
          </a:p>
          <a:p>
            <a:pPr algn="ctr">
              <a:buNone/>
            </a:pPr>
            <a:endParaRPr lang="ar-SA" sz="2800" dirty="0" smtClean="0">
              <a:solidFill>
                <a:schemeClr val="accent4">
                  <a:lumMod val="60000"/>
                  <a:lumOff val="40000"/>
                </a:schemeClr>
              </a:solidFill>
              <a:latin typeface="Monotype Koufi" pitchFamily="2" charset="-78"/>
              <a:ea typeface="Monotype Koufi" pitchFamily="2" charset="-78"/>
              <a:cs typeface="Simplified Arabic" pitchFamily="2" charset="-78"/>
            </a:endParaRPr>
          </a:p>
          <a:p>
            <a:pPr algn="ctr">
              <a:buNone/>
            </a:pPr>
            <a:r>
              <a:rPr lang="ar-SA" sz="4800" b="1" dirty="0" smtClean="0">
                <a:solidFill>
                  <a:srgbClr val="F3399A"/>
                </a:solidFill>
                <a:latin typeface="Monotype Koufi" pitchFamily="2" charset="-78"/>
                <a:ea typeface="Monotype Koufi" pitchFamily="2" charset="-78"/>
                <a:cs typeface="Simplified Arabic" pitchFamily="2" charset="-78"/>
              </a:rPr>
              <a:t>نزع جهاز الإنعاش القلبي الرئوي</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Effect transition="in" filter="fade">
                                      <p:cBhvr>
                                        <p:cTn id="7" dur="800" decel="100000"/>
                                        <p:tgtEl>
                                          <p:spTgt spid="7">
                                            <p:txEl>
                                              <p:pRg st="4" end="4"/>
                                            </p:txEl>
                                          </p:spTgt>
                                        </p:tgtEl>
                                      </p:cBhvr>
                                    </p:animEffect>
                                    <p:anim calcmode="lin" valueType="num">
                                      <p:cBhvr>
                                        <p:cTn id="8" dur="800" decel="100000" fill="hold"/>
                                        <p:tgtEl>
                                          <p:spTgt spid="7">
                                            <p:txEl>
                                              <p:pRg st="4" end="4"/>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7">
                                            <p:txEl>
                                              <p:pRg st="4" end="4"/>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7">
                                            <p:txEl>
                                              <p:pRg st="4" end="4"/>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
                                            <p:txEl>
                                              <p:pRg st="4" end="4"/>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5929322" y="928670"/>
            <a:ext cx="2214578" cy="1928826"/>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latin typeface="Monotype Koufi" pitchFamily="2" charset="-78"/>
                <a:ea typeface="Monotype Koufi" pitchFamily="2" charset="-78"/>
                <a:cs typeface="Monotype Koufi" pitchFamily="2" charset="-78"/>
              </a:rPr>
              <a:t>أن تجتمع مصلحتان</a:t>
            </a:r>
            <a:endParaRPr lang="ar-SA" sz="2400" dirty="0">
              <a:latin typeface="Monotype Koufi" pitchFamily="2" charset="-78"/>
              <a:ea typeface="Monotype Koufi" pitchFamily="2" charset="-78"/>
              <a:cs typeface="Monotype Koufi" pitchFamily="2" charset="-78"/>
            </a:endParaRPr>
          </a:p>
        </p:txBody>
      </p:sp>
      <p:sp>
        <p:nvSpPr>
          <p:cNvPr id="5" name="شكل بيضاوي 4"/>
          <p:cNvSpPr/>
          <p:nvPr/>
        </p:nvSpPr>
        <p:spPr>
          <a:xfrm>
            <a:off x="2000232" y="1000108"/>
            <a:ext cx="2571768" cy="1928826"/>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latin typeface="Monotype Koufi" pitchFamily="2" charset="-78"/>
                <a:ea typeface="Monotype Koufi" pitchFamily="2" charset="-78"/>
                <a:cs typeface="Monotype Koufi" pitchFamily="2" charset="-78"/>
              </a:rPr>
              <a:t>أن تجتمع مصلحة ومفسدة</a:t>
            </a:r>
            <a:endParaRPr lang="ar-SA" sz="2400" dirty="0">
              <a:latin typeface="Monotype Koufi" pitchFamily="2" charset="-78"/>
              <a:ea typeface="Monotype Koufi" pitchFamily="2" charset="-78"/>
              <a:cs typeface="Monotype Koufi" pitchFamily="2" charset="-78"/>
            </a:endParaRPr>
          </a:p>
        </p:txBody>
      </p:sp>
      <p:sp>
        <p:nvSpPr>
          <p:cNvPr id="6" name="شكل بيضاوي 5"/>
          <p:cNvSpPr/>
          <p:nvPr/>
        </p:nvSpPr>
        <p:spPr>
          <a:xfrm>
            <a:off x="1857356" y="3357562"/>
            <a:ext cx="3143272" cy="1928826"/>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latin typeface="Monotype Koufi" pitchFamily="2" charset="-78"/>
                <a:ea typeface="Monotype Koufi" pitchFamily="2" charset="-78"/>
                <a:cs typeface="Monotype Koufi" pitchFamily="2" charset="-78"/>
              </a:rPr>
              <a:t>أن تتساوى المصالح مع التساوي في الحقوق</a:t>
            </a:r>
            <a:endParaRPr lang="ar-SA" sz="2400" dirty="0">
              <a:latin typeface="Monotype Koufi" pitchFamily="2" charset="-78"/>
              <a:ea typeface="Monotype Koufi" pitchFamily="2" charset="-78"/>
              <a:cs typeface="Monotype Koufi" pitchFamily="2" charset="-78"/>
            </a:endParaRPr>
          </a:p>
        </p:txBody>
      </p:sp>
      <p:sp>
        <p:nvSpPr>
          <p:cNvPr id="7" name="شكل بيضاوي 6"/>
          <p:cNvSpPr/>
          <p:nvPr/>
        </p:nvSpPr>
        <p:spPr>
          <a:xfrm>
            <a:off x="5357818" y="3357562"/>
            <a:ext cx="3143272" cy="1928826"/>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smtClean="0">
                <a:latin typeface="Monotype Koufi" pitchFamily="2" charset="-78"/>
                <a:ea typeface="Monotype Koufi" pitchFamily="2" charset="-78"/>
                <a:cs typeface="Monotype Koufi" pitchFamily="2" charset="-78"/>
              </a:rPr>
              <a:t>أن تجتمع مفسدتان</a:t>
            </a:r>
            <a:endParaRPr lang="ar-SA" sz="2400" dirty="0">
              <a:latin typeface="Monotype Koufi" pitchFamily="2" charset="-78"/>
              <a:ea typeface="Monotype Koufi" pitchFamily="2" charset="-78"/>
              <a:cs typeface="Monotype Koufi"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5"/>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fltVal val="0"/>
                                          </p:val>
                                        </p:tav>
                                        <p:tav tm="100000">
                                          <p:val>
                                            <p:strVal val="#ppt_h"/>
                                          </p:val>
                                        </p:tav>
                                      </p:tavLst>
                                    </p:anim>
                                    <p:anim calcmode="lin" valueType="num">
                                      <p:cBhvr>
                                        <p:cTn id="21"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7"/>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fltVal val="0"/>
                                          </p:val>
                                        </p:tav>
                                        <p:tav tm="100000">
                                          <p:val>
                                            <p:strVal val="#ppt_w"/>
                                          </p:val>
                                        </p:tav>
                                      </p:tavLst>
                                    </p:anim>
                                    <p:anim calcmode="lin" valueType="num">
                                      <p:cBhvr>
                                        <p:cTn id="26" dur="1000" fill="hold"/>
                                        <p:tgtEl>
                                          <p:spTgt spid="6"/>
                                        </p:tgtEl>
                                        <p:attrNameLst>
                                          <p:attrName>ppt_h</p:attrName>
                                        </p:attrNameLst>
                                      </p:cBhvr>
                                      <p:tavLst>
                                        <p:tav tm="0">
                                          <p:val>
                                            <p:fltVal val="0"/>
                                          </p:val>
                                        </p:tav>
                                        <p:tav tm="100000">
                                          <p:val>
                                            <p:strVal val="#ppt_h"/>
                                          </p:val>
                                        </p:tav>
                                      </p:tavLst>
                                    </p:anim>
                                    <p:anim calcmode="lin" valueType="num">
                                      <p:cBhvr>
                                        <p:cTn id="27"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4400" y="1783560"/>
            <a:ext cx="7772400" cy="3431390"/>
          </a:xfrm>
        </p:spPr>
        <p:txBody>
          <a:bodyPr>
            <a:noAutofit/>
          </a:bodyPr>
          <a:lstStyle/>
          <a:p>
            <a:pPr marL="0" indent="0" algn="ctr">
              <a:buNone/>
            </a:pPr>
            <a:r>
              <a:rPr lang="ar-SA" sz="13800" dirty="0" smtClean="0">
                <a:solidFill>
                  <a:srgbClr val="FF0000"/>
                </a:solidFill>
                <a:cs typeface="Al-Mothnna" pitchFamily="2" charset="-78"/>
              </a:rPr>
              <a:t>تطبيقات</a:t>
            </a:r>
            <a:endParaRPr lang="ar-SA" sz="13800" dirty="0">
              <a:solidFill>
                <a:srgbClr val="FF0000"/>
              </a:solidFill>
              <a:cs typeface="Al-Mothnn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شكل بيضاوي 4"/>
          <p:cNvSpPr/>
          <p:nvPr/>
        </p:nvSpPr>
        <p:spPr>
          <a:xfrm>
            <a:off x="1500166" y="1357298"/>
            <a:ext cx="6643734" cy="307183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1500" dirty="0" smtClean="0">
                <a:solidFill>
                  <a:srgbClr val="FFFF00"/>
                </a:solidFill>
                <a:cs typeface="AL-Mateen" pitchFamily="2" charset="-78"/>
              </a:rPr>
              <a:t>تطبيـــــــق</a:t>
            </a:r>
          </a:p>
          <a:p>
            <a:pPr algn="ctr"/>
            <a:endParaRPr lang="ar-SA"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a:spLocks noGrp="1"/>
          </p:cNvSpPr>
          <p:nvPr>
            <p:ph idx="1"/>
          </p:nvPr>
        </p:nvSpPr>
        <p:spPr>
          <a:xfrm>
            <a:off x="571472" y="642918"/>
            <a:ext cx="8115328" cy="4643470"/>
          </a:xfrm>
        </p:spPr>
        <p:txBody>
          <a:bodyPr>
            <a:noAutofit/>
          </a:bodyPr>
          <a:lstStyle/>
          <a:p>
            <a:pPr marL="184150" indent="-3175" algn="ctr">
              <a:buNone/>
            </a:pPr>
            <a:endParaRPr lang="ar-SA" sz="4000" dirty="0" smtClean="0">
              <a:solidFill>
                <a:schemeClr val="accent6">
                  <a:lumMod val="60000"/>
                  <a:lumOff val="40000"/>
                </a:schemeClr>
              </a:solidFill>
              <a:latin typeface="Monotype Koufi" pitchFamily="2" charset="-78"/>
              <a:ea typeface="Monotype Koufi" pitchFamily="2" charset="-78"/>
              <a:cs typeface="Monotype Koufi" pitchFamily="2" charset="-78"/>
            </a:endParaRPr>
          </a:p>
          <a:p>
            <a:pPr marL="184150" indent="-3175" algn="ctr">
              <a:buNone/>
            </a:pPr>
            <a:r>
              <a:rPr lang="ar-SA" sz="4000" b="1" dirty="0" smtClean="0">
                <a:solidFill>
                  <a:schemeClr val="accent6">
                    <a:lumMod val="60000"/>
                    <a:lumOff val="40000"/>
                  </a:schemeClr>
                </a:solidFill>
                <a:latin typeface="Monotype Koufi" pitchFamily="2" charset="-78"/>
                <a:ea typeface="Monotype Koufi" pitchFamily="2" charset="-78"/>
                <a:cs typeface="Simplified Arabic" pitchFamily="2" charset="-78"/>
              </a:rPr>
              <a:t>مرض (...)، وكان في حالة يرثى لها، فأوصاه (...) بأن يسأل الله الشفاء، لكنه لم يلتفت لهذه الوصية، وكان قلبه معلقاً بالطبيب، ويقول: علاجي عنده !!</a:t>
            </a:r>
          </a:p>
          <a:p>
            <a:pPr marL="184150" indent="-3175">
              <a:buNone/>
            </a:pPr>
            <a:endParaRPr lang="ar-SA" sz="3600" dirty="0" smtClean="0">
              <a:solidFill>
                <a:srgbClr val="FF0000"/>
              </a:solidFill>
              <a:latin typeface="Monotype Koufi" pitchFamily="2" charset="-78"/>
              <a:ea typeface="Monotype Koufi" pitchFamily="2" charset="-78"/>
              <a:cs typeface="Simplified Arabic" pitchFamily="2" charset="-78"/>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iterate type="wd">
                                    <p:tmPct val="10000"/>
                                  </p:iterate>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p:cTn id="7" dur="1000" fill="hold"/>
                                        <p:tgtEl>
                                          <p:spTgt spid="7">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7">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2"/>
          <p:cNvSpPr>
            <a:spLocks noGrp="1"/>
          </p:cNvSpPr>
          <p:nvPr>
            <p:ph idx="1"/>
          </p:nvPr>
        </p:nvSpPr>
        <p:spPr>
          <a:xfrm>
            <a:off x="571472" y="642918"/>
            <a:ext cx="8115328" cy="4643470"/>
          </a:xfrm>
        </p:spPr>
        <p:txBody>
          <a:bodyPr>
            <a:noAutofit/>
          </a:bodyPr>
          <a:lstStyle/>
          <a:p>
            <a:pPr marL="184150" indent="-3175" algn="ctr">
              <a:buNone/>
            </a:pPr>
            <a:endParaRPr lang="ar-SA" sz="4000" dirty="0" smtClean="0">
              <a:solidFill>
                <a:schemeClr val="accent6">
                  <a:lumMod val="60000"/>
                  <a:lumOff val="40000"/>
                </a:schemeClr>
              </a:solidFill>
              <a:latin typeface="Monotype Koufi" pitchFamily="2" charset="-78"/>
              <a:ea typeface="Monotype Koufi" pitchFamily="2" charset="-78"/>
              <a:cs typeface="Monotype Koufi" pitchFamily="2" charset="-78"/>
            </a:endParaRPr>
          </a:p>
          <a:p>
            <a:pPr marL="184150" indent="-3175" algn="ctr">
              <a:buNone/>
            </a:pPr>
            <a:r>
              <a:rPr lang="ar-SA" sz="4000" b="1" dirty="0" smtClean="0">
                <a:solidFill>
                  <a:schemeClr val="tx2">
                    <a:lumMod val="50000"/>
                  </a:schemeClr>
                </a:solidFill>
                <a:latin typeface="Monotype Koufi" pitchFamily="2" charset="-78"/>
                <a:ea typeface="Monotype Koufi" pitchFamily="2" charset="-78"/>
                <a:cs typeface="Simplified Arabic" pitchFamily="2" charset="-78"/>
              </a:rPr>
              <a:t>قُدِّم لـ(....) عدد من الأطعمة، إلا أنه لم يتناول شيئاً منها، ولما سأله أخوه أخبره بأنه يخضع لبرنامج حمية بتوصية من طبيب !!</a:t>
            </a:r>
          </a:p>
          <a:p>
            <a:pPr marL="184150" indent="-3175">
              <a:buNone/>
            </a:pPr>
            <a:endParaRPr lang="ar-SA" sz="3600" dirty="0" smtClean="0">
              <a:solidFill>
                <a:srgbClr val="FF0000"/>
              </a:solidFill>
              <a:latin typeface="Monotype Koufi" pitchFamily="2" charset="-78"/>
              <a:ea typeface="Monotype Koufi" pitchFamily="2" charset="-78"/>
              <a:cs typeface="Simplified Arabic" pitchFamily="2" charset="-78"/>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p:cTn id="7" dur="500" decel="50000" fill="hold">
                                          <p:stCondLst>
                                            <p:cond delay="0"/>
                                          </p:stCondLst>
                                        </p:cTn>
                                        <p:tgtEl>
                                          <p:spTgt spid="7">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7">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txBox="1">
            <a:spLocks/>
          </p:cNvSpPr>
          <p:nvPr/>
        </p:nvSpPr>
        <p:spPr>
          <a:xfrm>
            <a:off x="642910" y="1928802"/>
            <a:ext cx="8115328" cy="3857652"/>
          </a:xfrm>
          <a:prstGeom prst="rect">
            <a:avLst/>
          </a:prstGeom>
        </p:spPr>
        <p:txBody>
          <a:bodyPr vert="horz">
            <a:noAutofit/>
          </a:bodyPr>
          <a:lstStyle/>
          <a:p>
            <a:pPr marL="3175" marR="0" lvl="0" indent="-3175" algn="justLow" defTabSz="914400" rtl="1" eaLnBrk="1" fontAlgn="auto" latinLnBrk="0" hangingPunct="1">
              <a:lnSpc>
                <a:spcPct val="100000"/>
              </a:lnSpc>
              <a:spcBef>
                <a:spcPts val="700"/>
              </a:spcBef>
              <a:spcAft>
                <a:spcPts val="0"/>
              </a:spcAft>
              <a:buClr>
                <a:schemeClr val="tx2"/>
              </a:buClr>
              <a:buSzPct val="95000"/>
              <a:tabLst/>
              <a:defRPr/>
            </a:pPr>
            <a:r>
              <a:rPr lang="ar-SA" sz="3600" dirty="0" smtClean="0">
                <a:solidFill>
                  <a:srgbClr val="FF0000"/>
                </a:solidFill>
                <a:latin typeface="Monotype Koufi" pitchFamily="2" charset="-78"/>
                <a:ea typeface="Monotype Koufi" pitchFamily="2" charset="-78"/>
                <a:cs typeface="Simplified Arabic" pitchFamily="2" charset="-78"/>
              </a:rPr>
              <a:t>جرحت قدم (....) جرحاً بليغاً، فذهب </a:t>
            </a:r>
            <a:r>
              <a:rPr lang="ar-SA" sz="3600" dirty="0" err="1" smtClean="0">
                <a:solidFill>
                  <a:srgbClr val="FF0000"/>
                </a:solidFill>
                <a:latin typeface="Monotype Koufi" pitchFamily="2" charset="-78"/>
                <a:ea typeface="Monotype Koufi" pitchFamily="2" charset="-78"/>
                <a:cs typeface="Simplified Arabic" pitchFamily="2" charset="-78"/>
              </a:rPr>
              <a:t>به</a:t>
            </a:r>
            <a:r>
              <a:rPr lang="ar-SA" sz="3600" dirty="0" smtClean="0">
                <a:solidFill>
                  <a:srgbClr val="FF0000"/>
                </a:solidFill>
                <a:latin typeface="Monotype Koufi" pitchFamily="2" charset="-78"/>
                <a:ea typeface="Monotype Koufi" pitchFamily="2" charset="-78"/>
                <a:cs typeface="Simplified Arabic" pitchFamily="2" charset="-78"/>
              </a:rPr>
              <a:t> زميله (...) إلى </a:t>
            </a:r>
            <a:r>
              <a:rPr lang="ar-SA" sz="3600" dirty="0" err="1" smtClean="0">
                <a:solidFill>
                  <a:srgbClr val="FF0000"/>
                </a:solidFill>
                <a:latin typeface="Monotype Koufi" pitchFamily="2" charset="-78"/>
                <a:ea typeface="Monotype Koufi" pitchFamily="2" charset="-78"/>
                <a:cs typeface="Simplified Arabic" pitchFamily="2" charset="-78"/>
              </a:rPr>
              <a:t>المشفى</a:t>
            </a:r>
            <a:r>
              <a:rPr lang="ar-SA" sz="3600" dirty="0" smtClean="0">
                <a:solidFill>
                  <a:srgbClr val="FF0000"/>
                </a:solidFill>
                <a:latin typeface="Monotype Koufi" pitchFamily="2" charset="-78"/>
                <a:ea typeface="Monotype Koufi" pitchFamily="2" charset="-78"/>
                <a:cs typeface="Simplified Arabic" pitchFamily="2" charset="-78"/>
              </a:rPr>
              <a:t>، فقرر الطبيب خياطة عاجلة لموضع الجراح !!</a:t>
            </a:r>
            <a:endParaRPr kumimoji="0" lang="ar-SA" sz="4000" b="0" i="0" u="none" strike="noStrike" kern="1200" cap="none" spc="0" normalizeH="0" baseline="0" noProof="0" dirty="0" smtClean="0">
              <a:ln>
                <a:noFill/>
              </a:ln>
              <a:solidFill>
                <a:srgbClr val="FF0000"/>
              </a:solidFill>
              <a:effectLst/>
              <a:uLnTx/>
              <a:uFillTx/>
              <a:latin typeface="Monotype Koufi" pitchFamily="2" charset="-78"/>
              <a:ea typeface="Monotype Koufi" pitchFamily="2" charset="-78"/>
              <a:cs typeface="Simplified Arabic" pitchFamily="2" charset="-78"/>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iterate type="wd">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style.rotation</p:attrName>
                                        </p:attrNameLst>
                                      </p:cBhvr>
                                      <p:tavLst>
                                        <p:tav tm="0">
                                          <p:val>
                                            <p:fltVal val="720"/>
                                          </p:val>
                                        </p:tav>
                                        <p:tav tm="100000">
                                          <p:val>
                                            <p:fltVal val="0"/>
                                          </p:val>
                                        </p:tav>
                                      </p:tavLst>
                                    </p:anim>
                                    <p:anim calcmode="lin" valueType="num">
                                      <p:cBhvr>
                                        <p:cTn id="9" dur="2000" fill="hold"/>
                                        <p:tgtEl>
                                          <p:spTgt spid="3"/>
                                        </p:tgtEl>
                                        <p:attrNameLst>
                                          <p:attrName>ppt_h</p:attrName>
                                        </p:attrNameLst>
                                      </p:cBhvr>
                                      <p:tavLst>
                                        <p:tav tm="0">
                                          <p:val>
                                            <p:fltVal val="0"/>
                                          </p:val>
                                        </p:tav>
                                        <p:tav tm="100000">
                                          <p:val>
                                            <p:strVal val="#ppt_h"/>
                                          </p:val>
                                        </p:tav>
                                      </p:tavLst>
                                    </p:anim>
                                    <p:anim calcmode="lin" valueType="num">
                                      <p:cBhvr>
                                        <p:cTn id="10" dur="2000" fill="hold"/>
                                        <p:tgtEl>
                                          <p:spTgt spid="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txBox="1">
            <a:spLocks/>
          </p:cNvSpPr>
          <p:nvPr/>
        </p:nvSpPr>
        <p:spPr>
          <a:xfrm>
            <a:off x="642910" y="0"/>
            <a:ext cx="8115328" cy="6357958"/>
          </a:xfrm>
          <a:prstGeom prst="rect">
            <a:avLst/>
          </a:prstGeom>
          <a:blipFill>
            <a:blip r:embed="rId2"/>
            <a:tile tx="0" ty="0" sx="100000" sy="100000" flip="none" algn="tl"/>
          </a:blipFill>
        </p:spPr>
        <p:txBody>
          <a:bodyPr vert="horz">
            <a:noAutofit/>
          </a:bodyPr>
          <a:lstStyle/>
          <a:p>
            <a:pPr marL="3175" marR="0" lvl="0" indent="-3175" algn="justLow" defTabSz="914400" rtl="1" eaLnBrk="1" fontAlgn="auto" latinLnBrk="0" hangingPunct="1">
              <a:lnSpc>
                <a:spcPct val="100000"/>
              </a:lnSpc>
              <a:spcBef>
                <a:spcPts val="700"/>
              </a:spcBef>
              <a:spcAft>
                <a:spcPts val="0"/>
              </a:spcAft>
              <a:buClr>
                <a:schemeClr val="tx2"/>
              </a:buClr>
              <a:buSzPct val="95000"/>
              <a:tabLst/>
              <a:defRPr/>
            </a:pPr>
            <a:endParaRPr lang="ar-SA" sz="3600" dirty="0" smtClean="0">
              <a:solidFill>
                <a:schemeClr val="tx2">
                  <a:lumMod val="50000"/>
                </a:schemeClr>
              </a:solidFill>
              <a:latin typeface="Monotype Koufi" pitchFamily="2" charset="-78"/>
              <a:ea typeface="Monotype Koufi" pitchFamily="2" charset="-78"/>
              <a:cs typeface="Simplified Arabic" pitchFamily="2" charset="-78"/>
            </a:endParaRPr>
          </a:p>
          <a:p>
            <a:pPr marL="3175" marR="0" lvl="0" indent="-3175" algn="justLow" defTabSz="914400" rtl="1" eaLnBrk="1" fontAlgn="auto" latinLnBrk="0" hangingPunct="1">
              <a:lnSpc>
                <a:spcPct val="100000"/>
              </a:lnSpc>
              <a:spcBef>
                <a:spcPts val="700"/>
              </a:spcBef>
              <a:spcAft>
                <a:spcPts val="0"/>
              </a:spcAft>
              <a:buClr>
                <a:schemeClr val="tx2"/>
              </a:buClr>
              <a:buSzPct val="95000"/>
              <a:tabLst/>
              <a:defRPr/>
            </a:pPr>
            <a:endParaRPr lang="ar-SA" sz="3600" dirty="0" smtClean="0">
              <a:solidFill>
                <a:schemeClr val="tx2">
                  <a:lumMod val="50000"/>
                </a:schemeClr>
              </a:solidFill>
              <a:latin typeface="Monotype Koufi" pitchFamily="2" charset="-78"/>
              <a:ea typeface="Monotype Koufi" pitchFamily="2" charset="-78"/>
              <a:cs typeface="Simplified Arabic" pitchFamily="2" charset="-78"/>
            </a:endParaRPr>
          </a:p>
          <a:p>
            <a:pPr marL="3175" marR="0" lvl="0" indent="-3175" algn="justLow" defTabSz="914400" rtl="1" eaLnBrk="1" fontAlgn="auto" latinLnBrk="0" hangingPunct="1">
              <a:lnSpc>
                <a:spcPct val="100000"/>
              </a:lnSpc>
              <a:spcBef>
                <a:spcPts val="700"/>
              </a:spcBef>
              <a:spcAft>
                <a:spcPts val="0"/>
              </a:spcAft>
              <a:buClr>
                <a:schemeClr val="tx2"/>
              </a:buClr>
              <a:buSzPct val="95000"/>
              <a:tabLst/>
              <a:defRPr/>
            </a:pPr>
            <a:endParaRPr lang="ar-SA" sz="3600" dirty="0" smtClean="0">
              <a:solidFill>
                <a:schemeClr val="tx2">
                  <a:lumMod val="50000"/>
                </a:schemeClr>
              </a:solidFill>
              <a:latin typeface="Monotype Koufi" pitchFamily="2" charset="-78"/>
              <a:ea typeface="Monotype Koufi" pitchFamily="2" charset="-78"/>
              <a:cs typeface="Simplified Arabic" pitchFamily="2" charset="-78"/>
            </a:endParaRPr>
          </a:p>
          <a:p>
            <a:pPr marL="3175" marR="0" lvl="0" indent="-3175" algn="justLow" defTabSz="914400" rtl="1" eaLnBrk="1" fontAlgn="auto" latinLnBrk="0" hangingPunct="1">
              <a:lnSpc>
                <a:spcPct val="100000"/>
              </a:lnSpc>
              <a:spcBef>
                <a:spcPts val="700"/>
              </a:spcBef>
              <a:spcAft>
                <a:spcPts val="0"/>
              </a:spcAft>
              <a:buClr>
                <a:schemeClr val="tx2"/>
              </a:buClr>
              <a:buSzPct val="95000"/>
              <a:tabLst/>
              <a:defRPr/>
            </a:pPr>
            <a:r>
              <a:rPr lang="ar-SA" sz="3600" b="1" dirty="0" smtClean="0">
                <a:solidFill>
                  <a:schemeClr val="tx1">
                    <a:lumMod val="95000"/>
                  </a:schemeClr>
                </a:solidFill>
                <a:latin typeface="Monotype Koufi" pitchFamily="2" charset="-78"/>
                <a:ea typeface="Monotype Koufi" pitchFamily="2" charset="-78"/>
                <a:cs typeface="Traditional Arabic" pitchFamily="2" charset="-78"/>
              </a:rPr>
              <a:t>عُرِفَ </a:t>
            </a:r>
            <a:r>
              <a:rPr lang="ar-SA" sz="3600" b="1" dirty="0" err="1" smtClean="0">
                <a:solidFill>
                  <a:schemeClr val="tx1">
                    <a:lumMod val="95000"/>
                  </a:schemeClr>
                </a:solidFill>
                <a:latin typeface="Monotype Koufi" pitchFamily="2" charset="-78"/>
                <a:ea typeface="Monotype Koufi" pitchFamily="2" charset="-78"/>
                <a:cs typeface="Traditional Arabic" pitchFamily="2" charset="-78"/>
              </a:rPr>
              <a:t>مشفى</a:t>
            </a:r>
            <a:r>
              <a:rPr lang="ar-SA" sz="3600" b="1" dirty="0" smtClean="0">
                <a:solidFill>
                  <a:schemeClr val="tx1">
                    <a:lumMod val="95000"/>
                  </a:schemeClr>
                </a:solidFill>
                <a:latin typeface="Monotype Koufi" pitchFamily="2" charset="-78"/>
                <a:ea typeface="Monotype Koufi" pitchFamily="2" charset="-78"/>
                <a:cs typeface="Traditional Arabic" pitchFamily="2" charset="-78"/>
              </a:rPr>
              <a:t> (....) </a:t>
            </a:r>
            <a:r>
              <a:rPr lang="ar-SA" sz="3600" b="1" dirty="0" err="1" smtClean="0">
                <a:solidFill>
                  <a:schemeClr val="tx1">
                    <a:lumMod val="95000"/>
                  </a:schemeClr>
                </a:solidFill>
                <a:latin typeface="Monotype Koufi" pitchFamily="2" charset="-78"/>
                <a:ea typeface="Monotype Koufi" pitchFamily="2" charset="-78"/>
                <a:cs typeface="Traditional Arabic" pitchFamily="2" charset="-78"/>
              </a:rPr>
              <a:t>باستيفاد</a:t>
            </a:r>
            <a:r>
              <a:rPr lang="ar-SA" sz="3600" b="1" dirty="0" smtClean="0">
                <a:solidFill>
                  <a:schemeClr val="tx1">
                    <a:lumMod val="95000"/>
                  </a:schemeClr>
                </a:solidFill>
                <a:latin typeface="Monotype Koufi" pitchFamily="2" charset="-78"/>
                <a:ea typeface="Monotype Koufi" pitchFamily="2" charset="-78"/>
                <a:cs typeface="Traditional Arabic" pitchFamily="2" charset="-78"/>
              </a:rPr>
              <a:t> أطباء مهرة حاذقين في تخصصاتهم، في حين أن </a:t>
            </a:r>
            <a:r>
              <a:rPr lang="ar-SA" sz="3600" b="1" dirty="0" err="1" smtClean="0">
                <a:solidFill>
                  <a:schemeClr val="tx1">
                    <a:lumMod val="95000"/>
                  </a:schemeClr>
                </a:solidFill>
                <a:latin typeface="Monotype Koufi" pitchFamily="2" charset="-78"/>
                <a:ea typeface="Monotype Koufi" pitchFamily="2" charset="-78"/>
                <a:cs typeface="Traditional Arabic" pitchFamily="2" charset="-78"/>
              </a:rPr>
              <a:t>مشفى</a:t>
            </a:r>
            <a:r>
              <a:rPr lang="ar-SA" sz="3600" b="1" dirty="0" smtClean="0">
                <a:solidFill>
                  <a:schemeClr val="tx1">
                    <a:lumMod val="95000"/>
                  </a:schemeClr>
                </a:solidFill>
                <a:latin typeface="Monotype Koufi" pitchFamily="2" charset="-78"/>
                <a:ea typeface="Monotype Koufi" pitchFamily="2" charset="-78"/>
                <a:cs typeface="Traditional Arabic" pitchFamily="2" charset="-78"/>
              </a:rPr>
              <a:t> (....) خبرات أطباءه أقل !!</a:t>
            </a:r>
            <a:endParaRPr kumimoji="0" lang="ar-SA" sz="4000" b="1" i="0" u="none" strike="noStrike" kern="1200" cap="none" spc="0" normalizeH="0" baseline="0" noProof="0" dirty="0" smtClean="0">
              <a:ln>
                <a:noFill/>
              </a:ln>
              <a:solidFill>
                <a:schemeClr val="tx1">
                  <a:lumMod val="95000"/>
                </a:schemeClr>
              </a:solidFill>
              <a:effectLst/>
              <a:uLnTx/>
              <a:uFillTx/>
              <a:latin typeface="Monotype Koufi" pitchFamily="2" charset="-78"/>
              <a:ea typeface="Monotype Koufi" pitchFamily="2" charset="-78"/>
              <a:cs typeface="Traditional Arabic" pitchFamily="2" charset="-78"/>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iterate type="wd">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style.rotation</p:attrName>
                                        </p:attrNameLst>
                                      </p:cBhvr>
                                      <p:tavLst>
                                        <p:tav tm="0">
                                          <p:val>
                                            <p:fltVal val="720"/>
                                          </p:val>
                                        </p:tav>
                                        <p:tav tm="100000">
                                          <p:val>
                                            <p:fltVal val="0"/>
                                          </p:val>
                                        </p:tav>
                                      </p:tavLst>
                                    </p:anim>
                                    <p:anim calcmode="lin" valueType="num">
                                      <p:cBhvr>
                                        <p:cTn id="9" dur="2000" fill="hold"/>
                                        <p:tgtEl>
                                          <p:spTgt spid="3"/>
                                        </p:tgtEl>
                                        <p:attrNameLst>
                                          <p:attrName>ppt_h</p:attrName>
                                        </p:attrNameLst>
                                      </p:cBhvr>
                                      <p:tavLst>
                                        <p:tav tm="0">
                                          <p:val>
                                            <p:fltVal val="0"/>
                                          </p:val>
                                        </p:tav>
                                        <p:tav tm="100000">
                                          <p:val>
                                            <p:strVal val="#ppt_h"/>
                                          </p:val>
                                        </p:tav>
                                      </p:tavLst>
                                    </p:anim>
                                    <p:anim calcmode="lin" valueType="num">
                                      <p:cBhvr>
                                        <p:cTn id="10" dur="2000" fill="hold"/>
                                        <p:tgtEl>
                                          <p:spTgt spid="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txBox="1">
            <a:spLocks/>
          </p:cNvSpPr>
          <p:nvPr/>
        </p:nvSpPr>
        <p:spPr>
          <a:xfrm>
            <a:off x="642910" y="0"/>
            <a:ext cx="8115328" cy="6357958"/>
          </a:xfrm>
          <a:prstGeom prst="rect">
            <a:avLst/>
          </a:prstGeom>
          <a:blipFill>
            <a:blip r:embed="rId2"/>
            <a:tile tx="0" ty="0" sx="100000" sy="100000" flip="none" algn="tl"/>
          </a:blipFill>
        </p:spPr>
        <p:txBody>
          <a:bodyPr vert="horz">
            <a:noAutofit/>
          </a:bodyPr>
          <a:lstStyle/>
          <a:p>
            <a:pPr marL="3175" marR="0" lvl="0" indent="-3175" algn="justLow" defTabSz="914400" rtl="1" eaLnBrk="1" fontAlgn="auto" latinLnBrk="0" hangingPunct="1">
              <a:lnSpc>
                <a:spcPct val="100000"/>
              </a:lnSpc>
              <a:spcBef>
                <a:spcPts val="700"/>
              </a:spcBef>
              <a:spcAft>
                <a:spcPts val="0"/>
              </a:spcAft>
              <a:buClr>
                <a:schemeClr val="tx2"/>
              </a:buClr>
              <a:buSzPct val="95000"/>
              <a:tabLst/>
              <a:defRPr/>
            </a:pPr>
            <a:endParaRPr lang="ar-SA" sz="3600" dirty="0" smtClean="0">
              <a:solidFill>
                <a:schemeClr val="tx2">
                  <a:lumMod val="50000"/>
                </a:schemeClr>
              </a:solidFill>
              <a:latin typeface="Monotype Koufi" pitchFamily="2" charset="-78"/>
              <a:ea typeface="Monotype Koufi" pitchFamily="2" charset="-78"/>
              <a:cs typeface="Simplified Arabic" pitchFamily="2" charset="-78"/>
            </a:endParaRPr>
          </a:p>
          <a:p>
            <a:pPr marL="3175" marR="0" lvl="0" indent="-3175" algn="justLow" defTabSz="914400" rtl="1" eaLnBrk="1" fontAlgn="auto" latinLnBrk="0" hangingPunct="1">
              <a:lnSpc>
                <a:spcPct val="100000"/>
              </a:lnSpc>
              <a:spcBef>
                <a:spcPts val="700"/>
              </a:spcBef>
              <a:spcAft>
                <a:spcPts val="0"/>
              </a:spcAft>
              <a:buClr>
                <a:schemeClr val="tx2"/>
              </a:buClr>
              <a:buSzPct val="95000"/>
              <a:tabLst/>
              <a:defRPr/>
            </a:pPr>
            <a:endParaRPr lang="ar-SA" sz="3600" dirty="0" smtClean="0">
              <a:solidFill>
                <a:schemeClr val="tx2">
                  <a:lumMod val="50000"/>
                </a:schemeClr>
              </a:solidFill>
              <a:latin typeface="Monotype Koufi" pitchFamily="2" charset="-78"/>
              <a:ea typeface="Monotype Koufi" pitchFamily="2" charset="-78"/>
              <a:cs typeface="Simplified Arabic" pitchFamily="2" charset="-78"/>
            </a:endParaRPr>
          </a:p>
          <a:p>
            <a:pPr marL="3175" marR="0" lvl="0" indent="-3175" algn="justLow" defTabSz="914400" rtl="1" eaLnBrk="1" fontAlgn="auto" latinLnBrk="0" hangingPunct="1">
              <a:lnSpc>
                <a:spcPct val="100000"/>
              </a:lnSpc>
              <a:spcBef>
                <a:spcPts val="700"/>
              </a:spcBef>
              <a:spcAft>
                <a:spcPts val="0"/>
              </a:spcAft>
              <a:buClr>
                <a:schemeClr val="tx2"/>
              </a:buClr>
              <a:buSzPct val="95000"/>
              <a:tabLst/>
              <a:defRPr/>
            </a:pPr>
            <a:endParaRPr lang="ar-SA" sz="3600" dirty="0" smtClean="0">
              <a:solidFill>
                <a:schemeClr val="tx2">
                  <a:lumMod val="50000"/>
                </a:schemeClr>
              </a:solidFill>
              <a:latin typeface="Monotype Koufi" pitchFamily="2" charset="-78"/>
              <a:ea typeface="Monotype Koufi" pitchFamily="2" charset="-78"/>
              <a:cs typeface="Simplified Arabic" pitchFamily="2" charset="-78"/>
            </a:endParaRPr>
          </a:p>
          <a:p>
            <a:pPr marL="3175" marR="0" lvl="0" indent="-3175" algn="justLow" defTabSz="914400" rtl="1" eaLnBrk="1" fontAlgn="auto" latinLnBrk="0" hangingPunct="1">
              <a:lnSpc>
                <a:spcPct val="100000"/>
              </a:lnSpc>
              <a:spcBef>
                <a:spcPts val="700"/>
              </a:spcBef>
              <a:spcAft>
                <a:spcPts val="0"/>
              </a:spcAft>
              <a:buClr>
                <a:schemeClr val="tx2"/>
              </a:buClr>
              <a:buSzPct val="95000"/>
              <a:tabLst/>
              <a:defRPr/>
            </a:pPr>
            <a:r>
              <a:rPr lang="ar-SA" sz="4800" b="1" dirty="0" smtClean="0">
                <a:solidFill>
                  <a:srgbClr val="D20C74"/>
                </a:solidFill>
                <a:latin typeface="Monotype Koufi" pitchFamily="2" charset="-78"/>
                <a:ea typeface="Monotype Koufi" pitchFamily="2" charset="-78"/>
                <a:cs typeface="Traditional Arabic" pitchFamily="2" charset="-78"/>
              </a:rPr>
              <a:t>ذهبت (....) للعلاج، فلم تجدْ إلا طبيباً، ولا أحد معها من محارمها ولا قريباتها ؟!!</a:t>
            </a:r>
            <a:endParaRPr kumimoji="0" lang="ar-SA" sz="5400" b="1" i="0" u="none" strike="noStrike" kern="1200" cap="none" spc="0" normalizeH="0" baseline="0" noProof="0" dirty="0" smtClean="0">
              <a:ln>
                <a:noFill/>
              </a:ln>
              <a:solidFill>
                <a:srgbClr val="D20C74"/>
              </a:solidFill>
              <a:effectLst/>
              <a:uLnTx/>
              <a:uFillTx/>
              <a:latin typeface="Monotype Koufi" pitchFamily="2" charset="-78"/>
              <a:ea typeface="Monotype Koufi" pitchFamily="2" charset="-78"/>
              <a:cs typeface="Traditional Arabic" pitchFamily="2" charset="-78"/>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iterate type="wd">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style.rotation</p:attrName>
                                        </p:attrNameLst>
                                      </p:cBhvr>
                                      <p:tavLst>
                                        <p:tav tm="0">
                                          <p:val>
                                            <p:fltVal val="720"/>
                                          </p:val>
                                        </p:tav>
                                        <p:tav tm="100000">
                                          <p:val>
                                            <p:fltVal val="0"/>
                                          </p:val>
                                        </p:tav>
                                      </p:tavLst>
                                    </p:anim>
                                    <p:anim calcmode="lin" valueType="num">
                                      <p:cBhvr>
                                        <p:cTn id="9" dur="2000" fill="hold"/>
                                        <p:tgtEl>
                                          <p:spTgt spid="3"/>
                                        </p:tgtEl>
                                        <p:attrNameLst>
                                          <p:attrName>ppt_h</p:attrName>
                                        </p:attrNameLst>
                                      </p:cBhvr>
                                      <p:tavLst>
                                        <p:tav tm="0">
                                          <p:val>
                                            <p:fltVal val="0"/>
                                          </p:val>
                                        </p:tav>
                                        <p:tav tm="100000">
                                          <p:val>
                                            <p:strVal val="#ppt_h"/>
                                          </p:val>
                                        </p:tav>
                                      </p:tavLst>
                                    </p:anim>
                                    <p:anim calcmode="lin" valueType="num">
                                      <p:cBhvr>
                                        <p:cTn id="10" dur="2000" fill="hold"/>
                                        <p:tgtEl>
                                          <p:spTgt spid="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txBox="1">
            <a:spLocks/>
          </p:cNvSpPr>
          <p:nvPr/>
        </p:nvSpPr>
        <p:spPr>
          <a:xfrm>
            <a:off x="642910" y="0"/>
            <a:ext cx="8115328" cy="6357958"/>
          </a:xfrm>
          <a:prstGeom prst="rect">
            <a:avLst/>
          </a:prstGeom>
          <a:blipFill>
            <a:blip r:embed="rId2"/>
            <a:tile tx="0" ty="0" sx="100000" sy="100000" flip="none" algn="tl"/>
          </a:blipFill>
        </p:spPr>
        <p:txBody>
          <a:bodyPr vert="horz">
            <a:noAutofit/>
          </a:bodyPr>
          <a:lstStyle/>
          <a:p>
            <a:pPr marL="3175" marR="0" lvl="0" indent="-3175" algn="justLow" defTabSz="914400" rtl="1" eaLnBrk="1" fontAlgn="auto" latinLnBrk="0" hangingPunct="1">
              <a:lnSpc>
                <a:spcPct val="100000"/>
              </a:lnSpc>
              <a:spcBef>
                <a:spcPts val="700"/>
              </a:spcBef>
              <a:spcAft>
                <a:spcPts val="0"/>
              </a:spcAft>
              <a:buClr>
                <a:schemeClr val="tx2"/>
              </a:buClr>
              <a:buSzPct val="95000"/>
              <a:tabLst/>
              <a:defRPr/>
            </a:pPr>
            <a:endParaRPr lang="ar-SA" sz="3600" dirty="0" smtClean="0">
              <a:solidFill>
                <a:schemeClr val="tx2">
                  <a:lumMod val="50000"/>
                </a:schemeClr>
              </a:solidFill>
              <a:latin typeface="Monotype Koufi" pitchFamily="2" charset="-78"/>
              <a:ea typeface="Monotype Koufi" pitchFamily="2" charset="-78"/>
              <a:cs typeface="Simplified Arabic" pitchFamily="2" charset="-78"/>
            </a:endParaRPr>
          </a:p>
          <a:p>
            <a:pPr marL="3175" marR="0" lvl="0" indent="-3175" algn="justLow" defTabSz="914400" rtl="1" eaLnBrk="1" fontAlgn="auto" latinLnBrk="0" hangingPunct="1">
              <a:lnSpc>
                <a:spcPct val="100000"/>
              </a:lnSpc>
              <a:spcBef>
                <a:spcPts val="700"/>
              </a:spcBef>
              <a:spcAft>
                <a:spcPts val="0"/>
              </a:spcAft>
              <a:buClr>
                <a:schemeClr val="tx2"/>
              </a:buClr>
              <a:buSzPct val="95000"/>
              <a:tabLst/>
              <a:defRPr/>
            </a:pPr>
            <a:endParaRPr lang="ar-SA" sz="3600" dirty="0" smtClean="0">
              <a:solidFill>
                <a:schemeClr val="tx2">
                  <a:lumMod val="50000"/>
                </a:schemeClr>
              </a:solidFill>
              <a:latin typeface="Monotype Koufi" pitchFamily="2" charset="-78"/>
              <a:ea typeface="Monotype Koufi" pitchFamily="2" charset="-78"/>
              <a:cs typeface="Simplified Arabic" pitchFamily="2" charset="-78"/>
            </a:endParaRPr>
          </a:p>
          <a:p>
            <a:pPr marL="3175" marR="0" lvl="0" indent="-3175" algn="justLow" defTabSz="914400" rtl="1" eaLnBrk="1" fontAlgn="auto" latinLnBrk="0" hangingPunct="1">
              <a:lnSpc>
                <a:spcPct val="100000"/>
              </a:lnSpc>
              <a:spcBef>
                <a:spcPts val="700"/>
              </a:spcBef>
              <a:spcAft>
                <a:spcPts val="0"/>
              </a:spcAft>
              <a:buClr>
                <a:schemeClr val="tx2"/>
              </a:buClr>
              <a:buSzPct val="95000"/>
              <a:tabLst/>
              <a:defRPr/>
            </a:pPr>
            <a:endParaRPr lang="ar-SA" sz="3600" dirty="0" smtClean="0">
              <a:solidFill>
                <a:schemeClr val="tx2">
                  <a:lumMod val="50000"/>
                </a:schemeClr>
              </a:solidFill>
              <a:latin typeface="Monotype Koufi" pitchFamily="2" charset="-78"/>
              <a:ea typeface="Monotype Koufi" pitchFamily="2" charset="-78"/>
              <a:cs typeface="Simplified Arabic" pitchFamily="2" charset="-78"/>
            </a:endParaRPr>
          </a:p>
          <a:p>
            <a:pPr marL="3175" marR="0" lvl="0" indent="-3175" algn="justLow" defTabSz="914400" rtl="1" eaLnBrk="1" fontAlgn="auto" latinLnBrk="0" hangingPunct="1">
              <a:lnSpc>
                <a:spcPct val="100000"/>
              </a:lnSpc>
              <a:spcBef>
                <a:spcPts val="700"/>
              </a:spcBef>
              <a:spcAft>
                <a:spcPts val="0"/>
              </a:spcAft>
              <a:buClr>
                <a:schemeClr val="tx2"/>
              </a:buClr>
              <a:buSzPct val="95000"/>
              <a:tabLst/>
              <a:defRPr/>
            </a:pPr>
            <a:r>
              <a:rPr lang="ar-SA" sz="4800" b="1" dirty="0" smtClean="0">
                <a:solidFill>
                  <a:srgbClr val="D20C74"/>
                </a:solidFill>
                <a:latin typeface="Monotype Koufi" pitchFamily="2" charset="-78"/>
                <a:ea typeface="Monotype Koufi" pitchFamily="2" charset="-78"/>
                <a:cs typeface="Traditional Arabic" pitchFamily="2" charset="-78"/>
              </a:rPr>
              <a:t>طلب محرر صحفي من أحد الأطباء تسريب معلومات لشخصية سياسية بارزة أو اطلاعه على ملفه الصحي !!!</a:t>
            </a:r>
            <a:endParaRPr kumimoji="0" lang="ar-SA" sz="5400" b="1" i="0" u="none" strike="noStrike" kern="1200" cap="none" spc="0" normalizeH="0" baseline="0" noProof="0" dirty="0" smtClean="0">
              <a:ln>
                <a:noFill/>
              </a:ln>
              <a:solidFill>
                <a:srgbClr val="D20C74"/>
              </a:solidFill>
              <a:effectLst/>
              <a:uLnTx/>
              <a:uFillTx/>
              <a:latin typeface="Monotype Koufi" pitchFamily="2" charset="-78"/>
              <a:ea typeface="Monotype Koufi" pitchFamily="2" charset="-78"/>
              <a:cs typeface="Traditional Arabic" pitchFamily="2" charset="-78"/>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iterate type="wd">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style.rotation</p:attrName>
                                        </p:attrNameLst>
                                      </p:cBhvr>
                                      <p:tavLst>
                                        <p:tav tm="0">
                                          <p:val>
                                            <p:fltVal val="720"/>
                                          </p:val>
                                        </p:tav>
                                        <p:tav tm="100000">
                                          <p:val>
                                            <p:fltVal val="0"/>
                                          </p:val>
                                        </p:tav>
                                      </p:tavLst>
                                    </p:anim>
                                    <p:anim calcmode="lin" valueType="num">
                                      <p:cBhvr>
                                        <p:cTn id="9" dur="2000" fill="hold"/>
                                        <p:tgtEl>
                                          <p:spTgt spid="3"/>
                                        </p:tgtEl>
                                        <p:attrNameLst>
                                          <p:attrName>ppt_h</p:attrName>
                                        </p:attrNameLst>
                                      </p:cBhvr>
                                      <p:tavLst>
                                        <p:tav tm="0">
                                          <p:val>
                                            <p:fltVal val="0"/>
                                          </p:val>
                                        </p:tav>
                                        <p:tav tm="100000">
                                          <p:val>
                                            <p:strVal val="#ppt_h"/>
                                          </p:val>
                                        </p:tav>
                                      </p:tavLst>
                                    </p:anim>
                                    <p:anim calcmode="lin" valueType="num">
                                      <p:cBhvr>
                                        <p:cTn id="10" dur="2000" fill="hold"/>
                                        <p:tgtEl>
                                          <p:spTgt spid="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شكل بيضاوي 4"/>
          <p:cNvSpPr/>
          <p:nvPr/>
        </p:nvSpPr>
        <p:spPr>
          <a:xfrm>
            <a:off x="3714744" y="785794"/>
            <a:ext cx="2143140" cy="1571636"/>
          </a:xfrm>
          <a:prstGeom prst="ellipse">
            <a:avLst/>
          </a:prstGeom>
          <a:solidFill>
            <a:srgbClr val="D20C74"/>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latin typeface="Monotype Koufi" pitchFamily="2" charset="-78"/>
                <a:ea typeface="Monotype Koufi" pitchFamily="2" charset="-78"/>
                <a:cs typeface="Monotype Koufi" pitchFamily="2" charset="-78"/>
              </a:rPr>
              <a:t>العمليّات الجراحية</a:t>
            </a:r>
            <a:endParaRPr lang="ar-SA" sz="2800" dirty="0">
              <a:latin typeface="Monotype Koufi" pitchFamily="2" charset="-78"/>
              <a:ea typeface="Monotype Koufi" pitchFamily="2" charset="-78"/>
              <a:cs typeface="Monotype Koufi" pitchFamily="2" charset="-78"/>
            </a:endParaRPr>
          </a:p>
        </p:txBody>
      </p:sp>
      <p:sp>
        <p:nvSpPr>
          <p:cNvPr id="6" name="شكل بيضاوي 5"/>
          <p:cNvSpPr/>
          <p:nvPr/>
        </p:nvSpPr>
        <p:spPr>
          <a:xfrm>
            <a:off x="928662" y="2714620"/>
            <a:ext cx="3357586" cy="2071702"/>
          </a:xfrm>
          <a:prstGeom prst="ellipse">
            <a:avLst/>
          </a:prstGeom>
          <a:solidFill>
            <a:srgbClr val="D20C74"/>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cs typeface="Simplified Arabic" pitchFamily="2" charset="-78"/>
              </a:rPr>
              <a:t>إجراء الفحوصات</a:t>
            </a:r>
            <a:endParaRPr lang="ar-SA" sz="3600" b="1" dirty="0">
              <a:cs typeface="Simplified Arabic" pitchFamily="2" charset="-78"/>
            </a:endParaRPr>
          </a:p>
        </p:txBody>
      </p:sp>
      <p:sp>
        <p:nvSpPr>
          <p:cNvPr id="7" name="شكل بيضاوي 6"/>
          <p:cNvSpPr/>
          <p:nvPr/>
        </p:nvSpPr>
        <p:spPr>
          <a:xfrm>
            <a:off x="5286380" y="2714620"/>
            <a:ext cx="3357586" cy="2071702"/>
          </a:xfrm>
          <a:prstGeom prst="ellipse">
            <a:avLst/>
          </a:prstGeom>
          <a:solidFill>
            <a:srgbClr val="D20C74"/>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cs typeface="Simplified Arabic" pitchFamily="2" charset="-78"/>
              </a:rPr>
              <a:t>الحبوب والحقن</a:t>
            </a:r>
            <a:endParaRPr lang="ar-SA" sz="3600" b="1" dirty="0">
              <a:cs typeface="Simplified Arabic"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500" autoRev="1" fill="hold">
                                          <p:stCondLst>
                                            <p:cond delay="0"/>
                                          </p:stCondLst>
                                        </p:cTn>
                                        <p:tgtEl>
                                          <p:spTgt spid="5"/>
                                        </p:tgtEl>
                                        <p:attrNameLst>
                                          <p:attrName>ppt_w</p:attrName>
                                        </p:attrNameLst>
                                      </p:cBhvr>
                                    </p:anim>
                                    <p:anim by="(#ppt_w*0.50)" calcmode="lin" valueType="num">
                                      <p:cBhvr>
                                        <p:cTn id="8" dur="500" decel="50000" autoRev="1" fill="hold">
                                          <p:stCondLst>
                                            <p:cond delay="0"/>
                                          </p:stCondLst>
                                        </p:cTn>
                                        <p:tgtEl>
                                          <p:spTgt spid="5"/>
                                        </p:tgtEl>
                                        <p:attrNameLst>
                                          <p:attrName>ppt_x</p:attrName>
                                        </p:attrNameLst>
                                      </p:cBhvr>
                                    </p:anim>
                                    <p:anim from="(-#ppt_h/2)" to="(#ppt_y)" calcmode="lin" valueType="num">
                                      <p:cBhvr>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57224" y="785794"/>
            <a:ext cx="7772400" cy="5072098"/>
          </a:xfrm>
        </p:spPr>
        <p:txBody>
          <a:bodyPr>
            <a:noAutofit/>
          </a:bodyPr>
          <a:lstStyle/>
          <a:p>
            <a:pPr algn="r"/>
            <a:r>
              <a:rPr lang="ar-SA" sz="4600" b="1" dirty="0" err="1" smtClean="0">
                <a:solidFill>
                  <a:schemeClr val="accent6">
                    <a:lumMod val="40000"/>
                    <a:lumOff val="60000"/>
                  </a:schemeClr>
                </a:solidFill>
                <a:cs typeface="Traditional Arabic" pitchFamily="2" charset="-78"/>
              </a:rPr>
              <a:t>التداوي</a:t>
            </a:r>
            <a:r>
              <a:rPr lang="ar-SA" sz="4600" b="1" dirty="0" smtClean="0">
                <a:solidFill>
                  <a:schemeClr val="accent6">
                    <a:lumMod val="40000"/>
                    <a:lumOff val="60000"/>
                  </a:schemeClr>
                </a:solidFill>
                <a:cs typeface="Traditional Arabic" pitchFamily="2" charset="-78"/>
              </a:rPr>
              <a:t> = يكون من جانب المريض.</a:t>
            </a:r>
          </a:p>
          <a:p>
            <a:pPr algn="r"/>
            <a:r>
              <a:rPr lang="ar-SA" sz="4600" b="1" dirty="0" smtClean="0">
                <a:solidFill>
                  <a:schemeClr val="accent6">
                    <a:lumMod val="40000"/>
                    <a:lumOff val="60000"/>
                  </a:schemeClr>
                </a:solidFill>
                <a:cs typeface="Traditional Arabic" pitchFamily="2" charset="-78"/>
              </a:rPr>
              <a:t>المداواة = تكون من جانب الطبيب.</a:t>
            </a:r>
          </a:p>
          <a:p>
            <a:pPr algn="r"/>
            <a:endParaRPr lang="ar-SA" sz="4600" b="1" dirty="0" smtClean="0">
              <a:solidFill>
                <a:schemeClr val="accent6">
                  <a:lumMod val="40000"/>
                  <a:lumOff val="60000"/>
                </a:schemeClr>
              </a:solidFill>
              <a:cs typeface="Traditional Arabic" pitchFamily="2" charset="-78"/>
            </a:endParaRPr>
          </a:p>
          <a:p>
            <a:pPr algn="r"/>
            <a:endParaRPr lang="ar-SA" sz="4600" b="1" dirty="0" smtClean="0">
              <a:solidFill>
                <a:schemeClr val="accent6">
                  <a:lumMod val="40000"/>
                  <a:lumOff val="60000"/>
                </a:schemeClr>
              </a:solidFill>
              <a:cs typeface="Traditional Arabic" pitchFamily="2" charset="-78"/>
            </a:endParaRPr>
          </a:p>
          <a:p>
            <a:pPr algn="ctr"/>
            <a:endParaRPr lang="ar-SA" sz="4800" dirty="0" smtClean="0">
              <a:solidFill>
                <a:srgbClr val="FFFF00"/>
              </a:solidFill>
              <a:cs typeface="AL-Mateen" pitchFamily="2" charset="-78"/>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تمرير أفقي 3"/>
          <p:cNvSpPr/>
          <p:nvPr/>
        </p:nvSpPr>
        <p:spPr>
          <a:xfrm>
            <a:off x="1500166" y="2071678"/>
            <a:ext cx="6929486" cy="2571768"/>
          </a:xfrm>
          <a:prstGeom prst="horizontalScroll">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8000" dirty="0" smtClean="0">
                <a:solidFill>
                  <a:schemeClr val="tx2">
                    <a:lumMod val="75000"/>
                  </a:schemeClr>
                </a:solidFill>
                <a:cs typeface="AL-Mateen" pitchFamily="2" charset="-78"/>
              </a:rPr>
              <a:t>حكم </a:t>
            </a:r>
            <a:r>
              <a:rPr lang="ar-SA" sz="8000" dirty="0" err="1" smtClean="0">
                <a:solidFill>
                  <a:schemeClr val="tx2">
                    <a:lumMod val="75000"/>
                  </a:schemeClr>
                </a:solidFill>
                <a:cs typeface="AL-Mateen" pitchFamily="2" charset="-78"/>
              </a:rPr>
              <a:t>التداوي</a:t>
            </a:r>
            <a:endParaRPr lang="ar-SA" sz="8000" dirty="0" smtClean="0">
              <a:solidFill>
                <a:schemeClr val="tx2">
                  <a:lumMod val="75000"/>
                </a:schemeClr>
              </a:solidFill>
              <a:cs typeface="AL-Mateen" pitchFamily="2" charset="-78"/>
            </a:endParaRPr>
          </a:p>
          <a:p>
            <a:pPr algn="ctr"/>
            <a:endParaRPr lang="ar-SA"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57224" y="785794"/>
            <a:ext cx="7772400" cy="5072098"/>
          </a:xfrm>
        </p:spPr>
        <p:txBody>
          <a:bodyPr>
            <a:noAutofit/>
          </a:bodyPr>
          <a:lstStyle/>
          <a:p>
            <a:pPr algn="ctr"/>
            <a:r>
              <a:rPr lang="ar-SA" sz="5400" dirty="0" smtClean="0">
                <a:solidFill>
                  <a:schemeClr val="accent2">
                    <a:lumMod val="60000"/>
                    <a:lumOff val="40000"/>
                  </a:schemeClr>
                </a:solidFill>
                <a:cs typeface="AL-Mateen" pitchFamily="2" charset="-78"/>
              </a:rPr>
              <a:t>قال تعالى:  </a:t>
            </a:r>
            <a:r>
              <a:rPr lang="ar-SA" sz="4400" dirty="0" smtClean="0">
                <a:solidFill>
                  <a:schemeClr val="accent2">
                    <a:lumMod val="60000"/>
                    <a:lumOff val="40000"/>
                  </a:schemeClr>
                </a:solidFill>
                <a:cs typeface="AL-Mateen" pitchFamily="2" charset="-78"/>
              </a:rPr>
              <a:t>{يَخْرُجُ مِن بُطُونِهَا شَرَابٌ مُّخْتَلِفٌ أَلْوَانُهُ فِيهِ شِفَاء لِلنَّاسِ}النحل: 69</a:t>
            </a:r>
          </a:p>
          <a:p>
            <a:pPr algn="ctr"/>
            <a:endParaRPr lang="ar-SA" sz="8000" dirty="0" smtClean="0">
              <a:solidFill>
                <a:schemeClr val="accent2">
                  <a:lumMod val="60000"/>
                  <a:lumOff val="40000"/>
                </a:schemeClr>
              </a:solidFill>
              <a:cs typeface="AL-Mateen" pitchFamily="2" charset="-78"/>
            </a:endParaRPr>
          </a:p>
          <a:p>
            <a:pPr algn="ctr"/>
            <a:endParaRPr lang="ar-SA" sz="2400" dirty="0" smtClean="0">
              <a:solidFill>
                <a:schemeClr val="tx2">
                  <a:lumMod val="75000"/>
                </a:schemeClr>
              </a:solidFill>
              <a:cs typeface="AL-Mateen"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رك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ركة">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227</TotalTime>
  <Words>807</Words>
  <PresentationFormat>عرض على الشاشة (3:4)‏</PresentationFormat>
  <Paragraphs>145</Paragraphs>
  <Slides>55</Slides>
  <Notes>0</Notes>
  <HiddenSlides>0</HiddenSlides>
  <MMClips>0</MMClips>
  <ScaleCrop>false</ScaleCrop>
  <HeadingPairs>
    <vt:vector size="4" baseType="variant">
      <vt:variant>
        <vt:lpstr>سمة</vt:lpstr>
      </vt:variant>
      <vt:variant>
        <vt:i4>1</vt:i4>
      </vt:variant>
      <vt:variant>
        <vt:lpstr>عناوين الشرائح</vt:lpstr>
      </vt:variant>
      <vt:variant>
        <vt:i4>55</vt:i4>
      </vt:variant>
    </vt:vector>
  </HeadingPairs>
  <TitlesOfParts>
    <vt:vector size="56" baseType="lpstr">
      <vt:lpstr>حركة</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lpstr>الشريحة 44</vt:lpstr>
      <vt:lpstr>الشريحة 45</vt:lpstr>
      <vt:lpstr>الشريحة 46</vt:lpstr>
      <vt:lpstr>الشريحة 47</vt:lpstr>
      <vt:lpstr>الشريحة 48</vt:lpstr>
      <vt:lpstr>الشريحة 49</vt:lpstr>
      <vt:lpstr>الشريحة 50</vt:lpstr>
      <vt:lpstr>الشريحة 51</vt:lpstr>
      <vt:lpstr>الشريحة 52</vt:lpstr>
      <vt:lpstr>الشريحة 53</vt:lpstr>
      <vt:lpstr>الشريحة 54</vt:lpstr>
      <vt:lpstr>الشريحة 55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cp:lastModifiedBy>xp</cp:lastModifiedBy>
  <cp:revision>164</cp:revision>
  <dcterms:modified xsi:type="dcterms:W3CDTF">2013-10-21T09:52:13Z</dcterms:modified>
</cp:coreProperties>
</file>