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75" d="100"/>
          <a:sy n="75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12B-70E9-433D-8D32-B745894F848B}" type="datetimeFigureOut">
              <a:rPr lang="ar-SA" smtClean="0"/>
              <a:t>15/05/37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0C5B-E7F5-45AD-8BB3-6E210CA022F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12B-70E9-433D-8D32-B745894F848B}" type="datetimeFigureOut">
              <a:rPr lang="ar-SA" smtClean="0"/>
              <a:t>15/05/37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0C5B-E7F5-45AD-8BB3-6E210CA022F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12B-70E9-433D-8D32-B745894F848B}" type="datetimeFigureOut">
              <a:rPr lang="ar-SA" smtClean="0"/>
              <a:t>15/05/37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0C5B-E7F5-45AD-8BB3-6E210CA022F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12B-70E9-433D-8D32-B745894F848B}" type="datetimeFigureOut">
              <a:rPr lang="ar-SA" smtClean="0"/>
              <a:t>15/05/37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0C5B-E7F5-45AD-8BB3-6E210CA022F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12B-70E9-433D-8D32-B745894F848B}" type="datetimeFigureOut">
              <a:rPr lang="ar-SA" smtClean="0"/>
              <a:t>15/05/37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0C5B-E7F5-45AD-8BB3-6E210CA022F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12B-70E9-433D-8D32-B745894F848B}" type="datetimeFigureOut">
              <a:rPr lang="ar-SA" smtClean="0"/>
              <a:t>15/05/37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0C5B-E7F5-45AD-8BB3-6E210CA022F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12B-70E9-433D-8D32-B745894F848B}" type="datetimeFigureOut">
              <a:rPr lang="ar-SA" smtClean="0"/>
              <a:t>15/05/37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0C5B-E7F5-45AD-8BB3-6E210CA022F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12B-70E9-433D-8D32-B745894F848B}" type="datetimeFigureOut">
              <a:rPr lang="ar-SA" smtClean="0"/>
              <a:t>15/05/37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0C5B-E7F5-45AD-8BB3-6E210CA022F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12B-70E9-433D-8D32-B745894F848B}" type="datetimeFigureOut">
              <a:rPr lang="ar-SA" smtClean="0"/>
              <a:t>15/05/37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0C5B-E7F5-45AD-8BB3-6E210CA022F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12B-70E9-433D-8D32-B745894F848B}" type="datetimeFigureOut">
              <a:rPr lang="ar-SA" smtClean="0"/>
              <a:t>15/05/37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0C5B-E7F5-45AD-8BB3-6E210CA022F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12B-70E9-433D-8D32-B745894F848B}" type="datetimeFigureOut">
              <a:rPr lang="ar-SA" smtClean="0"/>
              <a:t>15/05/37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0C5B-E7F5-45AD-8BB3-6E210CA022F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FB12B-70E9-433D-8D32-B745894F848B}" type="datetimeFigureOut">
              <a:rPr lang="ar-SA" smtClean="0"/>
              <a:t>15/05/37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0C5B-E7F5-45AD-8BB3-6E210CA022F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800080"/>
                </a:solidFill>
                <a:cs typeface="PT Bold Heading" pitchFamily="2" charset="-78"/>
              </a:rPr>
              <a:t>أحكام الميم الساكنة    </a:t>
            </a:r>
            <a:r>
              <a:rPr lang="ar-SA" dirty="0" err="1" smtClean="0">
                <a:solidFill>
                  <a:srgbClr val="800080"/>
                </a:solidFill>
                <a:cs typeface="PT Bold Heading" pitchFamily="2" charset="-78"/>
              </a:rPr>
              <a:t>مْ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ar-SA" sz="4000" b="1" dirty="0" smtClean="0">
                <a:solidFill>
                  <a:srgbClr val="C00000"/>
                </a:solidFill>
                <a:cs typeface="DecoType Naskh Variants" pitchFamily="2" charset="-78"/>
              </a:rPr>
              <a:t>تعريف الميم الساكنة :</a:t>
            </a:r>
          </a:p>
          <a:p>
            <a:pPr>
              <a:lnSpc>
                <a:spcPct val="90000"/>
              </a:lnSpc>
            </a:pPr>
            <a:r>
              <a:rPr lang="ar-SA" sz="4400" dirty="0" smtClean="0">
                <a:cs typeface="Traditional Arabic" pitchFamily="18" charset="-78"/>
              </a:rPr>
              <a:t>هي ميم </a:t>
            </a:r>
            <a:r>
              <a:rPr lang="ar-SA" sz="4400" dirty="0">
                <a:cs typeface="Traditional Arabic" pitchFamily="18" charset="-78"/>
              </a:rPr>
              <a:t>خ</a:t>
            </a:r>
            <a:r>
              <a:rPr lang="ar-SA" sz="4400" dirty="0" smtClean="0">
                <a:cs typeface="Traditional Arabic" pitchFamily="18" charset="-78"/>
              </a:rPr>
              <a:t>الية من الحركة .</a:t>
            </a:r>
          </a:p>
          <a:p>
            <a:pPr>
              <a:lnSpc>
                <a:spcPct val="90000"/>
              </a:lnSpc>
            </a:pPr>
            <a:r>
              <a:rPr lang="ar-SA" sz="4400" dirty="0" smtClean="0">
                <a:cs typeface="Traditional Arabic" pitchFamily="18" charset="-78"/>
              </a:rPr>
              <a:t>وهي التي سكونها ثابت في الوصل والوقف .</a:t>
            </a:r>
          </a:p>
          <a:p>
            <a:pPr>
              <a:lnSpc>
                <a:spcPct val="90000"/>
              </a:lnSpc>
            </a:pPr>
            <a:r>
              <a:rPr lang="ar-SA" sz="4400" dirty="0" smtClean="0">
                <a:cs typeface="Traditional Arabic" pitchFamily="18" charset="-78"/>
              </a:rPr>
              <a:t>وتقع في الأسماء ( الحمْد ) </a:t>
            </a:r>
          </a:p>
          <a:p>
            <a:pPr>
              <a:lnSpc>
                <a:spcPct val="90000"/>
              </a:lnSpc>
            </a:pPr>
            <a:r>
              <a:rPr lang="ar-SA" sz="4400" dirty="0" smtClean="0">
                <a:cs typeface="Traditional Arabic" pitchFamily="18" charset="-78"/>
              </a:rPr>
              <a:t>والأفعال ( قمْتم ) وتكون متوسطة ومتطرفة .</a:t>
            </a:r>
          </a:p>
          <a:p>
            <a:pPr>
              <a:lnSpc>
                <a:spcPct val="90000"/>
              </a:lnSpc>
            </a:pPr>
            <a:r>
              <a:rPr lang="ar-SA" sz="4400" dirty="0" smtClean="0">
                <a:cs typeface="Traditional Arabic" pitchFamily="18" charset="-78"/>
              </a:rPr>
              <a:t>والحروف ( أمْ لمْ ينبأ ) تكون متطرفة فقط .</a:t>
            </a:r>
          </a:p>
          <a:p>
            <a:pPr>
              <a:lnSpc>
                <a:spcPct val="90000"/>
              </a:lnSpc>
              <a:buNone/>
            </a:pPr>
            <a:endParaRPr lang="ar-SA" dirty="0" smtClean="0"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>
                <a:solidFill>
                  <a:schemeClr val="accent6">
                    <a:lumMod val="50000"/>
                  </a:schemeClr>
                </a:solidFill>
                <a:cs typeface="PT Bold Broken" pitchFamily="2" charset="-78"/>
              </a:rPr>
              <a:t/>
            </a:r>
            <a:br>
              <a:rPr lang="ar-SA" dirty="0" smtClean="0">
                <a:solidFill>
                  <a:schemeClr val="accent6">
                    <a:lumMod val="50000"/>
                  </a:schemeClr>
                </a:solidFill>
                <a:cs typeface="PT Bold Broken" pitchFamily="2" charset="-78"/>
              </a:rPr>
            </a:br>
            <a:r>
              <a:rPr lang="ar-SA" dirty="0" smtClean="0">
                <a:solidFill>
                  <a:schemeClr val="accent6">
                    <a:lumMod val="50000"/>
                  </a:schemeClr>
                </a:solidFill>
                <a:cs typeface="PT Bold Broken" pitchFamily="2" charset="-78"/>
              </a:rPr>
              <a:t/>
            </a:r>
            <a:br>
              <a:rPr lang="ar-SA" dirty="0" smtClean="0">
                <a:solidFill>
                  <a:schemeClr val="accent6">
                    <a:lumMod val="50000"/>
                  </a:schemeClr>
                </a:solidFill>
                <a:cs typeface="PT Bold Broken" pitchFamily="2" charset="-78"/>
              </a:rPr>
            </a:br>
            <a:r>
              <a:rPr lang="ar-SA" dirty="0" smtClean="0">
                <a:solidFill>
                  <a:schemeClr val="accent6">
                    <a:lumMod val="50000"/>
                  </a:schemeClr>
                </a:solidFill>
                <a:cs typeface="PT Bold Broken" pitchFamily="2" charset="-78"/>
              </a:rPr>
              <a:t>خرج من التعريف :</a:t>
            </a:r>
            <a:r>
              <a:rPr lang="ar-SA" dirty="0" smtClean="0">
                <a:solidFill>
                  <a:srgbClr val="00FF00"/>
                </a:solidFill>
                <a:cs typeface="PT Bold Broken" pitchFamily="2" charset="-78"/>
              </a:rPr>
              <a:t/>
            </a:r>
            <a:br>
              <a:rPr lang="ar-SA" dirty="0" smtClean="0">
                <a:solidFill>
                  <a:srgbClr val="00FF00"/>
                </a:solidFill>
                <a:cs typeface="PT Bold Broken" pitchFamily="2" charset="-78"/>
              </a:rPr>
            </a:br>
            <a:r>
              <a:rPr lang="ar-SA" dirty="0" smtClean="0">
                <a:solidFill>
                  <a:srgbClr val="00FF00"/>
                </a:solidFill>
                <a:cs typeface="PT Bold Broken" pitchFamily="2" charset="-78"/>
              </a:rPr>
              <a:t/>
            </a:r>
            <a:br>
              <a:rPr lang="ar-SA" dirty="0" smtClean="0">
                <a:solidFill>
                  <a:srgbClr val="00FF00"/>
                </a:solidFill>
                <a:cs typeface="PT Bold Broken" pitchFamily="2" charset="-78"/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ar-SA" sz="3600" b="1" dirty="0">
                <a:cs typeface="Traditional Arabic" pitchFamily="18" charset="-78"/>
              </a:rPr>
              <a:t>1) الميم الساكنة التي زال سكونها للتخلص من التقاء الساكنين .</a:t>
            </a:r>
          </a:p>
          <a:p>
            <a:pPr>
              <a:buNone/>
              <a:defRPr/>
            </a:pPr>
            <a:r>
              <a:rPr lang="ar-SA" sz="3600" b="1" dirty="0">
                <a:cs typeface="Traditional Arabic" pitchFamily="18" charset="-78"/>
              </a:rPr>
              <a:t>       نحو : ( أمِ ارتابوا ) ( قمِ الليل ) ( همُ العدو </a:t>
            </a:r>
            <a:r>
              <a:rPr lang="ar-SA" sz="3600" b="1" dirty="0" smtClean="0">
                <a:cs typeface="Traditional Arabic" pitchFamily="18" charset="-78"/>
              </a:rPr>
              <a:t>).</a:t>
            </a:r>
          </a:p>
          <a:p>
            <a:pPr>
              <a:buNone/>
              <a:defRPr/>
            </a:pPr>
            <a:endParaRPr lang="ar-SA" sz="3600" b="1" dirty="0" smtClean="0">
              <a:cs typeface="Traditional Arabic" pitchFamily="18" charset="-78"/>
            </a:endParaRPr>
          </a:p>
          <a:p>
            <a:pPr>
              <a:buNone/>
              <a:defRPr/>
            </a:pPr>
            <a:r>
              <a:rPr lang="ar-SA" sz="3600" b="1" dirty="0" smtClean="0">
                <a:cs typeface="Traditional Arabic" pitchFamily="18" charset="-78"/>
              </a:rPr>
              <a:t>2</a:t>
            </a:r>
            <a:r>
              <a:rPr lang="ar-SA" sz="3600" b="1" dirty="0">
                <a:cs typeface="Traditional Arabic" pitchFamily="18" charset="-78"/>
              </a:rPr>
              <a:t>) الميم التي سكنت بسبب السكون العارض لأجل الوقف  بينما تكون في الأصل متحركة . </a:t>
            </a:r>
          </a:p>
          <a:p>
            <a:pPr>
              <a:buNone/>
              <a:defRPr/>
            </a:pPr>
            <a:r>
              <a:rPr lang="ar-SA" sz="3600" b="1" dirty="0">
                <a:cs typeface="Traditional Arabic" pitchFamily="18" charset="-78"/>
              </a:rPr>
              <a:t>وهذه الميم لا تكون إلاَّ متطرفة .</a:t>
            </a:r>
          </a:p>
          <a:p>
            <a:pPr>
              <a:buNone/>
              <a:defRPr/>
            </a:pPr>
            <a:r>
              <a:rPr lang="ar-SA" sz="3600" b="1" dirty="0">
                <a:cs typeface="Traditional Arabic" pitchFamily="18" charset="-78"/>
              </a:rPr>
              <a:t>نحو : ( السميع العليمْ  )</a:t>
            </a:r>
            <a:endParaRPr lang="en-US" sz="3600" b="1" dirty="0">
              <a:cs typeface="Traditional Arabic" pitchFamily="18" charset="-78"/>
            </a:endParaRP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ar-SA" sz="4000" b="1" u="sng" dirty="0" smtClean="0">
                <a:solidFill>
                  <a:srgbClr val="FF0000"/>
                </a:solidFill>
              </a:rPr>
              <a:t>أحكام الميم الساكنة:</a:t>
            </a:r>
          </a:p>
          <a:p>
            <a:pPr>
              <a:buFont typeface="Wingdings" pitchFamily="2" charset="2"/>
              <a:buNone/>
              <a:defRPr/>
            </a:pPr>
            <a:endParaRPr lang="ar-SA" dirty="0" smtClean="0"/>
          </a:p>
          <a:p>
            <a:pPr>
              <a:buFont typeface="Wingdings" pitchFamily="2" charset="2"/>
              <a:buNone/>
              <a:defRPr/>
            </a:pPr>
            <a:r>
              <a:rPr lang="ar-SA" sz="3200" dirty="0" smtClean="0"/>
              <a:t>الإدغام الشفوي                                  الإظهار الشفوي</a:t>
            </a:r>
          </a:p>
          <a:p>
            <a:pPr>
              <a:buFont typeface="Wingdings" pitchFamily="2" charset="2"/>
              <a:buNone/>
              <a:defRPr/>
            </a:pPr>
            <a:r>
              <a:rPr lang="ar-SA" dirty="0" smtClean="0"/>
              <a:t>  </a:t>
            </a:r>
            <a:r>
              <a:rPr lang="ar-SA" sz="3200" dirty="0" err="1" smtClean="0"/>
              <a:t>مْ</a:t>
            </a:r>
            <a:r>
              <a:rPr lang="ar-SA" sz="3200" dirty="0" smtClean="0"/>
              <a:t> + </a:t>
            </a:r>
            <a:r>
              <a:rPr lang="ar-SA" sz="3200" dirty="0" err="1" smtClean="0"/>
              <a:t>م</a:t>
            </a:r>
            <a:r>
              <a:rPr lang="ar-SA" sz="3200" dirty="0" smtClean="0"/>
              <a:t>              </a:t>
            </a:r>
            <a:r>
              <a:rPr lang="ar-SA" sz="3600" dirty="0" smtClean="0"/>
              <a:t>الإخفاء الشفوي       </a:t>
            </a:r>
            <a:r>
              <a:rPr lang="ar-SA" sz="3200" dirty="0" err="1" smtClean="0"/>
              <a:t>مْ</a:t>
            </a:r>
            <a:r>
              <a:rPr lang="ar-SA" sz="3200" dirty="0" smtClean="0"/>
              <a:t> + باقي الحروف</a:t>
            </a:r>
          </a:p>
          <a:p>
            <a:pPr>
              <a:buFont typeface="Wingdings" pitchFamily="2" charset="2"/>
              <a:buNone/>
              <a:defRPr/>
            </a:pPr>
            <a:r>
              <a:rPr lang="ar-SA" sz="3200" dirty="0" smtClean="0"/>
              <a:t>”عليكم مِّن“                </a:t>
            </a:r>
            <a:r>
              <a:rPr lang="ar-SA" sz="3200" dirty="0" err="1" smtClean="0"/>
              <a:t>مْ</a:t>
            </a:r>
            <a:r>
              <a:rPr lang="ar-SA" sz="3200" dirty="0" smtClean="0"/>
              <a:t> + </a:t>
            </a:r>
            <a:r>
              <a:rPr lang="ar-SA" sz="3200" dirty="0" err="1" smtClean="0"/>
              <a:t>ب</a:t>
            </a:r>
            <a:r>
              <a:rPr lang="ar-SA" sz="3200" dirty="0" smtClean="0"/>
              <a:t>             ”عليكمْ أنفسكم لا“</a:t>
            </a:r>
          </a:p>
          <a:p>
            <a:pPr>
              <a:buFont typeface="Wingdings" pitchFamily="2" charset="2"/>
              <a:buNone/>
              <a:defRPr/>
            </a:pPr>
            <a:r>
              <a:rPr lang="ar-SA" sz="3200" dirty="0" smtClean="0"/>
              <a:t>                           ”إليهم باِلمودة“</a:t>
            </a:r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5072066" y="1000108"/>
            <a:ext cx="150019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rot="5400000">
            <a:off x="4321173" y="1750207"/>
            <a:ext cx="135811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10800000" flipV="1">
            <a:off x="2928926" y="1000108"/>
            <a:ext cx="200026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ar-SA" dirty="0" smtClean="0">
                <a:solidFill>
                  <a:srgbClr val="C00000"/>
                </a:solidFill>
                <a:cs typeface="PT Bold Broken" pitchFamily="2" charset="-78"/>
              </a:rPr>
              <a:t>الإدغام الشفوي (الإدغام الصغير)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ar-SA" dirty="0" smtClean="0">
                <a:solidFill>
                  <a:srgbClr val="000099"/>
                </a:solidFill>
                <a:cs typeface="PT Bold Broken" pitchFamily="2" charset="-78"/>
              </a:rPr>
              <a:t>تعريفه لغة :</a:t>
            </a:r>
            <a:r>
              <a:rPr lang="ar-SA" dirty="0" smtClean="0"/>
              <a:t> </a:t>
            </a:r>
            <a:r>
              <a:rPr lang="ar-SA" dirty="0" smtClean="0">
                <a:cs typeface="Traditional Arabic" pitchFamily="18" charset="-78"/>
              </a:rPr>
              <a:t>الإدخال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ar-SA" dirty="0" smtClean="0">
                <a:solidFill>
                  <a:srgbClr val="000099"/>
                </a:solidFill>
                <a:cs typeface="PT Bold Broken" pitchFamily="2" charset="-78"/>
              </a:rPr>
              <a:t>اصطلاحا :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ar-SA" dirty="0" smtClean="0">
                <a:cs typeface="Traditional Arabic" pitchFamily="18" charset="-78"/>
              </a:rPr>
              <a:t>إدخال الحرف الساكن في الحرف المتحرك ( </a:t>
            </a:r>
            <a:r>
              <a:rPr lang="ar-SA" dirty="0" err="1" smtClean="0">
                <a:cs typeface="Traditional Arabic" pitchFamily="18" charset="-78"/>
              </a:rPr>
              <a:t>م</a:t>
            </a:r>
            <a:r>
              <a:rPr lang="ar-SA" dirty="0" smtClean="0">
                <a:cs typeface="Traditional Arabic" pitchFamily="18" charset="-78"/>
              </a:rPr>
              <a:t> ْ + </a:t>
            </a:r>
            <a:r>
              <a:rPr lang="ar-SA" dirty="0" err="1" smtClean="0">
                <a:cs typeface="Traditional Arabic" pitchFamily="18" charset="-78"/>
              </a:rPr>
              <a:t>م</a:t>
            </a:r>
            <a:r>
              <a:rPr lang="ar-SA" dirty="0" smtClean="0">
                <a:cs typeface="Traditional Arabic" pitchFamily="18" charset="-78"/>
              </a:rPr>
              <a:t> ) بحيث يصيران حرفا واحدا مشددا من جنس الثاني 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ar-SA" dirty="0" smtClean="0">
                <a:solidFill>
                  <a:srgbClr val="000099"/>
                </a:solidFill>
                <a:cs typeface="PT Bold Broken" pitchFamily="2" charset="-78"/>
              </a:rPr>
              <a:t>حروفه :</a:t>
            </a:r>
            <a:r>
              <a:rPr lang="ar-SA" dirty="0" smtClean="0">
                <a:cs typeface="Traditional Arabic" pitchFamily="18" charset="-78"/>
              </a:rPr>
              <a:t> حرف </a:t>
            </a:r>
            <a:r>
              <a:rPr lang="ar-SA" dirty="0" smtClean="0">
                <a:solidFill>
                  <a:srgbClr val="FF0066"/>
                </a:solidFill>
                <a:cs typeface="Traditional Arabic" pitchFamily="18" charset="-78"/>
              </a:rPr>
              <a:t>( </a:t>
            </a:r>
            <a:r>
              <a:rPr lang="ar-SA" b="1" dirty="0" err="1" smtClean="0">
                <a:solidFill>
                  <a:srgbClr val="FF0066"/>
                </a:solidFill>
                <a:cs typeface="Traditional Arabic" pitchFamily="18" charset="-78"/>
              </a:rPr>
              <a:t>م</a:t>
            </a:r>
            <a:r>
              <a:rPr lang="ar-SA" b="1" dirty="0" smtClean="0">
                <a:solidFill>
                  <a:srgbClr val="FF0066"/>
                </a:solidFill>
                <a:cs typeface="Traditional Arabic" pitchFamily="18" charset="-78"/>
              </a:rPr>
              <a:t> )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ar-SA" dirty="0" smtClean="0">
                <a:solidFill>
                  <a:srgbClr val="000099"/>
                </a:solidFill>
                <a:cs typeface="PT Bold Broken" pitchFamily="2" charset="-78"/>
              </a:rPr>
              <a:t>أمثلته :</a:t>
            </a:r>
            <a:r>
              <a:rPr lang="ar-SA" dirty="0" smtClean="0">
                <a:cs typeface="Traditional Arabic" pitchFamily="18" charset="-78"/>
              </a:rPr>
              <a:t>في كلمتين : ( كم</a:t>
            </a:r>
            <a:r>
              <a:rPr lang="ar-SA" dirty="0" smtClean="0">
                <a:solidFill>
                  <a:srgbClr val="CC3300"/>
                </a:solidFill>
                <a:cs typeface="Traditional Arabic" pitchFamily="18" charset="-78"/>
              </a:rPr>
              <a:t>ْ </a:t>
            </a:r>
            <a:r>
              <a:rPr lang="ar-SA" dirty="0" smtClean="0">
                <a:cs typeface="Traditional Arabic" pitchFamily="18" charset="-78"/>
              </a:rPr>
              <a:t>من فئة ) ( لكم</a:t>
            </a:r>
            <a:r>
              <a:rPr lang="ar-SA" dirty="0" smtClean="0">
                <a:solidFill>
                  <a:srgbClr val="CC3300"/>
                </a:solidFill>
                <a:cs typeface="Traditional Arabic" pitchFamily="18" charset="-78"/>
              </a:rPr>
              <a:t>ْ </a:t>
            </a:r>
            <a:r>
              <a:rPr lang="ar-SA" dirty="0" smtClean="0">
                <a:cs typeface="Traditional Arabic" pitchFamily="18" charset="-78"/>
              </a:rPr>
              <a:t>ما كسبتم )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ar-SA" dirty="0" smtClean="0">
                <a:cs typeface="Traditional Arabic" pitchFamily="18" charset="-78"/>
              </a:rPr>
              <a:t>في الحروف المقطعة في أوائل السور: ( الم ) ( المص )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ar-SA" dirty="0" smtClean="0">
                <a:cs typeface="Traditional Arabic" pitchFamily="18" charset="-78"/>
              </a:rPr>
              <a:t>سبب الإدغام : اتحاد الصفة والمخرج.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2">
                    <a:lumMod val="50000"/>
                  </a:schemeClr>
                </a:solidFill>
                <a:cs typeface="PT Bold Broken" pitchFamily="2" charset="-78"/>
              </a:rPr>
              <a:t>الإخفاء الشفوي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ar-SA" dirty="0" smtClean="0">
                <a:solidFill>
                  <a:srgbClr val="000099"/>
                </a:solidFill>
                <a:cs typeface="PT Bold Broken" pitchFamily="2" charset="-78"/>
              </a:rPr>
              <a:t>تعريفه لغة :</a:t>
            </a:r>
            <a:r>
              <a:rPr lang="ar-SA" dirty="0" smtClean="0">
                <a:cs typeface="Traditional Arabic" pitchFamily="18" charset="-78"/>
              </a:rPr>
              <a:t> الستر .</a:t>
            </a:r>
          </a:p>
          <a:p>
            <a:pPr>
              <a:lnSpc>
                <a:spcPct val="90000"/>
              </a:lnSpc>
              <a:buNone/>
            </a:pPr>
            <a:r>
              <a:rPr lang="ar-SA" dirty="0" smtClean="0">
                <a:solidFill>
                  <a:srgbClr val="000099"/>
                </a:solidFill>
                <a:cs typeface="PT Bold Broken" pitchFamily="2" charset="-78"/>
              </a:rPr>
              <a:t>اصطلاحا :</a:t>
            </a:r>
            <a:r>
              <a:rPr lang="ar-SA" dirty="0" smtClean="0">
                <a:cs typeface="Traditional Arabic" pitchFamily="18" charset="-78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ar-SA" dirty="0" smtClean="0">
                <a:cs typeface="Traditional Arabic" pitchFamily="18" charset="-78"/>
              </a:rPr>
              <a:t>النطق بحرف ساكن عار من التشديد على صفة بين الإظهار والإدغام مع مراعاة الغنة في الحرف الأول وهو الميم الساكنة .</a:t>
            </a:r>
          </a:p>
          <a:p>
            <a:pPr>
              <a:lnSpc>
                <a:spcPct val="90000"/>
              </a:lnSpc>
              <a:buNone/>
            </a:pPr>
            <a:r>
              <a:rPr lang="ar-SA" dirty="0" smtClean="0">
                <a:solidFill>
                  <a:srgbClr val="000099"/>
                </a:solidFill>
                <a:cs typeface="PT Bold Broken" pitchFamily="2" charset="-78"/>
              </a:rPr>
              <a:t>حروفه :</a:t>
            </a:r>
            <a:r>
              <a:rPr lang="ar-SA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cs typeface="Traditional Arabic" pitchFamily="18" charset="-78"/>
              </a:rPr>
              <a:t>حرف </a:t>
            </a:r>
            <a:r>
              <a:rPr lang="ar-SA" b="1" dirty="0" smtClean="0">
                <a:solidFill>
                  <a:srgbClr val="FF0066"/>
                </a:solidFill>
                <a:cs typeface="Traditional Arabic" pitchFamily="18" charset="-78"/>
              </a:rPr>
              <a:t>( </a:t>
            </a:r>
            <a:r>
              <a:rPr lang="ar-SA" b="1" dirty="0" err="1" smtClean="0">
                <a:solidFill>
                  <a:srgbClr val="FF0066"/>
                </a:solidFill>
                <a:cs typeface="Traditional Arabic" pitchFamily="18" charset="-78"/>
              </a:rPr>
              <a:t>ب</a:t>
            </a:r>
            <a:r>
              <a:rPr lang="ar-SA" b="1" dirty="0" smtClean="0">
                <a:solidFill>
                  <a:srgbClr val="FF0066"/>
                </a:solidFill>
                <a:cs typeface="Traditional Arabic" pitchFamily="18" charset="-78"/>
              </a:rPr>
              <a:t> )</a:t>
            </a:r>
            <a:r>
              <a:rPr lang="ar-SA" b="1" dirty="0" smtClean="0">
                <a:solidFill>
                  <a:srgbClr val="CC3300"/>
                </a:solidFill>
                <a:cs typeface="Traditional Arabic" pitchFamily="18" charset="-78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ar-SA" dirty="0" smtClean="0">
                <a:solidFill>
                  <a:srgbClr val="000099"/>
                </a:solidFill>
                <a:cs typeface="PT Bold Broken" pitchFamily="2" charset="-78"/>
              </a:rPr>
              <a:t>أمثلة :</a:t>
            </a:r>
          </a:p>
          <a:p>
            <a:pPr>
              <a:lnSpc>
                <a:spcPct val="90000"/>
              </a:lnSpc>
              <a:buNone/>
            </a:pPr>
            <a:r>
              <a:rPr lang="ar-SA" dirty="0" smtClean="0">
                <a:cs typeface="Traditional Arabic" pitchFamily="18" charset="-78"/>
              </a:rPr>
              <a:t>لا يكون إلا في كلمتين : ( فاحكمْ بينهم ) ( ترميهمْ بحجارة ) </a:t>
            </a:r>
            <a:endParaRPr lang="ar-SA" dirty="0" smtClean="0">
              <a:solidFill>
                <a:srgbClr val="CC3300"/>
              </a:solidFill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7200" b="1" dirty="0" smtClean="0"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الإظهار الشفوي </a:t>
            </a:r>
            <a:endParaRPr lang="ar-SA" sz="7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dirty="0" smtClean="0">
                <a:solidFill>
                  <a:srgbClr val="000099"/>
                </a:solidFill>
                <a:cs typeface="PT Bold Broken" pitchFamily="2" charset="-78"/>
              </a:rPr>
              <a:t>تعريفه لغة :</a:t>
            </a:r>
            <a:r>
              <a:rPr lang="ar-SA" dirty="0" smtClean="0">
                <a:cs typeface="Traditional Arabic" pitchFamily="18" charset="-78"/>
              </a:rPr>
              <a:t> البيان والوضوح .</a:t>
            </a:r>
          </a:p>
          <a:p>
            <a:pPr>
              <a:buNone/>
            </a:pPr>
            <a:r>
              <a:rPr lang="ar-SA" dirty="0" smtClean="0">
                <a:solidFill>
                  <a:srgbClr val="000099"/>
                </a:solidFill>
                <a:cs typeface="PT Bold Broken" pitchFamily="2" charset="-78"/>
              </a:rPr>
              <a:t>اصطلاحا :</a:t>
            </a:r>
          </a:p>
          <a:p>
            <a:pPr>
              <a:buNone/>
            </a:pPr>
            <a:r>
              <a:rPr lang="ar-SA" dirty="0" smtClean="0">
                <a:cs typeface="Traditional Arabic" pitchFamily="18" charset="-78"/>
              </a:rPr>
              <a:t>إخراج كل حرف من مخرجه من غير غنة </a:t>
            </a:r>
            <a:r>
              <a:rPr lang="ar-SA" b="1" dirty="0" smtClean="0">
                <a:cs typeface="Traditional Arabic" pitchFamily="18" charset="-78"/>
              </a:rPr>
              <a:t>زائدة أو كاملة</a:t>
            </a:r>
            <a:r>
              <a:rPr lang="ar-SA" dirty="0" smtClean="0">
                <a:cs typeface="Traditional Arabic" pitchFamily="18" charset="-78"/>
              </a:rPr>
              <a:t> في الحرف المظهر</a:t>
            </a:r>
          </a:p>
          <a:p>
            <a:pPr>
              <a:buNone/>
            </a:pPr>
            <a:r>
              <a:rPr lang="ar-SA" dirty="0" smtClean="0">
                <a:solidFill>
                  <a:srgbClr val="000099"/>
                </a:solidFill>
                <a:cs typeface="PT Bold Broken" pitchFamily="2" charset="-78"/>
              </a:rPr>
              <a:t>حروف الإظهار :</a:t>
            </a:r>
            <a:r>
              <a:rPr lang="ar-SA" dirty="0" smtClean="0">
                <a:cs typeface="PT Bold Broken" pitchFamily="2" charset="-78"/>
              </a:rPr>
              <a:t> </a:t>
            </a:r>
            <a:r>
              <a:rPr lang="ar-SA" b="1" dirty="0" smtClean="0">
                <a:solidFill>
                  <a:srgbClr val="FF0066"/>
                </a:solidFill>
                <a:cs typeface="Traditional Arabic" pitchFamily="18" charset="-78"/>
              </a:rPr>
              <a:t>باقي الحروف ما عدا </a:t>
            </a:r>
            <a:r>
              <a:rPr lang="ar-SA" b="1" dirty="0" err="1" smtClean="0">
                <a:solidFill>
                  <a:srgbClr val="FF0066"/>
                </a:solidFill>
                <a:cs typeface="Traditional Arabic" pitchFamily="18" charset="-78"/>
              </a:rPr>
              <a:t>م</a:t>
            </a:r>
            <a:r>
              <a:rPr lang="ar-SA" b="1" dirty="0" smtClean="0">
                <a:solidFill>
                  <a:srgbClr val="FF0066"/>
                </a:solidFill>
                <a:cs typeface="Traditional Arabic" pitchFamily="18" charset="-78"/>
              </a:rPr>
              <a:t> + </a:t>
            </a:r>
            <a:r>
              <a:rPr lang="ar-SA" b="1" dirty="0" err="1" smtClean="0">
                <a:solidFill>
                  <a:srgbClr val="FF0066"/>
                </a:solidFill>
                <a:cs typeface="Traditional Arabic" pitchFamily="18" charset="-78"/>
              </a:rPr>
              <a:t>ب</a:t>
            </a:r>
            <a:endParaRPr lang="ar-SA" dirty="0" smtClean="0">
              <a:cs typeface="Traditional Arabic" pitchFamily="18" charset="-78"/>
            </a:endParaRPr>
          </a:p>
          <a:p>
            <a:pPr>
              <a:buNone/>
            </a:pPr>
            <a:r>
              <a:rPr lang="ar-SA" b="1" dirty="0" smtClean="0">
                <a:solidFill>
                  <a:srgbClr val="000099"/>
                </a:solidFill>
                <a:cs typeface="PT Bold Dusky" pitchFamily="2" charset="-78"/>
              </a:rPr>
              <a:t>أمثلته:</a:t>
            </a:r>
          </a:p>
          <a:p>
            <a:pPr>
              <a:buNone/>
            </a:pPr>
            <a:r>
              <a:rPr lang="ar-SA" b="1" dirty="0" smtClean="0">
                <a:cs typeface="PT Bold Dusky" pitchFamily="2" charset="-78"/>
              </a:rPr>
              <a:t> </a:t>
            </a:r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في كلمة</a:t>
            </a:r>
            <a:r>
              <a:rPr lang="ar-SA" b="1" dirty="0" smtClean="0">
                <a:cs typeface="PT Bold Dusky" pitchFamily="2" charset="-78"/>
              </a:rPr>
              <a:t>: </a:t>
            </a:r>
            <a:r>
              <a:rPr lang="ar-SA" b="1" dirty="0" smtClean="0">
                <a:cs typeface="Traditional Arabic" pitchFamily="18" charset="-78"/>
              </a:rPr>
              <a:t>( أمْر الله ) ( يمْكرون ) 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في كلمتين: ( لكمْ دينكم ) ( واهجرهمْ هجرا ) </a:t>
            </a:r>
            <a:endParaRPr lang="ar-SA" dirty="0" smtClean="0">
              <a:cs typeface="Traditional Arabic" pitchFamily="18" charset="-78"/>
            </a:endParaRP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321</Words>
  <Application>Microsoft Office PowerPoint</Application>
  <PresentationFormat>عرض على الشاشة (3:4)‏</PresentationFormat>
  <Paragraphs>43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أحكام الميم الساكنة    مْ</vt:lpstr>
      <vt:lpstr>  خرج من التعريف :  </vt:lpstr>
      <vt:lpstr>الشريحة 3</vt:lpstr>
      <vt:lpstr>الإدغام الشفوي (الإدغام الصغير)</vt:lpstr>
      <vt:lpstr>الإخفاء الشفوي</vt:lpstr>
      <vt:lpstr>الإظهار الشفوي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أحكام الميم الساكنة    مْ</dc:title>
  <dc:creator>أم أبو عمر</dc:creator>
  <cp:lastModifiedBy>أم أبو عمر</cp:lastModifiedBy>
  <cp:revision>12</cp:revision>
  <dcterms:created xsi:type="dcterms:W3CDTF">2016-02-23T07:35:30Z</dcterms:created>
  <dcterms:modified xsi:type="dcterms:W3CDTF">2016-02-23T08:20:50Z</dcterms:modified>
</cp:coreProperties>
</file>