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4" r:id="rId2"/>
    <p:sldId id="274" r:id="rId3"/>
    <p:sldId id="265" r:id="rId4"/>
    <p:sldId id="266" r:id="rId5"/>
    <p:sldId id="267" r:id="rId6"/>
    <p:sldId id="270" r:id="rId7"/>
    <p:sldId id="275"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7" d="100"/>
          <a:sy n="47" d="100"/>
        </p:scale>
        <p:origin x="-9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2BCDE228-2289-4AF6-A67C-5AE81565F916}" type="datetimeFigureOut">
              <a:rPr lang="ar-SA" smtClean="0"/>
              <a:pPr/>
              <a:t>30/11/31</a:t>
            </a:fld>
            <a:endParaRPr lang="ar-SA"/>
          </a:p>
        </p:txBody>
      </p:sp>
      <p:sp>
        <p:nvSpPr>
          <p:cNvPr id="2" name="Footer Placeholder 1"/>
          <p:cNvSpPr>
            <a:spLocks noGrp="1"/>
          </p:cNvSpPr>
          <p:nvPr>
            <p:ph type="ftr" sz="quarter" idx="11"/>
          </p:nvPr>
        </p:nvSpPr>
        <p:spPr/>
        <p:txBody>
          <a:bodyPr/>
          <a:lstStyle/>
          <a:p>
            <a:endParaRPr lang="ar-SA"/>
          </a:p>
        </p:txBody>
      </p:sp>
      <p:sp>
        <p:nvSpPr>
          <p:cNvPr id="15" name="Slide Number Placeholder 14"/>
          <p:cNvSpPr>
            <a:spLocks noGrp="1"/>
          </p:cNvSpPr>
          <p:nvPr>
            <p:ph type="sldNum" sz="quarter" idx="12"/>
          </p:nvPr>
        </p:nvSpPr>
        <p:spPr>
          <a:xfrm>
            <a:off x="8229600" y="6473952"/>
            <a:ext cx="758952" cy="246888"/>
          </a:xfrm>
        </p:spPr>
        <p:txBody>
          <a:bodyPr/>
          <a:lstStyle/>
          <a:p>
            <a:fld id="{30EA8CEE-C5AA-44A6-BA94-A81F186D295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DE228-2289-4AF6-A67C-5AE81565F916}" type="datetimeFigureOut">
              <a:rPr lang="ar-SA" smtClean="0"/>
              <a:pPr/>
              <a:t>30/11/31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CDE228-2289-4AF6-A67C-5AE81565F916}" type="datetimeFigureOut">
              <a:rPr lang="ar-SA" smtClean="0"/>
              <a:pPr/>
              <a:t>30/11/31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CDE228-2289-4AF6-A67C-5AE81565F916}" type="datetimeFigureOut">
              <a:rPr lang="ar-SA" smtClean="0"/>
              <a:pPr/>
              <a:t>30/11/31</a:t>
            </a:fld>
            <a:endParaRPr lang="ar-SA"/>
          </a:p>
        </p:txBody>
      </p:sp>
      <p:sp>
        <p:nvSpPr>
          <p:cNvPr id="19" name="Footer Placeholder 18"/>
          <p:cNvSpPr>
            <a:spLocks noGrp="1"/>
          </p:cNvSpPr>
          <p:nvPr>
            <p:ph type="ftr" sz="quarter" idx="11"/>
          </p:nvPr>
        </p:nvSpPr>
        <p:spPr>
          <a:xfrm>
            <a:off x="3581400" y="76200"/>
            <a:ext cx="2895600" cy="288925"/>
          </a:xfrm>
        </p:spPr>
        <p:txBody>
          <a:bodyPr/>
          <a:lstStyle/>
          <a:p>
            <a:endParaRPr lang="ar-SA"/>
          </a:p>
        </p:txBody>
      </p:sp>
      <p:sp>
        <p:nvSpPr>
          <p:cNvPr id="16" name="Slide Number Placeholder 15"/>
          <p:cNvSpPr>
            <a:spLocks noGrp="1"/>
          </p:cNvSpPr>
          <p:nvPr>
            <p:ph type="sldNum" sz="quarter" idx="12"/>
          </p:nvPr>
        </p:nvSpPr>
        <p:spPr>
          <a:xfrm>
            <a:off x="8229600" y="6473952"/>
            <a:ext cx="758952" cy="246888"/>
          </a:xfrm>
        </p:spPr>
        <p:txBody>
          <a:bodyPr/>
          <a:lstStyle/>
          <a:p>
            <a:fld id="{30EA8CEE-C5AA-44A6-BA94-A81F186D295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2BCDE228-2289-4AF6-A67C-5AE81565F916}" type="datetimeFigureOut">
              <a:rPr lang="ar-SA" smtClean="0"/>
              <a:pPr/>
              <a:t>30/11/31</a:t>
            </a:fld>
            <a:endParaRPr lang="ar-SA"/>
          </a:p>
        </p:txBody>
      </p:sp>
      <p:sp>
        <p:nvSpPr>
          <p:cNvPr id="11" name="Footer Placeholder 10"/>
          <p:cNvSpPr>
            <a:spLocks noGrp="1"/>
          </p:cNvSpPr>
          <p:nvPr>
            <p:ph type="ftr" sz="quarter" idx="11"/>
          </p:nvPr>
        </p:nvSpPr>
        <p:spPr/>
        <p:txBody>
          <a:bodyPr/>
          <a:lstStyle/>
          <a:p>
            <a:endParaRPr lang="ar-SA"/>
          </a:p>
        </p:txBody>
      </p:sp>
      <p:sp>
        <p:nvSpPr>
          <p:cNvPr id="16" name="Slide Number Placeholder 15"/>
          <p:cNvSpPr>
            <a:spLocks noGrp="1"/>
          </p:cNvSpPr>
          <p:nvPr>
            <p:ph type="sldNum" sz="quarter" idx="12"/>
          </p:nvPr>
        </p:nvSpPr>
        <p:spPr/>
        <p:txBody>
          <a:bodyPr/>
          <a:lstStyle/>
          <a:p>
            <a:fld id="{30EA8CEE-C5AA-44A6-BA94-A81F186D2958}" type="slidenum">
              <a:rPr lang="ar-SA" smtClean="0"/>
              <a:pPr/>
              <a:t>‹#›</a:t>
            </a:fld>
            <a:endParaRPr lang="ar-SA"/>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2BCDE228-2289-4AF6-A67C-5AE81565F916}" type="datetimeFigureOut">
              <a:rPr lang="ar-SA" smtClean="0"/>
              <a:pPr/>
              <a:t>30/11/31</a:t>
            </a:fld>
            <a:endParaRPr lang="ar-SA"/>
          </a:p>
        </p:txBody>
      </p:sp>
      <p:sp>
        <p:nvSpPr>
          <p:cNvPr id="10" name="Footer Placeholder 9"/>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2BCDE228-2289-4AF6-A67C-5AE81565F916}" type="datetimeFigureOut">
              <a:rPr lang="ar-SA" smtClean="0"/>
              <a:pPr/>
              <a:t>30/11/31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229600" y="6477000"/>
            <a:ext cx="762000" cy="246888"/>
          </a:xfrm>
        </p:spPr>
        <p:txBody>
          <a:bodyPr/>
          <a:lstStyle/>
          <a:p>
            <a:fld id="{30EA8CEE-C5AA-44A6-BA94-A81F186D2958}" type="slidenum">
              <a:rPr lang="ar-SA" smtClean="0"/>
              <a:pPr/>
              <a:t>‹#›</a:t>
            </a:fld>
            <a:endParaRPr lang="ar-SA"/>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CDE228-2289-4AF6-A67C-5AE81565F916}" type="datetimeFigureOut">
              <a:rPr lang="ar-SA" smtClean="0"/>
              <a:pPr/>
              <a:t>30/11/31</a:t>
            </a:fld>
            <a:endParaRPr lang="ar-SA"/>
          </a:p>
        </p:txBody>
      </p:sp>
      <p:sp>
        <p:nvSpPr>
          <p:cNvPr id="21" name="Footer Placeholder 20"/>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CDE228-2289-4AF6-A67C-5AE81565F916}" type="datetimeFigureOut">
              <a:rPr lang="ar-SA" smtClean="0"/>
              <a:pPr/>
              <a:t>30/11/31</a:t>
            </a:fld>
            <a:endParaRPr lang="ar-SA"/>
          </a:p>
        </p:txBody>
      </p:sp>
      <p:sp>
        <p:nvSpPr>
          <p:cNvPr id="24" name="Footer Placeholder 23"/>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2BCDE228-2289-4AF6-A67C-5AE81565F916}" type="datetimeFigureOut">
              <a:rPr lang="ar-SA" smtClean="0"/>
              <a:pPr/>
              <a:t>30/11/31</a:t>
            </a:fld>
            <a:endParaRPr lang="ar-SA"/>
          </a:p>
        </p:txBody>
      </p:sp>
      <p:sp>
        <p:nvSpPr>
          <p:cNvPr id="29" name="Footer Placeholder 28"/>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0EA8CEE-C5AA-44A6-BA94-A81F186D295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2BCDE228-2289-4AF6-A67C-5AE81565F916}" type="datetimeFigureOut">
              <a:rPr lang="ar-SA" smtClean="0"/>
              <a:pPr/>
              <a:t>30/11/31</a:t>
            </a:fld>
            <a:endParaRPr lang="ar-SA"/>
          </a:p>
        </p:txBody>
      </p:sp>
      <p:sp>
        <p:nvSpPr>
          <p:cNvPr id="5" name="Footer Placeholder 4"/>
          <p:cNvSpPr>
            <a:spLocks noGrp="1"/>
          </p:cNvSpPr>
          <p:nvPr>
            <p:ph type="ftr" sz="quarter" idx="11"/>
          </p:nvPr>
        </p:nvSpPr>
        <p:spPr/>
        <p:txBody>
          <a:bodyPr/>
          <a:lstStyle/>
          <a:p>
            <a:endParaRPr lang="ar-SA"/>
          </a:p>
        </p:txBody>
      </p:sp>
      <p:sp>
        <p:nvSpPr>
          <p:cNvPr id="31" name="Slide Number Placeholder 30"/>
          <p:cNvSpPr>
            <a:spLocks noGrp="1"/>
          </p:cNvSpPr>
          <p:nvPr>
            <p:ph type="sldNum" sz="quarter" idx="12"/>
          </p:nvPr>
        </p:nvSpPr>
        <p:spPr/>
        <p:txBody>
          <a:bodyPr/>
          <a:lstStyle/>
          <a:p>
            <a:fld id="{30EA8CEE-C5AA-44A6-BA94-A81F186D2958}" type="slidenum">
              <a:rPr lang="ar-SA" smtClean="0"/>
              <a:pPr/>
              <a:t>‹#›</a:t>
            </a:fld>
            <a:endParaRPr lang="ar-SA"/>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BCDE228-2289-4AF6-A67C-5AE81565F916}" type="datetimeFigureOut">
              <a:rPr lang="ar-SA" smtClean="0"/>
              <a:pPr/>
              <a:t>30/11/31</a:t>
            </a:fld>
            <a:endParaRPr lang="ar-SA"/>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0EA8CEE-C5AA-44A6-BA94-A81F186D2958}" type="slidenum">
              <a:rPr lang="ar-SA" smtClean="0"/>
              <a:pPr/>
              <a:t>‹#›</a:t>
            </a:fld>
            <a:endParaRPr lang="ar-SA"/>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sz="3200" dirty="0" smtClean="0">
                <a:solidFill>
                  <a:srgbClr val="FF0000"/>
                </a:solidFill>
              </a:rPr>
              <a:t>أهداف تقديم برنامج في العلوم لأطفال ما قبل المدرسة</a:t>
            </a:r>
            <a:endParaRPr lang="ar-SA" sz="3200" dirty="0">
              <a:solidFill>
                <a:srgbClr val="FF0000"/>
              </a:solidFill>
            </a:endParaRPr>
          </a:p>
        </p:txBody>
      </p:sp>
      <p:pic>
        <p:nvPicPr>
          <p:cNvPr id="5" name="Content Placeholder 4" descr="00000018.jpg"/>
          <p:cNvPicPr>
            <a:picLocks noGrp="1" noChangeAspect="1"/>
          </p:cNvPicPr>
          <p:nvPr>
            <p:ph idx="1"/>
          </p:nvPr>
        </p:nvPicPr>
        <p:blipFill>
          <a:blip r:embed="rId2" cstate="print"/>
          <a:stretch>
            <a:fillRect/>
          </a:stretch>
        </p:blipFill>
        <p:spPr>
          <a:xfrm>
            <a:off x="1331640" y="1700808"/>
            <a:ext cx="6408712" cy="468051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200" dirty="0" smtClean="0">
                <a:solidFill>
                  <a:srgbClr val="FF0000"/>
                </a:solidFill>
              </a:rPr>
              <a:t>أهداف تقديم برنامج في العلوم لأطفال ما قبل المدرسة</a:t>
            </a:r>
            <a:endParaRPr lang="ar-SA" sz="3200" dirty="0">
              <a:solidFill>
                <a:srgbClr val="FF0000"/>
              </a:solidFill>
            </a:endParaRPr>
          </a:p>
        </p:txBody>
      </p:sp>
      <p:sp>
        <p:nvSpPr>
          <p:cNvPr id="3" name="عنصر نائب للمحتوى 2"/>
          <p:cNvSpPr>
            <a:spLocks noGrp="1"/>
          </p:cNvSpPr>
          <p:nvPr>
            <p:ph idx="1"/>
          </p:nvPr>
        </p:nvSpPr>
        <p:spPr>
          <a:xfrm>
            <a:off x="457200" y="1428736"/>
            <a:ext cx="8229600" cy="4697427"/>
          </a:xfrm>
        </p:spPr>
        <p:txBody>
          <a:bodyPr>
            <a:normAutofit fontScale="77500" lnSpcReduction="20000"/>
          </a:bodyPr>
          <a:lstStyle/>
          <a:p>
            <a:pPr algn="r" rtl="1"/>
            <a:r>
              <a:rPr lang="ar-SA" sz="2800" dirty="0" smtClean="0">
                <a:solidFill>
                  <a:srgbClr val="FF0000"/>
                </a:solidFill>
              </a:rPr>
              <a:t>الأهداف المعرفية:</a:t>
            </a:r>
          </a:p>
          <a:p>
            <a:pPr algn="r" rtl="1"/>
            <a:r>
              <a:rPr lang="ar-SA" sz="2800" dirty="0" smtClean="0"/>
              <a:t>إكساب الأطفال لبعض المفاهيم العلمية مثل الحيوانات, الصوت, الهواء......</a:t>
            </a:r>
          </a:p>
          <a:p>
            <a:pPr algn="r" rtl="1"/>
            <a:r>
              <a:rPr lang="ar-SA" sz="2800" dirty="0" smtClean="0"/>
              <a:t>معرفة الأطفال لأهمية المفاهيم العلمية في الحياة اليومية.</a:t>
            </a:r>
          </a:p>
          <a:p>
            <a:pPr algn="r" rtl="1"/>
            <a:r>
              <a:rPr lang="ar-SA" sz="2800" dirty="0" smtClean="0"/>
              <a:t> تدريب الأطفال على الملاحظة للأشياء وتداولها للتعرف عليها(في الفصل,في الحديقة,في المنزل).</a:t>
            </a:r>
          </a:p>
          <a:p>
            <a:pPr algn="r" rtl="1"/>
            <a:r>
              <a:rPr lang="ar-SA" sz="2800" dirty="0" smtClean="0"/>
              <a:t>تدريب الطفل على الأسلوب العلمي في التفكير(التساؤل, البحث, التجريب,الاكتشاف).</a:t>
            </a:r>
          </a:p>
          <a:p>
            <a:pPr algn="r" rtl="1"/>
            <a:r>
              <a:rPr lang="ar-SA" sz="2800" dirty="0" smtClean="0"/>
              <a:t>مساعدة الأطفال على اكتساب بعض الاتجاهات والميول العلمية.</a:t>
            </a:r>
          </a:p>
          <a:p>
            <a:pPr algn="r" rtl="1"/>
            <a:r>
              <a:rPr lang="ar-SA" sz="2800" dirty="0" smtClean="0"/>
              <a:t>تدريب الأطفال على التجريب بالمعنى البسيط الذي يتناسب مع قدراتهم.</a:t>
            </a:r>
          </a:p>
          <a:p>
            <a:pPr algn="r" rtl="1"/>
            <a:r>
              <a:rPr lang="ar-SA" sz="2800" dirty="0" smtClean="0"/>
              <a:t>تدريب للأطفال على مناقشة تجاربهم وتفسير بعض الظواهر العلمية.</a:t>
            </a:r>
            <a:endParaRPr lang="ar-S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pPr algn="r" rtl="1">
              <a:buNone/>
            </a:pPr>
            <a:r>
              <a:rPr lang="ar-SA" sz="2800" dirty="0" smtClean="0">
                <a:solidFill>
                  <a:srgbClr val="FF0000"/>
                </a:solidFill>
              </a:rPr>
              <a:t>الأهداف الوجدانية:</a:t>
            </a:r>
          </a:p>
          <a:p>
            <a:pPr algn="r" rtl="1"/>
            <a:r>
              <a:rPr lang="ar-SA" sz="2800" dirty="0" smtClean="0"/>
              <a:t>تقدير الطفل لأهمية العلم في حل ما يواجه الفرد من مشكلات.</a:t>
            </a:r>
          </a:p>
          <a:p>
            <a:pPr algn="r" rtl="1"/>
            <a:r>
              <a:rPr lang="ar-SA" sz="2800" dirty="0" smtClean="0"/>
              <a:t>تنمية حب الاستطلاع لدى الطفل ومعرفة طبيعة الأشياء.</a:t>
            </a:r>
          </a:p>
          <a:p>
            <a:pPr algn="r" rtl="1"/>
            <a:r>
              <a:rPr lang="ar-SA" sz="2800" dirty="0" smtClean="0"/>
              <a:t>تنمية قدرة الطفل على العمل في فريق بتشجيع التعاون بين الأطفال أثناء معاملتهم وتناولهم للأدوات والوسائل المستخدمة.</a:t>
            </a:r>
          </a:p>
          <a:p>
            <a:pPr algn="r" rtl="1"/>
            <a:r>
              <a:rPr lang="ar-SA" sz="2800" dirty="0" smtClean="0"/>
              <a:t>التحرر من الأفكار الخاطئة عن صعوبة العلوم وتقديمها بصورة مبسطة من خلال الأنشطة المشوقة.</a:t>
            </a:r>
          </a:p>
          <a:p>
            <a:pPr algn="r" rtl="1"/>
            <a:r>
              <a:rPr lang="ar-SA" sz="2800" dirty="0" smtClean="0"/>
              <a:t>إكساب الطفل الطمأنينة والثقة بالنفس من خلال تعامله مع الأدوات والأجهزة البسيطة.</a:t>
            </a:r>
          </a:p>
          <a:p>
            <a:pPr algn="r" rtl="1"/>
            <a:r>
              <a:rPr lang="ar-SA" sz="2800" dirty="0" smtClean="0"/>
              <a:t>تنمية الاتجاه المناسب نحو إتباع التعليمات ومراعاة النظام.</a:t>
            </a:r>
          </a:p>
          <a:p>
            <a:pPr algn="r" rtl="1"/>
            <a:r>
              <a:rPr lang="ar-SA" sz="2800" dirty="0" smtClean="0"/>
              <a:t>تنمية ميول الأطفال نحو جمع الصور من المجلات والكتب العلمية البسيطة.</a:t>
            </a:r>
          </a:p>
          <a:p>
            <a:endParaRPr lang="ar-SA"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620688"/>
            <a:ext cx="8686800" cy="5459437"/>
          </a:xfrm>
        </p:spPr>
        <p:txBody>
          <a:bodyPr>
            <a:normAutofit fontScale="92500"/>
          </a:bodyPr>
          <a:lstStyle/>
          <a:p>
            <a:pPr algn="r" rtl="1"/>
            <a:r>
              <a:rPr lang="ar-SA" sz="2800" dirty="0" smtClean="0"/>
              <a:t>تكوين عادة المحافظة على الأدوات والوسائل المستخدمة في حياتنا اليومية.</a:t>
            </a:r>
          </a:p>
          <a:p>
            <a:pPr algn="r" rtl="1"/>
            <a:r>
              <a:rPr lang="ar-SA" sz="2800" dirty="0" smtClean="0"/>
              <a:t>تعويد الطفل وتدريبه على تحمل المسئولية.</a:t>
            </a:r>
          </a:p>
          <a:p>
            <a:pPr algn="r" rtl="1"/>
            <a:r>
              <a:rPr lang="ar-SA" sz="2800" dirty="0" smtClean="0"/>
              <a:t>تشجيع الاستقلالية لدى الأطفال واحترام حقهم في إبداء الرأي والقبول والرفض.</a:t>
            </a:r>
          </a:p>
          <a:p>
            <a:pPr algn="r" rtl="1"/>
            <a:r>
              <a:rPr lang="ar-SA" sz="2800" dirty="0" smtClean="0"/>
              <a:t>تنمية انفعالات الطفل السارة بعد إنجازه لعمل ما ونجاحه فيه.</a:t>
            </a:r>
          </a:p>
          <a:p>
            <a:pPr algn="r" rtl="1"/>
            <a:r>
              <a:rPr lang="ar-SA" sz="2800" dirty="0" smtClean="0"/>
              <a:t>تعويد الطفل المحافظة على نظافة المكان وترتيب الأدوات والخامات.</a:t>
            </a:r>
          </a:p>
          <a:p>
            <a:pPr algn="r" rtl="1"/>
            <a:r>
              <a:rPr lang="ar-SA" sz="2800" dirty="0" smtClean="0"/>
              <a:t>تشجيع وتدريب وتعويد الأطفال على المناقشة الحرة والحوار.</a:t>
            </a:r>
          </a:p>
          <a:p>
            <a:pPr algn="r" rtl="1"/>
            <a:r>
              <a:rPr lang="ar-SA" sz="2800" dirty="0" smtClean="0"/>
              <a:t>تشجيع الطفل على الاعتماد على نفسه في انجازه بعض الأعمال بمفرده.</a:t>
            </a:r>
          </a:p>
          <a:p>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algn="r" rtl="1"/>
            <a:r>
              <a:rPr lang="ar-SA" sz="2800" dirty="0" smtClean="0">
                <a:solidFill>
                  <a:srgbClr val="FF0000"/>
                </a:solidFill>
              </a:rPr>
              <a:t>الأهداف </a:t>
            </a:r>
            <a:r>
              <a:rPr lang="ar-SA" sz="2800" dirty="0" err="1" smtClean="0">
                <a:solidFill>
                  <a:srgbClr val="FF0000"/>
                </a:solidFill>
              </a:rPr>
              <a:t>المهارية</a:t>
            </a:r>
            <a:r>
              <a:rPr lang="ar-SA" sz="2800" dirty="0" smtClean="0">
                <a:solidFill>
                  <a:srgbClr val="FF0000"/>
                </a:solidFill>
              </a:rPr>
              <a:t> :</a:t>
            </a:r>
          </a:p>
          <a:p>
            <a:pPr algn="r" rtl="1"/>
            <a:r>
              <a:rPr lang="ar-SA" sz="2800" dirty="0" smtClean="0"/>
              <a:t>تنمية مهارة أجراء التجارب البسيطة والتوصل إلى نتائج.</a:t>
            </a:r>
          </a:p>
          <a:p>
            <a:pPr algn="r" rtl="1"/>
            <a:r>
              <a:rPr lang="ar-SA" sz="2800" dirty="0" smtClean="0"/>
              <a:t>تنمية قدرة الطفل على استخدام بعض الوسائل بمهارة.</a:t>
            </a:r>
          </a:p>
          <a:p>
            <a:pPr algn="r" rtl="1"/>
            <a:r>
              <a:rPr lang="ar-SA" sz="2800" dirty="0" smtClean="0"/>
              <a:t>تنمية المهارات الحركية,وخاصة التآزر البصري اليدوي من خلال تناوله للأدوات واستعمالها.</a:t>
            </a:r>
          </a:p>
          <a:p>
            <a:pPr algn="r" rtl="1"/>
            <a:r>
              <a:rPr lang="ar-SA" sz="2800" dirty="0" smtClean="0"/>
              <a:t>إكساب الطفل المهارة على تناول الأدوات والخامات واستعمالها بطريقة مناسبة.</a:t>
            </a:r>
          </a:p>
          <a:p>
            <a:pPr algn="r" rtl="1"/>
            <a:r>
              <a:rPr lang="ar-SA" sz="2800" dirty="0" smtClean="0"/>
              <a:t>مساعدة الطفل على النمو الجسمي السليم من خلال الحركة والنشاط واللعب.</a:t>
            </a:r>
          </a:p>
          <a:p>
            <a:endParaRPr lang="ar-SA"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6023022"/>
          </a:xfrm>
        </p:spPr>
        <p:txBody>
          <a:bodyPr>
            <a:normAutofit/>
          </a:bodyPr>
          <a:lstStyle/>
          <a:p>
            <a:pPr algn="r" rtl="1">
              <a:buNone/>
            </a:pPr>
            <a:endParaRPr lang="ar-SA" sz="2800" dirty="0" smtClean="0"/>
          </a:p>
          <a:p>
            <a:pPr algn="r" rtl="1">
              <a:buNone/>
            </a:pPr>
            <a:r>
              <a:rPr lang="ar-SA" sz="2800" dirty="0" smtClean="0"/>
              <a:t>9- السلامة والأمن عامل هام في الأنشطة العلمية حيث يقوم الأطفال ببعض التجارب البسيطة.</a:t>
            </a:r>
          </a:p>
          <a:p>
            <a:pPr algn="r" rtl="1">
              <a:buNone/>
            </a:pPr>
            <a:r>
              <a:rPr lang="ar-SA" sz="2800" dirty="0" smtClean="0"/>
              <a:t>10- يراعي استخدام الخامات وأدوات البيئة دون الاستعانة أو الاعتماد على عملية الشراء حتى لا يكون العامل المادي عقبه في تنفيذ البرنامج.</a:t>
            </a:r>
          </a:p>
          <a:p>
            <a:pPr algn="r" rtl="1">
              <a:buNone/>
            </a:pPr>
            <a:r>
              <a:rPr lang="ar-SA" sz="2800" dirty="0" smtClean="0"/>
              <a:t>11- مراعاة أن تكون كل وحدة من وحدات برنامج العلوم مناسبة للأطفال من حيث الوقت الذي تنفذ فيه,فلا تكون قصيرة جدا حتى لا تفقد الغرض منها ولا طويلة جدا حتى لا تصبح مملة للطفل.</a:t>
            </a:r>
            <a:endParaRPr lang="ar-SA"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6023022"/>
          </a:xfrm>
        </p:spPr>
        <p:txBody>
          <a:bodyPr>
            <a:normAutofit/>
          </a:bodyPr>
          <a:lstStyle/>
          <a:p>
            <a:pPr algn="r" rtl="1">
              <a:buNone/>
            </a:pPr>
            <a:endParaRPr lang="ar-SA" sz="2800" dirty="0" smtClean="0"/>
          </a:p>
          <a:p>
            <a:pPr algn="r" rtl="1">
              <a:buNone/>
            </a:pPr>
            <a:r>
              <a:rPr lang="ar-SA" sz="2800" dirty="0" smtClean="0"/>
              <a:t>9- السلامة والأمن عامل هام في الأنشطة العلمية حيث يقوم الأطفال ببعض التجارب البسيطة.</a:t>
            </a:r>
          </a:p>
          <a:p>
            <a:pPr algn="r" rtl="1">
              <a:buNone/>
            </a:pPr>
            <a:r>
              <a:rPr lang="ar-SA" sz="2800" dirty="0" smtClean="0"/>
              <a:t>10- يراعي استخدام الخامات وأدوات البيئة دون الاستعانة أو الاعتماد على عملية الشراء حتى لا يكون العامل المادي عقبه في تنفيذ البرنامج.</a:t>
            </a:r>
          </a:p>
          <a:p>
            <a:pPr algn="r" rtl="1">
              <a:buNone/>
            </a:pPr>
            <a:r>
              <a:rPr lang="ar-SA" sz="2800" dirty="0" smtClean="0"/>
              <a:t>11- مراعاة أن تكون كل وحدة من وحدات برنامج العلوم مناسبة للأطفال من حيث الوقت الذي تنفذ فيه,فلا تكون قصيرة جدا حتى لا تفقد الغرض منها ولا طويلة جدا حتى لا تصبح مملة للطفل.</a:t>
            </a:r>
            <a:endParaRPr lang="ar-SA"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507</TotalTime>
  <Words>462</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أهداف تقديم برنامج في العلوم لأطفال ما قبل المدرسة</vt:lpstr>
      <vt:lpstr>أهداف تقديم برنامج في العلوم لأطفال ما قبل المدرسة</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المفسرة لعملية النمو وتطور المفاهيم</dc:title>
  <dc:creator>خلود</dc:creator>
  <cp:lastModifiedBy>Dell</cp:lastModifiedBy>
  <cp:revision>19</cp:revision>
  <dcterms:created xsi:type="dcterms:W3CDTF">2010-03-19T18:13:26Z</dcterms:created>
  <dcterms:modified xsi:type="dcterms:W3CDTF">2010-11-05T22:37:36Z</dcterms:modified>
</cp:coreProperties>
</file>