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4"/>
  </p:sldMasterIdLst>
  <p:notesMasterIdLst>
    <p:notesMasterId r:id="rId37"/>
  </p:notesMasterIdLst>
  <p:handoutMasterIdLst>
    <p:handoutMasterId r:id="rId38"/>
  </p:handoutMasterIdLst>
  <p:sldIdLst>
    <p:sldId id="256" r:id="rId5"/>
    <p:sldId id="257" r:id="rId6"/>
    <p:sldId id="289" r:id="rId7"/>
    <p:sldId id="297" r:id="rId8"/>
    <p:sldId id="263" r:id="rId9"/>
    <p:sldId id="298" r:id="rId10"/>
    <p:sldId id="262" r:id="rId11"/>
    <p:sldId id="268" r:id="rId12"/>
    <p:sldId id="291" r:id="rId13"/>
    <p:sldId id="292" r:id="rId14"/>
    <p:sldId id="293" r:id="rId15"/>
    <p:sldId id="267" r:id="rId16"/>
    <p:sldId id="295" r:id="rId17"/>
    <p:sldId id="265" r:id="rId18"/>
    <p:sldId id="270" r:id="rId19"/>
    <p:sldId id="272" r:id="rId20"/>
    <p:sldId id="274" r:id="rId21"/>
    <p:sldId id="304" r:id="rId22"/>
    <p:sldId id="300" r:id="rId23"/>
    <p:sldId id="301" r:id="rId24"/>
    <p:sldId id="276" r:id="rId25"/>
    <p:sldId id="278" r:id="rId26"/>
    <p:sldId id="303" r:id="rId27"/>
    <p:sldId id="302" r:id="rId28"/>
    <p:sldId id="305" r:id="rId29"/>
    <p:sldId id="258" r:id="rId30"/>
    <p:sldId id="279" r:id="rId31"/>
    <p:sldId id="294" r:id="rId32"/>
    <p:sldId id="283" r:id="rId33"/>
    <p:sldId id="286" r:id="rId34"/>
    <p:sldId id="296" r:id="rId35"/>
    <p:sldId id="288" r:id="rId36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 autoAdjust="0"/>
    <p:restoredTop sz="94713" autoAdjust="0"/>
  </p:normalViewPr>
  <p:slideViewPr>
    <p:cSldViewPr>
      <p:cViewPr varScale="1">
        <p:scale>
          <a:sx n="103" d="100"/>
          <a:sy n="103" d="100"/>
        </p:scale>
        <p:origin x="-2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80"/>
    </p:cViewPr>
  </p:sorterViewPr>
  <p:notesViewPr>
    <p:cSldViewPr>
      <p:cViewPr varScale="1">
        <p:scale>
          <a:sx n="43" d="100"/>
          <a:sy n="43" d="100"/>
        </p:scale>
        <p:origin x="-1476" y="-96"/>
      </p:cViewPr>
      <p:guideLst>
        <p:guide orient="horz" pos="2924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1" tIns="46587" rIns="93171" bIns="46587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solidFill>
                  <a:schemeClr val="tx2"/>
                </a:solidFill>
                <a:latin typeface="Tahoma" pitchFamily="34" charset="0"/>
              </a:defRPr>
            </a:lvl1pPr>
          </a:lstStyle>
          <a:p>
            <a:r>
              <a:rPr lang="en-US" altLang="en-US"/>
              <a:t>Hair Health &amp; Conditioners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1" tIns="46587" rIns="93171" bIns="46587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Tahoma" pitchFamily="34" charset="0"/>
              </a:defRPr>
            </a:lvl1pPr>
          </a:lstStyle>
          <a:p>
            <a:r>
              <a:rPr lang="en-US" altLang="en-US"/>
              <a:t>April 2002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1" tIns="46587" rIns="93171" bIns="46587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Tahoma" pitchFamily="34" charset="0"/>
              </a:defRPr>
            </a:lvl1pPr>
          </a:lstStyle>
          <a:p>
            <a:r>
              <a:rPr lang="en-US" altLang="en-US"/>
              <a:t>Procter &amp; Gamble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1" tIns="46587" rIns="93171" bIns="46587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Tahoma" pitchFamily="34" charset="0"/>
                <a:cs typeface="Tahoma" pitchFamily="34" charset="0"/>
              </a:defRPr>
            </a:lvl1pPr>
          </a:lstStyle>
          <a:p>
            <a:fld id="{36112957-9EB4-4807-B179-BCA1D8FA5C26}" type="slidenum">
              <a:rPr lang="ar-SA" altLang="en-US"/>
              <a:pPr/>
              <a:t>‹#›</a:t>
            </a:fld>
            <a:endParaRPr lang="en-US" alt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3659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7814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9513" y="696913"/>
            <a:ext cx="4640262" cy="3479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171" tIns="46587" rIns="93171" bIns="46587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9513" y="696913"/>
            <a:ext cx="4640262" cy="3479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171" tIns="46587" rIns="93171" bIns="46587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9513" y="696913"/>
            <a:ext cx="4640262" cy="3479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171" tIns="46587" rIns="93171" bIns="46587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9513" y="696913"/>
            <a:ext cx="4640262" cy="3479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171" tIns="46587" rIns="93171" bIns="46587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9513" y="696913"/>
            <a:ext cx="4640262" cy="3479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158" tIns="46580" rIns="93158" bIns="46580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9513" y="696913"/>
            <a:ext cx="4640262" cy="3479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171" tIns="46587" rIns="93171" bIns="46587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9513" y="696913"/>
            <a:ext cx="4640262" cy="3479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171" tIns="46587" rIns="93171" bIns="46587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9513" y="696913"/>
            <a:ext cx="4640262" cy="3479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171" tIns="46587" rIns="93171" bIns="46587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9513" y="696913"/>
            <a:ext cx="4640262" cy="3479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171" tIns="46587" rIns="93171" bIns="46587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9513" y="696913"/>
            <a:ext cx="4640262" cy="3479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171" tIns="46587" rIns="93171" bIns="46587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9513" y="696913"/>
            <a:ext cx="4640262" cy="3479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171" tIns="46587" rIns="93171" bIns="46587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9513" y="696913"/>
            <a:ext cx="4640262" cy="3479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171" tIns="46587" rIns="93171" bIns="46587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9513" y="696913"/>
            <a:ext cx="4640262" cy="3479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171" tIns="46587" rIns="93171" bIns="46587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9513" y="696913"/>
            <a:ext cx="4640262" cy="3479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171" tIns="46587" rIns="93171" bIns="46587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9513" y="696913"/>
            <a:ext cx="4640262" cy="3479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171" tIns="46587" rIns="93171" bIns="46587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9513" y="696913"/>
            <a:ext cx="4640262" cy="3479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158" tIns="46580" rIns="93158" bIns="46580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3163" y="698500"/>
            <a:ext cx="4654550" cy="349091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22775"/>
            <a:ext cx="5130800" cy="41894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171" tIns="46587" rIns="93171" bIns="46587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3163" y="698500"/>
            <a:ext cx="4654550" cy="349091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22775"/>
            <a:ext cx="5130800" cy="41894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171" tIns="46587" rIns="93171" bIns="46587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3163" y="698500"/>
            <a:ext cx="4654550" cy="349091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957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22775"/>
            <a:ext cx="5130800" cy="41894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158" tIns="46580" rIns="93158" bIns="46580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3163" y="698500"/>
            <a:ext cx="4654550" cy="349091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22775"/>
            <a:ext cx="5130800" cy="41894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171" tIns="46587" rIns="93171" bIns="46587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3163" y="698500"/>
            <a:ext cx="4654550" cy="349091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22775"/>
            <a:ext cx="5130800" cy="41894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171" tIns="46587" rIns="93171" bIns="46587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3163" y="698500"/>
            <a:ext cx="4654550" cy="349091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22775"/>
            <a:ext cx="5130800" cy="41894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158" tIns="46580" rIns="93158" bIns="46580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9513" y="696913"/>
            <a:ext cx="4640262" cy="3479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171" tIns="46587" rIns="93171" bIns="46587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9513" y="696913"/>
            <a:ext cx="4640262" cy="3479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016" tIns="46509" rIns="93016" bIns="46509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9513" y="696913"/>
            <a:ext cx="4640262" cy="3479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171" tIns="46587" rIns="93171" bIns="46587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9513" y="696913"/>
            <a:ext cx="4640262" cy="3479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171" tIns="46587" rIns="93171" bIns="46587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9513" y="696913"/>
            <a:ext cx="4640262" cy="3479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171" tIns="46587" rIns="93171" bIns="46587"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86" name="Group 2"/>
          <p:cNvGrpSpPr>
            <a:grpSpLocks/>
          </p:cNvGrpSpPr>
          <p:nvPr/>
        </p:nvGrpSpPr>
        <p:grpSpPr bwMode="auto">
          <a:xfrm>
            <a:off x="19050" y="1109663"/>
            <a:ext cx="9156700" cy="757237"/>
            <a:chOff x="0" y="0"/>
            <a:chExt cx="5768" cy="477"/>
          </a:xfrm>
        </p:grpSpPr>
        <p:sp>
          <p:nvSpPr>
            <p:cNvPr id="93187" name="Freeform 3"/>
            <p:cNvSpPr>
              <a:spLocks/>
            </p:cNvSpPr>
            <p:nvPr userDrawn="1"/>
          </p:nvSpPr>
          <p:spPr bwMode="auto">
            <a:xfrm>
              <a:off x="5" y="0"/>
              <a:ext cx="5763" cy="477"/>
            </a:xfrm>
            <a:custGeom>
              <a:avLst/>
              <a:gdLst>
                <a:gd name="T0" fmla="*/ 0 w 5763"/>
                <a:gd name="T1" fmla="*/ 450 h 477"/>
                <a:gd name="T2" fmla="*/ 3 w 5763"/>
                <a:gd name="T3" fmla="*/ 0 h 477"/>
                <a:gd name="T4" fmla="*/ 5763 w 5763"/>
                <a:gd name="T5" fmla="*/ 0 h 477"/>
                <a:gd name="T6" fmla="*/ 5763 w 5763"/>
                <a:gd name="T7" fmla="*/ 465 h 477"/>
                <a:gd name="T8" fmla="*/ 4821 w 5763"/>
                <a:gd name="T9" fmla="*/ 477 h 477"/>
                <a:gd name="T10" fmla="*/ 4326 w 5763"/>
                <a:gd name="T11" fmla="*/ 447 h 477"/>
                <a:gd name="T12" fmla="*/ 3783 w 5763"/>
                <a:gd name="T13" fmla="*/ 465 h 477"/>
                <a:gd name="T14" fmla="*/ 3417 w 5763"/>
                <a:gd name="T15" fmla="*/ 456 h 477"/>
                <a:gd name="T16" fmla="*/ 2973 w 5763"/>
                <a:gd name="T17" fmla="*/ 459 h 477"/>
                <a:gd name="T18" fmla="*/ 2451 w 5763"/>
                <a:gd name="T19" fmla="*/ 453 h 477"/>
                <a:gd name="T20" fmla="*/ 2289 w 5763"/>
                <a:gd name="T21" fmla="*/ 441 h 477"/>
                <a:gd name="T22" fmla="*/ 2010 w 5763"/>
                <a:gd name="T23" fmla="*/ 453 h 477"/>
                <a:gd name="T24" fmla="*/ 1827 w 5763"/>
                <a:gd name="T25" fmla="*/ 450 h 477"/>
                <a:gd name="T26" fmla="*/ 1215 w 5763"/>
                <a:gd name="T27" fmla="*/ 465 h 477"/>
                <a:gd name="T28" fmla="*/ 660 w 5763"/>
                <a:gd name="T29" fmla="*/ 456 h 477"/>
                <a:gd name="T30" fmla="*/ 0 w 5763"/>
                <a:gd name="T31" fmla="*/ 45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63" h="477">
                  <a:moveTo>
                    <a:pt x="0" y="450"/>
                  </a:moveTo>
                  <a:lnTo>
                    <a:pt x="3" y="0"/>
                  </a:lnTo>
                  <a:lnTo>
                    <a:pt x="5763" y="0"/>
                  </a:lnTo>
                  <a:lnTo>
                    <a:pt x="5763" y="465"/>
                  </a:lnTo>
                  <a:lnTo>
                    <a:pt x="4821" y="477"/>
                  </a:lnTo>
                  <a:lnTo>
                    <a:pt x="4326" y="447"/>
                  </a:lnTo>
                  <a:lnTo>
                    <a:pt x="3783" y="465"/>
                  </a:lnTo>
                  <a:lnTo>
                    <a:pt x="3417" y="456"/>
                  </a:lnTo>
                  <a:lnTo>
                    <a:pt x="2973" y="459"/>
                  </a:lnTo>
                  <a:lnTo>
                    <a:pt x="2451" y="453"/>
                  </a:lnTo>
                  <a:lnTo>
                    <a:pt x="2289" y="441"/>
                  </a:lnTo>
                  <a:lnTo>
                    <a:pt x="2010" y="453"/>
                  </a:lnTo>
                  <a:lnTo>
                    <a:pt x="1827" y="450"/>
                  </a:lnTo>
                  <a:lnTo>
                    <a:pt x="1215" y="465"/>
                  </a:lnTo>
                  <a:lnTo>
                    <a:pt x="660" y="456"/>
                  </a:lnTo>
                  <a:lnTo>
                    <a:pt x="0" y="450"/>
                  </a:ln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88" name="Freeform 4"/>
            <p:cNvSpPr>
              <a:spLocks/>
            </p:cNvSpPr>
            <p:nvPr userDrawn="1"/>
          </p:nvSpPr>
          <p:spPr bwMode="auto">
            <a:xfrm>
              <a:off x="0" y="98"/>
              <a:ext cx="256" cy="253"/>
            </a:xfrm>
            <a:custGeom>
              <a:avLst/>
              <a:gdLst>
                <a:gd name="T0" fmla="*/ 8 w 256"/>
                <a:gd name="T1" fmla="*/ 190 h 253"/>
                <a:gd name="T2" fmla="*/ 71 w 256"/>
                <a:gd name="T3" fmla="*/ 115 h 253"/>
                <a:gd name="T4" fmla="*/ 203 w 256"/>
                <a:gd name="T5" fmla="*/ 16 h 253"/>
                <a:gd name="T6" fmla="*/ 251 w 256"/>
                <a:gd name="T7" fmla="*/ 19 h 253"/>
                <a:gd name="T8" fmla="*/ 236 w 256"/>
                <a:gd name="T9" fmla="*/ 46 h 253"/>
                <a:gd name="T10" fmla="*/ 176 w 256"/>
                <a:gd name="T11" fmla="*/ 82 h 253"/>
                <a:gd name="T12" fmla="*/ 92 w 256"/>
                <a:gd name="T13" fmla="*/ 154 h 253"/>
                <a:gd name="T14" fmla="*/ 23 w 256"/>
                <a:gd name="T15" fmla="*/ 247 h 253"/>
                <a:gd name="T16" fmla="*/ 8 w 256"/>
                <a:gd name="T17" fmla="*/ 19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6" h="253">
                  <a:moveTo>
                    <a:pt x="8" y="190"/>
                  </a:moveTo>
                  <a:cubicBezTo>
                    <a:pt x="16" y="168"/>
                    <a:pt x="38" y="144"/>
                    <a:pt x="71" y="115"/>
                  </a:cubicBezTo>
                  <a:cubicBezTo>
                    <a:pt x="104" y="86"/>
                    <a:pt x="173" y="32"/>
                    <a:pt x="203" y="16"/>
                  </a:cubicBezTo>
                  <a:cubicBezTo>
                    <a:pt x="233" y="0"/>
                    <a:pt x="246" y="14"/>
                    <a:pt x="251" y="19"/>
                  </a:cubicBezTo>
                  <a:cubicBezTo>
                    <a:pt x="256" y="24"/>
                    <a:pt x="249" y="35"/>
                    <a:pt x="236" y="46"/>
                  </a:cubicBezTo>
                  <a:cubicBezTo>
                    <a:pt x="223" y="57"/>
                    <a:pt x="200" y="64"/>
                    <a:pt x="176" y="82"/>
                  </a:cubicBezTo>
                  <a:cubicBezTo>
                    <a:pt x="152" y="100"/>
                    <a:pt x="118" y="126"/>
                    <a:pt x="92" y="154"/>
                  </a:cubicBezTo>
                  <a:cubicBezTo>
                    <a:pt x="66" y="182"/>
                    <a:pt x="36" y="241"/>
                    <a:pt x="23" y="247"/>
                  </a:cubicBezTo>
                  <a:cubicBezTo>
                    <a:pt x="10" y="253"/>
                    <a:pt x="0" y="212"/>
                    <a:pt x="8" y="19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89" name="Freeform 5"/>
            <p:cNvSpPr>
              <a:spLocks/>
            </p:cNvSpPr>
            <p:nvPr userDrawn="1"/>
          </p:nvSpPr>
          <p:spPr bwMode="auto">
            <a:xfrm>
              <a:off x="56" y="0"/>
              <a:ext cx="708" cy="459"/>
            </a:xfrm>
            <a:custGeom>
              <a:avLst/>
              <a:gdLst>
                <a:gd name="T0" fmla="*/ 0 w 708"/>
                <a:gd name="T1" fmla="*/ 432 h 459"/>
                <a:gd name="T2" fmla="*/ 0 w 708"/>
                <a:gd name="T3" fmla="*/ 453 h 459"/>
                <a:gd name="T4" fmla="*/ 72 w 708"/>
                <a:gd name="T5" fmla="*/ 324 h 459"/>
                <a:gd name="T6" fmla="*/ 198 w 708"/>
                <a:gd name="T7" fmla="*/ 201 h 459"/>
                <a:gd name="T8" fmla="*/ 366 w 708"/>
                <a:gd name="T9" fmla="*/ 102 h 459"/>
                <a:gd name="T10" fmla="*/ 531 w 708"/>
                <a:gd name="T11" fmla="*/ 36 h 459"/>
                <a:gd name="T12" fmla="*/ 609 w 708"/>
                <a:gd name="T13" fmla="*/ 0 h 459"/>
                <a:gd name="T14" fmla="*/ 708 w 708"/>
                <a:gd name="T15" fmla="*/ 3 h 459"/>
                <a:gd name="T16" fmla="*/ 591 w 708"/>
                <a:gd name="T17" fmla="*/ 66 h 459"/>
                <a:gd name="T18" fmla="*/ 417 w 708"/>
                <a:gd name="T19" fmla="*/ 126 h 459"/>
                <a:gd name="T20" fmla="*/ 237 w 708"/>
                <a:gd name="T21" fmla="*/ 231 h 459"/>
                <a:gd name="T22" fmla="*/ 117 w 708"/>
                <a:gd name="T23" fmla="*/ 345 h 459"/>
                <a:gd name="T24" fmla="*/ 51 w 708"/>
                <a:gd name="T25" fmla="*/ 459 h 459"/>
                <a:gd name="T26" fmla="*/ 0 w 708"/>
                <a:gd name="T27" fmla="*/ 453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8" h="459">
                  <a:moveTo>
                    <a:pt x="0" y="432"/>
                  </a:moveTo>
                  <a:lnTo>
                    <a:pt x="0" y="453"/>
                  </a:lnTo>
                  <a:cubicBezTo>
                    <a:pt x="12" y="435"/>
                    <a:pt x="39" y="366"/>
                    <a:pt x="72" y="324"/>
                  </a:cubicBezTo>
                  <a:cubicBezTo>
                    <a:pt x="105" y="282"/>
                    <a:pt x="149" y="238"/>
                    <a:pt x="198" y="201"/>
                  </a:cubicBezTo>
                  <a:cubicBezTo>
                    <a:pt x="247" y="164"/>
                    <a:pt x="311" y="129"/>
                    <a:pt x="366" y="102"/>
                  </a:cubicBezTo>
                  <a:cubicBezTo>
                    <a:pt x="421" y="75"/>
                    <a:pt x="490" y="53"/>
                    <a:pt x="531" y="36"/>
                  </a:cubicBezTo>
                  <a:cubicBezTo>
                    <a:pt x="572" y="19"/>
                    <a:pt x="580" y="5"/>
                    <a:pt x="609" y="0"/>
                  </a:cubicBezTo>
                  <a:lnTo>
                    <a:pt x="708" y="3"/>
                  </a:lnTo>
                  <a:cubicBezTo>
                    <a:pt x="705" y="14"/>
                    <a:pt x="640" y="45"/>
                    <a:pt x="591" y="66"/>
                  </a:cubicBezTo>
                  <a:cubicBezTo>
                    <a:pt x="542" y="87"/>
                    <a:pt x="476" y="98"/>
                    <a:pt x="417" y="126"/>
                  </a:cubicBezTo>
                  <a:cubicBezTo>
                    <a:pt x="358" y="154"/>
                    <a:pt x="287" y="195"/>
                    <a:pt x="237" y="231"/>
                  </a:cubicBezTo>
                  <a:cubicBezTo>
                    <a:pt x="187" y="267"/>
                    <a:pt x="148" y="307"/>
                    <a:pt x="117" y="345"/>
                  </a:cubicBezTo>
                  <a:cubicBezTo>
                    <a:pt x="86" y="383"/>
                    <a:pt x="70" y="441"/>
                    <a:pt x="51" y="459"/>
                  </a:cubicBezTo>
                  <a:lnTo>
                    <a:pt x="0" y="453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90" name="Freeform 6"/>
            <p:cNvSpPr>
              <a:spLocks/>
            </p:cNvSpPr>
            <p:nvPr userDrawn="1"/>
          </p:nvSpPr>
          <p:spPr bwMode="auto">
            <a:xfrm>
              <a:off x="131" y="269"/>
              <a:ext cx="251" cy="194"/>
            </a:xfrm>
            <a:custGeom>
              <a:avLst/>
              <a:gdLst>
                <a:gd name="T0" fmla="*/ 21 w 251"/>
                <a:gd name="T1" fmla="*/ 163 h 194"/>
                <a:gd name="T2" fmla="*/ 9 w 251"/>
                <a:gd name="T3" fmla="*/ 184 h 194"/>
                <a:gd name="T4" fmla="*/ 75 w 251"/>
                <a:gd name="T5" fmla="*/ 103 h 194"/>
                <a:gd name="T6" fmla="*/ 165 w 251"/>
                <a:gd name="T7" fmla="*/ 28 h 194"/>
                <a:gd name="T8" fmla="*/ 207 w 251"/>
                <a:gd name="T9" fmla="*/ 7 h 194"/>
                <a:gd name="T10" fmla="*/ 246 w 251"/>
                <a:gd name="T11" fmla="*/ 4 h 194"/>
                <a:gd name="T12" fmla="*/ 237 w 251"/>
                <a:gd name="T13" fmla="*/ 34 h 194"/>
                <a:gd name="T14" fmla="*/ 183 w 251"/>
                <a:gd name="T15" fmla="*/ 61 h 194"/>
                <a:gd name="T16" fmla="*/ 108 w 251"/>
                <a:gd name="T17" fmla="*/ 124 h 194"/>
                <a:gd name="T18" fmla="*/ 54 w 251"/>
                <a:gd name="T19" fmla="*/ 190 h 194"/>
                <a:gd name="T20" fmla="*/ 6 w 251"/>
                <a:gd name="T21" fmla="*/ 18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1" h="194">
                  <a:moveTo>
                    <a:pt x="21" y="163"/>
                  </a:moveTo>
                  <a:cubicBezTo>
                    <a:pt x="10" y="178"/>
                    <a:pt x="0" y="194"/>
                    <a:pt x="9" y="184"/>
                  </a:cubicBezTo>
                  <a:cubicBezTo>
                    <a:pt x="18" y="174"/>
                    <a:pt x="49" y="129"/>
                    <a:pt x="75" y="103"/>
                  </a:cubicBezTo>
                  <a:cubicBezTo>
                    <a:pt x="101" y="77"/>
                    <a:pt x="143" y="44"/>
                    <a:pt x="165" y="28"/>
                  </a:cubicBezTo>
                  <a:cubicBezTo>
                    <a:pt x="187" y="12"/>
                    <a:pt x="194" y="11"/>
                    <a:pt x="207" y="7"/>
                  </a:cubicBezTo>
                  <a:cubicBezTo>
                    <a:pt x="220" y="3"/>
                    <a:pt x="241" y="0"/>
                    <a:pt x="246" y="4"/>
                  </a:cubicBezTo>
                  <a:cubicBezTo>
                    <a:pt x="251" y="8"/>
                    <a:pt x="247" y="25"/>
                    <a:pt x="237" y="34"/>
                  </a:cubicBezTo>
                  <a:cubicBezTo>
                    <a:pt x="227" y="43"/>
                    <a:pt x="204" y="46"/>
                    <a:pt x="183" y="61"/>
                  </a:cubicBezTo>
                  <a:cubicBezTo>
                    <a:pt x="162" y="76"/>
                    <a:pt x="129" y="103"/>
                    <a:pt x="108" y="124"/>
                  </a:cubicBezTo>
                  <a:cubicBezTo>
                    <a:pt x="87" y="145"/>
                    <a:pt x="71" y="180"/>
                    <a:pt x="54" y="190"/>
                  </a:cubicBezTo>
                  <a:lnTo>
                    <a:pt x="6" y="18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91" name="Freeform 7"/>
            <p:cNvSpPr>
              <a:spLocks/>
            </p:cNvSpPr>
            <p:nvPr userDrawn="1"/>
          </p:nvSpPr>
          <p:spPr bwMode="auto">
            <a:xfrm>
              <a:off x="341" y="0"/>
              <a:ext cx="159" cy="72"/>
            </a:xfrm>
            <a:custGeom>
              <a:avLst/>
              <a:gdLst>
                <a:gd name="T0" fmla="*/ 99 w 159"/>
                <a:gd name="T1" fmla="*/ 0 h 72"/>
                <a:gd name="T2" fmla="*/ 15 w 159"/>
                <a:gd name="T3" fmla="*/ 36 h 72"/>
                <a:gd name="T4" fmla="*/ 6 w 159"/>
                <a:gd name="T5" fmla="*/ 60 h 72"/>
                <a:gd name="T6" fmla="*/ 36 w 159"/>
                <a:gd name="T7" fmla="*/ 69 h 72"/>
                <a:gd name="T8" fmla="*/ 87 w 159"/>
                <a:gd name="T9" fmla="*/ 42 h 72"/>
                <a:gd name="T10" fmla="*/ 159 w 159"/>
                <a:gd name="T11" fmla="*/ 0 h 72"/>
                <a:gd name="T12" fmla="*/ 99 w 159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9" h="72">
                  <a:moveTo>
                    <a:pt x="99" y="0"/>
                  </a:moveTo>
                  <a:cubicBezTo>
                    <a:pt x="75" y="6"/>
                    <a:pt x="30" y="26"/>
                    <a:pt x="15" y="36"/>
                  </a:cubicBezTo>
                  <a:cubicBezTo>
                    <a:pt x="0" y="46"/>
                    <a:pt x="3" y="55"/>
                    <a:pt x="6" y="60"/>
                  </a:cubicBezTo>
                  <a:cubicBezTo>
                    <a:pt x="9" y="65"/>
                    <a:pt x="23" y="72"/>
                    <a:pt x="36" y="69"/>
                  </a:cubicBezTo>
                  <a:cubicBezTo>
                    <a:pt x="49" y="66"/>
                    <a:pt x="67" y="53"/>
                    <a:pt x="87" y="42"/>
                  </a:cubicBezTo>
                  <a:cubicBezTo>
                    <a:pt x="107" y="31"/>
                    <a:pt x="158" y="6"/>
                    <a:pt x="159" y="0"/>
                  </a:cubicBezTo>
                  <a:lnTo>
                    <a:pt x="99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92" name="Freeform 8"/>
            <p:cNvSpPr>
              <a:spLocks/>
            </p:cNvSpPr>
            <p:nvPr userDrawn="1"/>
          </p:nvSpPr>
          <p:spPr bwMode="auto">
            <a:xfrm>
              <a:off x="488" y="0"/>
              <a:ext cx="455" cy="216"/>
            </a:xfrm>
            <a:custGeom>
              <a:avLst/>
              <a:gdLst>
                <a:gd name="T0" fmla="*/ 395 w 455"/>
                <a:gd name="T1" fmla="*/ 0 h 216"/>
                <a:gd name="T2" fmla="*/ 338 w 455"/>
                <a:gd name="T3" fmla="*/ 48 h 216"/>
                <a:gd name="T4" fmla="*/ 242 w 455"/>
                <a:gd name="T5" fmla="*/ 102 h 216"/>
                <a:gd name="T6" fmla="*/ 104 w 455"/>
                <a:gd name="T7" fmla="*/ 147 h 216"/>
                <a:gd name="T8" fmla="*/ 35 w 455"/>
                <a:gd name="T9" fmla="*/ 168 h 216"/>
                <a:gd name="T10" fmla="*/ 8 w 455"/>
                <a:gd name="T11" fmla="*/ 192 h 216"/>
                <a:gd name="T12" fmla="*/ 8 w 455"/>
                <a:gd name="T13" fmla="*/ 213 h 216"/>
                <a:gd name="T14" fmla="*/ 59 w 455"/>
                <a:gd name="T15" fmla="*/ 213 h 216"/>
                <a:gd name="T16" fmla="*/ 86 w 455"/>
                <a:gd name="T17" fmla="*/ 192 h 216"/>
                <a:gd name="T18" fmla="*/ 173 w 455"/>
                <a:gd name="T19" fmla="*/ 159 h 216"/>
                <a:gd name="T20" fmla="*/ 299 w 455"/>
                <a:gd name="T21" fmla="*/ 126 h 216"/>
                <a:gd name="T22" fmla="*/ 392 w 455"/>
                <a:gd name="T23" fmla="*/ 72 h 216"/>
                <a:gd name="T24" fmla="*/ 455 w 455"/>
                <a:gd name="T25" fmla="*/ 0 h 216"/>
                <a:gd name="T26" fmla="*/ 395 w 455"/>
                <a:gd name="T2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5" h="216">
                  <a:moveTo>
                    <a:pt x="395" y="0"/>
                  </a:moveTo>
                  <a:cubicBezTo>
                    <a:pt x="376" y="8"/>
                    <a:pt x="364" y="31"/>
                    <a:pt x="338" y="48"/>
                  </a:cubicBezTo>
                  <a:cubicBezTo>
                    <a:pt x="312" y="65"/>
                    <a:pt x="281" y="86"/>
                    <a:pt x="242" y="102"/>
                  </a:cubicBezTo>
                  <a:cubicBezTo>
                    <a:pt x="203" y="118"/>
                    <a:pt x="138" y="136"/>
                    <a:pt x="104" y="147"/>
                  </a:cubicBezTo>
                  <a:cubicBezTo>
                    <a:pt x="70" y="158"/>
                    <a:pt x="51" y="161"/>
                    <a:pt x="35" y="168"/>
                  </a:cubicBezTo>
                  <a:cubicBezTo>
                    <a:pt x="19" y="175"/>
                    <a:pt x="12" y="185"/>
                    <a:pt x="8" y="192"/>
                  </a:cubicBezTo>
                  <a:cubicBezTo>
                    <a:pt x="4" y="199"/>
                    <a:pt x="0" y="210"/>
                    <a:pt x="8" y="213"/>
                  </a:cubicBezTo>
                  <a:cubicBezTo>
                    <a:pt x="16" y="216"/>
                    <a:pt x="46" y="216"/>
                    <a:pt x="59" y="213"/>
                  </a:cubicBezTo>
                  <a:cubicBezTo>
                    <a:pt x="72" y="210"/>
                    <a:pt x="67" y="201"/>
                    <a:pt x="86" y="192"/>
                  </a:cubicBezTo>
                  <a:cubicBezTo>
                    <a:pt x="105" y="183"/>
                    <a:pt x="138" y="170"/>
                    <a:pt x="173" y="159"/>
                  </a:cubicBezTo>
                  <a:cubicBezTo>
                    <a:pt x="208" y="148"/>
                    <a:pt x="263" y="140"/>
                    <a:pt x="299" y="126"/>
                  </a:cubicBezTo>
                  <a:cubicBezTo>
                    <a:pt x="335" y="112"/>
                    <a:pt x="366" y="93"/>
                    <a:pt x="392" y="72"/>
                  </a:cubicBezTo>
                  <a:cubicBezTo>
                    <a:pt x="418" y="51"/>
                    <a:pt x="454" y="12"/>
                    <a:pt x="455" y="0"/>
                  </a:cubicBezTo>
                  <a:lnTo>
                    <a:pt x="39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93" name="Freeform 9"/>
            <p:cNvSpPr>
              <a:spLocks/>
            </p:cNvSpPr>
            <p:nvPr userDrawn="1"/>
          </p:nvSpPr>
          <p:spPr bwMode="auto">
            <a:xfrm>
              <a:off x="1448" y="37"/>
              <a:ext cx="414" cy="108"/>
            </a:xfrm>
            <a:custGeom>
              <a:avLst/>
              <a:gdLst>
                <a:gd name="T0" fmla="*/ 0 w 414"/>
                <a:gd name="T1" fmla="*/ 11 h 108"/>
                <a:gd name="T2" fmla="*/ 24 w 414"/>
                <a:gd name="T3" fmla="*/ 11 h 108"/>
                <a:gd name="T4" fmla="*/ 156 w 414"/>
                <a:gd name="T5" fmla="*/ 2 h 108"/>
                <a:gd name="T6" fmla="*/ 288 w 414"/>
                <a:gd name="T7" fmla="*/ 23 h 108"/>
                <a:gd name="T8" fmla="*/ 384 w 414"/>
                <a:gd name="T9" fmla="*/ 53 h 108"/>
                <a:gd name="T10" fmla="*/ 411 w 414"/>
                <a:gd name="T11" fmla="*/ 74 h 108"/>
                <a:gd name="T12" fmla="*/ 405 w 414"/>
                <a:gd name="T13" fmla="*/ 104 h 108"/>
                <a:gd name="T14" fmla="*/ 363 w 414"/>
                <a:gd name="T15" fmla="*/ 101 h 108"/>
                <a:gd name="T16" fmla="*/ 294 w 414"/>
                <a:gd name="T17" fmla="*/ 77 h 108"/>
                <a:gd name="T18" fmla="*/ 174 w 414"/>
                <a:gd name="T19" fmla="*/ 50 h 108"/>
                <a:gd name="T20" fmla="*/ 72 w 414"/>
                <a:gd name="T21" fmla="*/ 62 h 108"/>
                <a:gd name="T22" fmla="*/ 36 w 414"/>
                <a:gd name="T23" fmla="*/ 59 h 108"/>
                <a:gd name="T24" fmla="*/ 0 w 414"/>
                <a:gd name="T25" fmla="*/ 1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4" h="108">
                  <a:moveTo>
                    <a:pt x="0" y="11"/>
                  </a:moveTo>
                  <a:lnTo>
                    <a:pt x="24" y="11"/>
                  </a:lnTo>
                  <a:cubicBezTo>
                    <a:pt x="50" y="9"/>
                    <a:pt x="112" y="0"/>
                    <a:pt x="156" y="2"/>
                  </a:cubicBezTo>
                  <a:cubicBezTo>
                    <a:pt x="200" y="4"/>
                    <a:pt x="250" y="15"/>
                    <a:pt x="288" y="23"/>
                  </a:cubicBezTo>
                  <a:cubicBezTo>
                    <a:pt x="326" y="31"/>
                    <a:pt x="363" y="44"/>
                    <a:pt x="384" y="53"/>
                  </a:cubicBezTo>
                  <a:cubicBezTo>
                    <a:pt x="405" y="62"/>
                    <a:pt x="408" y="66"/>
                    <a:pt x="411" y="74"/>
                  </a:cubicBezTo>
                  <a:cubicBezTo>
                    <a:pt x="414" y="82"/>
                    <a:pt x="413" y="100"/>
                    <a:pt x="405" y="104"/>
                  </a:cubicBezTo>
                  <a:cubicBezTo>
                    <a:pt x="397" y="108"/>
                    <a:pt x="381" y="105"/>
                    <a:pt x="363" y="101"/>
                  </a:cubicBezTo>
                  <a:cubicBezTo>
                    <a:pt x="345" y="97"/>
                    <a:pt x="325" y="85"/>
                    <a:pt x="294" y="77"/>
                  </a:cubicBezTo>
                  <a:cubicBezTo>
                    <a:pt x="263" y="69"/>
                    <a:pt x="211" y="53"/>
                    <a:pt x="174" y="50"/>
                  </a:cubicBezTo>
                  <a:cubicBezTo>
                    <a:pt x="137" y="47"/>
                    <a:pt x="95" y="61"/>
                    <a:pt x="72" y="62"/>
                  </a:cubicBezTo>
                  <a:cubicBezTo>
                    <a:pt x="49" y="63"/>
                    <a:pt x="48" y="66"/>
                    <a:pt x="36" y="59"/>
                  </a:cubicBezTo>
                  <a:cubicBezTo>
                    <a:pt x="24" y="52"/>
                    <a:pt x="13" y="36"/>
                    <a:pt x="0" y="1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94" name="Freeform 10"/>
            <p:cNvSpPr>
              <a:spLocks/>
            </p:cNvSpPr>
            <p:nvPr userDrawn="1"/>
          </p:nvSpPr>
          <p:spPr bwMode="auto">
            <a:xfrm>
              <a:off x="1790" y="0"/>
              <a:ext cx="520" cy="225"/>
            </a:xfrm>
            <a:custGeom>
              <a:avLst/>
              <a:gdLst>
                <a:gd name="T0" fmla="*/ 42 w 520"/>
                <a:gd name="T1" fmla="*/ 0 h 225"/>
                <a:gd name="T2" fmla="*/ 12 w 520"/>
                <a:gd name="T3" fmla="*/ 24 h 225"/>
                <a:gd name="T4" fmla="*/ 114 w 520"/>
                <a:gd name="T5" fmla="*/ 54 h 225"/>
                <a:gd name="T6" fmla="*/ 240 w 520"/>
                <a:gd name="T7" fmla="*/ 117 h 225"/>
                <a:gd name="T8" fmla="*/ 333 w 520"/>
                <a:gd name="T9" fmla="*/ 153 h 225"/>
                <a:gd name="T10" fmla="*/ 438 w 520"/>
                <a:gd name="T11" fmla="*/ 219 h 225"/>
                <a:gd name="T12" fmla="*/ 426 w 520"/>
                <a:gd name="T13" fmla="*/ 192 h 225"/>
                <a:gd name="T14" fmla="*/ 441 w 520"/>
                <a:gd name="T15" fmla="*/ 180 h 225"/>
                <a:gd name="T16" fmla="*/ 519 w 520"/>
                <a:gd name="T17" fmla="*/ 216 h 225"/>
                <a:gd name="T18" fmla="*/ 450 w 520"/>
                <a:gd name="T19" fmla="*/ 162 h 225"/>
                <a:gd name="T20" fmla="*/ 381 w 520"/>
                <a:gd name="T21" fmla="*/ 135 h 225"/>
                <a:gd name="T22" fmla="*/ 285 w 520"/>
                <a:gd name="T23" fmla="*/ 84 h 225"/>
                <a:gd name="T24" fmla="*/ 186 w 520"/>
                <a:gd name="T25" fmla="*/ 18 h 225"/>
                <a:gd name="T26" fmla="*/ 123 w 520"/>
                <a:gd name="T27" fmla="*/ 0 h 225"/>
                <a:gd name="T28" fmla="*/ 42 w 520"/>
                <a:gd name="T29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20" h="225">
                  <a:moveTo>
                    <a:pt x="42" y="0"/>
                  </a:moveTo>
                  <a:cubicBezTo>
                    <a:pt x="24" y="4"/>
                    <a:pt x="0" y="15"/>
                    <a:pt x="12" y="24"/>
                  </a:cubicBezTo>
                  <a:cubicBezTo>
                    <a:pt x="24" y="33"/>
                    <a:pt x="76" y="39"/>
                    <a:pt x="114" y="54"/>
                  </a:cubicBezTo>
                  <a:cubicBezTo>
                    <a:pt x="152" y="69"/>
                    <a:pt x="203" y="100"/>
                    <a:pt x="240" y="117"/>
                  </a:cubicBezTo>
                  <a:cubicBezTo>
                    <a:pt x="277" y="134"/>
                    <a:pt x="300" y="136"/>
                    <a:pt x="333" y="153"/>
                  </a:cubicBezTo>
                  <a:cubicBezTo>
                    <a:pt x="366" y="170"/>
                    <a:pt x="423" y="213"/>
                    <a:pt x="438" y="219"/>
                  </a:cubicBezTo>
                  <a:cubicBezTo>
                    <a:pt x="453" y="225"/>
                    <a:pt x="426" y="198"/>
                    <a:pt x="426" y="192"/>
                  </a:cubicBezTo>
                  <a:cubicBezTo>
                    <a:pt x="426" y="186"/>
                    <a:pt x="426" y="176"/>
                    <a:pt x="441" y="180"/>
                  </a:cubicBezTo>
                  <a:cubicBezTo>
                    <a:pt x="456" y="184"/>
                    <a:pt x="518" y="219"/>
                    <a:pt x="519" y="216"/>
                  </a:cubicBezTo>
                  <a:cubicBezTo>
                    <a:pt x="520" y="213"/>
                    <a:pt x="473" y="176"/>
                    <a:pt x="450" y="162"/>
                  </a:cubicBezTo>
                  <a:cubicBezTo>
                    <a:pt x="427" y="148"/>
                    <a:pt x="408" y="148"/>
                    <a:pt x="381" y="135"/>
                  </a:cubicBezTo>
                  <a:cubicBezTo>
                    <a:pt x="354" y="122"/>
                    <a:pt x="318" y="104"/>
                    <a:pt x="285" y="84"/>
                  </a:cubicBezTo>
                  <a:cubicBezTo>
                    <a:pt x="252" y="64"/>
                    <a:pt x="213" y="32"/>
                    <a:pt x="186" y="18"/>
                  </a:cubicBezTo>
                  <a:cubicBezTo>
                    <a:pt x="159" y="4"/>
                    <a:pt x="147" y="2"/>
                    <a:pt x="123" y="0"/>
                  </a:cubicBezTo>
                  <a:lnTo>
                    <a:pt x="4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95" name="Freeform 11"/>
            <p:cNvSpPr>
              <a:spLocks/>
            </p:cNvSpPr>
            <p:nvPr userDrawn="1"/>
          </p:nvSpPr>
          <p:spPr bwMode="auto">
            <a:xfrm>
              <a:off x="1943" y="154"/>
              <a:ext cx="431" cy="233"/>
            </a:xfrm>
            <a:custGeom>
              <a:avLst/>
              <a:gdLst>
                <a:gd name="T0" fmla="*/ 6 w 431"/>
                <a:gd name="T1" fmla="*/ 38 h 233"/>
                <a:gd name="T2" fmla="*/ 9 w 431"/>
                <a:gd name="T3" fmla="*/ 20 h 233"/>
                <a:gd name="T4" fmla="*/ 42 w 431"/>
                <a:gd name="T5" fmla="*/ 2 h 233"/>
                <a:gd name="T6" fmla="*/ 90 w 431"/>
                <a:gd name="T7" fmla="*/ 35 h 233"/>
                <a:gd name="T8" fmla="*/ 189 w 431"/>
                <a:gd name="T9" fmla="*/ 89 h 233"/>
                <a:gd name="T10" fmla="*/ 288 w 431"/>
                <a:gd name="T11" fmla="*/ 140 h 233"/>
                <a:gd name="T12" fmla="*/ 375 w 431"/>
                <a:gd name="T13" fmla="*/ 176 h 233"/>
                <a:gd name="T14" fmla="*/ 396 w 431"/>
                <a:gd name="T15" fmla="*/ 176 h 233"/>
                <a:gd name="T16" fmla="*/ 429 w 431"/>
                <a:gd name="T17" fmla="*/ 212 h 233"/>
                <a:gd name="T18" fmla="*/ 408 w 431"/>
                <a:gd name="T19" fmla="*/ 233 h 233"/>
                <a:gd name="T20" fmla="*/ 333 w 431"/>
                <a:gd name="T21" fmla="*/ 212 h 233"/>
                <a:gd name="T22" fmla="*/ 186 w 431"/>
                <a:gd name="T23" fmla="*/ 143 h 233"/>
                <a:gd name="T24" fmla="*/ 48 w 431"/>
                <a:gd name="T25" fmla="*/ 68 h 233"/>
                <a:gd name="T26" fmla="*/ 6 w 431"/>
                <a:gd name="T27" fmla="*/ 38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1" h="233">
                  <a:moveTo>
                    <a:pt x="6" y="38"/>
                  </a:moveTo>
                  <a:cubicBezTo>
                    <a:pt x="0" y="26"/>
                    <a:pt x="3" y="26"/>
                    <a:pt x="9" y="20"/>
                  </a:cubicBezTo>
                  <a:cubicBezTo>
                    <a:pt x="15" y="14"/>
                    <a:pt x="29" y="0"/>
                    <a:pt x="42" y="2"/>
                  </a:cubicBezTo>
                  <a:cubicBezTo>
                    <a:pt x="55" y="4"/>
                    <a:pt x="66" y="21"/>
                    <a:pt x="90" y="35"/>
                  </a:cubicBezTo>
                  <a:cubicBezTo>
                    <a:pt x="114" y="49"/>
                    <a:pt x="156" y="72"/>
                    <a:pt x="189" y="89"/>
                  </a:cubicBezTo>
                  <a:cubicBezTo>
                    <a:pt x="222" y="106"/>
                    <a:pt x="257" y="126"/>
                    <a:pt x="288" y="140"/>
                  </a:cubicBezTo>
                  <a:cubicBezTo>
                    <a:pt x="319" y="154"/>
                    <a:pt x="357" y="170"/>
                    <a:pt x="375" y="176"/>
                  </a:cubicBezTo>
                  <a:cubicBezTo>
                    <a:pt x="393" y="182"/>
                    <a:pt x="387" y="170"/>
                    <a:pt x="396" y="176"/>
                  </a:cubicBezTo>
                  <a:cubicBezTo>
                    <a:pt x="405" y="182"/>
                    <a:pt x="427" y="203"/>
                    <a:pt x="429" y="212"/>
                  </a:cubicBezTo>
                  <a:cubicBezTo>
                    <a:pt x="431" y="221"/>
                    <a:pt x="424" y="233"/>
                    <a:pt x="408" y="233"/>
                  </a:cubicBezTo>
                  <a:cubicBezTo>
                    <a:pt x="392" y="233"/>
                    <a:pt x="370" y="227"/>
                    <a:pt x="333" y="212"/>
                  </a:cubicBezTo>
                  <a:cubicBezTo>
                    <a:pt x="296" y="197"/>
                    <a:pt x="234" y="167"/>
                    <a:pt x="186" y="143"/>
                  </a:cubicBezTo>
                  <a:cubicBezTo>
                    <a:pt x="138" y="119"/>
                    <a:pt x="78" y="86"/>
                    <a:pt x="48" y="68"/>
                  </a:cubicBezTo>
                  <a:cubicBezTo>
                    <a:pt x="18" y="50"/>
                    <a:pt x="12" y="50"/>
                    <a:pt x="6" y="3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96" name="Freeform 12"/>
            <p:cNvSpPr>
              <a:spLocks/>
            </p:cNvSpPr>
            <p:nvPr userDrawn="1"/>
          </p:nvSpPr>
          <p:spPr bwMode="auto">
            <a:xfrm>
              <a:off x="2262" y="87"/>
              <a:ext cx="396" cy="227"/>
            </a:xfrm>
            <a:custGeom>
              <a:avLst/>
              <a:gdLst>
                <a:gd name="T0" fmla="*/ 2 w 396"/>
                <a:gd name="T1" fmla="*/ 9 h 227"/>
                <a:gd name="T2" fmla="*/ 53 w 396"/>
                <a:gd name="T3" fmla="*/ 66 h 227"/>
                <a:gd name="T4" fmla="*/ 176 w 396"/>
                <a:gd name="T5" fmla="*/ 132 h 227"/>
                <a:gd name="T6" fmla="*/ 293 w 396"/>
                <a:gd name="T7" fmla="*/ 189 h 227"/>
                <a:gd name="T8" fmla="*/ 341 w 396"/>
                <a:gd name="T9" fmla="*/ 222 h 227"/>
                <a:gd name="T10" fmla="*/ 377 w 396"/>
                <a:gd name="T11" fmla="*/ 219 h 227"/>
                <a:gd name="T12" fmla="*/ 377 w 396"/>
                <a:gd name="T13" fmla="*/ 180 h 227"/>
                <a:gd name="T14" fmla="*/ 260 w 396"/>
                <a:gd name="T15" fmla="*/ 126 h 227"/>
                <a:gd name="T16" fmla="*/ 113 w 396"/>
                <a:gd name="T17" fmla="*/ 51 h 227"/>
                <a:gd name="T18" fmla="*/ 41 w 396"/>
                <a:gd name="T19" fmla="*/ 9 h 227"/>
                <a:gd name="T20" fmla="*/ 2 w 396"/>
                <a:gd name="T21" fmla="*/ 9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6" h="227">
                  <a:moveTo>
                    <a:pt x="2" y="9"/>
                  </a:moveTo>
                  <a:cubicBezTo>
                    <a:pt x="4" y="18"/>
                    <a:pt x="24" y="45"/>
                    <a:pt x="53" y="66"/>
                  </a:cubicBezTo>
                  <a:cubicBezTo>
                    <a:pt x="82" y="87"/>
                    <a:pt x="136" y="111"/>
                    <a:pt x="176" y="132"/>
                  </a:cubicBezTo>
                  <a:cubicBezTo>
                    <a:pt x="216" y="153"/>
                    <a:pt x="266" y="174"/>
                    <a:pt x="293" y="189"/>
                  </a:cubicBezTo>
                  <a:cubicBezTo>
                    <a:pt x="320" y="204"/>
                    <a:pt x="327" y="217"/>
                    <a:pt x="341" y="222"/>
                  </a:cubicBezTo>
                  <a:cubicBezTo>
                    <a:pt x="355" y="227"/>
                    <a:pt x="371" y="226"/>
                    <a:pt x="377" y="219"/>
                  </a:cubicBezTo>
                  <a:cubicBezTo>
                    <a:pt x="383" y="212"/>
                    <a:pt x="396" y="195"/>
                    <a:pt x="377" y="180"/>
                  </a:cubicBezTo>
                  <a:cubicBezTo>
                    <a:pt x="358" y="165"/>
                    <a:pt x="304" y="147"/>
                    <a:pt x="260" y="126"/>
                  </a:cubicBezTo>
                  <a:cubicBezTo>
                    <a:pt x="216" y="105"/>
                    <a:pt x="149" y="70"/>
                    <a:pt x="113" y="51"/>
                  </a:cubicBezTo>
                  <a:cubicBezTo>
                    <a:pt x="77" y="32"/>
                    <a:pt x="60" y="17"/>
                    <a:pt x="41" y="9"/>
                  </a:cubicBezTo>
                  <a:cubicBezTo>
                    <a:pt x="22" y="1"/>
                    <a:pt x="0" y="0"/>
                    <a:pt x="2" y="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97" name="Freeform 13"/>
            <p:cNvSpPr>
              <a:spLocks/>
            </p:cNvSpPr>
            <p:nvPr userDrawn="1"/>
          </p:nvSpPr>
          <p:spPr bwMode="auto">
            <a:xfrm>
              <a:off x="2264" y="240"/>
              <a:ext cx="516" cy="223"/>
            </a:xfrm>
            <a:custGeom>
              <a:avLst/>
              <a:gdLst>
                <a:gd name="T0" fmla="*/ 3 w 516"/>
                <a:gd name="T1" fmla="*/ 10 h 223"/>
                <a:gd name="T2" fmla="*/ 105 w 516"/>
                <a:gd name="T3" fmla="*/ 97 h 223"/>
                <a:gd name="T4" fmla="*/ 243 w 516"/>
                <a:gd name="T5" fmla="*/ 178 h 223"/>
                <a:gd name="T6" fmla="*/ 357 w 516"/>
                <a:gd name="T7" fmla="*/ 217 h 223"/>
                <a:gd name="T8" fmla="*/ 498 w 516"/>
                <a:gd name="T9" fmla="*/ 214 h 223"/>
                <a:gd name="T10" fmla="*/ 468 w 516"/>
                <a:gd name="T11" fmla="*/ 187 h 223"/>
                <a:gd name="T12" fmla="*/ 309 w 516"/>
                <a:gd name="T13" fmla="*/ 136 h 223"/>
                <a:gd name="T14" fmla="*/ 123 w 516"/>
                <a:gd name="T15" fmla="*/ 34 h 223"/>
                <a:gd name="T16" fmla="*/ 3 w 516"/>
                <a:gd name="T17" fmla="*/ 1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6" h="223">
                  <a:moveTo>
                    <a:pt x="3" y="10"/>
                  </a:moveTo>
                  <a:cubicBezTo>
                    <a:pt x="0" y="20"/>
                    <a:pt x="65" y="69"/>
                    <a:pt x="105" y="97"/>
                  </a:cubicBezTo>
                  <a:cubicBezTo>
                    <a:pt x="145" y="125"/>
                    <a:pt x="201" y="158"/>
                    <a:pt x="243" y="178"/>
                  </a:cubicBezTo>
                  <a:cubicBezTo>
                    <a:pt x="285" y="198"/>
                    <a:pt x="315" y="211"/>
                    <a:pt x="357" y="217"/>
                  </a:cubicBezTo>
                  <a:cubicBezTo>
                    <a:pt x="399" y="223"/>
                    <a:pt x="480" y="219"/>
                    <a:pt x="498" y="214"/>
                  </a:cubicBezTo>
                  <a:cubicBezTo>
                    <a:pt x="516" y="209"/>
                    <a:pt x="499" y="200"/>
                    <a:pt x="468" y="187"/>
                  </a:cubicBezTo>
                  <a:cubicBezTo>
                    <a:pt x="437" y="174"/>
                    <a:pt x="366" y="161"/>
                    <a:pt x="309" y="136"/>
                  </a:cubicBezTo>
                  <a:cubicBezTo>
                    <a:pt x="252" y="111"/>
                    <a:pt x="172" y="54"/>
                    <a:pt x="123" y="34"/>
                  </a:cubicBezTo>
                  <a:cubicBezTo>
                    <a:pt x="74" y="14"/>
                    <a:pt x="6" y="0"/>
                    <a:pt x="3" y="1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98" name="Freeform 14"/>
            <p:cNvSpPr>
              <a:spLocks/>
            </p:cNvSpPr>
            <p:nvPr userDrawn="1"/>
          </p:nvSpPr>
          <p:spPr bwMode="auto">
            <a:xfrm>
              <a:off x="2723" y="324"/>
              <a:ext cx="414" cy="100"/>
            </a:xfrm>
            <a:custGeom>
              <a:avLst/>
              <a:gdLst>
                <a:gd name="T0" fmla="*/ 69 w 414"/>
                <a:gd name="T1" fmla="*/ 60 h 100"/>
                <a:gd name="T2" fmla="*/ 12 w 414"/>
                <a:gd name="T3" fmla="*/ 42 h 100"/>
                <a:gd name="T4" fmla="*/ 3 w 414"/>
                <a:gd name="T5" fmla="*/ 15 h 100"/>
                <a:gd name="T6" fmla="*/ 30 w 414"/>
                <a:gd name="T7" fmla="*/ 0 h 100"/>
                <a:gd name="T8" fmla="*/ 117 w 414"/>
                <a:gd name="T9" fmla="*/ 18 h 100"/>
                <a:gd name="T10" fmla="*/ 243 w 414"/>
                <a:gd name="T11" fmla="*/ 48 h 100"/>
                <a:gd name="T12" fmla="*/ 387 w 414"/>
                <a:gd name="T13" fmla="*/ 48 h 100"/>
                <a:gd name="T14" fmla="*/ 408 w 414"/>
                <a:gd name="T15" fmla="*/ 54 h 100"/>
                <a:gd name="T16" fmla="*/ 381 w 414"/>
                <a:gd name="T17" fmla="*/ 87 h 100"/>
                <a:gd name="T18" fmla="*/ 318 w 414"/>
                <a:gd name="T19" fmla="*/ 99 h 100"/>
                <a:gd name="T20" fmla="*/ 195 w 414"/>
                <a:gd name="T21" fmla="*/ 93 h 100"/>
                <a:gd name="T22" fmla="*/ 69 w 414"/>
                <a:gd name="T23" fmla="*/ 6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4" h="100">
                  <a:moveTo>
                    <a:pt x="69" y="60"/>
                  </a:moveTo>
                  <a:cubicBezTo>
                    <a:pt x="39" y="52"/>
                    <a:pt x="23" y="49"/>
                    <a:pt x="12" y="42"/>
                  </a:cubicBezTo>
                  <a:cubicBezTo>
                    <a:pt x="1" y="35"/>
                    <a:pt x="0" y="22"/>
                    <a:pt x="3" y="15"/>
                  </a:cubicBezTo>
                  <a:cubicBezTo>
                    <a:pt x="6" y="8"/>
                    <a:pt x="11" y="0"/>
                    <a:pt x="30" y="0"/>
                  </a:cubicBezTo>
                  <a:cubicBezTo>
                    <a:pt x="49" y="0"/>
                    <a:pt x="82" y="10"/>
                    <a:pt x="117" y="18"/>
                  </a:cubicBezTo>
                  <a:cubicBezTo>
                    <a:pt x="152" y="26"/>
                    <a:pt x="198" y="43"/>
                    <a:pt x="243" y="48"/>
                  </a:cubicBezTo>
                  <a:cubicBezTo>
                    <a:pt x="288" y="53"/>
                    <a:pt x="360" y="47"/>
                    <a:pt x="387" y="48"/>
                  </a:cubicBezTo>
                  <a:cubicBezTo>
                    <a:pt x="414" y="49"/>
                    <a:pt x="409" y="48"/>
                    <a:pt x="408" y="54"/>
                  </a:cubicBezTo>
                  <a:cubicBezTo>
                    <a:pt x="407" y="60"/>
                    <a:pt x="396" y="80"/>
                    <a:pt x="381" y="87"/>
                  </a:cubicBezTo>
                  <a:cubicBezTo>
                    <a:pt x="366" y="94"/>
                    <a:pt x="349" y="98"/>
                    <a:pt x="318" y="99"/>
                  </a:cubicBezTo>
                  <a:cubicBezTo>
                    <a:pt x="287" y="100"/>
                    <a:pt x="237" y="99"/>
                    <a:pt x="195" y="93"/>
                  </a:cubicBezTo>
                  <a:cubicBezTo>
                    <a:pt x="153" y="87"/>
                    <a:pt x="99" y="68"/>
                    <a:pt x="69" y="6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99" name="Freeform 15"/>
            <p:cNvSpPr>
              <a:spLocks/>
            </p:cNvSpPr>
            <p:nvPr userDrawn="1"/>
          </p:nvSpPr>
          <p:spPr bwMode="auto">
            <a:xfrm>
              <a:off x="3165" y="375"/>
              <a:ext cx="150" cy="72"/>
            </a:xfrm>
            <a:custGeom>
              <a:avLst/>
              <a:gdLst>
                <a:gd name="T0" fmla="*/ 3 w 150"/>
                <a:gd name="T1" fmla="*/ 67 h 72"/>
                <a:gd name="T2" fmla="*/ 84 w 150"/>
                <a:gd name="T3" fmla="*/ 19 h 72"/>
                <a:gd name="T4" fmla="*/ 123 w 150"/>
                <a:gd name="T5" fmla="*/ 1 h 72"/>
                <a:gd name="T6" fmla="*/ 150 w 150"/>
                <a:gd name="T7" fmla="*/ 22 h 72"/>
                <a:gd name="T8" fmla="*/ 123 w 150"/>
                <a:gd name="T9" fmla="*/ 55 h 72"/>
                <a:gd name="T10" fmla="*/ 90 w 150"/>
                <a:gd name="T11" fmla="*/ 70 h 72"/>
                <a:gd name="T12" fmla="*/ 0 w 150"/>
                <a:gd name="T13" fmla="*/ 6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" h="72">
                  <a:moveTo>
                    <a:pt x="3" y="67"/>
                  </a:moveTo>
                  <a:cubicBezTo>
                    <a:pt x="16" y="59"/>
                    <a:pt x="64" y="30"/>
                    <a:pt x="84" y="19"/>
                  </a:cubicBezTo>
                  <a:cubicBezTo>
                    <a:pt x="104" y="8"/>
                    <a:pt x="112" y="0"/>
                    <a:pt x="123" y="1"/>
                  </a:cubicBezTo>
                  <a:cubicBezTo>
                    <a:pt x="134" y="2"/>
                    <a:pt x="150" y="13"/>
                    <a:pt x="150" y="22"/>
                  </a:cubicBezTo>
                  <a:cubicBezTo>
                    <a:pt x="150" y="31"/>
                    <a:pt x="133" y="47"/>
                    <a:pt x="123" y="55"/>
                  </a:cubicBezTo>
                  <a:cubicBezTo>
                    <a:pt x="113" y="63"/>
                    <a:pt x="110" y="68"/>
                    <a:pt x="90" y="70"/>
                  </a:cubicBezTo>
                  <a:cubicBezTo>
                    <a:pt x="70" y="72"/>
                    <a:pt x="35" y="69"/>
                    <a:pt x="0" y="67"/>
                  </a:cubicBez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00" name="Freeform 16"/>
            <p:cNvSpPr>
              <a:spLocks/>
            </p:cNvSpPr>
            <p:nvPr userDrawn="1"/>
          </p:nvSpPr>
          <p:spPr bwMode="auto">
            <a:xfrm>
              <a:off x="3463" y="267"/>
              <a:ext cx="148" cy="91"/>
            </a:xfrm>
            <a:custGeom>
              <a:avLst/>
              <a:gdLst>
                <a:gd name="T0" fmla="*/ 1 w 148"/>
                <a:gd name="T1" fmla="*/ 69 h 91"/>
                <a:gd name="T2" fmla="*/ 25 w 148"/>
                <a:gd name="T3" fmla="*/ 51 h 91"/>
                <a:gd name="T4" fmla="*/ 100 w 148"/>
                <a:gd name="T5" fmla="*/ 9 h 91"/>
                <a:gd name="T6" fmla="*/ 133 w 148"/>
                <a:gd name="T7" fmla="*/ 3 h 91"/>
                <a:gd name="T8" fmla="*/ 136 w 148"/>
                <a:gd name="T9" fmla="*/ 27 h 91"/>
                <a:gd name="T10" fmla="*/ 61 w 148"/>
                <a:gd name="T11" fmla="*/ 75 h 91"/>
                <a:gd name="T12" fmla="*/ 19 w 148"/>
                <a:gd name="T13" fmla="*/ 90 h 91"/>
                <a:gd name="T14" fmla="*/ 1 w 148"/>
                <a:gd name="T15" fmla="*/ 6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91">
                  <a:moveTo>
                    <a:pt x="1" y="69"/>
                  </a:moveTo>
                  <a:cubicBezTo>
                    <a:pt x="2" y="63"/>
                    <a:pt x="9" y="61"/>
                    <a:pt x="25" y="51"/>
                  </a:cubicBezTo>
                  <a:cubicBezTo>
                    <a:pt x="41" y="41"/>
                    <a:pt x="82" y="17"/>
                    <a:pt x="100" y="9"/>
                  </a:cubicBezTo>
                  <a:cubicBezTo>
                    <a:pt x="118" y="1"/>
                    <a:pt x="127" y="0"/>
                    <a:pt x="133" y="3"/>
                  </a:cubicBezTo>
                  <a:cubicBezTo>
                    <a:pt x="139" y="6"/>
                    <a:pt x="148" y="15"/>
                    <a:pt x="136" y="27"/>
                  </a:cubicBezTo>
                  <a:cubicBezTo>
                    <a:pt x="124" y="39"/>
                    <a:pt x="80" y="65"/>
                    <a:pt x="61" y="75"/>
                  </a:cubicBezTo>
                  <a:cubicBezTo>
                    <a:pt x="42" y="85"/>
                    <a:pt x="29" y="91"/>
                    <a:pt x="19" y="90"/>
                  </a:cubicBezTo>
                  <a:cubicBezTo>
                    <a:pt x="9" y="89"/>
                    <a:pt x="0" y="75"/>
                    <a:pt x="1" y="6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01" name="Freeform 17"/>
            <p:cNvSpPr>
              <a:spLocks/>
            </p:cNvSpPr>
            <p:nvPr userDrawn="1"/>
          </p:nvSpPr>
          <p:spPr bwMode="auto">
            <a:xfrm>
              <a:off x="3580" y="58"/>
              <a:ext cx="938" cy="158"/>
            </a:xfrm>
            <a:custGeom>
              <a:avLst/>
              <a:gdLst>
                <a:gd name="T0" fmla="*/ 172 w 938"/>
                <a:gd name="T1" fmla="*/ 86 h 158"/>
                <a:gd name="T2" fmla="*/ 61 w 938"/>
                <a:gd name="T3" fmla="*/ 137 h 158"/>
                <a:gd name="T4" fmla="*/ 16 w 938"/>
                <a:gd name="T5" fmla="*/ 155 h 158"/>
                <a:gd name="T6" fmla="*/ 7 w 938"/>
                <a:gd name="T7" fmla="*/ 122 h 158"/>
                <a:gd name="T8" fmla="*/ 58 w 938"/>
                <a:gd name="T9" fmla="*/ 80 h 158"/>
                <a:gd name="T10" fmla="*/ 172 w 938"/>
                <a:gd name="T11" fmla="*/ 38 h 158"/>
                <a:gd name="T12" fmla="*/ 304 w 938"/>
                <a:gd name="T13" fmla="*/ 11 h 158"/>
                <a:gd name="T14" fmla="*/ 463 w 938"/>
                <a:gd name="T15" fmla="*/ 2 h 158"/>
                <a:gd name="T16" fmla="*/ 631 w 938"/>
                <a:gd name="T17" fmla="*/ 23 h 158"/>
                <a:gd name="T18" fmla="*/ 796 w 938"/>
                <a:gd name="T19" fmla="*/ 53 h 158"/>
                <a:gd name="T20" fmla="*/ 841 w 938"/>
                <a:gd name="T21" fmla="*/ 47 h 158"/>
                <a:gd name="T22" fmla="*/ 907 w 938"/>
                <a:gd name="T23" fmla="*/ 71 h 158"/>
                <a:gd name="T24" fmla="*/ 919 w 938"/>
                <a:gd name="T25" fmla="*/ 101 h 158"/>
                <a:gd name="T26" fmla="*/ 793 w 938"/>
                <a:gd name="T27" fmla="*/ 98 h 158"/>
                <a:gd name="T28" fmla="*/ 634 w 938"/>
                <a:gd name="T29" fmla="*/ 62 h 158"/>
                <a:gd name="T30" fmla="*/ 439 w 938"/>
                <a:gd name="T31" fmla="*/ 38 h 158"/>
                <a:gd name="T32" fmla="*/ 238 w 938"/>
                <a:gd name="T33" fmla="*/ 59 h 158"/>
                <a:gd name="T34" fmla="*/ 172 w 938"/>
                <a:gd name="T35" fmla="*/ 86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8" h="158">
                  <a:moveTo>
                    <a:pt x="172" y="86"/>
                  </a:moveTo>
                  <a:cubicBezTo>
                    <a:pt x="142" y="99"/>
                    <a:pt x="87" y="126"/>
                    <a:pt x="61" y="137"/>
                  </a:cubicBezTo>
                  <a:cubicBezTo>
                    <a:pt x="35" y="148"/>
                    <a:pt x="25" y="158"/>
                    <a:pt x="16" y="155"/>
                  </a:cubicBezTo>
                  <a:cubicBezTo>
                    <a:pt x="7" y="152"/>
                    <a:pt x="0" y="134"/>
                    <a:pt x="7" y="122"/>
                  </a:cubicBezTo>
                  <a:cubicBezTo>
                    <a:pt x="14" y="110"/>
                    <a:pt x="31" y="94"/>
                    <a:pt x="58" y="80"/>
                  </a:cubicBezTo>
                  <a:cubicBezTo>
                    <a:pt x="85" y="66"/>
                    <a:pt x="131" y="49"/>
                    <a:pt x="172" y="38"/>
                  </a:cubicBezTo>
                  <a:cubicBezTo>
                    <a:pt x="213" y="27"/>
                    <a:pt x="256" y="17"/>
                    <a:pt x="304" y="11"/>
                  </a:cubicBezTo>
                  <a:cubicBezTo>
                    <a:pt x="352" y="5"/>
                    <a:pt x="409" y="0"/>
                    <a:pt x="463" y="2"/>
                  </a:cubicBezTo>
                  <a:cubicBezTo>
                    <a:pt x="517" y="4"/>
                    <a:pt x="576" y="15"/>
                    <a:pt x="631" y="23"/>
                  </a:cubicBezTo>
                  <a:cubicBezTo>
                    <a:pt x="686" y="31"/>
                    <a:pt x="761" y="49"/>
                    <a:pt x="796" y="53"/>
                  </a:cubicBezTo>
                  <a:cubicBezTo>
                    <a:pt x="831" y="57"/>
                    <a:pt x="823" y="44"/>
                    <a:pt x="841" y="47"/>
                  </a:cubicBezTo>
                  <a:cubicBezTo>
                    <a:pt x="859" y="50"/>
                    <a:pt x="894" y="62"/>
                    <a:pt x="907" y="71"/>
                  </a:cubicBezTo>
                  <a:cubicBezTo>
                    <a:pt x="920" y="80"/>
                    <a:pt x="938" y="97"/>
                    <a:pt x="919" y="101"/>
                  </a:cubicBezTo>
                  <a:cubicBezTo>
                    <a:pt x="900" y="105"/>
                    <a:pt x="840" y="104"/>
                    <a:pt x="793" y="98"/>
                  </a:cubicBezTo>
                  <a:cubicBezTo>
                    <a:pt x="746" y="92"/>
                    <a:pt x="693" y="72"/>
                    <a:pt x="634" y="62"/>
                  </a:cubicBezTo>
                  <a:cubicBezTo>
                    <a:pt x="575" y="52"/>
                    <a:pt x="505" y="38"/>
                    <a:pt x="439" y="38"/>
                  </a:cubicBezTo>
                  <a:cubicBezTo>
                    <a:pt x="373" y="38"/>
                    <a:pt x="284" y="51"/>
                    <a:pt x="238" y="59"/>
                  </a:cubicBezTo>
                  <a:cubicBezTo>
                    <a:pt x="192" y="67"/>
                    <a:pt x="202" y="73"/>
                    <a:pt x="172" y="8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02" name="Freeform 18"/>
            <p:cNvSpPr>
              <a:spLocks/>
            </p:cNvSpPr>
            <p:nvPr userDrawn="1"/>
          </p:nvSpPr>
          <p:spPr bwMode="auto">
            <a:xfrm>
              <a:off x="3686" y="145"/>
              <a:ext cx="372" cy="98"/>
            </a:xfrm>
            <a:custGeom>
              <a:avLst/>
              <a:gdLst>
                <a:gd name="T0" fmla="*/ 18 w 372"/>
                <a:gd name="T1" fmla="*/ 47 h 98"/>
                <a:gd name="T2" fmla="*/ 141 w 372"/>
                <a:gd name="T3" fmla="*/ 17 h 98"/>
                <a:gd name="T4" fmla="*/ 246 w 372"/>
                <a:gd name="T5" fmla="*/ 2 h 98"/>
                <a:gd name="T6" fmla="*/ 351 w 372"/>
                <a:gd name="T7" fmla="*/ 5 h 98"/>
                <a:gd name="T8" fmla="*/ 372 w 372"/>
                <a:gd name="T9" fmla="*/ 23 h 98"/>
                <a:gd name="T10" fmla="*/ 354 w 372"/>
                <a:gd name="T11" fmla="*/ 44 h 98"/>
                <a:gd name="T12" fmla="*/ 264 w 372"/>
                <a:gd name="T13" fmla="*/ 50 h 98"/>
                <a:gd name="T14" fmla="*/ 168 w 372"/>
                <a:gd name="T15" fmla="*/ 53 h 98"/>
                <a:gd name="T16" fmla="*/ 72 w 372"/>
                <a:gd name="T17" fmla="*/ 77 h 98"/>
                <a:gd name="T18" fmla="*/ 15 w 372"/>
                <a:gd name="T19" fmla="*/ 95 h 98"/>
                <a:gd name="T20" fmla="*/ 0 w 372"/>
                <a:gd name="T21" fmla="*/ 5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2" h="98">
                  <a:moveTo>
                    <a:pt x="18" y="47"/>
                  </a:moveTo>
                  <a:cubicBezTo>
                    <a:pt x="60" y="36"/>
                    <a:pt x="103" y="25"/>
                    <a:pt x="141" y="17"/>
                  </a:cubicBezTo>
                  <a:cubicBezTo>
                    <a:pt x="179" y="9"/>
                    <a:pt x="211" y="4"/>
                    <a:pt x="246" y="2"/>
                  </a:cubicBezTo>
                  <a:cubicBezTo>
                    <a:pt x="281" y="0"/>
                    <a:pt x="330" y="1"/>
                    <a:pt x="351" y="5"/>
                  </a:cubicBezTo>
                  <a:cubicBezTo>
                    <a:pt x="372" y="9"/>
                    <a:pt x="372" y="17"/>
                    <a:pt x="372" y="23"/>
                  </a:cubicBezTo>
                  <a:cubicBezTo>
                    <a:pt x="372" y="29"/>
                    <a:pt x="372" y="40"/>
                    <a:pt x="354" y="44"/>
                  </a:cubicBezTo>
                  <a:cubicBezTo>
                    <a:pt x="336" y="48"/>
                    <a:pt x="295" y="49"/>
                    <a:pt x="264" y="50"/>
                  </a:cubicBezTo>
                  <a:cubicBezTo>
                    <a:pt x="233" y="51"/>
                    <a:pt x="200" y="49"/>
                    <a:pt x="168" y="53"/>
                  </a:cubicBezTo>
                  <a:cubicBezTo>
                    <a:pt x="136" y="57"/>
                    <a:pt x="98" y="70"/>
                    <a:pt x="72" y="77"/>
                  </a:cubicBezTo>
                  <a:cubicBezTo>
                    <a:pt x="46" y="84"/>
                    <a:pt x="27" y="98"/>
                    <a:pt x="15" y="95"/>
                  </a:cubicBezTo>
                  <a:cubicBezTo>
                    <a:pt x="3" y="92"/>
                    <a:pt x="1" y="74"/>
                    <a:pt x="0" y="56"/>
                  </a:cubicBez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03" name="Freeform 19"/>
            <p:cNvSpPr>
              <a:spLocks/>
            </p:cNvSpPr>
            <p:nvPr userDrawn="1"/>
          </p:nvSpPr>
          <p:spPr bwMode="auto">
            <a:xfrm>
              <a:off x="3618" y="308"/>
              <a:ext cx="318" cy="158"/>
            </a:xfrm>
            <a:custGeom>
              <a:avLst/>
              <a:gdLst>
                <a:gd name="T0" fmla="*/ 0 w 318"/>
                <a:gd name="T1" fmla="*/ 158 h 158"/>
                <a:gd name="T2" fmla="*/ 12 w 318"/>
                <a:gd name="T3" fmla="*/ 137 h 158"/>
                <a:gd name="T4" fmla="*/ 162 w 318"/>
                <a:gd name="T5" fmla="*/ 71 h 158"/>
                <a:gd name="T6" fmla="*/ 249 w 318"/>
                <a:gd name="T7" fmla="*/ 20 h 158"/>
                <a:gd name="T8" fmla="*/ 285 w 318"/>
                <a:gd name="T9" fmla="*/ 2 h 158"/>
                <a:gd name="T10" fmla="*/ 309 w 318"/>
                <a:gd name="T11" fmla="*/ 11 h 158"/>
                <a:gd name="T12" fmla="*/ 303 w 318"/>
                <a:gd name="T13" fmla="*/ 47 h 158"/>
                <a:gd name="T14" fmla="*/ 219 w 318"/>
                <a:gd name="T15" fmla="*/ 89 h 158"/>
                <a:gd name="T16" fmla="*/ 108 w 318"/>
                <a:gd name="T17" fmla="*/ 140 h 158"/>
                <a:gd name="T18" fmla="*/ 57 w 318"/>
                <a:gd name="T19" fmla="*/ 152 h 158"/>
                <a:gd name="T20" fmla="*/ 0 w 318"/>
                <a:gd name="T21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8" h="158">
                  <a:moveTo>
                    <a:pt x="0" y="158"/>
                  </a:moveTo>
                  <a:lnTo>
                    <a:pt x="12" y="137"/>
                  </a:lnTo>
                  <a:cubicBezTo>
                    <a:pt x="39" y="123"/>
                    <a:pt x="122" y="90"/>
                    <a:pt x="162" y="71"/>
                  </a:cubicBezTo>
                  <a:cubicBezTo>
                    <a:pt x="202" y="52"/>
                    <a:pt x="229" y="31"/>
                    <a:pt x="249" y="20"/>
                  </a:cubicBezTo>
                  <a:cubicBezTo>
                    <a:pt x="269" y="9"/>
                    <a:pt x="275" y="4"/>
                    <a:pt x="285" y="2"/>
                  </a:cubicBezTo>
                  <a:cubicBezTo>
                    <a:pt x="295" y="0"/>
                    <a:pt x="306" y="4"/>
                    <a:pt x="309" y="11"/>
                  </a:cubicBezTo>
                  <a:cubicBezTo>
                    <a:pt x="312" y="18"/>
                    <a:pt x="318" y="34"/>
                    <a:pt x="303" y="47"/>
                  </a:cubicBezTo>
                  <a:cubicBezTo>
                    <a:pt x="288" y="60"/>
                    <a:pt x="252" y="74"/>
                    <a:pt x="219" y="89"/>
                  </a:cubicBezTo>
                  <a:cubicBezTo>
                    <a:pt x="186" y="104"/>
                    <a:pt x="135" y="130"/>
                    <a:pt x="108" y="140"/>
                  </a:cubicBezTo>
                  <a:cubicBezTo>
                    <a:pt x="81" y="150"/>
                    <a:pt x="74" y="150"/>
                    <a:pt x="57" y="152"/>
                  </a:cubicBezTo>
                  <a:cubicBezTo>
                    <a:pt x="40" y="154"/>
                    <a:pt x="23" y="154"/>
                    <a:pt x="0" y="15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04" name="Freeform 20"/>
            <p:cNvSpPr>
              <a:spLocks/>
            </p:cNvSpPr>
            <p:nvPr userDrawn="1"/>
          </p:nvSpPr>
          <p:spPr bwMode="auto">
            <a:xfrm>
              <a:off x="3413" y="291"/>
              <a:ext cx="380" cy="174"/>
            </a:xfrm>
            <a:custGeom>
              <a:avLst/>
              <a:gdLst>
                <a:gd name="T0" fmla="*/ 3 w 380"/>
                <a:gd name="T1" fmla="*/ 165 h 174"/>
                <a:gd name="T2" fmla="*/ 129 w 380"/>
                <a:gd name="T3" fmla="*/ 93 h 174"/>
                <a:gd name="T4" fmla="*/ 261 w 380"/>
                <a:gd name="T5" fmla="*/ 30 h 174"/>
                <a:gd name="T6" fmla="*/ 351 w 380"/>
                <a:gd name="T7" fmla="*/ 0 h 174"/>
                <a:gd name="T8" fmla="*/ 378 w 380"/>
                <a:gd name="T9" fmla="*/ 27 h 174"/>
                <a:gd name="T10" fmla="*/ 336 w 380"/>
                <a:gd name="T11" fmla="*/ 51 h 174"/>
                <a:gd name="T12" fmla="*/ 291 w 380"/>
                <a:gd name="T13" fmla="*/ 60 h 174"/>
                <a:gd name="T14" fmla="*/ 240 w 380"/>
                <a:gd name="T15" fmla="*/ 75 h 174"/>
                <a:gd name="T16" fmla="*/ 189 w 380"/>
                <a:gd name="T17" fmla="*/ 120 h 174"/>
                <a:gd name="T18" fmla="*/ 102 w 380"/>
                <a:gd name="T19" fmla="*/ 174 h 174"/>
                <a:gd name="T20" fmla="*/ 0 w 380"/>
                <a:gd name="T21" fmla="*/ 16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" h="174">
                  <a:moveTo>
                    <a:pt x="3" y="165"/>
                  </a:moveTo>
                  <a:cubicBezTo>
                    <a:pt x="24" y="153"/>
                    <a:pt x="86" y="115"/>
                    <a:pt x="129" y="93"/>
                  </a:cubicBezTo>
                  <a:cubicBezTo>
                    <a:pt x="172" y="71"/>
                    <a:pt x="224" y="45"/>
                    <a:pt x="261" y="30"/>
                  </a:cubicBezTo>
                  <a:cubicBezTo>
                    <a:pt x="298" y="15"/>
                    <a:pt x="332" y="0"/>
                    <a:pt x="351" y="0"/>
                  </a:cubicBezTo>
                  <a:cubicBezTo>
                    <a:pt x="370" y="0"/>
                    <a:pt x="380" y="19"/>
                    <a:pt x="378" y="27"/>
                  </a:cubicBezTo>
                  <a:cubicBezTo>
                    <a:pt x="376" y="35"/>
                    <a:pt x="350" y="46"/>
                    <a:pt x="336" y="51"/>
                  </a:cubicBezTo>
                  <a:cubicBezTo>
                    <a:pt x="322" y="56"/>
                    <a:pt x="307" y="56"/>
                    <a:pt x="291" y="60"/>
                  </a:cubicBezTo>
                  <a:cubicBezTo>
                    <a:pt x="275" y="64"/>
                    <a:pt x="257" y="65"/>
                    <a:pt x="240" y="75"/>
                  </a:cubicBezTo>
                  <a:cubicBezTo>
                    <a:pt x="223" y="85"/>
                    <a:pt x="212" y="104"/>
                    <a:pt x="189" y="120"/>
                  </a:cubicBezTo>
                  <a:cubicBezTo>
                    <a:pt x="166" y="136"/>
                    <a:pt x="133" y="167"/>
                    <a:pt x="102" y="174"/>
                  </a:cubicBezTo>
                  <a:lnTo>
                    <a:pt x="0" y="162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05" name="Freeform 21"/>
            <p:cNvSpPr>
              <a:spLocks/>
            </p:cNvSpPr>
            <p:nvPr userDrawn="1"/>
          </p:nvSpPr>
          <p:spPr bwMode="auto">
            <a:xfrm>
              <a:off x="4178" y="187"/>
              <a:ext cx="523" cy="69"/>
            </a:xfrm>
            <a:custGeom>
              <a:avLst/>
              <a:gdLst>
                <a:gd name="T0" fmla="*/ 84 w 523"/>
                <a:gd name="T1" fmla="*/ 11 h 69"/>
                <a:gd name="T2" fmla="*/ 27 w 523"/>
                <a:gd name="T3" fmla="*/ 5 h 69"/>
                <a:gd name="T4" fmla="*/ 9 w 523"/>
                <a:gd name="T5" fmla="*/ 35 h 69"/>
                <a:gd name="T6" fmla="*/ 81 w 523"/>
                <a:gd name="T7" fmla="*/ 56 h 69"/>
                <a:gd name="T8" fmla="*/ 255 w 523"/>
                <a:gd name="T9" fmla="*/ 68 h 69"/>
                <a:gd name="T10" fmla="*/ 432 w 523"/>
                <a:gd name="T11" fmla="*/ 50 h 69"/>
                <a:gd name="T12" fmla="*/ 513 w 523"/>
                <a:gd name="T13" fmla="*/ 5 h 69"/>
                <a:gd name="T14" fmla="*/ 372 w 523"/>
                <a:gd name="T15" fmla="*/ 20 h 69"/>
                <a:gd name="T16" fmla="*/ 141 w 523"/>
                <a:gd name="T17" fmla="*/ 14 h 69"/>
                <a:gd name="T18" fmla="*/ 84 w 523"/>
                <a:gd name="T19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3" h="69">
                  <a:moveTo>
                    <a:pt x="84" y="11"/>
                  </a:moveTo>
                  <a:cubicBezTo>
                    <a:pt x="65" y="9"/>
                    <a:pt x="40" y="1"/>
                    <a:pt x="27" y="5"/>
                  </a:cubicBezTo>
                  <a:cubicBezTo>
                    <a:pt x="14" y="9"/>
                    <a:pt x="0" y="27"/>
                    <a:pt x="9" y="35"/>
                  </a:cubicBezTo>
                  <a:cubicBezTo>
                    <a:pt x="18" y="43"/>
                    <a:pt x="40" y="51"/>
                    <a:pt x="81" y="56"/>
                  </a:cubicBezTo>
                  <a:cubicBezTo>
                    <a:pt x="122" y="61"/>
                    <a:pt x="197" y="69"/>
                    <a:pt x="255" y="68"/>
                  </a:cubicBezTo>
                  <a:cubicBezTo>
                    <a:pt x="313" y="67"/>
                    <a:pt x="389" y="60"/>
                    <a:pt x="432" y="50"/>
                  </a:cubicBezTo>
                  <a:cubicBezTo>
                    <a:pt x="475" y="40"/>
                    <a:pt x="523" y="10"/>
                    <a:pt x="513" y="5"/>
                  </a:cubicBezTo>
                  <a:cubicBezTo>
                    <a:pt x="503" y="0"/>
                    <a:pt x="434" y="19"/>
                    <a:pt x="372" y="20"/>
                  </a:cubicBezTo>
                  <a:cubicBezTo>
                    <a:pt x="310" y="21"/>
                    <a:pt x="189" y="15"/>
                    <a:pt x="141" y="14"/>
                  </a:cubicBezTo>
                  <a:cubicBezTo>
                    <a:pt x="93" y="13"/>
                    <a:pt x="103" y="13"/>
                    <a:pt x="84" y="1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06" name="Freeform 22"/>
            <p:cNvSpPr>
              <a:spLocks/>
            </p:cNvSpPr>
            <p:nvPr userDrawn="1"/>
          </p:nvSpPr>
          <p:spPr bwMode="auto">
            <a:xfrm>
              <a:off x="4689" y="186"/>
              <a:ext cx="537" cy="120"/>
            </a:xfrm>
            <a:custGeom>
              <a:avLst/>
              <a:gdLst>
                <a:gd name="T0" fmla="*/ 23 w 537"/>
                <a:gd name="T1" fmla="*/ 6 h 120"/>
                <a:gd name="T2" fmla="*/ 188 w 537"/>
                <a:gd name="T3" fmla="*/ 3 h 120"/>
                <a:gd name="T4" fmla="*/ 323 w 537"/>
                <a:gd name="T5" fmla="*/ 27 h 120"/>
                <a:gd name="T6" fmla="*/ 464 w 537"/>
                <a:gd name="T7" fmla="*/ 69 h 120"/>
                <a:gd name="T8" fmla="*/ 521 w 537"/>
                <a:gd name="T9" fmla="*/ 90 h 120"/>
                <a:gd name="T10" fmla="*/ 533 w 537"/>
                <a:gd name="T11" fmla="*/ 105 h 120"/>
                <a:gd name="T12" fmla="*/ 497 w 537"/>
                <a:gd name="T13" fmla="*/ 120 h 120"/>
                <a:gd name="T14" fmla="*/ 452 w 537"/>
                <a:gd name="T15" fmla="*/ 108 h 120"/>
                <a:gd name="T16" fmla="*/ 350 w 537"/>
                <a:gd name="T17" fmla="*/ 72 h 120"/>
                <a:gd name="T18" fmla="*/ 158 w 537"/>
                <a:gd name="T19" fmla="*/ 39 h 120"/>
                <a:gd name="T20" fmla="*/ 50 w 537"/>
                <a:gd name="T21" fmla="*/ 39 h 120"/>
                <a:gd name="T22" fmla="*/ 23 w 537"/>
                <a:gd name="T23" fmla="*/ 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7" h="120">
                  <a:moveTo>
                    <a:pt x="23" y="6"/>
                  </a:moveTo>
                  <a:cubicBezTo>
                    <a:pt x="46" y="0"/>
                    <a:pt x="138" y="0"/>
                    <a:pt x="188" y="3"/>
                  </a:cubicBezTo>
                  <a:cubicBezTo>
                    <a:pt x="238" y="6"/>
                    <a:pt x="277" y="16"/>
                    <a:pt x="323" y="27"/>
                  </a:cubicBezTo>
                  <a:cubicBezTo>
                    <a:pt x="369" y="38"/>
                    <a:pt x="431" y="59"/>
                    <a:pt x="464" y="69"/>
                  </a:cubicBezTo>
                  <a:cubicBezTo>
                    <a:pt x="497" y="79"/>
                    <a:pt x="509" y="84"/>
                    <a:pt x="521" y="90"/>
                  </a:cubicBezTo>
                  <a:cubicBezTo>
                    <a:pt x="533" y="96"/>
                    <a:pt x="537" y="100"/>
                    <a:pt x="533" y="105"/>
                  </a:cubicBezTo>
                  <a:cubicBezTo>
                    <a:pt x="529" y="110"/>
                    <a:pt x="510" y="120"/>
                    <a:pt x="497" y="120"/>
                  </a:cubicBezTo>
                  <a:cubicBezTo>
                    <a:pt x="484" y="120"/>
                    <a:pt x="476" y="116"/>
                    <a:pt x="452" y="108"/>
                  </a:cubicBezTo>
                  <a:cubicBezTo>
                    <a:pt x="428" y="100"/>
                    <a:pt x="399" y="84"/>
                    <a:pt x="350" y="72"/>
                  </a:cubicBezTo>
                  <a:cubicBezTo>
                    <a:pt x="301" y="60"/>
                    <a:pt x="208" y="45"/>
                    <a:pt x="158" y="39"/>
                  </a:cubicBezTo>
                  <a:cubicBezTo>
                    <a:pt x="108" y="33"/>
                    <a:pt x="72" y="43"/>
                    <a:pt x="50" y="39"/>
                  </a:cubicBezTo>
                  <a:cubicBezTo>
                    <a:pt x="28" y="35"/>
                    <a:pt x="0" y="12"/>
                    <a:pt x="23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07" name="Freeform 23"/>
            <p:cNvSpPr>
              <a:spLocks/>
            </p:cNvSpPr>
            <p:nvPr userDrawn="1"/>
          </p:nvSpPr>
          <p:spPr bwMode="auto">
            <a:xfrm>
              <a:off x="4968" y="312"/>
              <a:ext cx="800" cy="143"/>
            </a:xfrm>
            <a:custGeom>
              <a:avLst/>
              <a:gdLst>
                <a:gd name="T0" fmla="*/ 800 w 800"/>
                <a:gd name="T1" fmla="*/ 24 h 143"/>
                <a:gd name="T2" fmla="*/ 782 w 800"/>
                <a:gd name="T3" fmla="*/ 15 h 143"/>
                <a:gd name="T4" fmla="*/ 659 w 800"/>
                <a:gd name="T5" fmla="*/ 63 h 143"/>
                <a:gd name="T6" fmla="*/ 500 w 800"/>
                <a:gd name="T7" fmla="*/ 84 h 143"/>
                <a:gd name="T8" fmla="*/ 326 w 800"/>
                <a:gd name="T9" fmla="*/ 69 h 143"/>
                <a:gd name="T10" fmla="*/ 98 w 800"/>
                <a:gd name="T11" fmla="*/ 21 h 143"/>
                <a:gd name="T12" fmla="*/ 11 w 800"/>
                <a:gd name="T13" fmla="*/ 6 h 143"/>
                <a:gd name="T14" fmla="*/ 32 w 800"/>
                <a:gd name="T15" fmla="*/ 60 h 143"/>
                <a:gd name="T16" fmla="*/ 155 w 800"/>
                <a:gd name="T17" fmla="*/ 96 h 143"/>
                <a:gd name="T18" fmla="*/ 410 w 800"/>
                <a:gd name="T19" fmla="*/ 138 h 143"/>
                <a:gd name="T20" fmla="*/ 596 w 800"/>
                <a:gd name="T21" fmla="*/ 129 h 143"/>
                <a:gd name="T22" fmla="*/ 737 w 800"/>
                <a:gd name="T23" fmla="*/ 90 h 143"/>
                <a:gd name="T24" fmla="*/ 788 w 800"/>
                <a:gd name="T25" fmla="*/ 69 h 143"/>
                <a:gd name="T26" fmla="*/ 800 w 800"/>
                <a:gd name="T27" fmla="*/ 2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0" h="143">
                  <a:moveTo>
                    <a:pt x="800" y="24"/>
                  </a:moveTo>
                  <a:lnTo>
                    <a:pt x="782" y="15"/>
                  </a:lnTo>
                  <a:cubicBezTo>
                    <a:pt x="759" y="21"/>
                    <a:pt x="706" y="51"/>
                    <a:pt x="659" y="63"/>
                  </a:cubicBezTo>
                  <a:cubicBezTo>
                    <a:pt x="612" y="75"/>
                    <a:pt x="555" y="83"/>
                    <a:pt x="500" y="84"/>
                  </a:cubicBezTo>
                  <a:cubicBezTo>
                    <a:pt x="445" y="85"/>
                    <a:pt x="393" y="79"/>
                    <a:pt x="326" y="69"/>
                  </a:cubicBezTo>
                  <a:cubicBezTo>
                    <a:pt x="259" y="59"/>
                    <a:pt x="150" y="31"/>
                    <a:pt x="98" y="21"/>
                  </a:cubicBezTo>
                  <a:cubicBezTo>
                    <a:pt x="46" y="11"/>
                    <a:pt x="22" y="0"/>
                    <a:pt x="11" y="6"/>
                  </a:cubicBezTo>
                  <a:cubicBezTo>
                    <a:pt x="0" y="12"/>
                    <a:pt x="8" y="45"/>
                    <a:pt x="32" y="60"/>
                  </a:cubicBezTo>
                  <a:cubicBezTo>
                    <a:pt x="56" y="75"/>
                    <a:pt x="92" y="83"/>
                    <a:pt x="155" y="96"/>
                  </a:cubicBezTo>
                  <a:cubicBezTo>
                    <a:pt x="218" y="109"/>
                    <a:pt x="337" y="133"/>
                    <a:pt x="410" y="138"/>
                  </a:cubicBezTo>
                  <a:cubicBezTo>
                    <a:pt x="483" y="143"/>
                    <a:pt x="542" y="137"/>
                    <a:pt x="596" y="129"/>
                  </a:cubicBezTo>
                  <a:cubicBezTo>
                    <a:pt x="650" y="121"/>
                    <a:pt x="705" y="100"/>
                    <a:pt x="737" y="90"/>
                  </a:cubicBezTo>
                  <a:cubicBezTo>
                    <a:pt x="769" y="80"/>
                    <a:pt x="780" y="80"/>
                    <a:pt x="788" y="69"/>
                  </a:cubicBezTo>
                  <a:cubicBezTo>
                    <a:pt x="796" y="58"/>
                    <a:pt x="792" y="39"/>
                    <a:pt x="800" y="2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08" name="Freeform 24"/>
            <p:cNvSpPr>
              <a:spLocks/>
            </p:cNvSpPr>
            <p:nvPr userDrawn="1"/>
          </p:nvSpPr>
          <p:spPr bwMode="auto">
            <a:xfrm>
              <a:off x="5318" y="240"/>
              <a:ext cx="402" cy="115"/>
            </a:xfrm>
            <a:custGeom>
              <a:avLst/>
              <a:gdLst>
                <a:gd name="T0" fmla="*/ 402 w 402"/>
                <a:gd name="T1" fmla="*/ 0 h 115"/>
                <a:gd name="T2" fmla="*/ 384 w 402"/>
                <a:gd name="T3" fmla="*/ 12 h 115"/>
                <a:gd name="T4" fmla="*/ 276 w 402"/>
                <a:gd name="T5" fmla="*/ 51 h 115"/>
                <a:gd name="T6" fmla="*/ 165 w 402"/>
                <a:gd name="T7" fmla="*/ 66 h 115"/>
                <a:gd name="T8" fmla="*/ 51 w 402"/>
                <a:gd name="T9" fmla="*/ 57 h 115"/>
                <a:gd name="T10" fmla="*/ 15 w 402"/>
                <a:gd name="T11" fmla="*/ 54 h 115"/>
                <a:gd name="T12" fmla="*/ 3 w 402"/>
                <a:gd name="T13" fmla="*/ 69 h 115"/>
                <a:gd name="T14" fmla="*/ 9 w 402"/>
                <a:gd name="T15" fmla="*/ 93 h 115"/>
                <a:gd name="T16" fmla="*/ 54 w 402"/>
                <a:gd name="T17" fmla="*/ 102 h 115"/>
                <a:gd name="T18" fmla="*/ 198 w 402"/>
                <a:gd name="T19" fmla="*/ 111 h 115"/>
                <a:gd name="T20" fmla="*/ 336 w 402"/>
                <a:gd name="T21" fmla="*/ 75 h 115"/>
                <a:gd name="T22" fmla="*/ 375 w 402"/>
                <a:gd name="T23" fmla="*/ 54 h 115"/>
                <a:gd name="T24" fmla="*/ 402 w 402"/>
                <a:gd name="T2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2" h="115">
                  <a:moveTo>
                    <a:pt x="402" y="0"/>
                  </a:moveTo>
                  <a:lnTo>
                    <a:pt x="384" y="12"/>
                  </a:lnTo>
                  <a:cubicBezTo>
                    <a:pt x="363" y="20"/>
                    <a:pt x="312" y="42"/>
                    <a:pt x="276" y="51"/>
                  </a:cubicBezTo>
                  <a:cubicBezTo>
                    <a:pt x="240" y="60"/>
                    <a:pt x="202" y="65"/>
                    <a:pt x="165" y="66"/>
                  </a:cubicBezTo>
                  <a:cubicBezTo>
                    <a:pt x="128" y="67"/>
                    <a:pt x="76" y="59"/>
                    <a:pt x="51" y="57"/>
                  </a:cubicBezTo>
                  <a:cubicBezTo>
                    <a:pt x="26" y="55"/>
                    <a:pt x="23" y="52"/>
                    <a:pt x="15" y="54"/>
                  </a:cubicBezTo>
                  <a:cubicBezTo>
                    <a:pt x="7" y="56"/>
                    <a:pt x="4" y="63"/>
                    <a:pt x="3" y="69"/>
                  </a:cubicBezTo>
                  <a:cubicBezTo>
                    <a:pt x="2" y="75"/>
                    <a:pt x="0" y="88"/>
                    <a:pt x="9" y="93"/>
                  </a:cubicBezTo>
                  <a:cubicBezTo>
                    <a:pt x="18" y="98"/>
                    <a:pt x="22" y="99"/>
                    <a:pt x="54" y="102"/>
                  </a:cubicBezTo>
                  <a:cubicBezTo>
                    <a:pt x="86" y="105"/>
                    <a:pt x="151" y="115"/>
                    <a:pt x="198" y="111"/>
                  </a:cubicBezTo>
                  <a:cubicBezTo>
                    <a:pt x="245" y="107"/>
                    <a:pt x="307" y="84"/>
                    <a:pt x="336" y="75"/>
                  </a:cubicBezTo>
                  <a:cubicBezTo>
                    <a:pt x="365" y="66"/>
                    <a:pt x="365" y="65"/>
                    <a:pt x="375" y="54"/>
                  </a:cubicBezTo>
                  <a:cubicBezTo>
                    <a:pt x="385" y="43"/>
                    <a:pt x="392" y="26"/>
                    <a:pt x="402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3209" name="Group 25"/>
          <p:cNvGrpSpPr>
            <a:grpSpLocks/>
          </p:cNvGrpSpPr>
          <p:nvPr/>
        </p:nvGrpSpPr>
        <p:grpSpPr bwMode="auto">
          <a:xfrm>
            <a:off x="20638" y="6161088"/>
            <a:ext cx="9169400" cy="138112"/>
            <a:chOff x="0" y="4032"/>
            <a:chExt cx="5776" cy="87"/>
          </a:xfrm>
        </p:grpSpPr>
        <p:sp>
          <p:nvSpPr>
            <p:cNvPr id="93210" name="Freeform 26"/>
            <p:cNvSpPr>
              <a:spLocks/>
            </p:cNvSpPr>
            <p:nvPr userDrawn="1"/>
          </p:nvSpPr>
          <p:spPr bwMode="auto">
            <a:xfrm>
              <a:off x="4041" y="4047"/>
              <a:ext cx="1735" cy="72"/>
            </a:xfrm>
            <a:custGeom>
              <a:avLst/>
              <a:gdLst>
                <a:gd name="T0" fmla="*/ 165 w 1735"/>
                <a:gd name="T1" fmla="*/ 6 h 72"/>
                <a:gd name="T2" fmla="*/ 450 w 1735"/>
                <a:gd name="T3" fmla="*/ 3 h 72"/>
                <a:gd name="T4" fmla="*/ 714 w 1735"/>
                <a:gd name="T5" fmla="*/ 12 h 72"/>
                <a:gd name="T6" fmla="*/ 957 w 1735"/>
                <a:gd name="T7" fmla="*/ 24 h 72"/>
                <a:gd name="T8" fmla="*/ 1173 w 1735"/>
                <a:gd name="T9" fmla="*/ 24 h 72"/>
                <a:gd name="T10" fmla="*/ 1473 w 1735"/>
                <a:gd name="T11" fmla="*/ 15 h 72"/>
                <a:gd name="T12" fmla="*/ 1617 w 1735"/>
                <a:gd name="T13" fmla="*/ 0 h 72"/>
                <a:gd name="T14" fmla="*/ 1719 w 1735"/>
                <a:gd name="T15" fmla="*/ 15 h 72"/>
                <a:gd name="T16" fmla="*/ 1716 w 1735"/>
                <a:gd name="T17" fmla="*/ 66 h 72"/>
                <a:gd name="T18" fmla="*/ 1632 w 1735"/>
                <a:gd name="T19" fmla="*/ 51 h 72"/>
                <a:gd name="T20" fmla="*/ 1407 w 1735"/>
                <a:gd name="T21" fmla="*/ 51 h 72"/>
                <a:gd name="T22" fmla="*/ 1191 w 1735"/>
                <a:gd name="T23" fmla="*/ 48 h 72"/>
                <a:gd name="T24" fmla="*/ 870 w 1735"/>
                <a:gd name="T25" fmla="*/ 60 h 72"/>
                <a:gd name="T26" fmla="*/ 492 w 1735"/>
                <a:gd name="T27" fmla="*/ 48 h 72"/>
                <a:gd name="T28" fmla="*/ 291 w 1735"/>
                <a:gd name="T29" fmla="*/ 27 h 72"/>
                <a:gd name="T30" fmla="*/ 21 w 1735"/>
                <a:gd name="T31" fmla="*/ 36 h 72"/>
                <a:gd name="T32" fmla="*/ 165 w 1735"/>
                <a:gd name="T33" fmla="*/ 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35" h="72">
                  <a:moveTo>
                    <a:pt x="165" y="6"/>
                  </a:moveTo>
                  <a:cubicBezTo>
                    <a:pt x="236" y="1"/>
                    <a:pt x="359" y="2"/>
                    <a:pt x="450" y="3"/>
                  </a:cubicBezTo>
                  <a:cubicBezTo>
                    <a:pt x="541" y="4"/>
                    <a:pt x="630" y="9"/>
                    <a:pt x="714" y="12"/>
                  </a:cubicBezTo>
                  <a:cubicBezTo>
                    <a:pt x="798" y="15"/>
                    <a:pt x="881" y="22"/>
                    <a:pt x="957" y="24"/>
                  </a:cubicBezTo>
                  <a:cubicBezTo>
                    <a:pt x="1033" y="26"/>
                    <a:pt x="1087" y="25"/>
                    <a:pt x="1173" y="24"/>
                  </a:cubicBezTo>
                  <a:cubicBezTo>
                    <a:pt x="1259" y="23"/>
                    <a:pt x="1399" y="19"/>
                    <a:pt x="1473" y="15"/>
                  </a:cubicBezTo>
                  <a:cubicBezTo>
                    <a:pt x="1547" y="11"/>
                    <a:pt x="1576" y="0"/>
                    <a:pt x="1617" y="0"/>
                  </a:cubicBezTo>
                  <a:cubicBezTo>
                    <a:pt x="1658" y="0"/>
                    <a:pt x="1703" y="4"/>
                    <a:pt x="1719" y="15"/>
                  </a:cubicBezTo>
                  <a:cubicBezTo>
                    <a:pt x="1735" y="26"/>
                    <a:pt x="1730" y="60"/>
                    <a:pt x="1716" y="66"/>
                  </a:cubicBezTo>
                  <a:cubicBezTo>
                    <a:pt x="1702" y="72"/>
                    <a:pt x="1683" y="53"/>
                    <a:pt x="1632" y="51"/>
                  </a:cubicBezTo>
                  <a:cubicBezTo>
                    <a:pt x="1581" y="49"/>
                    <a:pt x="1480" y="51"/>
                    <a:pt x="1407" y="51"/>
                  </a:cubicBezTo>
                  <a:cubicBezTo>
                    <a:pt x="1334" y="51"/>
                    <a:pt x="1280" y="47"/>
                    <a:pt x="1191" y="48"/>
                  </a:cubicBezTo>
                  <a:cubicBezTo>
                    <a:pt x="1102" y="49"/>
                    <a:pt x="986" y="60"/>
                    <a:pt x="870" y="60"/>
                  </a:cubicBezTo>
                  <a:cubicBezTo>
                    <a:pt x="754" y="60"/>
                    <a:pt x="588" y="53"/>
                    <a:pt x="492" y="48"/>
                  </a:cubicBezTo>
                  <a:cubicBezTo>
                    <a:pt x="396" y="43"/>
                    <a:pt x="369" y="29"/>
                    <a:pt x="291" y="27"/>
                  </a:cubicBezTo>
                  <a:cubicBezTo>
                    <a:pt x="213" y="25"/>
                    <a:pt x="42" y="39"/>
                    <a:pt x="21" y="36"/>
                  </a:cubicBezTo>
                  <a:cubicBezTo>
                    <a:pt x="0" y="33"/>
                    <a:pt x="94" y="11"/>
                    <a:pt x="165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11" name="Freeform 27"/>
            <p:cNvSpPr>
              <a:spLocks/>
            </p:cNvSpPr>
            <p:nvPr userDrawn="1"/>
          </p:nvSpPr>
          <p:spPr bwMode="auto">
            <a:xfrm>
              <a:off x="1727" y="4038"/>
              <a:ext cx="2655" cy="60"/>
            </a:xfrm>
            <a:custGeom>
              <a:avLst/>
              <a:gdLst>
                <a:gd name="T0" fmla="*/ 2641 w 2655"/>
                <a:gd name="T1" fmla="*/ 6 h 60"/>
                <a:gd name="T2" fmla="*/ 2620 w 2655"/>
                <a:gd name="T3" fmla="*/ 30 h 60"/>
                <a:gd name="T4" fmla="*/ 2368 w 2655"/>
                <a:gd name="T5" fmla="*/ 45 h 60"/>
                <a:gd name="T6" fmla="*/ 2023 w 2655"/>
                <a:gd name="T7" fmla="*/ 60 h 60"/>
                <a:gd name="T8" fmla="*/ 1786 w 2655"/>
                <a:gd name="T9" fmla="*/ 48 h 60"/>
                <a:gd name="T10" fmla="*/ 1525 w 2655"/>
                <a:gd name="T11" fmla="*/ 36 h 60"/>
                <a:gd name="T12" fmla="*/ 1195 w 2655"/>
                <a:gd name="T13" fmla="*/ 45 h 60"/>
                <a:gd name="T14" fmla="*/ 817 w 2655"/>
                <a:gd name="T15" fmla="*/ 39 h 60"/>
                <a:gd name="T16" fmla="*/ 499 w 2655"/>
                <a:gd name="T17" fmla="*/ 27 h 60"/>
                <a:gd name="T18" fmla="*/ 136 w 2655"/>
                <a:gd name="T19" fmla="*/ 39 h 60"/>
                <a:gd name="T20" fmla="*/ 10 w 2655"/>
                <a:gd name="T21" fmla="*/ 33 h 60"/>
                <a:gd name="T22" fmla="*/ 76 w 2655"/>
                <a:gd name="T23" fmla="*/ 24 h 60"/>
                <a:gd name="T24" fmla="*/ 310 w 2655"/>
                <a:gd name="T25" fmla="*/ 18 h 60"/>
                <a:gd name="T26" fmla="*/ 544 w 2655"/>
                <a:gd name="T27" fmla="*/ 0 h 60"/>
                <a:gd name="T28" fmla="*/ 853 w 2655"/>
                <a:gd name="T29" fmla="*/ 21 h 60"/>
                <a:gd name="T30" fmla="*/ 1114 w 2655"/>
                <a:gd name="T31" fmla="*/ 21 h 60"/>
                <a:gd name="T32" fmla="*/ 1399 w 2655"/>
                <a:gd name="T33" fmla="*/ 3 h 60"/>
                <a:gd name="T34" fmla="*/ 1588 w 2655"/>
                <a:gd name="T35" fmla="*/ 9 h 60"/>
                <a:gd name="T36" fmla="*/ 1807 w 2655"/>
                <a:gd name="T37" fmla="*/ 21 h 60"/>
                <a:gd name="T38" fmla="*/ 2035 w 2655"/>
                <a:gd name="T39" fmla="*/ 12 h 60"/>
                <a:gd name="T40" fmla="*/ 2290 w 2655"/>
                <a:gd name="T41" fmla="*/ 18 h 60"/>
                <a:gd name="T42" fmla="*/ 2596 w 2655"/>
                <a:gd name="T43" fmla="*/ 3 h 60"/>
                <a:gd name="T44" fmla="*/ 2641 w 2655"/>
                <a:gd name="T45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55" h="60">
                  <a:moveTo>
                    <a:pt x="2641" y="6"/>
                  </a:moveTo>
                  <a:lnTo>
                    <a:pt x="2620" y="30"/>
                  </a:lnTo>
                  <a:cubicBezTo>
                    <a:pt x="2575" y="36"/>
                    <a:pt x="2467" y="40"/>
                    <a:pt x="2368" y="45"/>
                  </a:cubicBezTo>
                  <a:cubicBezTo>
                    <a:pt x="2269" y="50"/>
                    <a:pt x="2120" y="60"/>
                    <a:pt x="2023" y="60"/>
                  </a:cubicBezTo>
                  <a:cubicBezTo>
                    <a:pt x="1926" y="60"/>
                    <a:pt x="1869" y="52"/>
                    <a:pt x="1786" y="48"/>
                  </a:cubicBezTo>
                  <a:cubicBezTo>
                    <a:pt x="1703" y="44"/>
                    <a:pt x="1623" y="36"/>
                    <a:pt x="1525" y="36"/>
                  </a:cubicBezTo>
                  <a:cubicBezTo>
                    <a:pt x="1427" y="36"/>
                    <a:pt x="1313" y="44"/>
                    <a:pt x="1195" y="45"/>
                  </a:cubicBezTo>
                  <a:cubicBezTo>
                    <a:pt x="1077" y="46"/>
                    <a:pt x="933" y="42"/>
                    <a:pt x="817" y="39"/>
                  </a:cubicBezTo>
                  <a:cubicBezTo>
                    <a:pt x="701" y="36"/>
                    <a:pt x="612" y="27"/>
                    <a:pt x="499" y="27"/>
                  </a:cubicBezTo>
                  <a:cubicBezTo>
                    <a:pt x="386" y="27"/>
                    <a:pt x="217" y="38"/>
                    <a:pt x="136" y="39"/>
                  </a:cubicBezTo>
                  <a:cubicBezTo>
                    <a:pt x="55" y="40"/>
                    <a:pt x="20" y="36"/>
                    <a:pt x="10" y="33"/>
                  </a:cubicBezTo>
                  <a:cubicBezTo>
                    <a:pt x="0" y="30"/>
                    <a:pt x="26" y="27"/>
                    <a:pt x="76" y="24"/>
                  </a:cubicBezTo>
                  <a:cubicBezTo>
                    <a:pt x="126" y="21"/>
                    <a:pt x="232" y="22"/>
                    <a:pt x="310" y="18"/>
                  </a:cubicBezTo>
                  <a:cubicBezTo>
                    <a:pt x="388" y="14"/>
                    <a:pt x="454" y="0"/>
                    <a:pt x="544" y="0"/>
                  </a:cubicBezTo>
                  <a:cubicBezTo>
                    <a:pt x="634" y="0"/>
                    <a:pt x="758" y="18"/>
                    <a:pt x="853" y="21"/>
                  </a:cubicBezTo>
                  <a:cubicBezTo>
                    <a:pt x="948" y="24"/>
                    <a:pt x="1023" y="24"/>
                    <a:pt x="1114" y="21"/>
                  </a:cubicBezTo>
                  <a:cubicBezTo>
                    <a:pt x="1205" y="18"/>
                    <a:pt x="1320" y="5"/>
                    <a:pt x="1399" y="3"/>
                  </a:cubicBezTo>
                  <a:cubicBezTo>
                    <a:pt x="1478" y="1"/>
                    <a:pt x="1520" y="6"/>
                    <a:pt x="1588" y="9"/>
                  </a:cubicBezTo>
                  <a:cubicBezTo>
                    <a:pt x="1656" y="12"/>
                    <a:pt x="1733" y="21"/>
                    <a:pt x="1807" y="21"/>
                  </a:cubicBezTo>
                  <a:cubicBezTo>
                    <a:pt x="1881" y="21"/>
                    <a:pt x="1955" y="12"/>
                    <a:pt x="2035" y="12"/>
                  </a:cubicBezTo>
                  <a:cubicBezTo>
                    <a:pt x="2115" y="12"/>
                    <a:pt x="2197" y="19"/>
                    <a:pt x="2290" y="18"/>
                  </a:cubicBezTo>
                  <a:cubicBezTo>
                    <a:pt x="2383" y="17"/>
                    <a:pt x="2537" y="5"/>
                    <a:pt x="2596" y="3"/>
                  </a:cubicBezTo>
                  <a:cubicBezTo>
                    <a:pt x="2655" y="1"/>
                    <a:pt x="2651" y="3"/>
                    <a:pt x="2641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12" name="Freeform 28"/>
            <p:cNvSpPr>
              <a:spLocks/>
            </p:cNvSpPr>
            <p:nvPr userDrawn="1"/>
          </p:nvSpPr>
          <p:spPr bwMode="auto">
            <a:xfrm>
              <a:off x="0" y="4032"/>
              <a:ext cx="2041" cy="62"/>
            </a:xfrm>
            <a:custGeom>
              <a:avLst/>
              <a:gdLst>
                <a:gd name="T0" fmla="*/ 1893 w 2041"/>
                <a:gd name="T1" fmla="*/ 39 h 62"/>
                <a:gd name="T2" fmla="*/ 1578 w 2041"/>
                <a:gd name="T3" fmla="*/ 45 h 62"/>
                <a:gd name="T4" fmla="*/ 1011 w 2041"/>
                <a:gd name="T5" fmla="*/ 60 h 62"/>
                <a:gd name="T6" fmla="*/ 438 w 2041"/>
                <a:gd name="T7" fmla="*/ 57 h 62"/>
                <a:gd name="T8" fmla="*/ 0 w 2041"/>
                <a:gd name="T9" fmla="*/ 36 h 62"/>
                <a:gd name="T10" fmla="*/ 0 w 2041"/>
                <a:gd name="T11" fmla="*/ 3 h 62"/>
                <a:gd name="T12" fmla="*/ 210 w 2041"/>
                <a:gd name="T13" fmla="*/ 18 h 62"/>
                <a:gd name="T14" fmla="*/ 474 w 2041"/>
                <a:gd name="T15" fmla="*/ 21 h 62"/>
                <a:gd name="T16" fmla="*/ 678 w 2041"/>
                <a:gd name="T17" fmla="*/ 9 h 62"/>
                <a:gd name="T18" fmla="*/ 897 w 2041"/>
                <a:gd name="T19" fmla="*/ 9 h 62"/>
                <a:gd name="T20" fmla="*/ 1167 w 2041"/>
                <a:gd name="T21" fmla="*/ 30 h 62"/>
                <a:gd name="T22" fmla="*/ 1500 w 2041"/>
                <a:gd name="T23" fmla="*/ 24 h 62"/>
                <a:gd name="T24" fmla="*/ 1758 w 2041"/>
                <a:gd name="T25" fmla="*/ 3 h 62"/>
                <a:gd name="T26" fmla="*/ 1938 w 2041"/>
                <a:gd name="T27" fmla="*/ 18 h 62"/>
                <a:gd name="T28" fmla="*/ 2034 w 2041"/>
                <a:gd name="T29" fmla="*/ 33 h 62"/>
                <a:gd name="T30" fmla="*/ 1893 w 2041"/>
                <a:gd name="T31" fmla="*/ 3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41" h="62">
                  <a:moveTo>
                    <a:pt x="1893" y="39"/>
                  </a:moveTo>
                  <a:cubicBezTo>
                    <a:pt x="1817" y="41"/>
                    <a:pt x="1725" y="42"/>
                    <a:pt x="1578" y="45"/>
                  </a:cubicBezTo>
                  <a:cubicBezTo>
                    <a:pt x="1431" y="48"/>
                    <a:pt x="1201" y="58"/>
                    <a:pt x="1011" y="60"/>
                  </a:cubicBezTo>
                  <a:cubicBezTo>
                    <a:pt x="821" y="62"/>
                    <a:pt x="606" y="61"/>
                    <a:pt x="438" y="57"/>
                  </a:cubicBezTo>
                  <a:cubicBezTo>
                    <a:pt x="270" y="53"/>
                    <a:pt x="73" y="45"/>
                    <a:pt x="0" y="36"/>
                  </a:cubicBezTo>
                  <a:lnTo>
                    <a:pt x="0" y="3"/>
                  </a:lnTo>
                  <a:cubicBezTo>
                    <a:pt x="35" y="0"/>
                    <a:pt x="131" y="15"/>
                    <a:pt x="210" y="18"/>
                  </a:cubicBezTo>
                  <a:cubicBezTo>
                    <a:pt x="289" y="21"/>
                    <a:pt x="396" y="22"/>
                    <a:pt x="474" y="21"/>
                  </a:cubicBezTo>
                  <a:cubicBezTo>
                    <a:pt x="552" y="20"/>
                    <a:pt x="608" y="11"/>
                    <a:pt x="678" y="9"/>
                  </a:cubicBezTo>
                  <a:cubicBezTo>
                    <a:pt x="748" y="7"/>
                    <a:pt x="816" y="6"/>
                    <a:pt x="897" y="9"/>
                  </a:cubicBezTo>
                  <a:cubicBezTo>
                    <a:pt x="978" y="12"/>
                    <a:pt x="1067" y="28"/>
                    <a:pt x="1167" y="30"/>
                  </a:cubicBezTo>
                  <a:cubicBezTo>
                    <a:pt x="1267" y="32"/>
                    <a:pt x="1402" y="28"/>
                    <a:pt x="1500" y="24"/>
                  </a:cubicBezTo>
                  <a:cubicBezTo>
                    <a:pt x="1598" y="20"/>
                    <a:pt x="1685" y="4"/>
                    <a:pt x="1758" y="3"/>
                  </a:cubicBezTo>
                  <a:cubicBezTo>
                    <a:pt x="1831" y="2"/>
                    <a:pt x="1892" y="13"/>
                    <a:pt x="1938" y="18"/>
                  </a:cubicBezTo>
                  <a:cubicBezTo>
                    <a:pt x="1984" y="23"/>
                    <a:pt x="2041" y="30"/>
                    <a:pt x="2034" y="33"/>
                  </a:cubicBezTo>
                  <a:cubicBezTo>
                    <a:pt x="2027" y="36"/>
                    <a:pt x="1969" y="37"/>
                    <a:pt x="1893" y="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3213" name="Rectangle 2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68488"/>
            <a:ext cx="7772400" cy="1600200"/>
          </a:xfrm>
        </p:spPr>
        <p:txBody>
          <a:bodyPr anchorCtr="1"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93214" name="Rectangle 3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73175" y="3729038"/>
            <a:ext cx="6400800" cy="1371600"/>
          </a:xfrm>
        </p:spPr>
        <p:txBody>
          <a:bodyPr anchorCtr="1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93215" name="Rectangle 31"/>
          <p:cNvSpPr>
            <a:spLocks noGrp="1" noChangeArrowheads="1"/>
          </p:cNvSpPr>
          <p:nvPr>
            <p:ph type="dt" sz="quarter" idx="2"/>
          </p:nvPr>
        </p:nvSpPr>
        <p:spPr>
          <a:xfrm>
            <a:off x="685800" y="63484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3216" name="Rectangle 32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484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3217" name="Rectangle 3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3484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CF99231-CDE8-48A7-B798-A4D2CB5BD275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A4985C-DD67-4E12-8368-7C72E43923F6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4064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8350"/>
            <a:ext cx="1943100" cy="5327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8350"/>
            <a:ext cx="5676900" cy="5327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5107F9-C5F7-4842-82C9-E820187AE005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4037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63A3A3-693D-4256-B66E-1BF647427502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3676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D1623E-4FD4-4E2E-ACD8-FA8D7CF9B7ED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7425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161374-203D-4CCC-A775-8BC26F17BF03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0706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DD13C3-2114-4295-9F96-C719C7222691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7944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4918D8-772E-487B-B50D-B01151DB2AE9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6132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F8D51C-F84F-4EEC-BBEA-3D4DE6989C57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3120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E2DAB-7228-4EF2-B577-99E5C7416AE1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0971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C7076E-7778-425B-A88A-F259E157B1CA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3987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62" name="Group 2"/>
          <p:cNvGrpSpPr>
            <a:grpSpLocks/>
          </p:cNvGrpSpPr>
          <p:nvPr/>
        </p:nvGrpSpPr>
        <p:grpSpPr bwMode="auto">
          <a:xfrm>
            <a:off x="0" y="0"/>
            <a:ext cx="9156700" cy="757238"/>
            <a:chOff x="0" y="0"/>
            <a:chExt cx="5768" cy="477"/>
          </a:xfrm>
        </p:grpSpPr>
        <p:sp>
          <p:nvSpPr>
            <p:cNvPr id="92163" name="Freeform 3"/>
            <p:cNvSpPr>
              <a:spLocks/>
            </p:cNvSpPr>
            <p:nvPr userDrawn="1"/>
          </p:nvSpPr>
          <p:spPr bwMode="auto">
            <a:xfrm>
              <a:off x="5" y="0"/>
              <a:ext cx="5763" cy="477"/>
            </a:xfrm>
            <a:custGeom>
              <a:avLst/>
              <a:gdLst>
                <a:gd name="T0" fmla="*/ 0 w 5763"/>
                <a:gd name="T1" fmla="*/ 450 h 477"/>
                <a:gd name="T2" fmla="*/ 3 w 5763"/>
                <a:gd name="T3" fmla="*/ 0 h 477"/>
                <a:gd name="T4" fmla="*/ 5763 w 5763"/>
                <a:gd name="T5" fmla="*/ 0 h 477"/>
                <a:gd name="T6" fmla="*/ 5763 w 5763"/>
                <a:gd name="T7" fmla="*/ 465 h 477"/>
                <a:gd name="T8" fmla="*/ 4821 w 5763"/>
                <a:gd name="T9" fmla="*/ 477 h 477"/>
                <a:gd name="T10" fmla="*/ 4326 w 5763"/>
                <a:gd name="T11" fmla="*/ 447 h 477"/>
                <a:gd name="T12" fmla="*/ 3783 w 5763"/>
                <a:gd name="T13" fmla="*/ 465 h 477"/>
                <a:gd name="T14" fmla="*/ 3417 w 5763"/>
                <a:gd name="T15" fmla="*/ 456 h 477"/>
                <a:gd name="T16" fmla="*/ 2973 w 5763"/>
                <a:gd name="T17" fmla="*/ 459 h 477"/>
                <a:gd name="T18" fmla="*/ 2451 w 5763"/>
                <a:gd name="T19" fmla="*/ 453 h 477"/>
                <a:gd name="T20" fmla="*/ 2289 w 5763"/>
                <a:gd name="T21" fmla="*/ 441 h 477"/>
                <a:gd name="T22" fmla="*/ 2010 w 5763"/>
                <a:gd name="T23" fmla="*/ 453 h 477"/>
                <a:gd name="T24" fmla="*/ 1827 w 5763"/>
                <a:gd name="T25" fmla="*/ 450 h 477"/>
                <a:gd name="T26" fmla="*/ 1215 w 5763"/>
                <a:gd name="T27" fmla="*/ 465 h 477"/>
                <a:gd name="T28" fmla="*/ 660 w 5763"/>
                <a:gd name="T29" fmla="*/ 456 h 477"/>
                <a:gd name="T30" fmla="*/ 0 w 5763"/>
                <a:gd name="T31" fmla="*/ 45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63" h="477">
                  <a:moveTo>
                    <a:pt x="0" y="450"/>
                  </a:moveTo>
                  <a:lnTo>
                    <a:pt x="3" y="0"/>
                  </a:lnTo>
                  <a:lnTo>
                    <a:pt x="5763" y="0"/>
                  </a:lnTo>
                  <a:lnTo>
                    <a:pt x="5763" y="465"/>
                  </a:lnTo>
                  <a:lnTo>
                    <a:pt x="4821" y="477"/>
                  </a:lnTo>
                  <a:lnTo>
                    <a:pt x="4326" y="447"/>
                  </a:lnTo>
                  <a:lnTo>
                    <a:pt x="3783" y="465"/>
                  </a:lnTo>
                  <a:lnTo>
                    <a:pt x="3417" y="456"/>
                  </a:lnTo>
                  <a:lnTo>
                    <a:pt x="2973" y="459"/>
                  </a:lnTo>
                  <a:lnTo>
                    <a:pt x="2451" y="453"/>
                  </a:lnTo>
                  <a:lnTo>
                    <a:pt x="2289" y="441"/>
                  </a:lnTo>
                  <a:lnTo>
                    <a:pt x="2010" y="453"/>
                  </a:lnTo>
                  <a:lnTo>
                    <a:pt x="1827" y="450"/>
                  </a:lnTo>
                  <a:lnTo>
                    <a:pt x="1215" y="465"/>
                  </a:lnTo>
                  <a:lnTo>
                    <a:pt x="660" y="456"/>
                  </a:lnTo>
                  <a:lnTo>
                    <a:pt x="0" y="450"/>
                  </a:ln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64" name="Freeform 4"/>
            <p:cNvSpPr>
              <a:spLocks/>
            </p:cNvSpPr>
            <p:nvPr userDrawn="1"/>
          </p:nvSpPr>
          <p:spPr bwMode="auto">
            <a:xfrm>
              <a:off x="0" y="98"/>
              <a:ext cx="256" cy="253"/>
            </a:xfrm>
            <a:custGeom>
              <a:avLst/>
              <a:gdLst>
                <a:gd name="T0" fmla="*/ 8 w 256"/>
                <a:gd name="T1" fmla="*/ 190 h 253"/>
                <a:gd name="T2" fmla="*/ 71 w 256"/>
                <a:gd name="T3" fmla="*/ 115 h 253"/>
                <a:gd name="T4" fmla="*/ 203 w 256"/>
                <a:gd name="T5" fmla="*/ 16 h 253"/>
                <a:gd name="T6" fmla="*/ 251 w 256"/>
                <a:gd name="T7" fmla="*/ 19 h 253"/>
                <a:gd name="T8" fmla="*/ 236 w 256"/>
                <a:gd name="T9" fmla="*/ 46 h 253"/>
                <a:gd name="T10" fmla="*/ 176 w 256"/>
                <a:gd name="T11" fmla="*/ 82 h 253"/>
                <a:gd name="T12" fmla="*/ 92 w 256"/>
                <a:gd name="T13" fmla="*/ 154 h 253"/>
                <a:gd name="T14" fmla="*/ 23 w 256"/>
                <a:gd name="T15" fmla="*/ 247 h 253"/>
                <a:gd name="T16" fmla="*/ 8 w 256"/>
                <a:gd name="T17" fmla="*/ 19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6" h="253">
                  <a:moveTo>
                    <a:pt x="8" y="190"/>
                  </a:moveTo>
                  <a:cubicBezTo>
                    <a:pt x="16" y="168"/>
                    <a:pt x="38" y="144"/>
                    <a:pt x="71" y="115"/>
                  </a:cubicBezTo>
                  <a:cubicBezTo>
                    <a:pt x="104" y="86"/>
                    <a:pt x="173" y="32"/>
                    <a:pt x="203" y="16"/>
                  </a:cubicBezTo>
                  <a:cubicBezTo>
                    <a:pt x="233" y="0"/>
                    <a:pt x="246" y="14"/>
                    <a:pt x="251" y="19"/>
                  </a:cubicBezTo>
                  <a:cubicBezTo>
                    <a:pt x="256" y="24"/>
                    <a:pt x="249" y="35"/>
                    <a:pt x="236" y="46"/>
                  </a:cubicBezTo>
                  <a:cubicBezTo>
                    <a:pt x="223" y="57"/>
                    <a:pt x="200" y="64"/>
                    <a:pt x="176" y="82"/>
                  </a:cubicBezTo>
                  <a:cubicBezTo>
                    <a:pt x="152" y="100"/>
                    <a:pt x="118" y="126"/>
                    <a:pt x="92" y="154"/>
                  </a:cubicBezTo>
                  <a:cubicBezTo>
                    <a:pt x="66" y="182"/>
                    <a:pt x="36" y="241"/>
                    <a:pt x="23" y="247"/>
                  </a:cubicBezTo>
                  <a:cubicBezTo>
                    <a:pt x="10" y="253"/>
                    <a:pt x="0" y="212"/>
                    <a:pt x="8" y="19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65" name="Freeform 5"/>
            <p:cNvSpPr>
              <a:spLocks/>
            </p:cNvSpPr>
            <p:nvPr userDrawn="1"/>
          </p:nvSpPr>
          <p:spPr bwMode="auto">
            <a:xfrm>
              <a:off x="56" y="0"/>
              <a:ext cx="708" cy="459"/>
            </a:xfrm>
            <a:custGeom>
              <a:avLst/>
              <a:gdLst>
                <a:gd name="T0" fmla="*/ 0 w 708"/>
                <a:gd name="T1" fmla="*/ 432 h 459"/>
                <a:gd name="T2" fmla="*/ 0 w 708"/>
                <a:gd name="T3" fmla="*/ 453 h 459"/>
                <a:gd name="T4" fmla="*/ 72 w 708"/>
                <a:gd name="T5" fmla="*/ 324 h 459"/>
                <a:gd name="T6" fmla="*/ 198 w 708"/>
                <a:gd name="T7" fmla="*/ 201 h 459"/>
                <a:gd name="T8" fmla="*/ 366 w 708"/>
                <a:gd name="T9" fmla="*/ 102 h 459"/>
                <a:gd name="T10" fmla="*/ 531 w 708"/>
                <a:gd name="T11" fmla="*/ 36 h 459"/>
                <a:gd name="T12" fmla="*/ 609 w 708"/>
                <a:gd name="T13" fmla="*/ 0 h 459"/>
                <a:gd name="T14" fmla="*/ 708 w 708"/>
                <a:gd name="T15" fmla="*/ 3 h 459"/>
                <a:gd name="T16" fmla="*/ 591 w 708"/>
                <a:gd name="T17" fmla="*/ 66 h 459"/>
                <a:gd name="T18" fmla="*/ 417 w 708"/>
                <a:gd name="T19" fmla="*/ 126 h 459"/>
                <a:gd name="T20" fmla="*/ 237 w 708"/>
                <a:gd name="T21" fmla="*/ 231 h 459"/>
                <a:gd name="T22" fmla="*/ 117 w 708"/>
                <a:gd name="T23" fmla="*/ 345 h 459"/>
                <a:gd name="T24" fmla="*/ 51 w 708"/>
                <a:gd name="T25" fmla="*/ 459 h 459"/>
                <a:gd name="T26" fmla="*/ 0 w 708"/>
                <a:gd name="T27" fmla="*/ 453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8" h="459">
                  <a:moveTo>
                    <a:pt x="0" y="432"/>
                  </a:moveTo>
                  <a:lnTo>
                    <a:pt x="0" y="453"/>
                  </a:lnTo>
                  <a:cubicBezTo>
                    <a:pt x="12" y="435"/>
                    <a:pt x="39" y="366"/>
                    <a:pt x="72" y="324"/>
                  </a:cubicBezTo>
                  <a:cubicBezTo>
                    <a:pt x="105" y="282"/>
                    <a:pt x="149" y="238"/>
                    <a:pt x="198" y="201"/>
                  </a:cubicBezTo>
                  <a:cubicBezTo>
                    <a:pt x="247" y="164"/>
                    <a:pt x="311" y="129"/>
                    <a:pt x="366" y="102"/>
                  </a:cubicBezTo>
                  <a:cubicBezTo>
                    <a:pt x="421" y="75"/>
                    <a:pt x="490" y="53"/>
                    <a:pt x="531" y="36"/>
                  </a:cubicBezTo>
                  <a:cubicBezTo>
                    <a:pt x="572" y="19"/>
                    <a:pt x="580" y="5"/>
                    <a:pt x="609" y="0"/>
                  </a:cubicBezTo>
                  <a:lnTo>
                    <a:pt x="708" y="3"/>
                  </a:lnTo>
                  <a:cubicBezTo>
                    <a:pt x="705" y="14"/>
                    <a:pt x="640" y="45"/>
                    <a:pt x="591" y="66"/>
                  </a:cubicBezTo>
                  <a:cubicBezTo>
                    <a:pt x="542" y="87"/>
                    <a:pt x="476" y="98"/>
                    <a:pt x="417" y="126"/>
                  </a:cubicBezTo>
                  <a:cubicBezTo>
                    <a:pt x="358" y="154"/>
                    <a:pt x="287" y="195"/>
                    <a:pt x="237" y="231"/>
                  </a:cubicBezTo>
                  <a:cubicBezTo>
                    <a:pt x="187" y="267"/>
                    <a:pt x="148" y="307"/>
                    <a:pt x="117" y="345"/>
                  </a:cubicBezTo>
                  <a:cubicBezTo>
                    <a:pt x="86" y="383"/>
                    <a:pt x="70" y="441"/>
                    <a:pt x="51" y="459"/>
                  </a:cubicBezTo>
                  <a:lnTo>
                    <a:pt x="0" y="453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66" name="Freeform 6"/>
            <p:cNvSpPr>
              <a:spLocks/>
            </p:cNvSpPr>
            <p:nvPr userDrawn="1"/>
          </p:nvSpPr>
          <p:spPr bwMode="auto">
            <a:xfrm>
              <a:off x="131" y="269"/>
              <a:ext cx="251" cy="194"/>
            </a:xfrm>
            <a:custGeom>
              <a:avLst/>
              <a:gdLst>
                <a:gd name="T0" fmla="*/ 21 w 251"/>
                <a:gd name="T1" fmla="*/ 163 h 194"/>
                <a:gd name="T2" fmla="*/ 9 w 251"/>
                <a:gd name="T3" fmla="*/ 184 h 194"/>
                <a:gd name="T4" fmla="*/ 75 w 251"/>
                <a:gd name="T5" fmla="*/ 103 h 194"/>
                <a:gd name="T6" fmla="*/ 165 w 251"/>
                <a:gd name="T7" fmla="*/ 28 h 194"/>
                <a:gd name="T8" fmla="*/ 207 w 251"/>
                <a:gd name="T9" fmla="*/ 7 h 194"/>
                <a:gd name="T10" fmla="*/ 246 w 251"/>
                <a:gd name="T11" fmla="*/ 4 h 194"/>
                <a:gd name="T12" fmla="*/ 237 w 251"/>
                <a:gd name="T13" fmla="*/ 34 h 194"/>
                <a:gd name="T14" fmla="*/ 183 w 251"/>
                <a:gd name="T15" fmla="*/ 61 h 194"/>
                <a:gd name="T16" fmla="*/ 108 w 251"/>
                <a:gd name="T17" fmla="*/ 124 h 194"/>
                <a:gd name="T18" fmla="*/ 54 w 251"/>
                <a:gd name="T19" fmla="*/ 190 h 194"/>
                <a:gd name="T20" fmla="*/ 6 w 251"/>
                <a:gd name="T21" fmla="*/ 18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1" h="194">
                  <a:moveTo>
                    <a:pt x="21" y="163"/>
                  </a:moveTo>
                  <a:cubicBezTo>
                    <a:pt x="10" y="178"/>
                    <a:pt x="0" y="194"/>
                    <a:pt x="9" y="184"/>
                  </a:cubicBezTo>
                  <a:cubicBezTo>
                    <a:pt x="18" y="174"/>
                    <a:pt x="49" y="129"/>
                    <a:pt x="75" y="103"/>
                  </a:cubicBezTo>
                  <a:cubicBezTo>
                    <a:pt x="101" y="77"/>
                    <a:pt x="143" y="44"/>
                    <a:pt x="165" y="28"/>
                  </a:cubicBezTo>
                  <a:cubicBezTo>
                    <a:pt x="187" y="12"/>
                    <a:pt x="194" y="11"/>
                    <a:pt x="207" y="7"/>
                  </a:cubicBezTo>
                  <a:cubicBezTo>
                    <a:pt x="220" y="3"/>
                    <a:pt x="241" y="0"/>
                    <a:pt x="246" y="4"/>
                  </a:cubicBezTo>
                  <a:cubicBezTo>
                    <a:pt x="251" y="8"/>
                    <a:pt x="247" y="25"/>
                    <a:pt x="237" y="34"/>
                  </a:cubicBezTo>
                  <a:cubicBezTo>
                    <a:pt x="227" y="43"/>
                    <a:pt x="204" y="46"/>
                    <a:pt x="183" y="61"/>
                  </a:cubicBezTo>
                  <a:cubicBezTo>
                    <a:pt x="162" y="76"/>
                    <a:pt x="129" y="103"/>
                    <a:pt x="108" y="124"/>
                  </a:cubicBezTo>
                  <a:cubicBezTo>
                    <a:pt x="87" y="145"/>
                    <a:pt x="71" y="180"/>
                    <a:pt x="54" y="190"/>
                  </a:cubicBezTo>
                  <a:lnTo>
                    <a:pt x="6" y="18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67" name="Freeform 7"/>
            <p:cNvSpPr>
              <a:spLocks/>
            </p:cNvSpPr>
            <p:nvPr userDrawn="1"/>
          </p:nvSpPr>
          <p:spPr bwMode="auto">
            <a:xfrm>
              <a:off x="341" y="0"/>
              <a:ext cx="159" cy="72"/>
            </a:xfrm>
            <a:custGeom>
              <a:avLst/>
              <a:gdLst>
                <a:gd name="T0" fmla="*/ 99 w 159"/>
                <a:gd name="T1" fmla="*/ 0 h 72"/>
                <a:gd name="T2" fmla="*/ 15 w 159"/>
                <a:gd name="T3" fmla="*/ 36 h 72"/>
                <a:gd name="T4" fmla="*/ 6 w 159"/>
                <a:gd name="T5" fmla="*/ 60 h 72"/>
                <a:gd name="T6" fmla="*/ 36 w 159"/>
                <a:gd name="T7" fmla="*/ 69 h 72"/>
                <a:gd name="T8" fmla="*/ 87 w 159"/>
                <a:gd name="T9" fmla="*/ 42 h 72"/>
                <a:gd name="T10" fmla="*/ 159 w 159"/>
                <a:gd name="T11" fmla="*/ 0 h 72"/>
                <a:gd name="T12" fmla="*/ 99 w 159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9" h="72">
                  <a:moveTo>
                    <a:pt x="99" y="0"/>
                  </a:moveTo>
                  <a:cubicBezTo>
                    <a:pt x="75" y="6"/>
                    <a:pt x="30" y="26"/>
                    <a:pt x="15" y="36"/>
                  </a:cubicBezTo>
                  <a:cubicBezTo>
                    <a:pt x="0" y="46"/>
                    <a:pt x="3" y="55"/>
                    <a:pt x="6" y="60"/>
                  </a:cubicBezTo>
                  <a:cubicBezTo>
                    <a:pt x="9" y="65"/>
                    <a:pt x="23" y="72"/>
                    <a:pt x="36" y="69"/>
                  </a:cubicBezTo>
                  <a:cubicBezTo>
                    <a:pt x="49" y="66"/>
                    <a:pt x="67" y="53"/>
                    <a:pt x="87" y="42"/>
                  </a:cubicBezTo>
                  <a:cubicBezTo>
                    <a:pt x="107" y="31"/>
                    <a:pt x="158" y="6"/>
                    <a:pt x="159" y="0"/>
                  </a:cubicBezTo>
                  <a:lnTo>
                    <a:pt x="99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68" name="Freeform 8"/>
            <p:cNvSpPr>
              <a:spLocks/>
            </p:cNvSpPr>
            <p:nvPr userDrawn="1"/>
          </p:nvSpPr>
          <p:spPr bwMode="auto">
            <a:xfrm>
              <a:off x="488" y="0"/>
              <a:ext cx="455" cy="216"/>
            </a:xfrm>
            <a:custGeom>
              <a:avLst/>
              <a:gdLst>
                <a:gd name="T0" fmla="*/ 395 w 455"/>
                <a:gd name="T1" fmla="*/ 0 h 216"/>
                <a:gd name="T2" fmla="*/ 338 w 455"/>
                <a:gd name="T3" fmla="*/ 48 h 216"/>
                <a:gd name="T4" fmla="*/ 242 w 455"/>
                <a:gd name="T5" fmla="*/ 102 h 216"/>
                <a:gd name="T6" fmla="*/ 104 w 455"/>
                <a:gd name="T7" fmla="*/ 147 h 216"/>
                <a:gd name="T8" fmla="*/ 35 w 455"/>
                <a:gd name="T9" fmla="*/ 168 h 216"/>
                <a:gd name="T10" fmla="*/ 8 w 455"/>
                <a:gd name="T11" fmla="*/ 192 h 216"/>
                <a:gd name="T12" fmla="*/ 8 w 455"/>
                <a:gd name="T13" fmla="*/ 213 h 216"/>
                <a:gd name="T14" fmla="*/ 59 w 455"/>
                <a:gd name="T15" fmla="*/ 213 h 216"/>
                <a:gd name="T16" fmla="*/ 86 w 455"/>
                <a:gd name="T17" fmla="*/ 192 h 216"/>
                <a:gd name="T18" fmla="*/ 173 w 455"/>
                <a:gd name="T19" fmla="*/ 159 h 216"/>
                <a:gd name="T20" fmla="*/ 299 w 455"/>
                <a:gd name="T21" fmla="*/ 126 h 216"/>
                <a:gd name="T22" fmla="*/ 392 w 455"/>
                <a:gd name="T23" fmla="*/ 72 h 216"/>
                <a:gd name="T24" fmla="*/ 455 w 455"/>
                <a:gd name="T25" fmla="*/ 0 h 216"/>
                <a:gd name="T26" fmla="*/ 395 w 455"/>
                <a:gd name="T2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5" h="216">
                  <a:moveTo>
                    <a:pt x="395" y="0"/>
                  </a:moveTo>
                  <a:cubicBezTo>
                    <a:pt x="376" y="8"/>
                    <a:pt x="364" y="31"/>
                    <a:pt x="338" y="48"/>
                  </a:cubicBezTo>
                  <a:cubicBezTo>
                    <a:pt x="312" y="65"/>
                    <a:pt x="281" y="86"/>
                    <a:pt x="242" y="102"/>
                  </a:cubicBezTo>
                  <a:cubicBezTo>
                    <a:pt x="203" y="118"/>
                    <a:pt x="138" y="136"/>
                    <a:pt x="104" y="147"/>
                  </a:cubicBezTo>
                  <a:cubicBezTo>
                    <a:pt x="70" y="158"/>
                    <a:pt x="51" y="161"/>
                    <a:pt x="35" y="168"/>
                  </a:cubicBezTo>
                  <a:cubicBezTo>
                    <a:pt x="19" y="175"/>
                    <a:pt x="12" y="185"/>
                    <a:pt x="8" y="192"/>
                  </a:cubicBezTo>
                  <a:cubicBezTo>
                    <a:pt x="4" y="199"/>
                    <a:pt x="0" y="210"/>
                    <a:pt x="8" y="213"/>
                  </a:cubicBezTo>
                  <a:cubicBezTo>
                    <a:pt x="16" y="216"/>
                    <a:pt x="46" y="216"/>
                    <a:pt x="59" y="213"/>
                  </a:cubicBezTo>
                  <a:cubicBezTo>
                    <a:pt x="72" y="210"/>
                    <a:pt x="67" y="201"/>
                    <a:pt x="86" y="192"/>
                  </a:cubicBezTo>
                  <a:cubicBezTo>
                    <a:pt x="105" y="183"/>
                    <a:pt x="138" y="170"/>
                    <a:pt x="173" y="159"/>
                  </a:cubicBezTo>
                  <a:cubicBezTo>
                    <a:pt x="208" y="148"/>
                    <a:pt x="263" y="140"/>
                    <a:pt x="299" y="126"/>
                  </a:cubicBezTo>
                  <a:cubicBezTo>
                    <a:pt x="335" y="112"/>
                    <a:pt x="366" y="93"/>
                    <a:pt x="392" y="72"/>
                  </a:cubicBezTo>
                  <a:cubicBezTo>
                    <a:pt x="418" y="51"/>
                    <a:pt x="454" y="12"/>
                    <a:pt x="455" y="0"/>
                  </a:cubicBezTo>
                  <a:lnTo>
                    <a:pt x="39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69" name="Freeform 9"/>
            <p:cNvSpPr>
              <a:spLocks/>
            </p:cNvSpPr>
            <p:nvPr userDrawn="1"/>
          </p:nvSpPr>
          <p:spPr bwMode="auto">
            <a:xfrm>
              <a:off x="1448" y="37"/>
              <a:ext cx="414" cy="108"/>
            </a:xfrm>
            <a:custGeom>
              <a:avLst/>
              <a:gdLst>
                <a:gd name="T0" fmla="*/ 0 w 414"/>
                <a:gd name="T1" fmla="*/ 11 h 108"/>
                <a:gd name="T2" fmla="*/ 24 w 414"/>
                <a:gd name="T3" fmla="*/ 11 h 108"/>
                <a:gd name="T4" fmla="*/ 156 w 414"/>
                <a:gd name="T5" fmla="*/ 2 h 108"/>
                <a:gd name="T6" fmla="*/ 288 w 414"/>
                <a:gd name="T7" fmla="*/ 23 h 108"/>
                <a:gd name="T8" fmla="*/ 384 w 414"/>
                <a:gd name="T9" fmla="*/ 53 h 108"/>
                <a:gd name="T10" fmla="*/ 411 w 414"/>
                <a:gd name="T11" fmla="*/ 74 h 108"/>
                <a:gd name="T12" fmla="*/ 405 w 414"/>
                <a:gd name="T13" fmla="*/ 104 h 108"/>
                <a:gd name="T14" fmla="*/ 363 w 414"/>
                <a:gd name="T15" fmla="*/ 101 h 108"/>
                <a:gd name="T16" fmla="*/ 294 w 414"/>
                <a:gd name="T17" fmla="*/ 77 h 108"/>
                <a:gd name="T18" fmla="*/ 174 w 414"/>
                <a:gd name="T19" fmla="*/ 50 h 108"/>
                <a:gd name="T20" fmla="*/ 72 w 414"/>
                <a:gd name="T21" fmla="*/ 62 h 108"/>
                <a:gd name="T22" fmla="*/ 36 w 414"/>
                <a:gd name="T23" fmla="*/ 59 h 108"/>
                <a:gd name="T24" fmla="*/ 0 w 414"/>
                <a:gd name="T25" fmla="*/ 1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4" h="108">
                  <a:moveTo>
                    <a:pt x="0" y="11"/>
                  </a:moveTo>
                  <a:lnTo>
                    <a:pt x="24" y="11"/>
                  </a:lnTo>
                  <a:cubicBezTo>
                    <a:pt x="50" y="9"/>
                    <a:pt x="112" y="0"/>
                    <a:pt x="156" y="2"/>
                  </a:cubicBezTo>
                  <a:cubicBezTo>
                    <a:pt x="200" y="4"/>
                    <a:pt x="250" y="15"/>
                    <a:pt x="288" y="23"/>
                  </a:cubicBezTo>
                  <a:cubicBezTo>
                    <a:pt x="326" y="31"/>
                    <a:pt x="363" y="44"/>
                    <a:pt x="384" y="53"/>
                  </a:cubicBezTo>
                  <a:cubicBezTo>
                    <a:pt x="405" y="62"/>
                    <a:pt x="408" y="66"/>
                    <a:pt x="411" y="74"/>
                  </a:cubicBezTo>
                  <a:cubicBezTo>
                    <a:pt x="414" y="82"/>
                    <a:pt x="413" y="100"/>
                    <a:pt x="405" y="104"/>
                  </a:cubicBezTo>
                  <a:cubicBezTo>
                    <a:pt x="397" y="108"/>
                    <a:pt x="381" y="105"/>
                    <a:pt x="363" y="101"/>
                  </a:cubicBezTo>
                  <a:cubicBezTo>
                    <a:pt x="345" y="97"/>
                    <a:pt x="325" y="85"/>
                    <a:pt x="294" y="77"/>
                  </a:cubicBezTo>
                  <a:cubicBezTo>
                    <a:pt x="263" y="69"/>
                    <a:pt x="211" y="53"/>
                    <a:pt x="174" y="50"/>
                  </a:cubicBezTo>
                  <a:cubicBezTo>
                    <a:pt x="137" y="47"/>
                    <a:pt x="95" y="61"/>
                    <a:pt x="72" y="62"/>
                  </a:cubicBezTo>
                  <a:cubicBezTo>
                    <a:pt x="49" y="63"/>
                    <a:pt x="48" y="66"/>
                    <a:pt x="36" y="59"/>
                  </a:cubicBezTo>
                  <a:cubicBezTo>
                    <a:pt x="24" y="52"/>
                    <a:pt x="13" y="36"/>
                    <a:pt x="0" y="1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70" name="Freeform 10"/>
            <p:cNvSpPr>
              <a:spLocks/>
            </p:cNvSpPr>
            <p:nvPr userDrawn="1"/>
          </p:nvSpPr>
          <p:spPr bwMode="auto">
            <a:xfrm>
              <a:off x="1790" y="0"/>
              <a:ext cx="520" cy="225"/>
            </a:xfrm>
            <a:custGeom>
              <a:avLst/>
              <a:gdLst>
                <a:gd name="T0" fmla="*/ 42 w 520"/>
                <a:gd name="T1" fmla="*/ 0 h 225"/>
                <a:gd name="T2" fmla="*/ 12 w 520"/>
                <a:gd name="T3" fmla="*/ 24 h 225"/>
                <a:gd name="T4" fmla="*/ 114 w 520"/>
                <a:gd name="T5" fmla="*/ 54 h 225"/>
                <a:gd name="T6" fmla="*/ 240 w 520"/>
                <a:gd name="T7" fmla="*/ 117 h 225"/>
                <a:gd name="T8" fmla="*/ 333 w 520"/>
                <a:gd name="T9" fmla="*/ 153 h 225"/>
                <a:gd name="T10" fmla="*/ 438 w 520"/>
                <a:gd name="T11" fmla="*/ 219 h 225"/>
                <a:gd name="T12" fmla="*/ 426 w 520"/>
                <a:gd name="T13" fmla="*/ 192 h 225"/>
                <a:gd name="T14" fmla="*/ 441 w 520"/>
                <a:gd name="T15" fmla="*/ 180 h 225"/>
                <a:gd name="T16" fmla="*/ 519 w 520"/>
                <a:gd name="T17" fmla="*/ 216 h 225"/>
                <a:gd name="T18" fmla="*/ 450 w 520"/>
                <a:gd name="T19" fmla="*/ 162 h 225"/>
                <a:gd name="T20" fmla="*/ 381 w 520"/>
                <a:gd name="T21" fmla="*/ 135 h 225"/>
                <a:gd name="T22" fmla="*/ 285 w 520"/>
                <a:gd name="T23" fmla="*/ 84 h 225"/>
                <a:gd name="T24" fmla="*/ 186 w 520"/>
                <a:gd name="T25" fmla="*/ 18 h 225"/>
                <a:gd name="T26" fmla="*/ 123 w 520"/>
                <a:gd name="T27" fmla="*/ 0 h 225"/>
                <a:gd name="T28" fmla="*/ 42 w 520"/>
                <a:gd name="T29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20" h="225">
                  <a:moveTo>
                    <a:pt x="42" y="0"/>
                  </a:moveTo>
                  <a:cubicBezTo>
                    <a:pt x="24" y="4"/>
                    <a:pt x="0" y="15"/>
                    <a:pt x="12" y="24"/>
                  </a:cubicBezTo>
                  <a:cubicBezTo>
                    <a:pt x="24" y="33"/>
                    <a:pt x="76" y="39"/>
                    <a:pt x="114" y="54"/>
                  </a:cubicBezTo>
                  <a:cubicBezTo>
                    <a:pt x="152" y="69"/>
                    <a:pt x="203" y="100"/>
                    <a:pt x="240" y="117"/>
                  </a:cubicBezTo>
                  <a:cubicBezTo>
                    <a:pt x="277" y="134"/>
                    <a:pt x="300" y="136"/>
                    <a:pt x="333" y="153"/>
                  </a:cubicBezTo>
                  <a:cubicBezTo>
                    <a:pt x="366" y="170"/>
                    <a:pt x="423" y="213"/>
                    <a:pt x="438" y="219"/>
                  </a:cubicBezTo>
                  <a:cubicBezTo>
                    <a:pt x="453" y="225"/>
                    <a:pt x="426" y="198"/>
                    <a:pt x="426" y="192"/>
                  </a:cubicBezTo>
                  <a:cubicBezTo>
                    <a:pt x="426" y="186"/>
                    <a:pt x="426" y="176"/>
                    <a:pt x="441" y="180"/>
                  </a:cubicBezTo>
                  <a:cubicBezTo>
                    <a:pt x="456" y="184"/>
                    <a:pt x="518" y="219"/>
                    <a:pt x="519" y="216"/>
                  </a:cubicBezTo>
                  <a:cubicBezTo>
                    <a:pt x="520" y="213"/>
                    <a:pt x="473" y="176"/>
                    <a:pt x="450" y="162"/>
                  </a:cubicBezTo>
                  <a:cubicBezTo>
                    <a:pt x="427" y="148"/>
                    <a:pt x="408" y="148"/>
                    <a:pt x="381" y="135"/>
                  </a:cubicBezTo>
                  <a:cubicBezTo>
                    <a:pt x="354" y="122"/>
                    <a:pt x="318" y="104"/>
                    <a:pt x="285" y="84"/>
                  </a:cubicBezTo>
                  <a:cubicBezTo>
                    <a:pt x="252" y="64"/>
                    <a:pt x="213" y="32"/>
                    <a:pt x="186" y="18"/>
                  </a:cubicBezTo>
                  <a:cubicBezTo>
                    <a:pt x="159" y="4"/>
                    <a:pt x="147" y="2"/>
                    <a:pt x="123" y="0"/>
                  </a:cubicBezTo>
                  <a:lnTo>
                    <a:pt x="4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71" name="Freeform 11"/>
            <p:cNvSpPr>
              <a:spLocks/>
            </p:cNvSpPr>
            <p:nvPr userDrawn="1"/>
          </p:nvSpPr>
          <p:spPr bwMode="auto">
            <a:xfrm>
              <a:off x="1943" y="154"/>
              <a:ext cx="431" cy="233"/>
            </a:xfrm>
            <a:custGeom>
              <a:avLst/>
              <a:gdLst>
                <a:gd name="T0" fmla="*/ 6 w 431"/>
                <a:gd name="T1" fmla="*/ 38 h 233"/>
                <a:gd name="T2" fmla="*/ 9 w 431"/>
                <a:gd name="T3" fmla="*/ 20 h 233"/>
                <a:gd name="T4" fmla="*/ 42 w 431"/>
                <a:gd name="T5" fmla="*/ 2 h 233"/>
                <a:gd name="T6" fmla="*/ 90 w 431"/>
                <a:gd name="T7" fmla="*/ 35 h 233"/>
                <a:gd name="T8" fmla="*/ 189 w 431"/>
                <a:gd name="T9" fmla="*/ 89 h 233"/>
                <a:gd name="T10" fmla="*/ 288 w 431"/>
                <a:gd name="T11" fmla="*/ 140 h 233"/>
                <a:gd name="T12" fmla="*/ 375 w 431"/>
                <a:gd name="T13" fmla="*/ 176 h 233"/>
                <a:gd name="T14" fmla="*/ 396 w 431"/>
                <a:gd name="T15" fmla="*/ 176 h 233"/>
                <a:gd name="T16" fmla="*/ 429 w 431"/>
                <a:gd name="T17" fmla="*/ 212 h 233"/>
                <a:gd name="T18" fmla="*/ 408 w 431"/>
                <a:gd name="T19" fmla="*/ 233 h 233"/>
                <a:gd name="T20" fmla="*/ 333 w 431"/>
                <a:gd name="T21" fmla="*/ 212 h 233"/>
                <a:gd name="T22" fmla="*/ 186 w 431"/>
                <a:gd name="T23" fmla="*/ 143 h 233"/>
                <a:gd name="T24" fmla="*/ 48 w 431"/>
                <a:gd name="T25" fmla="*/ 68 h 233"/>
                <a:gd name="T26" fmla="*/ 6 w 431"/>
                <a:gd name="T27" fmla="*/ 38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1" h="233">
                  <a:moveTo>
                    <a:pt x="6" y="38"/>
                  </a:moveTo>
                  <a:cubicBezTo>
                    <a:pt x="0" y="26"/>
                    <a:pt x="3" y="26"/>
                    <a:pt x="9" y="20"/>
                  </a:cubicBezTo>
                  <a:cubicBezTo>
                    <a:pt x="15" y="14"/>
                    <a:pt x="29" y="0"/>
                    <a:pt x="42" y="2"/>
                  </a:cubicBezTo>
                  <a:cubicBezTo>
                    <a:pt x="55" y="4"/>
                    <a:pt x="66" y="21"/>
                    <a:pt x="90" y="35"/>
                  </a:cubicBezTo>
                  <a:cubicBezTo>
                    <a:pt x="114" y="49"/>
                    <a:pt x="156" y="72"/>
                    <a:pt x="189" y="89"/>
                  </a:cubicBezTo>
                  <a:cubicBezTo>
                    <a:pt x="222" y="106"/>
                    <a:pt x="257" y="126"/>
                    <a:pt x="288" y="140"/>
                  </a:cubicBezTo>
                  <a:cubicBezTo>
                    <a:pt x="319" y="154"/>
                    <a:pt x="357" y="170"/>
                    <a:pt x="375" y="176"/>
                  </a:cubicBezTo>
                  <a:cubicBezTo>
                    <a:pt x="393" y="182"/>
                    <a:pt x="387" y="170"/>
                    <a:pt x="396" y="176"/>
                  </a:cubicBezTo>
                  <a:cubicBezTo>
                    <a:pt x="405" y="182"/>
                    <a:pt x="427" y="203"/>
                    <a:pt x="429" y="212"/>
                  </a:cubicBezTo>
                  <a:cubicBezTo>
                    <a:pt x="431" y="221"/>
                    <a:pt x="424" y="233"/>
                    <a:pt x="408" y="233"/>
                  </a:cubicBezTo>
                  <a:cubicBezTo>
                    <a:pt x="392" y="233"/>
                    <a:pt x="370" y="227"/>
                    <a:pt x="333" y="212"/>
                  </a:cubicBezTo>
                  <a:cubicBezTo>
                    <a:pt x="296" y="197"/>
                    <a:pt x="234" y="167"/>
                    <a:pt x="186" y="143"/>
                  </a:cubicBezTo>
                  <a:cubicBezTo>
                    <a:pt x="138" y="119"/>
                    <a:pt x="78" y="86"/>
                    <a:pt x="48" y="68"/>
                  </a:cubicBezTo>
                  <a:cubicBezTo>
                    <a:pt x="18" y="50"/>
                    <a:pt x="12" y="50"/>
                    <a:pt x="6" y="3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72" name="Freeform 12"/>
            <p:cNvSpPr>
              <a:spLocks/>
            </p:cNvSpPr>
            <p:nvPr userDrawn="1"/>
          </p:nvSpPr>
          <p:spPr bwMode="auto">
            <a:xfrm>
              <a:off x="2262" y="87"/>
              <a:ext cx="396" cy="227"/>
            </a:xfrm>
            <a:custGeom>
              <a:avLst/>
              <a:gdLst>
                <a:gd name="T0" fmla="*/ 2 w 396"/>
                <a:gd name="T1" fmla="*/ 9 h 227"/>
                <a:gd name="T2" fmla="*/ 53 w 396"/>
                <a:gd name="T3" fmla="*/ 66 h 227"/>
                <a:gd name="T4" fmla="*/ 176 w 396"/>
                <a:gd name="T5" fmla="*/ 132 h 227"/>
                <a:gd name="T6" fmla="*/ 293 w 396"/>
                <a:gd name="T7" fmla="*/ 189 h 227"/>
                <a:gd name="T8" fmla="*/ 341 w 396"/>
                <a:gd name="T9" fmla="*/ 222 h 227"/>
                <a:gd name="T10" fmla="*/ 377 w 396"/>
                <a:gd name="T11" fmla="*/ 219 h 227"/>
                <a:gd name="T12" fmla="*/ 377 w 396"/>
                <a:gd name="T13" fmla="*/ 180 h 227"/>
                <a:gd name="T14" fmla="*/ 260 w 396"/>
                <a:gd name="T15" fmla="*/ 126 h 227"/>
                <a:gd name="T16" fmla="*/ 113 w 396"/>
                <a:gd name="T17" fmla="*/ 51 h 227"/>
                <a:gd name="T18" fmla="*/ 41 w 396"/>
                <a:gd name="T19" fmla="*/ 9 h 227"/>
                <a:gd name="T20" fmla="*/ 2 w 396"/>
                <a:gd name="T21" fmla="*/ 9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6" h="227">
                  <a:moveTo>
                    <a:pt x="2" y="9"/>
                  </a:moveTo>
                  <a:cubicBezTo>
                    <a:pt x="4" y="18"/>
                    <a:pt x="24" y="45"/>
                    <a:pt x="53" y="66"/>
                  </a:cubicBezTo>
                  <a:cubicBezTo>
                    <a:pt x="82" y="87"/>
                    <a:pt x="136" y="111"/>
                    <a:pt x="176" y="132"/>
                  </a:cubicBezTo>
                  <a:cubicBezTo>
                    <a:pt x="216" y="153"/>
                    <a:pt x="266" y="174"/>
                    <a:pt x="293" y="189"/>
                  </a:cubicBezTo>
                  <a:cubicBezTo>
                    <a:pt x="320" y="204"/>
                    <a:pt x="327" y="217"/>
                    <a:pt x="341" y="222"/>
                  </a:cubicBezTo>
                  <a:cubicBezTo>
                    <a:pt x="355" y="227"/>
                    <a:pt x="371" y="226"/>
                    <a:pt x="377" y="219"/>
                  </a:cubicBezTo>
                  <a:cubicBezTo>
                    <a:pt x="383" y="212"/>
                    <a:pt x="396" y="195"/>
                    <a:pt x="377" y="180"/>
                  </a:cubicBezTo>
                  <a:cubicBezTo>
                    <a:pt x="358" y="165"/>
                    <a:pt x="304" y="147"/>
                    <a:pt x="260" y="126"/>
                  </a:cubicBezTo>
                  <a:cubicBezTo>
                    <a:pt x="216" y="105"/>
                    <a:pt x="149" y="70"/>
                    <a:pt x="113" y="51"/>
                  </a:cubicBezTo>
                  <a:cubicBezTo>
                    <a:pt x="77" y="32"/>
                    <a:pt x="60" y="17"/>
                    <a:pt x="41" y="9"/>
                  </a:cubicBezTo>
                  <a:cubicBezTo>
                    <a:pt x="22" y="1"/>
                    <a:pt x="0" y="0"/>
                    <a:pt x="2" y="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73" name="Freeform 13"/>
            <p:cNvSpPr>
              <a:spLocks/>
            </p:cNvSpPr>
            <p:nvPr userDrawn="1"/>
          </p:nvSpPr>
          <p:spPr bwMode="auto">
            <a:xfrm>
              <a:off x="2264" y="240"/>
              <a:ext cx="516" cy="223"/>
            </a:xfrm>
            <a:custGeom>
              <a:avLst/>
              <a:gdLst>
                <a:gd name="T0" fmla="*/ 3 w 516"/>
                <a:gd name="T1" fmla="*/ 10 h 223"/>
                <a:gd name="T2" fmla="*/ 105 w 516"/>
                <a:gd name="T3" fmla="*/ 97 h 223"/>
                <a:gd name="T4" fmla="*/ 243 w 516"/>
                <a:gd name="T5" fmla="*/ 178 h 223"/>
                <a:gd name="T6" fmla="*/ 357 w 516"/>
                <a:gd name="T7" fmla="*/ 217 h 223"/>
                <a:gd name="T8" fmla="*/ 498 w 516"/>
                <a:gd name="T9" fmla="*/ 214 h 223"/>
                <a:gd name="T10" fmla="*/ 468 w 516"/>
                <a:gd name="T11" fmla="*/ 187 h 223"/>
                <a:gd name="T12" fmla="*/ 309 w 516"/>
                <a:gd name="T13" fmla="*/ 136 h 223"/>
                <a:gd name="T14" fmla="*/ 123 w 516"/>
                <a:gd name="T15" fmla="*/ 34 h 223"/>
                <a:gd name="T16" fmla="*/ 3 w 516"/>
                <a:gd name="T17" fmla="*/ 1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6" h="223">
                  <a:moveTo>
                    <a:pt x="3" y="10"/>
                  </a:moveTo>
                  <a:cubicBezTo>
                    <a:pt x="0" y="20"/>
                    <a:pt x="65" y="69"/>
                    <a:pt x="105" y="97"/>
                  </a:cubicBezTo>
                  <a:cubicBezTo>
                    <a:pt x="145" y="125"/>
                    <a:pt x="201" y="158"/>
                    <a:pt x="243" y="178"/>
                  </a:cubicBezTo>
                  <a:cubicBezTo>
                    <a:pt x="285" y="198"/>
                    <a:pt x="315" y="211"/>
                    <a:pt x="357" y="217"/>
                  </a:cubicBezTo>
                  <a:cubicBezTo>
                    <a:pt x="399" y="223"/>
                    <a:pt x="480" y="219"/>
                    <a:pt x="498" y="214"/>
                  </a:cubicBezTo>
                  <a:cubicBezTo>
                    <a:pt x="516" y="209"/>
                    <a:pt x="499" y="200"/>
                    <a:pt x="468" y="187"/>
                  </a:cubicBezTo>
                  <a:cubicBezTo>
                    <a:pt x="437" y="174"/>
                    <a:pt x="366" y="161"/>
                    <a:pt x="309" y="136"/>
                  </a:cubicBezTo>
                  <a:cubicBezTo>
                    <a:pt x="252" y="111"/>
                    <a:pt x="172" y="54"/>
                    <a:pt x="123" y="34"/>
                  </a:cubicBezTo>
                  <a:cubicBezTo>
                    <a:pt x="74" y="14"/>
                    <a:pt x="6" y="0"/>
                    <a:pt x="3" y="1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74" name="Freeform 14"/>
            <p:cNvSpPr>
              <a:spLocks/>
            </p:cNvSpPr>
            <p:nvPr userDrawn="1"/>
          </p:nvSpPr>
          <p:spPr bwMode="auto">
            <a:xfrm>
              <a:off x="2723" y="324"/>
              <a:ext cx="414" cy="100"/>
            </a:xfrm>
            <a:custGeom>
              <a:avLst/>
              <a:gdLst>
                <a:gd name="T0" fmla="*/ 69 w 414"/>
                <a:gd name="T1" fmla="*/ 60 h 100"/>
                <a:gd name="T2" fmla="*/ 12 w 414"/>
                <a:gd name="T3" fmla="*/ 42 h 100"/>
                <a:gd name="T4" fmla="*/ 3 w 414"/>
                <a:gd name="T5" fmla="*/ 15 h 100"/>
                <a:gd name="T6" fmla="*/ 30 w 414"/>
                <a:gd name="T7" fmla="*/ 0 h 100"/>
                <a:gd name="T8" fmla="*/ 117 w 414"/>
                <a:gd name="T9" fmla="*/ 18 h 100"/>
                <a:gd name="T10" fmla="*/ 243 w 414"/>
                <a:gd name="T11" fmla="*/ 48 h 100"/>
                <a:gd name="T12" fmla="*/ 387 w 414"/>
                <a:gd name="T13" fmla="*/ 48 h 100"/>
                <a:gd name="T14" fmla="*/ 408 w 414"/>
                <a:gd name="T15" fmla="*/ 54 h 100"/>
                <a:gd name="T16" fmla="*/ 381 w 414"/>
                <a:gd name="T17" fmla="*/ 87 h 100"/>
                <a:gd name="T18" fmla="*/ 318 w 414"/>
                <a:gd name="T19" fmla="*/ 99 h 100"/>
                <a:gd name="T20" fmla="*/ 195 w 414"/>
                <a:gd name="T21" fmla="*/ 93 h 100"/>
                <a:gd name="T22" fmla="*/ 69 w 414"/>
                <a:gd name="T23" fmla="*/ 6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4" h="100">
                  <a:moveTo>
                    <a:pt x="69" y="60"/>
                  </a:moveTo>
                  <a:cubicBezTo>
                    <a:pt x="39" y="52"/>
                    <a:pt x="23" y="49"/>
                    <a:pt x="12" y="42"/>
                  </a:cubicBezTo>
                  <a:cubicBezTo>
                    <a:pt x="1" y="35"/>
                    <a:pt x="0" y="22"/>
                    <a:pt x="3" y="15"/>
                  </a:cubicBezTo>
                  <a:cubicBezTo>
                    <a:pt x="6" y="8"/>
                    <a:pt x="11" y="0"/>
                    <a:pt x="30" y="0"/>
                  </a:cubicBezTo>
                  <a:cubicBezTo>
                    <a:pt x="49" y="0"/>
                    <a:pt x="82" y="10"/>
                    <a:pt x="117" y="18"/>
                  </a:cubicBezTo>
                  <a:cubicBezTo>
                    <a:pt x="152" y="26"/>
                    <a:pt x="198" y="43"/>
                    <a:pt x="243" y="48"/>
                  </a:cubicBezTo>
                  <a:cubicBezTo>
                    <a:pt x="288" y="53"/>
                    <a:pt x="360" y="47"/>
                    <a:pt x="387" y="48"/>
                  </a:cubicBezTo>
                  <a:cubicBezTo>
                    <a:pt x="414" y="49"/>
                    <a:pt x="409" y="48"/>
                    <a:pt x="408" y="54"/>
                  </a:cubicBezTo>
                  <a:cubicBezTo>
                    <a:pt x="407" y="60"/>
                    <a:pt x="396" y="80"/>
                    <a:pt x="381" y="87"/>
                  </a:cubicBezTo>
                  <a:cubicBezTo>
                    <a:pt x="366" y="94"/>
                    <a:pt x="349" y="98"/>
                    <a:pt x="318" y="99"/>
                  </a:cubicBezTo>
                  <a:cubicBezTo>
                    <a:pt x="287" y="100"/>
                    <a:pt x="237" y="99"/>
                    <a:pt x="195" y="93"/>
                  </a:cubicBezTo>
                  <a:cubicBezTo>
                    <a:pt x="153" y="87"/>
                    <a:pt x="99" y="68"/>
                    <a:pt x="69" y="6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75" name="Freeform 15"/>
            <p:cNvSpPr>
              <a:spLocks/>
            </p:cNvSpPr>
            <p:nvPr userDrawn="1"/>
          </p:nvSpPr>
          <p:spPr bwMode="auto">
            <a:xfrm>
              <a:off x="3165" y="375"/>
              <a:ext cx="150" cy="72"/>
            </a:xfrm>
            <a:custGeom>
              <a:avLst/>
              <a:gdLst>
                <a:gd name="T0" fmla="*/ 3 w 150"/>
                <a:gd name="T1" fmla="*/ 67 h 72"/>
                <a:gd name="T2" fmla="*/ 84 w 150"/>
                <a:gd name="T3" fmla="*/ 19 h 72"/>
                <a:gd name="T4" fmla="*/ 123 w 150"/>
                <a:gd name="T5" fmla="*/ 1 h 72"/>
                <a:gd name="T6" fmla="*/ 150 w 150"/>
                <a:gd name="T7" fmla="*/ 22 h 72"/>
                <a:gd name="T8" fmla="*/ 123 w 150"/>
                <a:gd name="T9" fmla="*/ 55 h 72"/>
                <a:gd name="T10" fmla="*/ 90 w 150"/>
                <a:gd name="T11" fmla="*/ 70 h 72"/>
                <a:gd name="T12" fmla="*/ 0 w 150"/>
                <a:gd name="T13" fmla="*/ 6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" h="72">
                  <a:moveTo>
                    <a:pt x="3" y="67"/>
                  </a:moveTo>
                  <a:cubicBezTo>
                    <a:pt x="16" y="59"/>
                    <a:pt x="64" y="30"/>
                    <a:pt x="84" y="19"/>
                  </a:cubicBezTo>
                  <a:cubicBezTo>
                    <a:pt x="104" y="8"/>
                    <a:pt x="112" y="0"/>
                    <a:pt x="123" y="1"/>
                  </a:cubicBezTo>
                  <a:cubicBezTo>
                    <a:pt x="134" y="2"/>
                    <a:pt x="150" y="13"/>
                    <a:pt x="150" y="22"/>
                  </a:cubicBezTo>
                  <a:cubicBezTo>
                    <a:pt x="150" y="31"/>
                    <a:pt x="133" y="47"/>
                    <a:pt x="123" y="55"/>
                  </a:cubicBezTo>
                  <a:cubicBezTo>
                    <a:pt x="113" y="63"/>
                    <a:pt x="110" y="68"/>
                    <a:pt x="90" y="70"/>
                  </a:cubicBezTo>
                  <a:cubicBezTo>
                    <a:pt x="70" y="72"/>
                    <a:pt x="35" y="69"/>
                    <a:pt x="0" y="67"/>
                  </a:cubicBez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76" name="Freeform 16"/>
            <p:cNvSpPr>
              <a:spLocks/>
            </p:cNvSpPr>
            <p:nvPr userDrawn="1"/>
          </p:nvSpPr>
          <p:spPr bwMode="auto">
            <a:xfrm>
              <a:off x="3463" y="267"/>
              <a:ext cx="148" cy="91"/>
            </a:xfrm>
            <a:custGeom>
              <a:avLst/>
              <a:gdLst>
                <a:gd name="T0" fmla="*/ 1 w 148"/>
                <a:gd name="T1" fmla="*/ 69 h 91"/>
                <a:gd name="T2" fmla="*/ 25 w 148"/>
                <a:gd name="T3" fmla="*/ 51 h 91"/>
                <a:gd name="T4" fmla="*/ 100 w 148"/>
                <a:gd name="T5" fmla="*/ 9 h 91"/>
                <a:gd name="T6" fmla="*/ 133 w 148"/>
                <a:gd name="T7" fmla="*/ 3 h 91"/>
                <a:gd name="T8" fmla="*/ 136 w 148"/>
                <a:gd name="T9" fmla="*/ 27 h 91"/>
                <a:gd name="T10" fmla="*/ 61 w 148"/>
                <a:gd name="T11" fmla="*/ 75 h 91"/>
                <a:gd name="T12" fmla="*/ 19 w 148"/>
                <a:gd name="T13" fmla="*/ 90 h 91"/>
                <a:gd name="T14" fmla="*/ 1 w 148"/>
                <a:gd name="T15" fmla="*/ 6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91">
                  <a:moveTo>
                    <a:pt x="1" y="69"/>
                  </a:moveTo>
                  <a:cubicBezTo>
                    <a:pt x="2" y="63"/>
                    <a:pt x="9" y="61"/>
                    <a:pt x="25" y="51"/>
                  </a:cubicBezTo>
                  <a:cubicBezTo>
                    <a:pt x="41" y="41"/>
                    <a:pt x="82" y="17"/>
                    <a:pt x="100" y="9"/>
                  </a:cubicBezTo>
                  <a:cubicBezTo>
                    <a:pt x="118" y="1"/>
                    <a:pt x="127" y="0"/>
                    <a:pt x="133" y="3"/>
                  </a:cubicBezTo>
                  <a:cubicBezTo>
                    <a:pt x="139" y="6"/>
                    <a:pt x="148" y="15"/>
                    <a:pt x="136" y="27"/>
                  </a:cubicBezTo>
                  <a:cubicBezTo>
                    <a:pt x="124" y="39"/>
                    <a:pt x="80" y="65"/>
                    <a:pt x="61" y="75"/>
                  </a:cubicBezTo>
                  <a:cubicBezTo>
                    <a:pt x="42" y="85"/>
                    <a:pt x="29" y="91"/>
                    <a:pt x="19" y="90"/>
                  </a:cubicBezTo>
                  <a:cubicBezTo>
                    <a:pt x="9" y="89"/>
                    <a:pt x="0" y="75"/>
                    <a:pt x="1" y="6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77" name="Freeform 17"/>
            <p:cNvSpPr>
              <a:spLocks/>
            </p:cNvSpPr>
            <p:nvPr userDrawn="1"/>
          </p:nvSpPr>
          <p:spPr bwMode="auto">
            <a:xfrm>
              <a:off x="3580" y="58"/>
              <a:ext cx="938" cy="158"/>
            </a:xfrm>
            <a:custGeom>
              <a:avLst/>
              <a:gdLst>
                <a:gd name="T0" fmla="*/ 172 w 938"/>
                <a:gd name="T1" fmla="*/ 86 h 158"/>
                <a:gd name="T2" fmla="*/ 61 w 938"/>
                <a:gd name="T3" fmla="*/ 137 h 158"/>
                <a:gd name="T4" fmla="*/ 16 w 938"/>
                <a:gd name="T5" fmla="*/ 155 h 158"/>
                <a:gd name="T6" fmla="*/ 7 w 938"/>
                <a:gd name="T7" fmla="*/ 122 h 158"/>
                <a:gd name="T8" fmla="*/ 58 w 938"/>
                <a:gd name="T9" fmla="*/ 80 h 158"/>
                <a:gd name="T10" fmla="*/ 172 w 938"/>
                <a:gd name="T11" fmla="*/ 38 h 158"/>
                <a:gd name="T12" fmla="*/ 304 w 938"/>
                <a:gd name="T13" fmla="*/ 11 h 158"/>
                <a:gd name="T14" fmla="*/ 463 w 938"/>
                <a:gd name="T15" fmla="*/ 2 h 158"/>
                <a:gd name="T16" fmla="*/ 631 w 938"/>
                <a:gd name="T17" fmla="*/ 23 h 158"/>
                <a:gd name="T18" fmla="*/ 796 w 938"/>
                <a:gd name="T19" fmla="*/ 53 h 158"/>
                <a:gd name="T20" fmla="*/ 841 w 938"/>
                <a:gd name="T21" fmla="*/ 47 h 158"/>
                <a:gd name="T22" fmla="*/ 907 w 938"/>
                <a:gd name="T23" fmla="*/ 71 h 158"/>
                <a:gd name="T24" fmla="*/ 919 w 938"/>
                <a:gd name="T25" fmla="*/ 101 h 158"/>
                <a:gd name="T26" fmla="*/ 793 w 938"/>
                <a:gd name="T27" fmla="*/ 98 h 158"/>
                <a:gd name="T28" fmla="*/ 634 w 938"/>
                <a:gd name="T29" fmla="*/ 62 h 158"/>
                <a:gd name="T30" fmla="*/ 439 w 938"/>
                <a:gd name="T31" fmla="*/ 38 h 158"/>
                <a:gd name="T32" fmla="*/ 238 w 938"/>
                <a:gd name="T33" fmla="*/ 59 h 158"/>
                <a:gd name="T34" fmla="*/ 172 w 938"/>
                <a:gd name="T35" fmla="*/ 86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8" h="158">
                  <a:moveTo>
                    <a:pt x="172" y="86"/>
                  </a:moveTo>
                  <a:cubicBezTo>
                    <a:pt x="142" y="99"/>
                    <a:pt x="87" y="126"/>
                    <a:pt x="61" y="137"/>
                  </a:cubicBezTo>
                  <a:cubicBezTo>
                    <a:pt x="35" y="148"/>
                    <a:pt x="25" y="158"/>
                    <a:pt x="16" y="155"/>
                  </a:cubicBezTo>
                  <a:cubicBezTo>
                    <a:pt x="7" y="152"/>
                    <a:pt x="0" y="134"/>
                    <a:pt x="7" y="122"/>
                  </a:cubicBezTo>
                  <a:cubicBezTo>
                    <a:pt x="14" y="110"/>
                    <a:pt x="31" y="94"/>
                    <a:pt x="58" y="80"/>
                  </a:cubicBezTo>
                  <a:cubicBezTo>
                    <a:pt x="85" y="66"/>
                    <a:pt x="131" y="49"/>
                    <a:pt x="172" y="38"/>
                  </a:cubicBezTo>
                  <a:cubicBezTo>
                    <a:pt x="213" y="27"/>
                    <a:pt x="256" y="17"/>
                    <a:pt x="304" y="11"/>
                  </a:cubicBezTo>
                  <a:cubicBezTo>
                    <a:pt x="352" y="5"/>
                    <a:pt x="409" y="0"/>
                    <a:pt x="463" y="2"/>
                  </a:cubicBezTo>
                  <a:cubicBezTo>
                    <a:pt x="517" y="4"/>
                    <a:pt x="576" y="15"/>
                    <a:pt x="631" y="23"/>
                  </a:cubicBezTo>
                  <a:cubicBezTo>
                    <a:pt x="686" y="31"/>
                    <a:pt x="761" y="49"/>
                    <a:pt x="796" y="53"/>
                  </a:cubicBezTo>
                  <a:cubicBezTo>
                    <a:pt x="831" y="57"/>
                    <a:pt x="823" y="44"/>
                    <a:pt x="841" y="47"/>
                  </a:cubicBezTo>
                  <a:cubicBezTo>
                    <a:pt x="859" y="50"/>
                    <a:pt x="894" y="62"/>
                    <a:pt x="907" y="71"/>
                  </a:cubicBezTo>
                  <a:cubicBezTo>
                    <a:pt x="920" y="80"/>
                    <a:pt x="938" y="97"/>
                    <a:pt x="919" y="101"/>
                  </a:cubicBezTo>
                  <a:cubicBezTo>
                    <a:pt x="900" y="105"/>
                    <a:pt x="840" y="104"/>
                    <a:pt x="793" y="98"/>
                  </a:cubicBezTo>
                  <a:cubicBezTo>
                    <a:pt x="746" y="92"/>
                    <a:pt x="693" y="72"/>
                    <a:pt x="634" y="62"/>
                  </a:cubicBezTo>
                  <a:cubicBezTo>
                    <a:pt x="575" y="52"/>
                    <a:pt x="505" y="38"/>
                    <a:pt x="439" y="38"/>
                  </a:cubicBezTo>
                  <a:cubicBezTo>
                    <a:pt x="373" y="38"/>
                    <a:pt x="284" y="51"/>
                    <a:pt x="238" y="59"/>
                  </a:cubicBezTo>
                  <a:cubicBezTo>
                    <a:pt x="192" y="67"/>
                    <a:pt x="202" y="73"/>
                    <a:pt x="172" y="8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78" name="Freeform 18"/>
            <p:cNvSpPr>
              <a:spLocks/>
            </p:cNvSpPr>
            <p:nvPr userDrawn="1"/>
          </p:nvSpPr>
          <p:spPr bwMode="auto">
            <a:xfrm>
              <a:off x="3686" y="145"/>
              <a:ext cx="372" cy="98"/>
            </a:xfrm>
            <a:custGeom>
              <a:avLst/>
              <a:gdLst>
                <a:gd name="T0" fmla="*/ 18 w 372"/>
                <a:gd name="T1" fmla="*/ 47 h 98"/>
                <a:gd name="T2" fmla="*/ 141 w 372"/>
                <a:gd name="T3" fmla="*/ 17 h 98"/>
                <a:gd name="T4" fmla="*/ 246 w 372"/>
                <a:gd name="T5" fmla="*/ 2 h 98"/>
                <a:gd name="T6" fmla="*/ 351 w 372"/>
                <a:gd name="T7" fmla="*/ 5 h 98"/>
                <a:gd name="T8" fmla="*/ 372 w 372"/>
                <a:gd name="T9" fmla="*/ 23 h 98"/>
                <a:gd name="T10" fmla="*/ 354 w 372"/>
                <a:gd name="T11" fmla="*/ 44 h 98"/>
                <a:gd name="T12" fmla="*/ 264 w 372"/>
                <a:gd name="T13" fmla="*/ 50 h 98"/>
                <a:gd name="T14" fmla="*/ 168 w 372"/>
                <a:gd name="T15" fmla="*/ 53 h 98"/>
                <a:gd name="T16" fmla="*/ 72 w 372"/>
                <a:gd name="T17" fmla="*/ 77 h 98"/>
                <a:gd name="T18" fmla="*/ 15 w 372"/>
                <a:gd name="T19" fmla="*/ 95 h 98"/>
                <a:gd name="T20" fmla="*/ 0 w 372"/>
                <a:gd name="T21" fmla="*/ 5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2" h="98">
                  <a:moveTo>
                    <a:pt x="18" y="47"/>
                  </a:moveTo>
                  <a:cubicBezTo>
                    <a:pt x="60" y="36"/>
                    <a:pt x="103" y="25"/>
                    <a:pt x="141" y="17"/>
                  </a:cubicBezTo>
                  <a:cubicBezTo>
                    <a:pt x="179" y="9"/>
                    <a:pt x="211" y="4"/>
                    <a:pt x="246" y="2"/>
                  </a:cubicBezTo>
                  <a:cubicBezTo>
                    <a:pt x="281" y="0"/>
                    <a:pt x="330" y="1"/>
                    <a:pt x="351" y="5"/>
                  </a:cubicBezTo>
                  <a:cubicBezTo>
                    <a:pt x="372" y="9"/>
                    <a:pt x="372" y="17"/>
                    <a:pt x="372" y="23"/>
                  </a:cubicBezTo>
                  <a:cubicBezTo>
                    <a:pt x="372" y="29"/>
                    <a:pt x="372" y="40"/>
                    <a:pt x="354" y="44"/>
                  </a:cubicBezTo>
                  <a:cubicBezTo>
                    <a:pt x="336" y="48"/>
                    <a:pt x="295" y="49"/>
                    <a:pt x="264" y="50"/>
                  </a:cubicBezTo>
                  <a:cubicBezTo>
                    <a:pt x="233" y="51"/>
                    <a:pt x="200" y="49"/>
                    <a:pt x="168" y="53"/>
                  </a:cubicBezTo>
                  <a:cubicBezTo>
                    <a:pt x="136" y="57"/>
                    <a:pt x="98" y="70"/>
                    <a:pt x="72" y="77"/>
                  </a:cubicBezTo>
                  <a:cubicBezTo>
                    <a:pt x="46" y="84"/>
                    <a:pt x="27" y="98"/>
                    <a:pt x="15" y="95"/>
                  </a:cubicBezTo>
                  <a:cubicBezTo>
                    <a:pt x="3" y="92"/>
                    <a:pt x="1" y="74"/>
                    <a:pt x="0" y="56"/>
                  </a:cubicBez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79" name="Freeform 19"/>
            <p:cNvSpPr>
              <a:spLocks/>
            </p:cNvSpPr>
            <p:nvPr userDrawn="1"/>
          </p:nvSpPr>
          <p:spPr bwMode="auto">
            <a:xfrm>
              <a:off x="3618" y="308"/>
              <a:ext cx="318" cy="158"/>
            </a:xfrm>
            <a:custGeom>
              <a:avLst/>
              <a:gdLst>
                <a:gd name="T0" fmla="*/ 0 w 318"/>
                <a:gd name="T1" fmla="*/ 158 h 158"/>
                <a:gd name="T2" fmla="*/ 12 w 318"/>
                <a:gd name="T3" fmla="*/ 137 h 158"/>
                <a:gd name="T4" fmla="*/ 162 w 318"/>
                <a:gd name="T5" fmla="*/ 71 h 158"/>
                <a:gd name="T6" fmla="*/ 249 w 318"/>
                <a:gd name="T7" fmla="*/ 20 h 158"/>
                <a:gd name="T8" fmla="*/ 285 w 318"/>
                <a:gd name="T9" fmla="*/ 2 h 158"/>
                <a:gd name="T10" fmla="*/ 309 w 318"/>
                <a:gd name="T11" fmla="*/ 11 h 158"/>
                <a:gd name="T12" fmla="*/ 303 w 318"/>
                <a:gd name="T13" fmla="*/ 47 h 158"/>
                <a:gd name="T14" fmla="*/ 219 w 318"/>
                <a:gd name="T15" fmla="*/ 89 h 158"/>
                <a:gd name="T16" fmla="*/ 108 w 318"/>
                <a:gd name="T17" fmla="*/ 140 h 158"/>
                <a:gd name="T18" fmla="*/ 57 w 318"/>
                <a:gd name="T19" fmla="*/ 152 h 158"/>
                <a:gd name="T20" fmla="*/ 0 w 318"/>
                <a:gd name="T21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8" h="158">
                  <a:moveTo>
                    <a:pt x="0" y="158"/>
                  </a:moveTo>
                  <a:lnTo>
                    <a:pt x="12" y="137"/>
                  </a:lnTo>
                  <a:cubicBezTo>
                    <a:pt x="39" y="123"/>
                    <a:pt x="122" y="90"/>
                    <a:pt x="162" y="71"/>
                  </a:cubicBezTo>
                  <a:cubicBezTo>
                    <a:pt x="202" y="52"/>
                    <a:pt x="229" y="31"/>
                    <a:pt x="249" y="20"/>
                  </a:cubicBezTo>
                  <a:cubicBezTo>
                    <a:pt x="269" y="9"/>
                    <a:pt x="275" y="4"/>
                    <a:pt x="285" y="2"/>
                  </a:cubicBezTo>
                  <a:cubicBezTo>
                    <a:pt x="295" y="0"/>
                    <a:pt x="306" y="4"/>
                    <a:pt x="309" y="11"/>
                  </a:cubicBezTo>
                  <a:cubicBezTo>
                    <a:pt x="312" y="18"/>
                    <a:pt x="318" y="34"/>
                    <a:pt x="303" y="47"/>
                  </a:cubicBezTo>
                  <a:cubicBezTo>
                    <a:pt x="288" y="60"/>
                    <a:pt x="252" y="74"/>
                    <a:pt x="219" y="89"/>
                  </a:cubicBezTo>
                  <a:cubicBezTo>
                    <a:pt x="186" y="104"/>
                    <a:pt x="135" y="130"/>
                    <a:pt x="108" y="140"/>
                  </a:cubicBezTo>
                  <a:cubicBezTo>
                    <a:pt x="81" y="150"/>
                    <a:pt x="74" y="150"/>
                    <a:pt x="57" y="152"/>
                  </a:cubicBezTo>
                  <a:cubicBezTo>
                    <a:pt x="40" y="154"/>
                    <a:pt x="23" y="154"/>
                    <a:pt x="0" y="15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80" name="Freeform 20"/>
            <p:cNvSpPr>
              <a:spLocks/>
            </p:cNvSpPr>
            <p:nvPr userDrawn="1"/>
          </p:nvSpPr>
          <p:spPr bwMode="auto">
            <a:xfrm>
              <a:off x="3413" y="291"/>
              <a:ext cx="380" cy="174"/>
            </a:xfrm>
            <a:custGeom>
              <a:avLst/>
              <a:gdLst>
                <a:gd name="T0" fmla="*/ 3 w 380"/>
                <a:gd name="T1" fmla="*/ 165 h 174"/>
                <a:gd name="T2" fmla="*/ 129 w 380"/>
                <a:gd name="T3" fmla="*/ 93 h 174"/>
                <a:gd name="T4" fmla="*/ 261 w 380"/>
                <a:gd name="T5" fmla="*/ 30 h 174"/>
                <a:gd name="T6" fmla="*/ 351 w 380"/>
                <a:gd name="T7" fmla="*/ 0 h 174"/>
                <a:gd name="T8" fmla="*/ 378 w 380"/>
                <a:gd name="T9" fmla="*/ 27 h 174"/>
                <a:gd name="T10" fmla="*/ 336 w 380"/>
                <a:gd name="T11" fmla="*/ 51 h 174"/>
                <a:gd name="T12" fmla="*/ 291 w 380"/>
                <a:gd name="T13" fmla="*/ 60 h 174"/>
                <a:gd name="T14" fmla="*/ 240 w 380"/>
                <a:gd name="T15" fmla="*/ 75 h 174"/>
                <a:gd name="T16" fmla="*/ 189 w 380"/>
                <a:gd name="T17" fmla="*/ 120 h 174"/>
                <a:gd name="T18" fmla="*/ 102 w 380"/>
                <a:gd name="T19" fmla="*/ 174 h 174"/>
                <a:gd name="T20" fmla="*/ 0 w 380"/>
                <a:gd name="T21" fmla="*/ 16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" h="174">
                  <a:moveTo>
                    <a:pt x="3" y="165"/>
                  </a:moveTo>
                  <a:cubicBezTo>
                    <a:pt x="24" y="153"/>
                    <a:pt x="86" y="115"/>
                    <a:pt x="129" y="93"/>
                  </a:cubicBezTo>
                  <a:cubicBezTo>
                    <a:pt x="172" y="71"/>
                    <a:pt x="224" y="45"/>
                    <a:pt x="261" y="30"/>
                  </a:cubicBezTo>
                  <a:cubicBezTo>
                    <a:pt x="298" y="15"/>
                    <a:pt x="332" y="0"/>
                    <a:pt x="351" y="0"/>
                  </a:cubicBezTo>
                  <a:cubicBezTo>
                    <a:pt x="370" y="0"/>
                    <a:pt x="380" y="19"/>
                    <a:pt x="378" y="27"/>
                  </a:cubicBezTo>
                  <a:cubicBezTo>
                    <a:pt x="376" y="35"/>
                    <a:pt x="350" y="46"/>
                    <a:pt x="336" y="51"/>
                  </a:cubicBezTo>
                  <a:cubicBezTo>
                    <a:pt x="322" y="56"/>
                    <a:pt x="307" y="56"/>
                    <a:pt x="291" y="60"/>
                  </a:cubicBezTo>
                  <a:cubicBezTo>
                    <a:pt x="275" y="64"/>
                    <a:pt x="257" y="65"/>
                    <a:pt x="240" y="75"/>
                  </a:cubicBezTo>
                  <a:cubicBezTo>
                    <a:pt x="223" y="85"/>
                    <a:pt x="212" y="104"/>
                    <a:pt x="189" y="120"/>
                  </a:cubicBezTo>
                  <a:cubicBezTo>
                    <a:pt x="166" y="136"/>
                    <a:pt x="133" y="167"/>
                    <a:pt x="102" y="174"/>
                  </a:cubicBezTo>
                  <a:lnTo>
                    <a:pt x="0" y="162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81" name="Freeform 21"/>
            <p:cNvSpPr>
              <a:spLocks/>
            </p:cNvSpPr>
            <p:nvPr userDrawn="1"/>
          </p:nvSpPr>
          <p:spPr bwMode="auto">
            <a:xfrm>
              <a:off x="4178" y="187"/>
              <a:ext cx="523" cy="69"/>
            </a:xfrm>
            <a:custGeom>
              <a:avLst/>
              <a:gdLst>
                <a:gd name="T0" fmla="*/ 84 w 523"/>
                <a:gd name="T1" fmla="*/ 11 h 69"/>
                <a:gd name="T2" fmla="*/ 27 w 523"/>
                <a:gd name="T3" fmla="*/ 5 h 69"/>
                <a:gd name="T4" fmla="*/ 9 w 523"/>
                <a:gd name="T5" fmla="*/ 35 h 69"/>
                <a:gd name="T6" fmla="*/ 81 w 523"/>
                <a:gd name="T7" fmla="*/ 56 h 69"/>
                <a:gd name="T8" fmla="*/ 255 w 523"/>
                <a:gd name="T9" fmla="*/ 68 h 69"/>
                <a:gd name="T10" fmla="*/ 432 w 523"/>
                <a:gd name="T11" fmla="*/ 50 h 69"/>
                <a:gd name="T12" fmla="*/ 513 w 523"/>
                <a:gd name="T13" fmla="*/ 5 h 69"/>
                <a:gd name="T14" fmla="*/ 372 w 523"/>
                <a:gd name="T15" fmla="*/ 20 h 69"/>
                <a:gd name="T16" fmla="*/ 141 w 523"/>
                <a:gd name="T17" fmla="*/ 14 h 69"/>
                <a:gd name="T18" fmla="*/ 84 w 523"/>
                <a:gd name="T19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3" h="69">
                  <a:moveTo>
                    <a:pt x="84" y="11"/>
                  </a:moveTo>
                  <a:cubicBezTo>
                    <a:pt x="65" y="9"/>
                    <a:pt x="40" y="1"/>
                    <a:pt x="27" y="5"/>
                  </a:cubicBezTo>
                  <a:cubicBezTo>
                    <a:pt x="14" y="9"/>
                    <a:pt x="0" y="27"/>
                    <a:pt x="9" y="35"/>
                  </a:cubicBezTo>
                  <a:cubicBezTo>
                    <a:pt x="18" y="43"/>
                    <a:pt x="40" y="51"/>
                    <a:pt x="81" y="56"/>
                  </a:cubicBezTo>
                  <a:cubicBezTo>
                    <a:pt x="122" y="61"/>
                    <a:pt x="197" y="69"/>
                    <a:pt x="255" y="68"/>
                  </a:cubicBezTo>
                  <a:cubicBezTo>
                    <a:pt x="313" y="67"/>
                    <a:pt x="389" y="60"/>
                    <a:pt x="432" y="50"/>
                  </a:cubicBezTo>
                  <a:cubicBezTo>
                    <a:pt x="475" y="40"/>
                    <a:pt x="523" y="10"/>
                    <a:pt x="513" y="5"/>
                  </a:cubicBezTo>
                  <a:cubicBezTo>
                    <a:pt x="503" y="0"/>
                    <a:pt x="434" y="19"/>
                    <a:pt x="372" y="20"/>
                  </a:cubicBezTo>
                  <a:cubicBezTo>
                    <a:pt x="310" y="21"/>
                    <a:pt x="189" y="15"/>
                    <a:pt x="141" y="14"/>
                  </a:cubicBezTo>
                  <a:cubicBezTo>
                    <a:pt x="93" y="13"/>
                    <a:pt x="103" y="13"/>
                    <a:pt x="84" y="1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82" name="Freeform 22"/>
            <p:cNvSpPr>
              <a:spLocks/>
            </p:cNvSpPr>
            <p:nvPr userDrawn="1"/>
          </p:nvSpPr>
          <p:spPr bwMode="auto">
            <a:xfrm>
              <a:off x="4689" y="186"/>
              <a:ext cx="537" cy="120"/>
            </a:xfrm>
            <a:custGeom>
              <a:avLst/>
              <a:gdLst>
                <a:gd name="T0" fmla="*/ 23 w 537"/>
                <a:gd name="T1" fmla="*/ 6 h 120"/>
                <a:gd name="T2" fmla="*/ 188 w 537"/>
                <a:gd name="T3" fmla="*/ 3 h 120"/>
                <a:gd name="T4" fmla="*/ 323 w 537"/>
                <a:gd name="T5" fmla="*/ 27 h 120"/>
                <a:gd name="T6" fmla="*/ 464 w 537"/>
                <a:gd name="T7" fmla="*/ 69 h 120"/>
                <a:gd name="T8" fmla="*/ 521 w 537"/>
                <a:gd name="T9" fmla="*/ 90 h 120"/>
                <a:gd name="T10" fmla="*/ 533 w 537"/>
                <a:gd name="T11" fmla="*/ 105 h 120"/>
                <a:gd name="T12" fmla="*/ 497 w 537"/>
                <a:gd name="T13" fmla="*/ 120 h 120"/>
                <a:gd name="T14" fmla="*/ 452 w 537"/>
                <a:gd name="T15" fmla="*/ 108 h 120"/>
                <a:gd name="T16" fmla="*/ 350 w 537"/>
                <a:gd name="T17" fmla="*/ 72 h 120"/>
                <a:gd name="T18" fmla="*/ 158 w 537"/>
                <a:gd name="T19" fmla="*/ 39 h 120"/>
                <a:gd name="T20" fmla="*/ 50 w 537"/>
                <a:gd name="T21" fmla="*/ 39 h 120"/>
                <a:gd name="T22" fmla="*/ 23 w 537"/>
                <a:gd name="T23" fmla="*/ 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7" h="120">
                  <a:moveTo>
                    <a:pt x="23" y="6"/>
                  </a:moveTo>
                  <a:cubicBezTo>
                    <a:pt x="46" y="0"/>
                    <a:pt x="138" y="0"/>
                    <a:pt x="188" y="3"/>
                  </a:cubicBezTo>
                  <a:cubicBezTo>
                    <a:pt x="238" y="6"/>
                    <a:pt x="277" y="16"/>
                    <a:pt x="323" y="27"/>
                  </a:cubicBezTo>
                  <a:cubicBezTo>
                    <a:pt x="369" y="38"/>
                    <a:pt x="431" y="59"/>
                    <a:pt x="464" y="69"/>
                  </a:cubicBezTo>
                  <a:cubicBezTo>
                    <a:pt x="497" y="79"/>
                    <a:pt x="509" y="84"/>
                    <a:pt x="521" y="90"/>
                  </a:cubicBezTo>
                  <a:cubicBezTo>
                    <a:pt x="533" y="96"/>
                    <a:pt x="537" y="100"/>
                    <a:pt x="533" y="105"/>
                  </a:cubicBezTo>
                  <a:cubicBezTo>
                    <a:pt x="529" y="110"/>
                    <a:pt x="510" y="120"/>
                    <a:pt x="497" y="120"/>
                  </a:cubicBezTo>
                  <a:cubicBezTo>
                    <a:pt x="484" y="120"/>
                    <a:pt x="476" y="116"/>
                    <a:pt x="452" y="108"/>
                  </a:cubicBezTo>
                  <a:cubicBezTo>
                    <a:pt x="428" y="100"/>
                    <a:pt x="399" y="84"/>
                    <a:pt x="350" y="72"/>
                  </a:cubicBezTo>
                  <a:cubicBezTo>
                    <a:pt x="301" y="60"/>
                    <a:pt x="208" y="45"/>
                    <a:pt x="158" y="39"/>
                  </a:cubicBezTo>
                  <a:cubicBezTo>
                    <a:pt x="108" y="33"/>
                    <a:pt x="72" y="43"/>
                    <a:pt x="50" y="39"/>
                  </a:cubicBezTo>
                  <a:cubicBezTo>
                    <a:pt x="28" y="35"/>
                    <a:pt x="0" y="12"/>
                    <a:pt x="23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83" name="Freeform 23"/>
            <p:cNvSpPr>
              <a:spLocks/>
            </p:cNvSpPr>
            <p:nvPr userDrawn="1"/>
          </p:nvSpPr>
          <p:spPr bwMode="auto">
            <a:xfrm>
              <a:off x="4968" y="312"/>
              <a:ext cx="800" cy="143"/>
            </a:xfrm>
            <a:custGeom>
              <a:avLst/>
              <a:gdLst>
                <a:gd name="T0" fmla="*/ 800 w 800"/>
                <a:gd name="T1" fmla="*/ 24 h 143"/>
                <a:gd name="T2" fmla="*/ 782 w 800"/>
                <a:gd name="T3" fmla="*/ 15 h 143"/>
                <a:gd name="T4" fmla="*/ 659 w 800"/>
                <a:gd name="T5" fmla="*/ 63 h 143"/>
                <a:gd name="T6" fmla="*/ 500 w 800"/>
                <a:gd name="T7" fmla="*/ 84 h 143"/>
                <a:gd name="T8" fmla="*/ 326 w 800"/>
                <a:gd name="T9" fmla="*/ 69 h 143"/>
                <a:gd name="T10" fmla="*/ 98 w 800"/>
                <a:gd name="T11" fmla="*/ 21 h 143"/>
                <a:gd name="T12" fmla="*/ 11 w 800"/>
                <a:gd name="T13" fmla="*/ 6 h 143"/>
                <a:gd name="T14" fmla="*/ 32 w 800"/>
                <a:gd name="T15" fmla="*/ 60 h 143"/>
                <a:gd name="T16" fmla="*/ 155 w 800"/>
                <a:gd name="T17" fmla="*/ 96 h 143"/>
                <a:gd name="T18" fmla="*/ 410 w 800"/>
                <a:gd name="T19" fmla="*/ 138 h 143"/>
                <a:gd name="T20" fmla="*/ 596 w 800"/>
                <a:gd name="T21" fmla="*/ 129 h 143"/>
                <a:gd name="T22" fmla="*/ 737 w 800"/>
                <a:gd name="T23" fmla="*/ 90 h 143"/>
                <a:gd name="T24" fmla="*/ 788 w 800"/>
                <a:gd name="T25" fmla="*/ 69 h 143"/>
                <a:gd name="T26" fmla="*/ 800 w 800"/>
                <a:gd name="T27" fmla="*/ 2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0" h="143">
                  <a:moveTo>
                    <a:pt x="800" y="24"/>
                  </a:moveTo>
                  <a:lnTo>
                    <a:pt x="782" y="15"/>
                  </a:lnTo>
                  <a:cubicBezTo>
                    <a:pt x="759" y="21"/>
                    <a:pt x="706" y="51"/>
                    <a:pt x="659" y="63"/>
                  </a:cubicBezTo>
                  <a:cubicBezTo>
                    <a:pt x="612" y="75"/>
                    <a:pt x="555" y="83"/>
                    <a:pt x="500" y="84"/>
                  </a:cubicBezTo>
                  <a:cubicBezTo>
                    <a:pt x="445" y="85"/>
                    <a:pt x="393" y="79"/>
                    <a:pt x="326" y="69"/>
                  </a:cubicBezTo>
                  <a:cubicBezTo>
                    <a:pt x="259" y="59"/>
                    <a:pt x="150" y="31"/>
                    <a:pt x="98" y="21"/>
                  </a:cubicBezTo>
                  <a:cubicBezTo>
                    <a:pt x="46" y="11"/>
                    <a:pt x="22" y="0"/>
                    <a:pt x="11" y="6"/>
                  </a:cubicBezTo>
                  <a:cubicBezTo>
                    <a:pt x="0" y="12"/>
                    <a:pt x="8" y="45"/>
                    <a:pt x="32" y="60"/>
                  </a:cubicBezTo>
                  <a:cubicBezTo>
                    <a:pt x="56" y="75"/>
                    <a:pt x="92" y="83"/>
                    <a:pt x="155" y="96"/>
                  </a:cubicBezTo>
                  <a:cubicBezTo>
                    <a:pt x="218" y="109"/>
                    <a:pt x="337" y="133"/>
                    <a:pt x="410" y="138"/>
                  </a:cubicBezTo>
                  <a:cubicBezTo>
                    <a:pt x="483" y="143"/>
                    <a:pt x="542" y="137"/>
                    <a:pt x="596" y="129"/>
                  </a:cubicBezTo>
                  <a:cubicBezTo>
                    <a:pt x="650" y="121"/>
                    <a:pt x="705" y="100"/>
                    <a:pt x="737" y="90"/>
                  </a:cubicBezTo>
                  <a:cubicBezTo>
                    <a:pt x="769" y="80"/>
                    <a:pt x="780" y="80"/>
                    <a:pt x="788" y="69"/>
                  </a:cubicBezTo>
                  <a:cubicBezTo>
                    <a:pt x="796" y="58"/>
                    <a:pt x="792" y="39"/>
                    <a:pt x="800" y="2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84" name="Freeform 24"/>
            <p:cNvSpPr>
              <a:spLocks/>
            </p:cNvSpPr>
            <p:nvPr userDrawn="1"/>
          </p:nvSpPr>
          <p:spPr bwMode="auto">
            <a:xfrm>
              <a:off x="5318" y="240"/>
              <a:ext cx="402" cy="115"/>
            </a:xfrm>
            <a:custGeom>
              <a:avLst/>
              <a:gdLst>
                <a:gd name="T0" fmla="*/ 402 w 402"/>
                <a:gd name="T1" fmla="*/ 0 h 115"/>
                <a:gd name="T2" fmla="*/ 384 w 402"/>
                <a:gd name="T3" fmla="*/ 12 h 115"/>
                <a:gd name="T4" fmla="*/ 276 w 402"/>
                <a:gd name="T5" fmla="*/ 51 h 115"/>
                <a:gd name="T6" fmla="*/ 165 w 402"/>
                <a:gd name="T7" fmla="*/ 66 h 115"/>
                <a:gd name="T8" fmla="*/ 51 w 402"/>
                <a:gd name="T9" fmla="*/ 57 h 115"/>
                <a:gd name="T10" fmla="*/ 15 w 402"/>
                <a:gd name="T11" fmla="*/ 54 h 115"/>
                <a:gd name="T12" fmla="*/ 3 w 402"/>
                <a:gd name="T13" fmla="*/ 69 h 115"/>
                <a:gd name="T14" fmla="*/ 9 w 402"/>
                <a:gd name="T15" fmla="*/ 93 h 115"/>
                <a:gd name="T16" fmla="*/ 54 w 402"/>
                <a:gd name="T17" fmla="*/ 102 h 115"/>
                <a:gd name="T18" fmla="*/ 198 w 402"/>
                <a:gd name="T19" fmla="*/ 111 h 115"/>
                <a:gd name="T20" fmla="*/ 336 w 402"/>
                <a:gd name="T21" fmla="*/ 75 h 115"/>
                <a:gd name="T22" fmla="*/ 375 w 402"/>
                <a:gd name="T23" fmla="*/ 54 h 115"/>
                <a:gd name="T24" fmla="*/ 402 w 402"/>
                <a:gd name="T2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2" h="115">
                  <a:moveTo>
                    <a:pt x="402" y="0"/>
                  </a:moveTo>
                  <a:lnTo>
                    <a:pt x="384" y="12"/>
                  </a:lnTo>
                  <a:cubicBezTo>
                    <a:pt x="363" y="20"/>
                    <a:pt x="312" y="42"/>
                    <a:pt x="276" y="51"/>
                  </a:cubicBezTo>
                  <a:cubicBezTo>
                    <a:pt x="240" y="60"/>
                    <a:pt x="202" y="65"/>
                    <a:pt x="165" y="66"/>
                  </a:cubicBezTo>
                  <a:cubicBezTo>
                    <a:pt x="128" y="67"/>
                    <a:pt x="76" y="59"/>
                    <a:pt x="51" y="57"/>
                  </a:cubicBezTo>
                  <a:cubicBezTo>
                    <a:pt x="26" y="55"/>
                    <a:pt x="23" y="52"/>
                    <a:pt x="15" y="54"/>
                  </a:cubicBezTo>
                  <a:cubicBezTo>
                    <a:pt x="7" y="56"/>
                    <a:pt x="4" y="63"/>
                    <a:pt x="3" y="69"/>
                  </a:cubicBezTo>
                  <a:cubicBezTo>
                    <a:pt x="2" y="75"/>
                    <a:pt x="0" y="88"/>
                    <a:pt x="9" y="93"/>
                  </a:cubicBezTo>
                  <a:cubicBezTo>
                    <a:pt x="18" y="98"/>
                    <a:pt x="22" y="99"/>
                    <a:pt x="54" y="102"/>
                  </a:cubicBezTo>
                  <a:cubicBezTo>
                    <a:pt x="86" y="105"/>
                    <a:pt x="151" y="115"/>
                    <a:pt x="198" y="111"/>
                  </a:cubicBezTo>
                  <a:cubicBezTo>
                    <a:pt x="245" y="107"/>
                    <a:pt x="307" y="84"/>
                    <a:pt x="336" y="75"/>
                  </a:cubicBezTo>
                  <a:cubicBezTo>
                    <a:pt x="365" y="66"/>
                    <a:pt x="365" y="65"/>
                    <a:pt x="375" y="54"/>
                  </a:cubicBezTo>
                  <a:cubicBezTo>
                    <a:pt x="385" y="43"/>
                    <a:pt x="392" y="26"/>
                    <a:pt x="402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185" name="Group 25"/>
          <p:cNvGrpSpPr>
            <a:grpSpLocks/>
          </p:cNvGrpSpPr>
          <p:nvPr/>
        </p:nvGrpSpPr>
        <p:grpSpPr bwMode="auto">
          <a:xfrm>
            <a:off x="0" y="6180138"/>
            <a:ext cx="9169400" cy="138112"/>
            <a:chOff x="0" y="4032"/>
            <a:chExt cx="5776" cy="87"/>
          </a:xfrm>
        </p:grpSpPr>
        <p:sp>
          <p:nvSpPr>
            <p:cNvPr id="92186" name="Freeform 26"/>
            <p:cNvSpPr>
              <a:spLocks/>
            </p:cNvSpPr>
            <p:nvPr userDrawn="1"/>
          </p:nvSpPr>
          <p:spPr bwMode="auto">
            <a:xfrm>
              <a:off x="4041" y="4047"/>
              <a:ext cx="1735" cy="72"/>
            </a:xfrm>
            <a:custGeom>
              <a:avLst/>
              <a:gdLst>
                <a:gd name="T0" fmla="*/ 165 w 1735"/>
                <a:gd name="T1" fmla="*/ 6 h 72"/>
                <a:gd name="T2" fmla="*/ 450 w 1735"/>
                <a:gd name="T3" fmla="*/ 3 h 72"/>
                <a:gd name="T4" fmla="*/ 714 w 1735"/>
                <a:gd name="T5" fmla="*/ 12 h 72"/>
                <a:gd name="T6" fmla="*/ 957 w 1735"/>
                <a:gd name="T7" fmla="*/ 24 h 72"/>
                <a:gd name="T8" fmla="*/ 1173 w 1735"/>
                <a:gd name="T9" fmla="*/ 24 h 72"/>
                <a:gd name="T10" fmla="*/ 1473 w 1735"/>
                <a:gd name="T11" fmla="*/ 15 h 72"/>
                <a:gd name="T12" fmla="*/ 1617 w 1735"/>
                <a:gd name="T13" fmla="*/ 0 h 72"/>
                <a:gd name="T14" fmla="*/ 1719 w 1735"/>
                <a:gd name="T15" fmla="*/ 15 h 72"/>
                <a:gd name="T16" fmla="*/ 1716 w 1735"/>
                <a:gd name="T17" fmla="*/ 66 h 72"/>
                <a:gd name="T18" fmla="*/ 1632 w 1735"/>
                <a:gd name="T19" fmla="*/ 51 h 72"/>
                <a:gd name="T20" fmla="*/ 1407 w 1735"/>
                <a:gd name="T21" fmla="*/ 51 h 72"/>
                <a:gd name="T22" fmla="*/ 1191 w 1735"/>
                <a:gd name="T23" fmla="*/ 48 h 72"/>
                <a:gd name="T24" fmla="*/ 870 w 1735"/>
                <a:gd name="T25" fmla="*/ 60 h 72"/>
                <a:gd name="T26" fmla="*/ 492 w 1735"/>
                <a:gd name="T27" fmla="*/ 48 h 72"/>
                <a:gd name="T28" fmla="*/ 291 w 1735"/>
                <a:gd name="T29" fmla="*/ 27 h 72"/>
                <a:gd name="T30" fmla="*/ 21 w 1735"/>
                <a:gd name="T31" fmla="*/ 36 h 72"/>
                <a:gd name="T32" fmla="*/ 165 w 1735"/>
                <a:gd name="T33" fmla="*/ 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35" h="72">
                  <a:moveTo>
                    <a:pt x="165" y="6"/>
                  </a:moveTo>
                  <a:cubicBezTo>
                    <a:pt x="236" y="1"/>
                    <a:pt x="359" y="2"/>
                    <a:pt x="450" y="3"/>
                  </a:cubicBezTo>
                  <a:cubicBezTo>
                    <a:pt x="541" y="4"/>
                    <a:pt x="630" y="9"/>
                    <a:pt x="714" y="12"/>
                  </a:cubicBezTo>
                  <a:cubicBezTo>
                    <a:pt x="798" y="15"/>
                    <a:pt x="881" y="22"/>
                    <a:pt x="957" y="24"/>
                  </a:cubicBezTo>
                  <a:cubicBezTo>
                    <a:pt x="1033" y="26"/>
                    <a:pt x="1087" y="25"/>
                    <a:pt x="1173" y="24"/>
                  </a:cubicBezTo>
                  <a:cubicBezTo>
                    <a:pt x="1259" y="23"/>
                    <a:pt x="1399" y="19"/>
                    <a:pt x="1473" y="15"/>
                  </a:cubicBezTo>
                  <a:cubicBezTo>
                    <a:pt x="1547" y="11"/>
                    <a:pt x="1576" y="0"/>
                    <a:pt x="1617" y="0"/>
                  </a:cubicBezTo>
                  <a:cubicBezTo>
                    <a:pt x="1658" y="0"/>
                    <a:pt x="1703" y="4"/>
                    <a:pt x="1719" y="15"/>
                  </a:cubicBezTo>
                  <a:cubicBezTo>
                    <a:pt x="1735" y="26"/>
                    <a:pt x="1730" y="60"/>
                    <a:pt x="1716" y="66"/>
                  </a:cubicBezTo>
                  <a:cubicBezTo>
                    <a:pt x="1702" y="72"/>
                    <a:pt x="1683" y="53"/>
                    <a:pt x="1632" y="51"/>
                  </a:cubicBezTo>
                  <a:cubicBezTo>
                    <a:pt x="1581" y="49"/>
                    <a:pt x="1480" y="51"/>
                    <a:pt x="1407" y="51"/>
                  </a:cubicBezTo>
                  <a:cubicBezTo>
                    <a:pt x="1334" y="51"/>
                    <a:pt x="1280" y="47"/>
                    <a:pt x="1191" y="48"/>
                  </a:cubicBezTo>
                  <a:cubicBezTo>
                    <a:pt x="1102" y="49"/>
                    <a:pt x="986" y="60"/>
                    <a:pt x="870" y="60"/>
                  </a:cubicBezTo>
                  <a:cubicBezTo>
                    <a:pt x="754" y="60"/>
                    <a:pt x="588" y="53"/>
                    <a:pt x="492" y="48"/>
                  </a:cubicBezTo>
                  <a:cubicBezTo>
                    <a:pt x="396" y="43"/>
                    <a:pt x="369" y="29"/>
                    <a:pt x="291" y="27"/>
                  </a:cubicBezTo>
                  <a:cubicBezTo>
                    <a:pt x="213" y="25"/>
                    <a:pt x="42" y="39"/>
                    <a:pt x="21" y="36"/>
                  </a:cubicBezTo>
                  <a:cubicBezTo>
                    <a:pt x="0" y="33"/>
                    <a:pt x="94" y="11"/>
                    <a:pt x="165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87" name="Freeform 27"/>
            <p:cNvSpPr>
              <a:spLocks/>
            </p:cNvSpPr>
            <p:nvPr userDrawn="1"/>
          </p:nvSpPr>
          <p:spPr bwMode="auto">
            <a:xfrm>
              <a:off x="1727" y="4038"/>
              <a:ext cx="2655" cy="60"/>
            </a:xfrm>
            <a:custGeom>
              <a:avLst/>
              <a:gdLst>
                <a:gd name="T0" fmla="*/ 2641 w 2655"/>
                <a:gd name="T1" fmla="*/ 6 h 60"/>
                <a:gd name="T2" fmla="*/ 2620 w 2655"/>
                <a:gd name="T3" fmla="*/ 30 h 60"/>
                <a:gd name="T4" fmla="*/ 2368 w 2655"/>
                <a:gd name="T5" fmla="*/ 45 h 60"/>
                <a:gd name="T6" fmla="*/ 2023 w 2655"/>
                <a:gd name="T7" fmla="*/ 60 h 60"/>
                <a:gd name="T8" fmla="*/ 1786 w 2655"/>
                <a:gd name="T9" fmla="*/ 48 h 60"/>
                <a:gd name="T10" fmla="*/ 1525 w 2655"/>
                <a:gd name="T11" fmla="*/ 36 h 60"/>
                <a:gd name="T12" fmla="*/ 1195 w 2655"/>
                <a:gd name="T13" fmla="*/ 45 h 60"/>
                <a:gd name="T14" fmla="*/ 817 w 2655"/>
                <a:gd name="T15" fmla="*/ 39 h 60"/>
                <a:gd name="T16" fmla="*/ 499 w 2655"/>
                <a:gd name="T17" fmla="*/ 27 h 60"/>
                <a:gd name="T18" fmla="*/ 136 w 2655"/>
                <a:gd name="T19" fmla="*/ 39 h 60"/>
                <a:gd name="T20" fmla="*/ 10 w 2655"/>
                <a:gd name="T21" fmla="*/ 33 h 60"/>
                <a:gd name="T22" fmla="*/ 76 w 2655"/>
                <a:gd name="T23" fmla="*/ 24 h 60"/>
                <a:gd name="T24" fmla="*/ 310 w 2655"/>
                <a:gd name="T25" fmla="*/ 18 h 60"/>
                <a:gd name="T26" fmla="*/ 544 w 2655"/>
                <a:gd name="T27" fmla="*/ 0 h 60"/>
                <a:gd name="T28" fmla="*/ 853 w 2655"/>
                <a:gd name="T29" fmla="*/ 21 h 60"/>
                <a:gd name="T30" fmla="*/ 1114 w 2655"/>
                <a:gd name="T31" fmla="*/ 21 h 60"/>
                <a:gd name="T32" fmla="*/ 1399 w 2655"/>
                <a:gd name="T33" fmla="*/ 3 h 60"/>
                <a:gd name="T34" fmla="*/ 1588 w 2655"/>
                <a:gd name="T35" fmla="*/ 9 h 60"/>
                <a:gd name="T36" fmla="*/ 1807 w 2655"/>
                <a:gd name="T37" fmla="*/ 21 h 60"/>
                <a:gd name="T38" fmla="*/ 2035 w 2655"/>
                <a:gd name="T39" fmla="*/ 12 h 60"/>
                <a:gd name="T40" fmla="*/ 2290 w 2655"/>
                <a:gd name="T41" fmla="*/ 18 h 60"/>
                <a:gd name="T42" fmla="*/ 2596 w 2655"/>
                <a:gd name="T43" fmla="*/ 3 h 60"/>
                <a:gd name="T44" fmla="*/ 2641 w 2655"/>
                <a:gd name="T45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55" h="60">
                  <a:moveTo>
                    <a:pt x="2641" y="6"/>
                  </a:moveTo>
                  <a:lnTo>
                    <a:pt x="2620" y="30"/>
                  </a:lnTo>
                  <a:cubicBezTo>
                    <a:pt x="2575" y="36"/>
                    <a:pt x="2467" y="40"/>
                    <a:pt x="2368" y="45"/>
                  </a:cubicBezTo>
                  <a:cubicBezTo>
                    <a:pt x="2269" y="50"/>
                    <a:pt x="2120" y="60"/>
                    <a:pt x="2023" y="60"/>
                  </a:cubicBezTo>
                  <a:cubicBezTo>
                    <a:pt x="1926" y="60"/>
                    <a:pt x="1869" y="52"/>
                    <a:pt x="1786" y="48"/>
                  </a:cubicBezTo>
                  <a:cubicBezTo>
                    <a:pt x="1703" y="44"/>
                    <a:pt x="1623" y="36"/>
                    <a:pt x="1525" y="36"/>
                  </a:cubicBezTo>
                  <a:cubicBezTo>
                    <a:pt x="1427" y="36"/>
                    <a:pt x="1313" y="44"/>
                    <a:pt x="1195" y="45"/>
                  </a:cubicBezTo>
                  <a:cubicBezTo>
                    <a:pt x="1077" y="46"/>
                    <a:pt x="933" y="42"/>
                    <a:pt x="817" y="39"/>
                  </a:cubicBezTo>
                  <a:cubicBezTo>
                    <a:pt x="701" y="36"/>
                    <a:pt x="612" y="27"/>
                    <a:pt x="499" y="27"/>
                  </a:cubicBezTo>
                  <a:cubicBezTo>
                    <a:pt x="386" y="27"/>
                    <a:pt x="217" y="38"/>
                    <a:pt x="136" y="39"/>
                  </a:cubicBezTo>
                  <a:cubicBezTo>
                    <a:pt x="55" y="40"/>
                    <a:pt x="20" y="36"/>
                    <a:pt x="10" y="33"/>
                  </a:cubicBezTo>
                  <a:cubicBezTo>
                    <a:pt x="0" y="30"/>
                    <a:pt x="26" y="27"/>
                    <a:pt x="76" y="24"/>
                  </a:cubicBezTo>
                  <a:cubicBezTo>
                    <a:pt x="126" y="21"/>
                    <a:pt x="232" y="22"/>
                    <a:pt x="310" y="18"/>
                  </a:cubicBezTo>
                  <a:cubicBezTo>
                    <a:pt x="388" y="14"/>
                    <a:pt x="454" y="0"/>
                    <a:pt x="544" y="0"/>
                  </a:cubicBezTo>
                  <a:cubicBezTo>
                    <a:pt x="634" y="0"/>
                    <a:pt x="758" y="18"/>
                    <a:pt x="853" y="21"/>
                  </a:cubicBezTo>
                  <a:cubicBezTo>
                    <a:pt x="948" y="24"/>
                    <a:pt x="1023" y="24"/>
                    <a:pt x="1114" y="21"/>
                  </a:cubicBezTo>
                  <a:cubicBezTo>
                    <a:pt x="1205" y="18"/>
                    <a:pt x="1320" y="5"/>
                    <a:pt x="1399" y="3"/>
                  </a:cubicBezTo>
                  <a:cubicBezTo>
                    <a:pt x="1478" y="1"/>
                    <a:pt x="1520" y="6"/>
                    <a:pt x="1588" y="9"/>
                  </a:cubicBezTo>
                  <a:cubicBezTo>
                    <a:pt x="1656" y="12"/>
                    <a:pt x="1733" y="21"/>
                    <a:pt x="1807" y="21"/>
                  </a:cubicBezTo>
                  <a:cubicBezTo>
                    <a:pt x="1881" y="21"/>
                    <a:pt x="1955" y="12"/>
                    <a:pt x="2035" y="12"/>
                  </a:cubicBezTo>
                  <a:cubicBezTo>
                    <a:pt x="2115" y="12"/>
                    <a:pt x="2197" y="19"/>
                    <a:pt x="2290" y="18"/>
                  </a:cubicBezTo>
                  <a:cubicBezTo>
                    <a:pt x="2383" y="17"/>
                    <a:pt x="2537" y="5"/>
                    <a:pt x="2596" y="3"/>
                  </a:cubicBezTo>
                  <a:cubicBezTo>
                    <a:pt x="2655" y="1"/>
                    <a:pt x="2651" y="3"/>
                    <a:pt x="2641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88" name="Freeform 28"/>
            <p:cNvSpPr>
              <a:spLocks/>
            </p:cNvSpPr>
            <p:nvPr userDrawn="1"/>
          </p:nvSpPr>
          <p:spPr bwMode="auto">
            <a:xfrm>
              <a:off x="0" y="4032"/>
              <a:ext cx="2041" cy="62"/>
            </a:xfrm>
            <a:custGeom>
              <a:avLst/>
              <a:gdLst>
                <a:gd name="T0" fmla="*/ 1893 w 2041"/>
                <a:gd name="T1" fmla="*/ 39 h 62"/>
                <a:gd name="T2" fmla="*/ 1578 w 2041"/>
                <a:gd name="T3" fmla="*/ 45 h 62"/>
                <a:gd name="T4" fmla="*/ 1011 w 2041"/>
                <a:gd name="T5" fmla="*/ 60 h 62"/>
                <a:gd name="T6" fmla="*/ 438 w 2041"/>
                <a:gd name="T7" fmla="*/ 57 h 62"/>
                <a:gd name="T8" fmla="*/ 0 w 2041"/>
                <a:gd name="T9" fmla="*/ 36 h 62"/>
                <a:gd name="T10" fmla="*/ 0 w 2041"/>
                <a:gd name="T11" fmla="*/ 3 h 62"/>
                <a:gd name="T12" fmla="*/ 210 w 2041"/>
                <a:gd name="T13" fmla="*/ 18 h 62"/>
                <a:gd name="T14" fmla="*/ 474 w 2041"/>
                <a:gd name="T15" fmla="*/ 21 h 62"/>
                <a:gd name="T16" fmla="*/ 678 w 2041"/>
                <a:gd name="T17" fmla="*/ 9 h 62"/>
                <a:gd name="T18" fmla="*/ 897 w 2041"/>
                <a:gd name="T19" fmla="*/ 9 h 62"/>
                <a:gd name="T20" fmla="*/ 1167 w 2041"/>
                <a:gd name="T21" fmla="*/ 30 h 62"/>
                <a:gd name="T22" fmla="*/ 1500 w 2041"/>
                <a:gd name="T23" fmla="*/ 24 h 62"/>
                <a:gd name="T24" fmla="*/ 1758 w 2041"/>
                <a:gd name="T25" fmla="*/ 3 h 62"/>
                <a:gd name="T26" fmla="*/ 1938 w 2041"/>
                <a:gd name="T27" fmla="*/ 18 h 62"/>
                <a:gd name="T28" fmla="*/ 2034 w 2041"/>
                <a:gd name="T29" fmla="*/ 33 h 62"/>
                <a:gd name="T30" fmla="*/ 1893 w 2041"/>
                <a:gd name="T31" fmla="*/ 3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41" h="62">
                  <a:moveTo>
                    <a:pt x="1893" y="39"/>
                  </a:moveTo>
                  <a:cubicBezTo>
                    <a:pt x="1817" y="41"/>
                    <a:pt x="1725" y="42"/>
                    <a:pt x="1578" y="45"/>
                  </a:cubicBezTo>
                  <a:cubicBezTo>
                    <a:pt x="1431" y="48"/>
                    <a:pt x="1201" y="58"/>
                    <a:pt x="1011" y="60"/>
                  </a:cubicBezTo>
                  <a:cubicBezTo>
                    <a:pt x="821" y="62"/>
                    <a:pt x="606" y="61"/>
                    <a:pt x="438" y="57"/>
                  </a:cubicBezTo>
                  <a:cubicBezTo>
                    <a:pt x="270" y="53"/>
                    <a:pt x="73" y="45"/>
                    <a:pt x="0" y="36"/>
                  </a:cubicBezTo>
                  <a:lnTo>
                    <a:pt x="0" y="3"/>
                  </a:lnTo>
                  <a:cubicBezTo>
                    <a:pt x="35" y="0"/>
                    <a:pt x="131" y="15"/>
                    <a:pt x="210" y="18"/>
                  </a:cubicBezTo>
                  <a:cubicBezTo>
                    <a:pt x="289" y="21"/>
                    <a:pt x="396" y="22"/>
                    <a:pt x="474" y="21"/>
                  </a:cubicBezTo>
                  <a:cubicBezTo>
                    <a:pt x="552" y="20"/>
                    <a:pt x="608" y="11"/>
                    <a:pt x="678" y="9"/>
                  </a:cubicBezTo>
                  <a:cubicBezTo>
                    <a:pt x="748" y="7"/>
                    <a:pt x="816" y="6"/>
                    <a:pt x="897" y="9"/>
                  </a:cubicBezTo>
                  <a:cubicBezTo>
                    <a:pt x="978" y="12"/>
                    <a:pt x="1067" y="28"/>
                    <a:pt x="1167" y="30"/>
                  </a:cubicBezTo>
                  <a:cubicBezTo>
                    <a:pt x="1267" y="32"/>
                    <a:pt x="1402" y="28"/>
                    <a:pt x="1500" y="24"/>
                  </a:cubicBezTo>
                  <a:cubicBezTo>
                    <a:pt x="1598" y="20"/>
                    <a:pt x="1685" y="4"/>
                    <a:pt x="1758" y="3"/>
                  </a:cubicBezTo>
                  <a:cubicBezTo>
                    <a:pt x="1831" y="2"/>
                    <a:pt x="1892" y="13"/>
                    <a:pt x="1938" y="18"/>
                  </a:cubicBezTo>
                  <a:cubicBezTo>
                    <a:pt x="1984" y="23"/>
                    <a:pt x="2041" y="30"/>
                    <a:pt x="2034" y="33"/>
                  </a:cubicBezTo>
                  <a:cubicBezTo>
                    <a:pt x="2027" y="36"/>
                    <a:pt x="1969" y="37"/>
                    <a:pt x="1893" y="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189" name="Rectangle 2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835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2190" name="Rectangle 3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2191" name="Rectangle 3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5163" y="636746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2192" name="Rectangle 3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3563" y="636746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endParaRPr lang="en-US" altLang="en-US"/>
          </a:p>
        </p:txBody>
      </p:sp>
      <p:sp>
        <p:nvSpPr>
          <p:cNvPr id="92193" name="Rectangle 3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32563" y="636746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cs typeface="Times New Roman" pitchFamily="18" charset="0"/>
              </a:defRPr>
            </a:lvl1pPr>
          </a:lstStyle>
          <a:p>
            <a:fld id="{3CD020D4-EBBB-4D7D-A982-27D60EADFA01}" type="slidenum">
              <a:rPr lang="ar-SA" altLang="en-US"/>
              <a:pPr/>
              <a:t>‹#›</a:t>
            </a:fld>
            <a:endParaRPr lang="en-US" alt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90000"/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80000"/>
        <a:buBlip>
          <a:blip r:embed="rId15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6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7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8"/>
        </a:buBlip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8"/>
        </a:buBlip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8"/>
        </a:buBlip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8"/>
        </a:buBlip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8"/>
        </a:buBlip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6.png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9.png"/><Relationship Id="rId4" Type="http://schemas.openxmlformats.org/officeDocument/2006/relationships/oleObject" Target="../embeddings/oleObject4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6.png"/><Relationship Id="rId5" Type="http://schemas.openxmlformats.org/officeDocument/2006/relationships/image" Target="../media/image35.wmf"/><Relationship Id="rId4" Type="http://schemas.openxmlformats.org/officeDocument/2006/relationships/oleObject" Target="../embeddings/oleObject5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0.emf"/><Relationship Id="rId4" Type="http://schemas.openxmlformats.org/officeDocument/2006/relationships/oleObject" Target="../embeddings/oleObject6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oleObject" Target="../embeddings/oleObject7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5E5C791D-1957-417A-9538-1E94BC30566C}" type="slidenum">
              <a:rPr lang="ar-SA" altLang="en-US"/>
              <a:pPr/>
              <a:t>1</a:t>
            </a:fld>
            <a:endParaRPr lang="en-US" alt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868488"/>
            <a:ext cx="9144000" cy="1600200"/>
          </a:xfrm>
          <a:noFill/>
          <a:ln/>
        </p:spPr>
        <p:txBody>
          <a:bodyPr lIns="92075" tIns="46038" rIns="92075" bIns="46038" anchor="ctr" anchorCtr="0"/>
          <a:lstStyle/>
          <a:p>
            <a:r>
              <a:rPr lang="en-US" altLang="en-US" sz="3200"/>
              <a:t>Hair Health &amp; Conditioners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noFill/>
          <a:ln/>
        </p:spPr>
        <p:txBody>
          <a:bodyPr lIns="92075" tIns="46038" rIns="92075" bIns="46038" anchorCtr="0"/>
          <a:lstStyle/>
          <a:p>
            <a:pPr marL="342900" indent="-342900">
              <a:spcBef>
                <a:spcPct val="0"/>
              </a:spcBef>
            </a:pPr>
            <a:r>
              <a:rPr lang="en-US" altLang="en-US" sz="2800"/>
              <a:t>Lauren Thaman Hodges</a:t>
            </a:r>
          </a:p>
          <a:p>
            <a:pPr marL="342900" indent="-342900">
              <a:spcBef>
                <a:spcPct val="0"/>
              </a:spcBef>
            </a:pPr>
            <a:r>
              <a:rPr lang="en-US" altLang="en-US" sz="2800"/>
              <a:t>Associate Director</a:t>
            </a:r>
          </a:p>
          <a:p>
            <a:pPr marL="342900" indent="-342900">
              <a:spcBef>
                <a:spcPct val="0"/>
              </a:spcBef>
            </a:pPr>
            <a:r>
              <a:rPr lang="en-US" altLang="en-US" sz="2800"/>
              <a:t>Procter &amp; Gamble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269B9-E0DB-4DE1-A5C6-3E25B09D103C}" type="slidenum">
              <a:rPr lang="ar-SA" altLang="en-US"/>
              <a:pPr/>
              <a:t>10</a:t>
            </a:fld>
            <a:endParaRPr lang="en-US" altLang="en-US"/>
          </a:p>
        </p:txBody>
      </p:sp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1331913" y="2209800"/>
            <a:ext cx="2298700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altLang="en-US" sz="2200">
                <a:latin typeface="Tahoma" pitchFamily="34" charset="0"/>
              </a:rPr>
              <a:t>Uplifted Cuticle</a:t>
            </a:r>
          </a:p>
          <a:p>
            <a:pPr algn="ctr" eaLnBrk="0" hangingPunct="0"/>
            <a:endParaRPr lang="en-US" altLang="en-US" sz="2200">
              <a:latin typeface="Tahoma" pitchFamily="34" charset="0"/>
            </a:endParaRPr>
          </a:p>
          <a:p>
            <a:pPr algn="ctr" eaLnBrk="0" hangingPunct="0"/>
            <a:r>
              <a:rPr lang="en-US" altLang="en-US" sz="2200">
                <a:latin typeface="Tahoma" pitchFamily="34" charset="0"/>
              </a:rPr>
              <a:t>loss of cuticle</a:t>
            </a:r>
          </a:p>
          <a:p>
            <a:pPr algn="ctr" eaLnBrk="0" hangingPunct="0"/>
            <a:endParaRPr lang="en-US" altLang="en-US" sz="2200">
              <a:latin typeface="Tahoma" pitchFamily="34" charset="0"/>
            </a:endParaRPr>
          </a:p>
          <a:p>
            <a:pPr algn="ctr" eaLnBrk="0" hangingPunct="0"/>
            <a:r>
              <a:rPr lang="en-US" altLang="en-US" sz="2200">
                <a:latin typeface="Tahoma" pitchFamily="34" charset="0"/>
              </a:rPr>
              <a:t>layer by layer</a:t>
            </a:r>
          </a:p>
          <a:p>
            <a:pPr algn="ctr" eaLnBrk="0" hangingPunct="0"/>
            <a:endParaRPr lang="en-US" altLang="en-US" sz="2200">
              <a:latin typeface="Tahoma" pitchFamily="34" charset="0"/>
            </a:endParaRPr>
          </a:p>
          <a:p>
            <a:pPr algn="ctr" eaLnBrk="0" hangingPunct="0"/>
            <a:r>
              <a:rPr lang="en-US" altLang="en-US" sz="2200" b="1">
                <a:solidFill>
                  <a:schemeClr val="folHlink"/>
                </a:solidFill>
                <a:latin typeface="Tahoma" pitchFamily="34" charset="0"/>
              </a:rPr>
              <a:t>exposes cortex</a:t>
            </a:r>
          </a:p>
          <a:p>
            <a:pPr algn="ctr" eaLnBrk="0" hangingPunct="0"/>
            <a:endParaRPr lang="en-US" altLang="en-US" sz="2200">
              <a:latin typeface="Tahoma" pitchFamily="34" charset="0"/>
            </a:endParaRPr>
          </a:p>
          <a:p>
            <a:pPr algn="ctr" eaLnBrk="0" hangingPunct="0"/>
            <a:r>
              <a:rPr lang="en-US" altLang="en-US" sz="2200">
                <a:latin typeface="Tahoma" pitchFamily="34" charset="0"/>
              </a:rPr>
              <a:t>split ends</a:t>
            </a:r>
          </a:p>
          <a:p>
            <a:pPr algn="ctr" eaLnBrk="0" hangingPunct="0"/>
            <a:endParaRPr lang="en-US" altLang="en-US" sz="2200">
              <a:latin typeface="Tahoma" pitchFamily="34" charset="0"/>
            </a:endParaRPr>
          </a:p>
          <a:p>
            <a:pPr algn="ctr" eaLnBrk="0" hangingPunct="0"/>
            <a:r>
              <a:rPr lang="en-US" altLang="en-US" sz="2200">
                <a:latin typeface="Tahoma" pitchFamily="34" charset="0"/>
              </a:rPr>
              <a:t>hair breaks</a:t>
            </a:r>
          </a:p>
          <a:p>
            <a:pPr algn="ctr" eaLnBrk="0" hangingPunct="0"/>
            <a:endParaRPr lang="en-US" altLang="en-US" sz="2200">
              <a:latin typeface="Tahoma" pitchFamily="34" charset="0"/>
            </a:endParaRPr>
          </a:p>
        </p:txBody>
      </p:sp>
      <p:sp>
        <p:nvSpPr>
          <p:cNvPr id="86019" name="AutoShape 3"/>
          <p:cNvSpPr>
            <a:spLocks noChangeArrowheads="1"/>
          </p:cNvSpPr>
          <p:nvPr/>
        </p:nvSpPr>
        <p:spPr bwMode="auto">
          <a:xfrm>
            <a:off x="2384425" y="2587625"/>
            <a:ext cx="215900" cy="368300"/>
          </a:xfrm>
          <a:prstGeom prst="downArrow">
            <a:avLst>
              <a:gd name="adj1" fmla="val 50000"/>
              <a:gd name="adj2" fmla="val 85302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0" name="AutoShape 4"/>
          <p:cNvSpPr>
            <a:spLocks noChangeArrowheads="1"/>
          </p:cNvSpPr>
          <p:nvPr/>
        </p:nvSpPr>
        <p:spPr bwMode="auto">
          <a:xfrm>
            <a:off x="2384425" y="3273425"/>
            <a:ext cx="215900" cy="368300"/>
          </a:xfrm>
          <a:prstGeom prst="downArrow">
            <a:avLst>
              <a:gd name="adj1" fmla="val 50000"/>
              <a:gd name="adj2" fmla="val 85302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1" name="AutoShape 5"/>
          <p:cNvSpPr>
            <a:spLocks noChangeArrowheads="1"/>
          </p:cNvSpPr>
          <p:nvPr/>
        </p:nvSpPr>
        <p:spPr bwMode="auto">
          <a:xfrm>
            <a:off x="2384425" y="3959225"/>
            <a:ext cx="215900" cy="368300"/>
          </a:xfrm>
          <a:prstGeom prst="downArrow">
            <a:avLst>
              <a:gd name="adj1" fmla="val 50000"/>
              <a:gd name="adj2" fmla="val 85302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2" name="AutoShape 6"/>
          <p:cNvSpPr>
            <a:spLocks noChangeArrowheads="1"/>
          </p:cNvSpPr>
          <p:nvPr/>
        </p:nvSpPr>
        <p:spPr bwMode="auto">
          <a:xfrm>
            <a:off x="2384425" y="4568825"/>
            <a:ext cx="215900" cy="368300"/>
          </a:xfrm>
          <a:prstGeom prst="downArrow">
            <a:avLst>
              <a:gd name="adj1" fmla="val 50000"/>
              <a:gd name="adj2" fmla="val 85302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3" name="AutoShape 7"/>
          <p:cNvSpPr>
            <a:spLocks noChangeArrowheads="1"/>
          </p:cNvSpPr>
          <p:nvPr/>
        </p:nvSpPr>
        <p:spPr bwMode="auto">
          <a:xfrm>
            <a:off x="2384425" y="5254625"/>
            <a:ext cx="215900" cy="368300"/>
          </a:xfrm>
          <a:prstGeom prst="downArrow">
            <a:avLst>
              <a:gd name="adj1" fmla="val 50000"/>
              <a:gd name="adj2" fmla="val 85302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8" name="AutoShape 12"/>
          <p:cNvSpPr>
            <a:spLocks/>
          </p:cNvSpPr>
          <p:nvPr/>
        </p:nvSpPr>
        <p:spPr bwMode="auto">
          <a:xfrm>
            <a:off x="1325563" y="2276475"/>
            <a:ext cx="76200" cy="762000"/>
          </a:xfrm>
          <a:prstGeom prst="leftBrace">
            <a:avLst>
              <a:gd name="adj1" fmla="val 8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9" name="AutoShape 13"/>
          <p:cNvSpPr>
            <a:spLocks/>
          </p:cNvSpPr>
          <p:nvPr/>
        </p:nvSpPr>
        <p:spPr bwMode="auto">
          <a:xfrm>
            <a:off x="1325563" y="3190875"/>
            <a:ext cx="76200" cy="1371600"/>
          </a:xfrm>
          <a:prstGeom prst="leftBrace">
            <a:avLst>
              <a:gd name="adj1" fmla="val 15000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30" name="AutoShape 14"/>
          <p:cNvSpPr>
            <a:spLocks/>
          </p:cNvSpPr>
          <p:nvPr/>
        </p:nvSpPr>
        <p:spPr bwMode="auto">
          <a:xfrm>
            <a:off x="1325563" y="4714875"/>
            <a:ext cx="76200" cy="1295400"/>
          </a:xfrm>
          <a:prstGeom prst="leftBrace">
            <a:avLst>
              <a:gd name="adj1" fmla="val 14166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31" name="Text Box 15"/>
          <p:cNvSpPr txBox="1">
            <a:spLocks noChangeArrowheads="1"/>
          </p:cNvSpPr>
          <p:nvPr/>
        </p:nvSpPr>
        <p:spPr bwMode="auto">
          <a:xfrm>
            <a:off x="639763" y="2505075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800">
                <a:latin typeface="Tahoma" pitchFamily="34" charset="0"/>
              </a:rPr>
              <a:t>Slight</a:t>
            </a:r>
          </a:p>
        </p:txBody>
      </p:sp>
      <p:sp>
        <p:nvSpPr>
          <p:cNvPr id="86032" name="Text Box 16"/>
          <p:cNvSpPr txBox="1">
            <a:spLocks noChangeArrowheads="1"/>
          </p:cNvSpPr>
          <p:nvPr/>
        </p:nvSpPr>
        <p:spPr bwMode="auto">
          <a:xfrm>
            <a:off x="304800" y="35814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800">
                <a:latin typeface="Tahoma" pitchFamily="34" charset="0"/>
              </a:rPr>
              <a:t>Moderate</a:t>
            </a:r>
          </a:p>
        </p:txBody>
      </p:sp>
      <p:sp>
        <p:nvSpPr>
          <p:cNvPr id="86033" name="Text Box 17"/>
          <p:cNvSpPr txBox="1">
            <a:spLocks noChangeArrowheads="1"/>
          </p:cNvSpPr>
          <p:nvPr/>
        </p:nvSpPr>
        <p:spPr bwMode="auto">
          <a:xfrm>
            <a:off x="304800" y="5181600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800">
                <a:latin typeface="Tahoma" pitchFamily="34" charset="0"/>
              </a:rPr>
              <a:t>Severe</a:t>
            </a:r>
          </a:p>
        </p:txBody>
      </p:sp>
      <p:pic>
        <p:nvPicPr>
          <p:cNvPr id="86034" name="Picture 18" descr="exposed corte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981200"/>
            <a:ext cx="3776663" cy="422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35" name="Text Box 19"/>
          <p:cNvSpPr txBox="1">
            <a:spLocks noChangeArrowheads="1"/>
          </p:cNvSpPr>
          <p:nvPr/>
        </p:nvSpPr>
        <p:spPr bwMode="auto">
          <a:xfrm>
            <a:off x="1905000" y="685800"/>
            <a:ext cx="5486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200">
                <a:solidFill>
                  <a:schemeClr val="tx2"/>
                </a:solidFill>
                <a:latin typeface="Tahoma" pitchFamily="34" charset="0"/>
              </a:rPr>
              <a:t>Hair Damage</a:t>
            </a:r>
          </a:p>
        </p:txBody>
      </p:sp>
      <p:sp>
        <p:nvSpPr>
          <p:cNvPr id="86036" name="Text Box 20"/>
          <p:cNvSpPr txBox="1">
            <a:spLocks noChangeArrowheads="1"/>
          </p:cNvSpPr>
          <p:nvPr/>
        </p:nvSpPr>
        <p:spPr bwMode="auto">
          <a:xfrm>
            <a:off x="762000" y="1447800"/>
            <a:ext cx="419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>
                <a:latin typeface="Tahoma" pitchFamily="34" charset="0"/>
              </a:rPr>
              <a:t>Progression of Hair Damage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D8F29-7F4C-4F81-AD16-ED1FD731F16E}" type="slidenum">
              <a:rPr lang="ar-SA" altLang="en-US"/>
              <a:pPr/>
              <a:t>11</a:t>
            </a:fld>
            <a:endParaRPr lang="en-US" altLang="en-US"/>
          </a:p>
        </p:txBody>
      </p:sp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1460500" y="2209800"/>
            <a:ext cx="2039938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altLang="en-US" sz="2200">
                <a:latin typeface="Tahoma" pitchFamily="34" charset="0"/>
              </a:rPr>
              <a:t>Uplifted Cuticle</a:t>
            </a:r>
          </a:p>
          <a:p>
            <a:pPr algn="ctr" eaLnBrk="0" hangingPunct="0"/>
            <a:endParaRPr lang="en-US" altLang="en-US" sz="2200">
              <a:latin typeface="Tahoma" pitchFamily="34" charset="0"/>
            </a:endParaRPr>
          </a:p>
          <a:p>
            <a:pPr algn="ctr" eaLnBrk="0" hangingPunct="0"/>
            <a:r>
              <a:rPr lang="en-US" altLang="en-US" sz="2200">
                <a:latin typeface="Tahoma" pitchFamily="34" charset="0"/>
              </a:rPr>
              <a:t>loss of cuticle</a:t>
            </a:r>
          </a:p>
          <a:p>
            <a:pPr algn="ctr" eaLnBrk="0" hangingPunct="0"/>
            <a:endParaRPr lang="en-US" altLang="en-US" sz="2200">
              <a:latin typeface="Tahoma" pitchFamily="34" charset="0"/>
            </a:endParaRPr>
          </a:p>
          <a:p>
            <a:pPr algn="ctr" eaLnBrk="0" hangingPunct="0"/>
            <a:r>
              <a:rPr lang="en-US" altLang="en-US" sz="2200">
                <a:latin typeface="Tahoma" pitchFamily="34" charset="0"/>
              </a:rPr>
              <a:t>layer by layer</a:t>
            </a:r>
          </a:p>
          <a:p>
            <a:pPr algn="ctr" eaLnBrk="0" hangingPunct="0"/>
            <a:endParaRPr lang="en-US" altLang="en-US" sz="2200">
              <a:latin typeface="Tahoma" pitchFamily="34" charset="0"/>
            </a:endParaRPr>
          </a:p>
          <a:p>
            <a:pPr algn="ctr" eaLnBrk="0" hangingPunct="0"/>
            <a:r>
              <a:rPr lang="en-US" altLang="en-US" sz="2200">
                <a:latin typeface="Tahoma" pitchFamily="34" charset="0"/>
              </a:rPr>
              <a:t>exposes cortex</a:t>
            </a:r>
          </a:p>
          <a:p>
            <a:pPr algn="ctr" eaLnBrk="0" hangingPunct="0"/>
            <a:endParaRPr lang="en-US" altLang="en-US" sz="2200">
              <a:latin typeface="Tahoma" pitchFamily="34" charset="0"/>
            </a:endParaRPr>
          </a:p>
          <a:p>
            <a:pPr algn="ctr" eaLnBrk="0" hangingPunct="0"/>
            <a:r>
              <a:rPr lang="en-US" altLang="en-US" sz="2200" b="1">
                <a:solidFill>
                  <a:schemeClr val="folHlink"/>
                </a:solidFill>
                <a:latin typeface="Tahoma" pitchFamily="34" charset="0"/>
              </a:rPr>
              <a:t>split ends</a:t>
            </a:r>
          </a:p>
          <a:p>
            <a:pPr algn="ctr" eaLnBrk="0" hangingPunct="0"/>
            <a:endParaRPr lang="en-US" altLang="en-US" sz="2200" b="1">
              <a:solidFill>
                <a:schemeClr val="folHlink"/>
              </a:solidFill>
              <a:latin typeface="Tahoma" pitchFamily="34" charset="0"/>
            </a:endParaRPr>
          </a:p>
          <a:p>
            <a:pPr algn="ctr" eaLnBrk="0" hangingPunct="0"/>
            <a:r>
              <a:rPr lang="en-US" altLang="en-US" sz="2200" b="1">
                <a:solidFill>
                  <a:schemeClr val="folHlink"/>
                </a:solidFill>
                <a:latin typeface="Tahoma" pitchFamily="34" charset="0"/>
              </a:rPr>
              <a:t>hair breaks</a:t>
            </a:r>
          </a:p>
          <a:p>
            <a:pPr algn="ctr" eaLnBrk="0" hangingPunct="0"/>
            <a:endParaRPr lang="en-US" altLang="en-US" sz="2200" b="1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88067" name="AutoShape 3"/>
          <p:cNvSpPr>
            <a:spLocks noChangeArrowheads="1"/>
          </p:cNvSpPr>
          <p:nvPr/>
        </p:nvSpPr>
        <p:spPr bwMode="auto">
          <a:xfrm>
            <a:off x="2384425" y="2587625"/>
            <a:ext cx="215900" cy="368300"/>
          </a:xfrm>
          <a:prstGeom prst="downArrow">
            <a:avLst>
              <a:gd name="adj1" fmla="val 50000"/>
              <a:gd name="adj2" fmla="val 85302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68" name="AutoShape 4"/>
          <p:cNvSpPr>
            <a:spLocks noChangeArrowheads="1"/>
          </p:cNvSpPr>
          <p:nvPr/>
        </p:nvSpPr>
        <p:spPr bwMode="auto">
          <a:xfrm>
            <a:off x="2384425" y="3273425"/>
            <a:ext cx="215900" cy="368300"/>
          </a:xfrm>
          <a:prstGeom prst="downArrow">
            <a:avLst>
              <a:gd name="adj1" fmla="val 50000"/>
              <a:gd name="adj2" fmla="val 85302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69" name="AutoShape 5"/>
          <p:cNvSpPr>
            <a:spLocks noChangeArrowheads="1"/>
          </p:cNvSpPr>
          <p:nvPr/>
        </p:nvSpPr>
        <p:spPr bwMode="auto">
          <a:xfrm>
            <a:off x="2384425" y="3959225"/>
            <a:ext cx="215900" cy="368300"/>
          </a:xfrm>
          <a:prstGeom prst="downArrow">
            <a:avLst>
              <a:gd name="adj1" fmla="val 50000"/>
              <a:gd name="adj2" fmla="val 85302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70" name="AutoShape 6"/>
          <p:cNvSpPr>
            <a:spLocks noChangeArrowheads="1"/>
          </p:cNvSpPr>
          <p:nvPr/>
        </p:nvSpPr>
        <p:spPr bwMode="auto">
          <a:xfrm>
            <a:off x="2384425" y="4568825"/>
            <a:ext cx="215900" cy="368300"/>
          </a:xfrm>
          <a:prstGeom prst="downArrow">
            <a:avLst>
              <a:gd name="adj1" fmla="val 50000"/>
              <a:gd name="adj2" fmla="val 85302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71" name="AutoShape 7"/>
          <p:cNvSpPr>
            <a:spLocks noChangeArrowheads="1"/>
          </p:cNvSpPr>
          <p:nvPr/>
        </p:nvSpPr>
        <p:spPr bwMode="auto">
          <a:xfrm>
            <a:off x="2384425" y="5254625"/>
            <a:ext cx="215900" cy="368300"/>
          </a:xfrm>
          <a:prstGeom prst="downArrow">
            <a:avLst>
              <a:gd name="adj1" fmla="val 50000"/>
              <a:gd name="adj2" fmla="val 85302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8073" name="Picture 9" descr="hair condition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19200"/>
            <a:ext cx="3622675" cy="187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74" name="Picture 10" descr="trichorrhexis nodosa - overheated hair dry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276600"/>
            <a:ext cx="3611563" cy="301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76" name="AutoShape 12"/>
          <p:cNvSpPr>
            <a:spLocks/>
          </p:cNvSpPr>
          <p:nvPr/>
        </p:nvSpPr>
        <p:spPr bwMode="auto">
          <a:xfrm>
            <a:off x="1325563" y="2276475"/>
            <a:ext cx="76200" cy="762000"/>
          </a:xfrm>
          <a:prstGeom prst="leftBrace">
            <a:avLst>
              <a:gd name="adj1" fmla="val 8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77" name="AutoShape 13"/>
          <p:cNvSpPr>
            <a:spLocks/>
          </p:cNvSpPr>
          <p:nvPr/>
        </p:nvSpPr>
        <p:spPr bwMode="auto">
          <a:xfrm>
            <a:off x="1325563" y="3190875"/>
            <a:ext cx="76200" cy="1371600"/>
          </a:xfrm>
          <a:prstGeom prst="leftBrace">
            <a:avLst>
              <a:gd name="adj1" fmla="val 15000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78" name="AutoShape 14"/>
          <p:cNvSpPr>
            <a:spLocks/>
          </p:cNvSpPr>
          <p:nvPr/>
        </p:nvSpPr>
        <p:spPr bwMode="auto">
          <a:xfrm>
            <a:off x="1325563" y="4714875"/>
            <a:ext cx="76200" cy="1295400"/>
          </a:xfrm>
          <a:prstGeom prst="leftBrace">
            <a:avLst>
              <a:gd name="adj1" fmla="val 14166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79" name="Text Box 15"/>
          <p:cNvSpPr txBox="1">
            <a:spLocks noChangeArrowheads="1"/>
          </p:cNvSpPr>
          <p:nvPr/>
        </p:nvSpPr>
        <p:spPr bwMode="auto">
          <a:xfrm>
            <a:off x="639763" y="2505075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800">
                <a:latin typeface="Tahoma" pitchFamily="34" charset="0"/>
              </a:rPr>
              <a:t>Slight</a:t>
            </a:r>
          </a:p>
        </p:txBody>
      </p:sp>
      <p:sp>
        <p:nvSpPr>
          <p:cNvPr id="88080" name="Text Box 16"/>
          <p:cNvSpPr txBox="1">
            <a:spLocks noChangeArrowheads="1"/>
          </p:cNvSpPr>
          <p:nvPr/>
        </p:nvSpPr>
        <p:spPr bwMode="auto">
          <a:xfrm>
            <a:off x="304800" y="35814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800">
                <a:latin typeface="Tahoma" pitchFamily="34" charset="0"/>
              </a:rPr>
              <a:t>Moderate</a:t>
            </a:r>
          </a:p>
        </p:txBody>
      </p:sp>
      <p:sp>
        <p:nvSpPr>
          <p:cNvPr id="88081" name="Text Box 17"/>
          <p:cNvSpPr txBox="1">
            <a:spLocks noChangeArrowheads="1"/>
          </p:cNvSpPr>
          <p:nvPr/>
        </p:nvSpPr>
        <p:spPr bwMode="auto">
          <a:xfrm>
            <a:off x="304800" y="5181600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800">
                <a:latin typeface="Tahoma" pitchFamily="34" charset="0"/>
              </a:rPr>
              <a:t>Severe</a:t>
            </a:r>
          </a:p>
        </p:txBody>
      </p:sp>
      <p:sp>
        <p:nvSpPr>
          <p:cNvPr id="88082" name="Text Box 18"/>
          <p:cNvSpPr txBox="1">
            <a:spLocks noChangeArrowheads="1"/>
          </p:cNvSpPr>
          <p:nvPr/>
        </p:nvSpPr>
        <p:spPr bwMode="auto">
          <a:xfrm>
            <a:off x="1752600" y="685800"/>
            <a:ext cx="5486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200">
                <a:solidFill>
                  <a:schemeClr val="tx2"/>
                </a:solidFill>
                <a:latin typeface="Tahoma" pitchFamily="34" charset="0"/>
              </a:rPr>
              <a:t>Hair Damage</a:t>
            </a:r>
          </a:p>
        </p:txBody>
      </p:sp>
      <p:sp>
        <p:nvSpPr>
          <p:cNvPr id="88083" name="Text Box 19"/>
          <p:cNvSpPr txBox="1">
            <a:spLocks noChangeArrowheads="1"/>
          </p:cNvSpPr>
          <p:nvPr/>
        </p:nvSpPr>
        <p:spPr bwMode="auto">
          <a:xfrm>
            <a:off x="762000" y="1447800"/>
            <a:ext cx="419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>
                <a:latin typeface="Tahoma" pitchFamily="34" charset="0"/>
              </a:rPr>
              <a:t>Progression of Hair Damage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95D91-8192-4C7A-937D-06B39B4459EB}" type="slidenum">
              <a:rPr lang="ar-SA" altLang="en-US"/>
              <a:pPr/>
              <a:t>12</a:t>
            </a:fld>
            <a:endParaRPr lang="en-US" altLang="en-US"/>
          </a:p>
        </p:txBody>
      </p:sp>
      <p:pic>
        <p:nvPicPr>
          <p:cNvPr id="24578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971800"/>
            <a:ext cx="2595563" cy="25384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971800"/>
            <a:ext cx="2527300" cy="25114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0" name="Picture 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971800"/>
            <a:ext cx="2582863" cy="25431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4581" name="Group 5"/>
          <p:cNvGrpSpPr>
            <a:grpSpLocks/>
          </p:cNvGrpSpPr>
          <p:nvPr/>
        </p:nvGrpSpPr>
        <p:grpSpPr bwMode="auto">
          <a:xfrm>
            <a:off x="6977063" y="5646738"/>
            <a:ext cx="1330325" cy="533400"/>
            <a:chOff x="4491" y="3557"/>
            <a:chExt cx="838" cy="336"/>
          </a:xfrm>
        </p:grpSpPr>
        <p:sp>
          <p:nvSpPr>
            <p:cNvPr id="24582" name="Rectangle 6"/>
            <p:cNvSpPr>
              <a:spLocks noChangeArrowheads="1"/>
            </p:cNvSpPr>
            <p:nvPr/>
          </p:nvSpPr>
          <p:spPr bwMode="auto">
            <a:xfrm>
              <a:off x="4491" y="3557"/>
              <a:ext cx="288" cy="276"/>
            </a:xfrm>
            <a:prstGeom prst="rect">
              <a:avLst/>
            </a:prstGeom>
            <a:gradFill rotWithShape="0">
              <a:gsLst>
                <a:gs pos="0">
                  <a:srgbClr val="FFFFFF">
                    <a:gamma/>
                    <a:shade val="69804"/>
                    <a:invGamma/>
                  </a:srgbClr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>
              <a:outerShdw dist="107763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3" name="Rectangle 7"/>
            <p:cNvSpPr>
              <a:spLocks noChangeArrowheads="1"/>
            </p:cNvSpPr>
            <p:nvPr/>
          </p:nvSpPr>
          <p:spPr bwMode="auto">
            <a:xfrm>
              <a:off x="4925" y="3605"/>
              <a:ext cx="4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Tip</a:t>
              </a:r>
            </a:p>
          </p:txBody>
        </p:sp>
      </p:grpSp>
      <p:grpSp>
        <p:nvGrpSpPr>
          <p:cNvPr id="24584" name="Group 8"/>
          <p:cNvGrpSpPr>
            <a:grpSpLocks/>
          </p:cNvGrpSpPr>
          <p:nvPr/>
        </p:nvGrpSpPr>
        <p:grpSpPr bwMode="auto">
          <a:xfrm>
            <a:off x="3898900" y="5657850"/>
            <a:ext cx="1773238" cy="522288"/>
            <a:chOff x="2552" y="3564"/>
            <a:chExt cx="1117" cy="329"/>
          </a:xfrm>
        </p:grpSpPr>
        <p:sp>
          <p:nvSpPr>
            <p:cNvPr id="24585" name="Rectangle 9"/>
            <p:cNvSpPr>
              <a:spLocks noChangeArrowheads="1"/>
            </p:cNvSpPr>
            <p:nvPr/>
          </p:nvSpPr>
          <p:spPr bwMode="auto">
            <a:xfrm>
              <a:off x="2552" y="3564"/>
              <a:ext cx="288" cy="276"/>
            </a:xfrm>
            <a:prstGeom prst="rect">
              <a:avLst/>
            </a:prstGeom>
            <a:gradFill rotWithShape="0">
              <a:gsLst>
                <a:gs pos="0">
                  <a:srgbClr val="FFFFFF">
                    <a:gamma/>
                    <a:shade val="69804"/>
                    <a:invGamma/>
                  </a:srgbClr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>
              <a:outerShdw dist="107763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6" name="Rectangle 10"/>
            <p:cNvSpPr>
              <a:spLocks noChangeArrowheads="1"/>
            </p:cNvSpPr>
            <p:nvPr/>
          </p:nvSpPr>
          <p:spPr bwMode="auto">
            <a:xfrm>
              <a:off x="2945" y="3605"/>
              <a:ext cx="7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Middle</a:t>
              </a:r>
            </a:p>
          </p:txBody>
        </p:sp>
      </p:grpSp>
      <p:grpSp>
        <p:nvGrpSpPr>
          <p:cNvPr id="24587" name="Group 11"/>
          <p:cNvGrpSpPr>
            <a:grpSpLocks/>
          </p:cNvGrpSpPr>
          <p:nvPr/>
        </p:nvGrpSpPr>
        <p:grpSpPr bwMode="auto">
          <a:xfrm>
            <a:off x="1143000" y="5638800"/>
            <a:ext cx="1501775" cy="522288"/>
            <a:chOff x="859" y="3564"/>
            <a:chExt cx="946" cy="329"/>
          </a:xfrm>
        </p:grpSpPr>
        <p:sp>
          <p:nvSpPr>
            <p:cNvPr id="24588" name="Rectangle 12"/>
            <p:cNvSpPr>
              <a:spLocks noChangeArrowheads="1"/>
            </p:cNvSpPr>
            <p:nvPr/>
          </p:nvSpPr>
          <p:spPr bwMode="auto">
            <a:xfrm>
              <a:off x="859" y="3564"/>
              <a:ext cx="288" cy="276"/>
            </a:xfrm>
            <a:prstGeom prst="rect">
              <a:avLst/>
            </a:prstGeom>
            <a:gradFill rotWithShape="0">
              <a:gsLst>
                <a:gs pos="0">
                  <a:srgbClr val="FFFFFF">
                    <a:gamma/>
                    <a:shade val="69804"/>
                    <a:invGamma/>
                  </a:srgbClr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>
              <a:outerShdw dist="107763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9" name="Rectangle 13"/>
            <p:cNvSpPr>
              <a:spLocks noChangeArrowheads="1"/>
            </p:cNvSpPr>
            <p:nvPr/>
          </p:nvSpPr>
          <p:spPr bwMode="auto">
            <a:xfrm>
              <a:off x="1252" y="3605"/>
              <a:ext cx="55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Root</a:t>
              </a:r>
            </a:p>
          </p:txBody>
        </p:sp>
      </p:grp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0" y="1219200"/>
            <a:ext cx="91440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/>
          <a:p>
            <a:pPr algn="ctr" eaLnBrk="0" hangingPunct="0"/>
            <a:r>
              <a:rPr lang="en-US" altLang="en-US" sz="2400">
                <a:latin typeface="Tahoma" pitchFamily="34" charset="0"/>
              </a:rPr>
              <a:t>Damage Occurs Over Time</a:t>
            </a:r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0" y="1752600"/>
            <a:ext cx="914400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marL="185738" indent="-185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buFontTx/>
              <a:buChar char="•"/>
            </a:pPr>
            <a:r>
              <a:rPr lang="en-US" altLang="en-US" sz="2200">
                <a:latin typeface="Tahoma" pitchFamily="34" charset="0"/>
              </a:rPr>
              <a:t>Hair Damage typically occurs over a long time  </a:t>
            </a:r>
          </a:p>
          <a:p>
            <a:pPr eaLnBrk="0" hangingPunct="0">
              <a:buFontTx/>
              <a:buChar char="•"/>
            </a:pPr>
            <a:r>
              <a:rPr lang="en-US" altLang="en-US" sz="2200">
                <a:latin typeface="Tahoma" pitchFamily="34" charset="0"/>
              </a:rPr>
              <a:t>Many consumers don’t notice damage until the cortex has already been destroyed</a:t>
            </a:r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1905000" y="685800"/>
            <a:ext cx="5486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200">
                <a:solidFill>
                  <a:schemeClr val="tx2"/>
                </a:solidFill>
                <a:latin typeface="Tahoma" pitchFamily="34" charset="0"/>
              </a:rPr>
              <a:t>Hair Damage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3211513" y="3838575"/>
            <a:ext cx="1831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buFontTx/>
              <a:buChar char="•"/>
            </a:pPr>
            <a:r>
              <a:rPr lang="en-US" altLang="en-US" sz="2000">
                <a:latin typeface="Tahoma" pitchFamily="34" charset="0"/>
              </a:rPr>
              <a:t>mechanical</a:t>
            </a:r>
          </a:p>
        </p:txBody>
      </p:sp>
      <p:sp>
        <p:nvSpPr>
          <p:cNvPr id="105475" name="Line 3"/>
          <p:cNvSpPr>
            <a:spLocks noChangeShapeType="1"/>
          </p:cNvSpPr>
          <p:nvPr/>
        </p:nvSpPr>
        <p:spPr bwMode="auto">
          <a:xfrm>
            <a:off x="2846388" y="3990975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76" name="Line 4"/>
          <p:cNvSpPr>
            <a:spLocks noChangeShapeType="1"/>
          </p:cNvSpPr>
          <p:nvPr/>
        </p:nvSpPr>
        <p:spPr bwMode="auto">
          <a:xfrm flipV="1">
            <a:off x="2743200" y="2971800"/>
            <a:ext cx="457200" cy="7905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77" name="Line 5"/>
          <p:cNvSpPr>
            <a:spLocks noChangeShapeType="1"/>
          </p:cNvSpPr>
          <p:nvPr/>
        </p:nvSpPr>
        <p:spPr bwMode="auto">
          <a:xfrm>
            <a:off x="2819400" y="4343400"/>
            <a:ext cx="5334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78" name="Rectangle 6"/>
          <p:cNvSpPr>
            <a:spLocks noChangeArrowheads="1"/>
          </p:cNvSpPr>
          <p:nvPr/>
        </p:nvSpPr>
        <p:spPr bwMode="auto">
          <a:xfrm>
            <a:off x="762000" y="3810000"/>
            <a:ext cx="20304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000">
                <a:latin typeface="Tahoma" pitchFamily="34" charset="0"/>
              </a:rPr>
              <a:t>type of damage:</a:t>
            </a:r>
          </a:p>
        </p:txBody>
      </p:sp>
      <p:sp>
        <p:nvSpPr>
          <p:cNvPr id="105479" name="Rectangle 7"/>
          <p:cNvSpPr>
            <a:spLocks noChangeArrowheads="1"/>
          </p:cNvSpPr>
          <p:nvPr/>
        </p:nvSpPr>
        <p:spPr bwMode="auto">
          <a:xfrm>
            <a:off x="3124200" y="2590800"/>
            <a:ext cx="1274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>
              <a:buFontTx/>
              <a:buChar char="•"/>
            </a:pPr>
            <a:r>
              <a:rPr lang="en-US" altLang="en-US" sz="2000">
                <a:latin typeface="Tahoma" pitchFamily="34" charset="0"/>
              </a:rPr>
              <a:t>chemical</a:t>
            </a:r>
          </a:p>
        </p:txBody>
      </p:sp>
      <p:sp>
        <p:nvSpPr>
          <p:cNvPr id="105480" name="Rectangle 8"/>
          <p:cNvSpPr>
            <a:spLocks noChangeArrowheads="1"/>
          </p:cNvSpPr>
          <p:nvPr/>
        </p:nvSpPr>
        <p:spPr bwMode="auto">
          <a:xfrm>
            <a:off x="3048000" y="5029200"/>
            <a:ext cx="1157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>
              <a:buFontTx/>
              <a:buChar char="•"/>
            </a:pPr>
            <a:r>
              <a:rPr lang="en-US" altLang="en-US" sz="2000">
                <a:latin typeface="Tahoma" pitchFamily="34" charset="0"/>
              </a:rPr>
              <a:t>thermal</a:t>
            </a:r>
          </a:p>
        </p:txBody>
      </p:sp>
      <p:pic>
        <p:nvPicPr>
          <p:cNvPr id="105481" name="Picture 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914400"/>
            <a:ext cx="2401888" cy="2019300"/>
          </a:xfrm>
          <a:prstGeom prst="rect">
            <a:avLst/>
          </a:prstGeom>
          <a:noFill/>
          <a:ln w="508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82" name="Picture 10" descr="IMG000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648200"/>
            <a:ext cx="2514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83" name="Picture 1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895600"/>
            <a:ext cx="2628900" cy="19827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5484" name="Text Box 12"/>
          <p:cNvSpPr txBox="1">
            <a:spLocks noChangeArrowheads="1"/>
          </p:cNvSpPr>
          <p:nvPr/>
        </p:nvSpPr>
        <p:spPr bwMode="auto">
          <a:xfrm>
            <a:off x="685800" y="1524000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>
                <a:latin typeface="Tahoma" pitchFamily="34" charset="0"/>
              </a:rPr>
              <a:t>Sources of Hair  Damage</a:t>
            </a:r>
          </a:p>
        </p:txBody>
      </p:sp>
      <p:sp>
        <p:nvSpPr>
          <p:cNvPr id="105485" name="Text Box 13"/>
          <p:cNvSpPr txBox="1">
            <a:spLocks noChangeArrowheads="1"/>
          </p:cNvSpPr>
          <p:nvPr/>
        </p:nvSpPr>
        <p:spPr bwMode="auto">
          <a:xfrm>
            <a:off x="7620000" y="1143000"/>
            <a:ext cx="1143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000">
                <a:latin typeface="Tahoma" pitchFamily="34" charset="0"/>
              </a:rPr>
              <a:t>Excess perming</a:t>
            </a:r>
          </a:p>
        </p:txBody>
      </p:sp>
      <p:sp>
        <p:nvSpPr>
          <p:cNvPr id="105486" name="Text Box 14"/>
          <p:cNvSpPr txBox="1">
            <a:spLocks noChangeArrowheads="1"/>
          </p:cNvSpPr>
          <p:nvPr/>
        </p:nvSpPr>
        <p:spPr bwMode="auto">
          <a:xfrm>
            <a:off x="7239000" y="5105400"/>
            <a:ext cx="1447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800">
                <a:latin typeface="Tahoma" pitchFamily="34" charset="0"/>
              </a:rPr>
              <a:t>Back combing</a:t>
            </a:r>
          </a:p>
        </p:txBody>
      </p:sp>
      <p:sp>
        <p:nvSpPr>
          <p:cNvPr id="105487" name="Text Box 15"/>
          <p:cNvSpPr txBox="1">
            <a:spLocks noChangeArrowheads="1"/>
          </p:cNvSpPr>
          <p:nvPr/>
        </p:nvSpPr>
        <p:spPr bwMode="auto">
          <a:xfrm>
            <a:off x="3352800" y="6248400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800">
                <a:latin typeface="Tahoma" pitchFamily="34" charset="0"/>
              </a:rPr>
              <a:t>Bubble Hair</a:t>
            </a:r>
          </a:p>
        </p:txBody>
      </p:sp>
      <p:sp>
        <p:nvSpPr>
          <p:cNvPr id="105488" name="Text Box 16"/>
          <p:cNvSpPr txBox="1">
            <a:spLocks noChangeArrowheads="1"/>
          </p:cNvSpPr>
          <p:nvPr/>
        </p:nvSpPr>
        <p:spPr bwMode="auto">
          <a:xfrm>
            <a:off x="1905000" y="228600"/>
            <a:ext cx="5486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800">
                <a:solidFill>
                  <a:schemeClr val="tx2"/>
                </a:solidFill>
                <a:latin typeface="Tahoma" pitchFamily="34" charset="0"/>
              </a:rPr>
              <a:t>Hair Damage</a:t>
            </a:r>
          </a:p>
        </p:txBody>
      </p:sp>
      <p:sp>
        <p:nvSpPr>
          <p:cNvPr id="105489" name="Text Box 17"/>
          <p:cNvSpPr txBox="1">
            <a:spLocks noChangeArrowheads="1"/>
          </p:cNvSpPr>
          <p:nvPr/>
        </p:nvSpPr>
        <p:spPr bwMode="auto">
          <a:xfrm>
            <a:off x="914400" y="4800600"/>
            <a:ext cx="1752600" cy="163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altLang="en-US" sz="2000">
                <a:latin typeface="Tahoma" pitchFamily="34" charset="0"/>
              </a:rPr>
              <a:t>UV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en-US" sz="1800" i="1">
                <a:latin typeface="Tahoma" pitchFamily="34" charset="0"/>
              </a:rPr>
              <a:t>Protein degradation leads to other damage types</a:t>
            </a:r>
          </a:p>
        </p:txBody>
      </p:sp>
      <p:sp>
        <p:nvSpPr>
          <p:cNvPr id="105490" name="Line 18"/>
          <p:cNvSpPr>
            <a:spLocks noChangeShapeType="1"/>
          </p:cNvSpPr>
          <p:nvPr/>
        </p:nvSpPr>
        <p:spPr bwMode="auto">
          <a:xfrm flipH="1">
            <a:off x="1828800" y="4267200"/>
            <a:ext cx="7620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91" name="Text Box 19"/>
          <p:cNvSpPr txBox="1">
            <a:spLocks noChangeArrowheads="1"/>
          </p:cNvSpPr>
          <p:nvPr/>
        </p:nvSpPr>
        <p:spPr bwMode="auto">
          <a:xfrm>
            <a:off x="8077200" y="6553200"/>
            <a:ext cx="36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3CE81-9105-42A1-AB9F-20FB0B9EE44F}" type="slidenum">
              <a:rPr lang="ar-SA" altLang="en-US"/>
              <a:pPr/>
              <a:t>14</a:t>
            </a:fld>
            <a:endParaRPr lang="en-US" altLang="en-US"/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0" y="12954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800">
                <a:latin typeface="Tahoma" pitchFamily="34" charset="0"/>
              </a:rPr>
              <a:t>Healthy Hair = Healthy Cuticle</a:t>
            </a:r>
          </a:p>
        </p:txBody>
      </p:sp>
      <p:pic>
        <p:nvPicPr>
          <p:cNvPr id="22531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0"/>
            <a:ext cx="4549775" cy="3055938"/>
          </a:xfrm>
          <a:prstGeom prst="rect">
            <a:avLst/>
          </a:prstGeom>
          <a:noFill/>
          <a:ln w="508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6172200" y="2362200"/>
            <a:ext cx="2209800" cy="319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400">
                <a:latin typeface="Tahoma" pitchFamily="34" charset="0"/>
              </a:rPr>
              <a:t>Shiny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en-US" sz="2400">
                <a:latin typeface="Tahoma" pitchFamily="34" charset="0"/>
              </a:rPr>
              <a:t>Strong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en-US" sz="2400">
                <a:latin typeface="Tahoma" pitchFamily="34" charset="0"/>
              </a:rPr>
              <a:t>Smooth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en-US" sz="2400">
                <a:latin typeface="Tahoma" pitchFamily="34" charset="0"/>
              </a:rPr>
              <a:t>Silky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en-US" sz="2400">
                <a:latin typeface="Tahoma" pitchFamily="34" charset="0"/>
              </a:rPr>
              <a:t>Full of Body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en-US" sz="2400">
                <a:latin typeface="Tahoma" pitchFamily="34" charset="0"/>
              </a:rPr>
              <a:t>Soft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1905000" y="685800"/>
            <a:ext cx="5486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200">
                <a:solidFill>
                  <a:schemeClr val="tx2"/>
                </a:solidFill>
                <a:latin typeface="Tahoma" pitchFamily="34" charset="0"/>
              </a:rPr>
              <a:t>Hair Damage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2BC24-F5D2-425D-87CB-85DD4911A6C8}" type="slidenum">
              <a:rPr lang="ar-SA" altLang="en-US"/>
              <a:pPr/>
              <a:t>15</a:t>
            </a:fld>
            <a:endParaRPr lang="en-US" altLang="en-US"/>
          </a:p>
        </p:txBody>
      </p:sp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066800" y="685800"/>
            <a:ext cx="6553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200">
                <a:solidFill>
                  <a:schemeClr val="tx2"/>
                </a:solidFill>
                <a:latin typeface="Tahoma" pitchFamily="34" charset="0"/>
              </a:rPr>
              <a:t>Conditioners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685800" y="1295400"/>
            <a:ext cx="7848600" cy="471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5738" indent="-185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u="sng">
                <a:latin typeface="Tahoma" pitchFamily="34" charset="0"/>
              </a:rPr>
              <a:t>Definition:</a:t>
            </a:r>
          </a:p>
          <a:p>
            <a:pPr>
              <a:spcBef>
                <a:spcPct val="50000"/>
              </a:spcBef>
            </a:pPr>
            <a:r>
              <a:rPr lang="en-US" altLang="en-US">
                <a:latin typeface="Tahoma" pitchFamily="34" charset="0"/>
              </a:rPr>
              <a:t>The process of applying materials to the hair, both inside and outside,  which provide: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>
                <a:latin typeface="Tahoma" pitchFamily="34" charset="0"/>
              </a:rPr>
              <a:t>a protective coating	</a:t>
            </a:r>
            <a:r>
              <a:rPr lang="en-US" altLang="en-US">
                <a:latin typeface="Tahoma" pitchFamily="34" charset="0"/>
                <a:sym typeface="Wingdings" pitchFamily="2" charset="2"/>
              </a:rPr>
              <a:t> 	prevent cuticle damage</a:t>
            </a:r>
            <a:endParaRPr lang="en-US" altLang="en-US">
              <a:latin typeface="Tahoma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>
                <a:latin typeface="Tahoma" pitchFamily="34" charset="0"/>
              </a:rPr>
              <a:t>retain moisture       	</a:t>
            </a:r>
            <a:r>
              <a:rPr lang="en-US" altLang="en-US">
                <a:latin typeface="Tahoma" pitchFamily="34" charset="0"/>
                <a:sym typeface="Wingdings" pitchFamily="2" charset="2"/>
              </a:rPr>
              <a:t> 	improve flexibility, resilience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>
                <a:latin typeface="Tahoma" pitchFamily="34" charset="0"/>
              </a:rPr>
              <a:t>provide lubrication </a:t>
            </a:r>
            <a:r>
              <a:rPr lang="en-US" altLang="en-US">
                <a:latin typeface="Tahoma" pitchFamily="34" charset="0"/>
                <a:sym typeface="Wingdings" pitchFamily="2" charset="2"/>
              </a:rPr>
              <a:t>	</a:t>
            </a:r>
            <a:r>
              <a:rPr lang="en-US" altLang="en-US">
                <a:latin typeface="Tahoma" pitchFamily="34" charset="0"/>
              </a:rPr>
              <a:t> 	improve smoothness and shine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>
                <a:latin typeface="Tahoma" pitchFamily="34" charset="0"/>
              </a:rPr>
              <a:t>Disperse static		</a:t>
            </a:r>
            <a:r>
              <a:rPr lang="en-US" altLang="en-US">
                <a:latin typeface="Tahoma" pitchFamily="34" charset="0"/>
                <a:sym typeface="Wingdings" pitchFamily="2" charset="2"/>
              </a:rPr>
              <a:t> 	reduce frizz</a:t>
            </a:r>
            <a:endParaRPr lang="en-US" altLang="en-US">
              <a:latin typeface="Tahoma" pitchFamily="34" charset="0"/>
            </a:endParaRP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898525" y="4156075"/>
            <a:ext cx="7026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B7B2B-0693-4337-831D-CCA601B738F4}" type="slidenum">
              <a:rPr lang="ar-SA" altLang="en-US"/>
              <a:pPr/>
              <a:t>16</a:t>
            </a:fld>
            <a:endParaRPr lang="en-US" altLang="en-US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endParaRPr lang="en-US" altLang="en-US" sz="4400" b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381000" y="14478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latin typeface="Tahoma" pitchFamily="34" charset="0"/>
              </a:rPr>
              <a:t>Type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2133600" y="14478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latin typeface="Tahoma" pitchFamily="34" charset="0"/>
              </a:rPr>
              <a:t>Purpose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228600" y="2057400"/>
            <a:ext cx="1981200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chemeClr val="tx2"/>
                </a:solidFill>
                <a:latin typeface="Tahoma" pitchFamily="34" charset="0"/>
              </a:rPr>
              <a:t>Rinse-off  (Traditional)</a:t>
            </a:r>
          </a:p>
          <a:p>
            <a:pPr>
              <a:spcBef>
                <a:spcPct val="50000"/>
              </a:spcBef>
            </a:pPr>
            <a:endParaRPr lang="en-US" altLang="en-US" sz="800" b="1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800" b="1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800" b="1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chemeClr val="tx2"/>
                </a:solidFill>
                <a:latin typeface="Tahoma" pitchFamily="34" charset="0"/>
              </a:rPr>
              <a:t>Leave-in or Rinse-free</a:t>
            </a:r>
          </a:p>
          <a:p>
            <a:pPr>
              <a:spcBef>
                <a:spcPct val="50000"/>
              </a:spcBef>
            </a:pPr>
            <a:endParaRPr lang="en-US" altLang="en-US" sz="20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8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8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chemeClr val="tx2"/>
                </a:solidFill>
                <a:latin typeface="Tahoma" pitchFamily="34" charset="0"/>
              </a:rPr>
              <a:t>Intensive Treatment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1981200" y="1981200"/>
            <a:ext cx="4267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latin typeface="Tahoma" pitchFamily="34" charset="0"/>
              </a:rPr>
              <a:t>Used just after washing, provides a daily dose of damage protection, and  help improve or maintain hair quality. 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1905000" y="3352800"/>
            <a:ext cx="3962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latin typeface="Tahoma" pitchFamily="34" charset="0"/>
              </a:rPr>
              <a:t>Used anytime during the day to provide damage protection, and help improve or maintain hair quality</a:t>
            </a:r>
            <a:r>
              <a:rPr lang="en-US" alt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</a:t>
            </a: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1981200" y="4953000"/>
            <a:ext cx="4114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latin typeface="Tahoma" pitchFamily="34" charset="0"/>
              </a:rPr>
              <a:t>A high conditioning product to help restore the quality of very dry, damaged hair.</a:t>
            </a:r>
          </a:p>
        </p:txBody>
      </p:sp>
      <p:pic>
        <p:nvPicPr>
          <p:cNvPr id="35850" name="Picture 10" descr="DSC000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276600"/>
            <a:ext cx="2133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51" name="Picture 11" descr="DSC000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752600"/>
            <a:ext cx="2133600" cy="157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52" name="Picture 12" descr="DSC000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648200"/>
            <a:ext cx="21336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1066800" y="685800"/>
            <a:ext cx="6553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200">
                <a:solidFill>
                  <a:schemeClr val="tx2"/>
                </a:solidFill>
                <a:latin typeface="Tahoma" pitchFamily="34" charset="0"/>
              </a:rPr>
              <a:t>Types of Conditioners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B2E43-5605-4DE8-9928-ACD5EBB14544}" type="slidenum">
              <a:rPr lang="ar-SA" altLang="en-US"/>
              <a:pPr/>
              <a:t>17</a:t>
            </a:fld>
            <a:endParaRPr lang="en-US" altLang="en-US"/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457200" y="5334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 altLang="en-US" sz="3200">
                <a:solidFill>
                  <a:schemeClr val="tx2"/>
                </a:solidFill>
                <a:latin typeface="Tahoma" pitchFamily="34" charset="0"/>
              </a:rPr>
              <a:t>How Do Conditioners Work?</a:t>
            </a:r>
          </a:p>
        </p:txBody>
      </p:sp>
      <p:graphicFrame>
        <p:nvGraphicFramePr>
          <p:cNvPr id="37891" name="Object 3"/>
          <p:cNvGraphicFramePr>
            <a:graphicFrameLocks/>
          </p:cNvGraphicFramePr>
          <p:nvPr/>
        </p:nvGraphicFramePr>
        <p:xfrm>
          <a:off x="5334000" y="1828800"/>
          <a:ext cx="2706688" cy="347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3" name="Bitmap Image" r:id="rId4" imgW="2180952" imgH="2942857" progId="Paint.Picture">
                  <p:embed/>
                </p:oleObj>
              </mc:Choice>
              <mc:Fallback>
                <p:oleObj name="Bitmap Image" r:id="rId4" imgW="2180952" imgH="2942857" progId="Paint.Picture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828800"/>
                        <a:ext cx="2706688" cy="3479800"/>
                      </a:xfrm>
                      <a:prstGeom prst="rect">
                        <a:avLst/>
                      </a:prstGeom>
                      <a:noFill/>
                      <a:ln w="50800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6248400" y="2819400"/>
            <a:ext cx="289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Conditioning Material A</a:t>
            </a:r>
          </a:p>
        </p:txBody>
      </p:sp>
      <p:sp>
        <p:nvSpPr>
          <p:cNvPr id="37893" name="Line 5"/>
          <p:cNvSpPr>
            <a:spLocks noChangeShapeType="1"/>
          </p:cNvSpPr>
          <p:nvPr/>
        </p:nvSpPr>
        <p:spPr bwMode="auto">
          <a:xfrm rot="10822364" flipV="1">
            <a:off x="6477000" y="3124200"/>
            <a:ext cx="1447800" cy="533400"/>
          </a:xfrm>
          <a:prstGeom prst="line">
            <a:avLst/>
          </a:prstGeom>
          <a:noFill/>
          <a:ln w="12700" cap="sq">
            <a:solidFill>
              <a:schemeClr val="accent1"/>
            </a:solidFill>
            <a:round/>
            <a:headEnd type="none" w="sm" len="sm"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6019800" y="5486400"/>
            <a:ext cx="28813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Conditioning Material B</a:t>
            </a:r>
          </a:p>
        </p:txBody>
      </p:sp>
      <p:sp>
        <p:nvSpPr>
          <p:cNvPr id="37896" name="Line 8"/>
          <p:cNvSpPr>
            <a:spLocks noChangeShapeType="1"/>
          </p:cNvSpPr>
          <p:nvPr/>
        </p:nvSpPr>
        <p:spPr bwMode="auto">
          <a:xfrm flipH="1" flipV="1">
            <a:off x="6934200" y="4343400"/>
            <a:ext cx="381000" cy="1219200"/>
          </a:xfrm>
          <a:prstGeom prst="line">
            <a:avLst/>
          </a:prstGeom>
          <a:noFill/>
          <a:ln w="12700" cap="sq">
            <a:solidFill>
              <a:schemeClr val="accent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5334000" y="1828800"/>
            <a:ext cx="287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Conditioning Material C</a:t>
            </a:r>
          </a:p>
        </p:txBody>
      </p:sp>
      <p:sp>
        <p:nvSpPr>
          <p:cNvPr id="37899" name="Line 11"/>
          <p:cNvSpPr>
            <a:spLocks noChangeShapeType="1"/>
          </p:cNvSpPr>
          <p:nvPr/>
        </p:nvSpPr>
        <p:spPr bwMode="auto">
          <a:xfrm flipH="1">
            <a:off x="5943600" y="2181225"/>
            <a:ext cx="457200" cy="1125538"/>
          </a:xfrm>
          <a:prstGeom prst="line">
            <a:avLst/>
          </a:prstGeom>
          <a:noFill/>
          <a:ln w="12700" cap="sq">
            <a:solidFill>
              <a:schemeClr val="accent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304800" y="1905000"/>
            <a:ext cx="45720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latin typeface="Tahoma" pitchFamily="34" charset="0"/>
              </a:rPr>
              <a:t>A combination of conditioning materials is blended together to deliver the intended level of conditioning.</a:t>
            </a:r>
          </a:p>
        </p:txBody>
      </p:sp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228600" y="3886200"/>
            <a:ext cx="48006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latin typeface="Tahoma" pitchFamily="34" charset="0"/>
              </a:rPr>
              <a:t>The types and amount of conditioning materials and determines the total level of conditioning delivered.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B9C54-36D2-4C52-921F-7E276C4283C1}" type="slidenum">
              <a:rPr lang="ar-SA" altLang="en-US"/>
              <a:pPr/>
              <a:t>18</a:t>
            </a:fld>
            <a:endParaRPr lang="en-US" altLang="en-US"/>
          </a:p>
        </p:txBody>
      </p:sp>
      <p:sp>
        <p:nvSpPr>
          <p:cNvPr id="134146" name="Rectangle 2"/>
          <p:cNvSpPr>
            <a:spLocks noChangeArrowheads="1"/>
          </p:cNvSpPr>
          <p:nvPr/>
        </p:nvSpPr>
        <p:spPr bwMode="auto">
          <a:xfrm>
            <a:off x="838200" y="0"/>
            <a:ext cx="7696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 altLang="en-US" sz="3200">
                <a:solidFill>
                  <a:schemeClr val="tx2"/>
                </a:solidFill>
                <a:latin typeface="Tahoma" pitchFamily="34" charset="0"/>
              </a:rPr>
              <a:t>Conditioner Ingredients</a:t>
            </a:r>
          </a:p>
        </p:txBody>
      </p:sp>
      <p:graphicFrame>
        <p:nvGraphicFramePr>
          <p:cNvPr id="134147" name="Group 3"/>
          <p:cNvGraphicFramePr>
            <a:graphicFrameLocks noGrp="1"/>
          </p:cNvGraphicFramePr>
          <p:nvPr/>
        </p:nvGraphicFramePr>
        <p:xfrm>
          <a:off x="533400" y="685800"/>
          <a:ext cx="8153400" cy="5849939"/>
        </p:xfrm>
        <a:graphic>
          <a:graphicData uri="http://schemas.openxmlformats.org/drawingml/2006/table">
            <a:tbl>
              <a:tblPr/>
              <a:tblGrid>
                <a:gridCol w="3197225"/>
                <a:gridCol w="4956175"/>
              </a:tblGrid>
              <a:tr h="881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Silicone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Dimethicone, cyclomethicone, cyclopentacyloxane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Smooth hair feel, reduce friction, easier combing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5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Cationic Polymers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Polyquaternium 10, Hydrolyzed protein, Keratin Amino Acids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Positively charged and attracted preferentially to areas of damage.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Fortify damaged areas, can add volume.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2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Oil Emollients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Mineral oil, Glycerine, Propylene Glycol, Natural Oils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Moisturize hair and make softer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1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Fatty Alcohols and Acids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Cety alcohol, stearyl alcohol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Smooth hair feel and improved moisture retention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8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Quats/Amines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Quaternium, Stearmidepropyl dimethylamine, Ditallowmethyl Ammonium Chloride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Makes hair easier to comb, charge dispersal helps reduce static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1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Pro B Vitamins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Panthenol, Panthethine, panthenyl ehtyl ether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Optimize hair growth environment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Humectants, moisture retention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4170" name="Text Box 26"/>
          <p:cNvSpPr txBox="1">
            <a:spLocks noChangeArrowheads="1"/>
          </p:cNvSpPr>
          <p:nvPr/>
        </p:nvSpPr>
        <p:spPr bwMode="auto">
          <a:xfrm>
            <a:off x="8782050" y="6553200"/>
            <a:ext cx="36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657B1-F88B-471F-B6F1-A0A233639DCC}" type="slidenum">
              <a:rPr lang="ar-SA" altLang="en-US"/>
              <a:pPr/>
              <a:t>19</a:t>
            </a:fld>
            <a:endParaRPr lang="en-US" altLang="en-US"/>
          </a:p>
        </p:txBody>
      </p:sp>
      <p:sp>
        <p:nvSpPr>
          <p:cNvPr id="1239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196975"/>
            <a:ext cx="3106738" cy="338455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US" altLang="zh-CN" sz="2400">
                <a:ea typeface="SimSun" pitchFamily="2" charset="-122"/>
              </a:rPr>
              <a:t>Figure 4.15 Part of a keratin molecule with aspartic acid (asp), lysine (lys), and glutamic acid (glu) in the ionic forms they assume at pH 4 to 6. </a:t>
            </a:r>
          </a:p>
        </p:txBody>
      </p:sp>
      <p:sp>
        <p:nvSpPr>
          <p:cNvPr id="123907" name="Rectangle 3"/>
          <p:cNvSpPr>
            <a:spLocks noChangeArrowheads="1"/>
          </p:cNvSpPr>
          <p:nvPr/>
        </p:nvSpPr>
        <p:spPr bwMode="auto">
          <a:xfrm>
            <a:off x="0" y="1817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23908" name="Object 4"/>
          <p:cNvGraphicFramePr>
            <a:graphicFrameLocks noChangeAspect="1"/>
          </p:cNvGraphicFramePr>
          <p:nvPr/>
        </p:nvGraphicFramePr>
        <p:xfrm>
          <a:off x="3779838" y="549275"/>
          <a:ext cx="3619500" cy="568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10" name="CS ChemDraw Drawing" r:id="rId3" imgW="2048744" imgH="3221614" progId="ChemDraw.Document.6.0">
                  <p:embed/>
                </p:oleObj>
              </mc:Choice>
              <mc:Fallback>
                <p:oleObj name="CS ChemDraw Drawing" r:id="rId3" imgW="2048744" imgH="3221614" progId="ChemDraw.Document.6.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549275"/>
                        <a:ext cx="3619500" cy="568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7" name="Picture 11" descr="hair condition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609600"/>
            <a:ext cx="2971800" cy="279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hair never tinted or permed appears to be truly healthy hair">
            <a:hlinkClick r:id="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33400"/>
            <a:ext cx="2309813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5562600" y="3962400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altLang="en-US" sz="1800">
              <a:latin typeface="Arial" charset="0"/>
            </a:endParaRP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1371600" y="3429000"/>
            <a:ext cx="6477000" cy="319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400">
                <a:latin typeface="Tahoma" pitchFamily="34" charset="0"/>
              </a:rPr>
              <a:t>Common Symptoms of Unhealthy Hair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altLang="en-US" sz="2400">
                <a:latin typeface="Tahoma" pitchFamily="34" charset="0"/>
              </a:rPr>
              <a:t>Dull—lacking shine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altLang="en-US" sz="2400">
                <a:latin typeface="Tahoma" pitchFamily="34" charset="0"/>
              </a:rPr>
              <a:t>Thin, limp 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altLang="en-US" sz="2400">
                <a:latin typeface="Tahoma" pitchFamily="34" charset="0"/>
              </a:rPr>
              <a:t>Dry, Frizzy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altLang="en-US" sz="2400">
                <a:latin typeface="Tahoma" pitchFamily="34" charset="0"/>
              </a:rPr>
              <a:t>Brittle, Weak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altLang="en-US" sz="2400">
                <a:latin typeface="Tahoma" pitchFamily="34" charset="0"/>
              </a:rPr>
              <a:t>Lifeless -- lacking resiliency and body</a:t>
            </a:r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200">
                <a:solidFill>
                  <a:schemeClr val="tx2"/>
                </a:solidFill>
                <a:latin typeface="Tahoma" pitchFamily="34" charset="0"/>
              </a:rPr>
              <a:t>Patient Hair Health Concerns</a:t>
            </a:r>
          </a:p>
        </p:txBody>
      </p:sp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8153400" y="65532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B7AA5-45BC-4204-B410-38DC33F3BF71}" type="slidenum">
              <a:rPr lang="ar-SA" altLang="en-US"/>
              <a:pPr/>
              <a:t>20</a:t>
            </a:fld>
            <a:endParaRPr lang="en-US" altLang="en-US"/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18487" cy="4392612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US" altLang="zh-CN" sz="2400">
                <a:ea typeface="SimSun" pitchFamily="2" charset="-122"/>
              </a:rPr>
              <a:t>One function of a conditioner then is to supply positively charged ions to neutralize the negative charge. Most conditioners do this with ionic substances in which one or more amino groups is electrically positive: </a:t>
            </a:r>
          </a:p>
          <a:p>
            <a:pPr algn="just">
              <a:lnSpc>
                <a:spcPct val="90000"/>
              </a:lnSpc>
            </a:pPr>
            <a:endParaRPr lang="en-US" altLang="zh-CN" sz="2400">
              <a:ea typeface="SimSun" pitchFamily="2" charset="-122"/>
            </a:endParaRPr>
          </a:p>
          <a:p>
            <a:pPr algn="just">
              <a:lnSpc>
                <a:spcPct val="90000"/>
              </a:lnSpc>
            </a:pPr>
            <a:endParaRPr lang="en-US" altLang="zh-CN" sz="2400">
              <a:ea typeface="SimSun" pitchFamily="2" charset="-122"/>
            </a:endParaRPr>
          </a:p>
          <a:p>
            <a:pPr algn="just">
              <a:lnSpc>
                <a:spcPct val="90000"/>
              </a:lnSpc>
            </a:pPr>
            <a:endParaRPr lang="en-US" altLang="zh-CN" sz="2400">
              <a:ea typeface="SimSun" pitchFamily="2" charset="-122"/>
            </a:endParaRPr>
          </a:p>
          <a:p>
            <a:pPr algn="just">
              <a:lnSpc>
                <a:spcPct val="90000"/>
              </a:lnSpc>
            </a:pPr>
            <a:endParaRPr lang="en-US" altLang="zh-CN" sz="2400">
              <a:ea typeface="SimSun" pitchFamily="2" charset="-122"/>
            </a:endParaRPr>
          </a:p>
          <a:p>
            <a:pPr algn="just">
              <a:lnSpc>
                <a:spcPct val="90000"/>
              </a:lnSpc>
            </a:pPr>
            <a:endParaRPr lang="en-US" altLang="zh-CN" sz="2400">
              <a:ea typeface="SimSun" pitchFamily="2" charset="-122"/>
            </a:endParaRPr>
          </a:p>
          <a:p>
            <a:pPr algn="just">
              <a:lnSpc>
                <a:spcPct val="90000"/>
              </a:lnSpc>
              <a:buFontTx/>
              <a:buNone/>
            </a:pPr>
            <a:r>
              <a:rPr lang="en-US" altLang="zh-CN" sz="2400">
                <a:ea typeface="SimSun" pitchFamily="2" charset="-122"/>
              </a:rPr>
              <a:t>    Your hair ceases to be charged once these amino compounds bind to it with ionic bonds. </a:t>
            </a:r>
          </a:p>
        </p:txBody>
      </p:sp>
      <p:sp>
        <p:nvSpPr>
          <p:cNvPr id="124931" name="Rectangle 3"/>
          <p:cNvSpPr>
            <a:spLocks noChangeArrowheads="1"/>
          </p:cNvSpPr>
          <p:nvPr/>
        </p:nvSpPr>
        <p:spPr bwMode="auto">
          <a:xfrm>
            <a:off x="0" y="2987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24932" name="Object 4"/>
          <p:cNvGraphicFramePr>
            <a:graphicFrameLocks noChangeAspect="1"/>
          </p:cNvGraphicFramePr>
          <p:nvPr/>
        </p:nvGraphicFramePr>
        <p:xfrm>
          <a:off x="1258888" y="2997200"/>
          <a:ext cx="3168650" cy="137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34" name="CS ChemDraw Drawing" r:id="rId3" imgW="2035820" imgH="883676" progId="ChemDraw.Document.6.0">
                  <p:embed/>
                </p:oleObj>
              </mc:Choice>
              <mc:Fallback>
                <p:oleObj name="CS ChemDraw Drawing" r:id="rId3" imgW="2035820" imgH="883676" progId="ChemDraw.Document.6.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2997200"/>
                        <a:ext cx="3168650" cy="1377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00929-1253-4DA0-8190-6B41501F6F8B}" type="slidenum">
              <a:rPr lang="ar-SA" altLang="en-US"/>
              <a:pPr/>
              <a:t>21</a:t>
            </a:fld>
            <a:endParaRPr lang="en-US" altLang="en-US"/>
          </a:p>
        </p:txBody>
      </p:sp>
      <p:graphicFrame>
        <p:nvGraphicFramePr>
          <p:cNvPr id="39939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4572000" y="1905000"/>
          <a:ext cx="4038600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4" name="Video Clip" r:id="rId4" imgW="3048426" imgH="2542857" progId="avifile">
                  <p:embed/>
                </p:oleObj>
              </mc:Choice>
              <mc:Fallback>
                <p:oleObj name="Video Clip" r:id="rId4" imgW="3048426" imgH="2542857" progId="avifile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905000"/>
                        <a:ext cx="4038600" cy="35052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304800" y="3657600"/>
            <a:ext cx="4114800" cy="167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00">
                <a:latin typeface="Tahoma" pitchFamily="34" charset="0"/>
              </a:rPr>
              <a:t>When the conditioner is applied to the hair, the droplets stick to the hair surface.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228600" y="2057400"/>
            <a:ext cx="4267200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00">
                <a:latin typeface="Tahoma" pitchFamily="34" charset="0"/>
              </a:rPr>
              <a:t>The conditioning materials are dispersed as very small droplets.</a:t>
            </a: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457200" y="5334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 altLang="en-US" sz="3200">
                <a:solidFill>
                  <a:schemeClr val="tx2"/>
                </a:solidFill>
                <a:latin typeface="Tahoma" pitchFamily="34" charset="0"/>
              </a:rPr>
              <a:t>How Do Conditioners Work?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549A-2084-4E2A-BF6A-B9497B83E386}" type="slidenum">
              <a:rPr lang="ar-SA" altLang="en-US"/>
              <a:pPr/>
              <a:t>22</a:t>
            </a:fld>
            <a:endParaRPr lang="en-US" altLang="en-US"/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685800"/>
            <a:ext cx="9144000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altLang="en-US" sz="3200">
                <a:solidFill>
                  <a:schemeClr val="tx2"/>
                </a:solidFill>
                <a:latin typeface="Tahoma" pitchFamily="34" charset="0"/>
              </a:rPr>
              <a:t>Conditioning Benefits: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altLang="en-US" sz="3200">
                <a:solidFill>
                  <a:schemeClr val="tx2"/>
                </a:solidFill>
                <a:latin typeface="Tahoma" pitchFamily="34" charset="0"/>
              </a:rPr>
              <a:t>Flexibility, Resilience, Body, Strength</a:t>
            </a: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3600450" y="2309813"/>
            <a:ext cx="9144000" cy="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DE3BA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3633788" y="2314575"/>
            <a:ext cx="9144000" cy="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DE3BA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3709988" y="2295525"/>
            <a:ext cx="9144000" cy="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DE3BA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41990" name="Picture 6" descr="749- prell- knot  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4" t="19820" r="14975" b="7838"/>
          <a:stretch>
            <a:fillRect/>
          </a:stretch>
        </p:blipFill>
        <p:spPr bwMode="auto">
          <a:xfrm>
            <a:off x="838200" y="2971800"/>
            <a:ext cx="279082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2085975"/>
            <a:ext cx="9144000" cy="274638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DE3BA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200">
                <a:cs typeface="Arial" charset="0"/>
              </a:rPr>
              <a:t>   	</a:t>
            </a:r>
            <a:endParaRPr lang="en-US" altLang="en-US" sz="2400"/>
          </a:p>
        </p:txBody>
      </p:sp>
      <p:pic>
        <p:nvPicPr>
          <p:cNvPr id="41992" name="Picture 8" descr="751 -prell -knot  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1" t="15472" r="7986" b="10034"/>
          <a:stretch>
            <a:fillRect/>
          </a:stretch>
        </p:blipFill>
        <p:spPr bwMode="auto">
          <a:xfrm>
            <a:off x="5181600" y="3048000"/>
            <a:ext cx="270510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274638" y="2232025"/>
            <a:ext cx="3857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DE3BA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2400" b="1">
                <a:latin typeface="Tahoma" pitchFamily="34" charset="0"/>
              </a:rPr>
              <a:t>Knot w/ Smooth Cuticle</a:t>
            </a: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4572000" y="2209800"/>
            <a:ext cx="3890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DE3BA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2400" b="1">
                <a:latin typeface="Tahoma" pitchFamily="34" charset="0"/>
              </a:rPr>
              <a:t>Knot w/ Uplifted Cuticle</a:t>
            </a: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609600" y="5562600"/>
            <a:ext cx="342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DE3BA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2400">
                <a:latin typeface="Tahoma" pitchFamily="34" charset="0"/>
              </a:rPr>
              <a:t>Conditioned hair</a:t>
            </a: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4876800" y="5562600"/>
            <a:ext cx="342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DE3BA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2400">
                <a:latin typeface="Tahoma" pitchFamily="34" charset="0"/>
              </a:rPr>
              <a:t>Non-conditioned hair</a:t>
            </a:r>
          </a:p>
        </p:txBody>
      </p:sp>
      <p:sp>
        <p:nvSpPr>
          <p:cNvPr id="41997" name="Text Box 13"/>
          <p:cNvSpPr txBox="1">
            <a:spLocks noChangeArrowheads="1"/>
          </p:cNvSpPr>
          <p:nvPr/>
        </p:nvSpPr>
        <p:spPr bwMode="auto">
          <a:xfrm>
            <a:off x="838200" y="1676400"/>
            <a:ext cx="655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altLang="en-US" sz="24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5512-742F-4C2C-9E05-9C28316A32C9}" type="slidenum">
              <a:rPr lang="ar-SA" altLang="en-US"/>
              <a:pPr/>
              <a:t>23</a:t>
            </a:fld>
            <a:endParaRPr lang="en-US" altLang="en-US"/>
          </a:p>
        </p:txBody>
      </p:sp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 conditioner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R/</a:t>
            </a:r>
          </a:p>
          <a:p>
            <a:r>
              <a:rPr lang="en-US" altLang="en-US"/>
              <a:t>Stearyl dimehtyl benzyl NH4CL  35</a:t>
            </a:r>
          </a:p>
          <a:p>
            <a:r>
              <a:rPr lang="en-US" altLang="en-US"/>
              <a:t>Cetyl alcohol                             25</a:t>
            </a:r>
          </a:p>
          <a:p>
            <a:r>
              <a:rPr lang="en-US" altLang="en-US"/>
              <a:t>Mineral oil                                   5</a:t>
            </a:r>
          </a:p>
          <a:p>
            <a:r>
              <a:rPr lang="en-US" altLang="en-US"/>
              <a:t>Water                                       935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7849-11C6-4FD5-AF9C-6C8E8AA5DDB9}" type="slidenum">
              <a:rPr lang="ar-SA" altLang="en-US"/>
              <a:pPr/>
              <a:t>24</a:t>
            </a:fld>
            <a:endParaRPr lang="en-US" altLang="en-US"/>
          </a:p>
        </p:txBody>
      </p:sp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cs typeface="Tahoma" pitchFamily="34" charset="0"/>
              </a:rPr>
              <a:t>Acid Conditioner</a:t>
            </a:r>
            <a:br>
              <a:rPr lang="en-US" altLang="en-US" sz="4000">
                <a:cs typeface="Tahoma" pitchFamily="34" charset="0"/>
              </a:rPr>
            </a:br>
            <a:endParaRPr lang="en-US" altLang="en-US" sz="4000">
              <a:cs typeface="Tahoma" pitchFamily="34" charset="0"/>
            </a:endParaRP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R/Cetyl Alcohol     15</a:t>
            </a:r>
          </a:p>
          <a:p>
            <a:r>
              <a:rPr lang="en-US" altLang="en-US"/>
              <a:t>SLS                       0.5</a:t>
            </a:r>
          </a:p>
          <a:p>
            <a:r>
              <a:rPr lang="en-US" altLang="en-US"/>
              <a:t>Citric Acid               2</a:t>
            </a:r>
          </a:p>
          <a:p>
            <a:r>
              <a:rPr lang="en-US" altLang="en-US"/>
              <a:t>Water                   82.5</a:t>
            </a:r>
          </a:p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>
                <a:solidFill>
                  <a:schemeClr val="tx1"/>
                </a:solidFill>
              </a:rPr>
              <a:t>Procedure:</a:t>
            </a:r>
            <a:endParaRPr lang="en-US" sz="2800" dirty="0">
              <a:solidFill>
                <a:schemeClr val="tx1"/>
              </a:solidFill>
            </a:endParaRPr>
          </a:p>
          <a:p>
            <a:pPr lvl="0"/>
            <a:r>
              <a:rPr lang="en-US" sz="2800" dirty="0">
                <a:solidFill>
                  <a:schemeClr val="tx1"/>
                </a:solidFill>
              </a:rPr>
              <a:t>In a porcelain dish, melt </a:t>
            </a:r>
            <a:r>
              <a:rPr lang="en-US" sz="2800" dirty="0" err="1">
                <a:solidFill>
                  <a:schemeClr val="tx1"/>
                </a:solidFill>
              </a:rPr>
              <a:t>cetyl</a:t>
            </a:r>
            <a:r>
              <a:rPr lang="en-US" sz="2800" dirty="0">
                <a:solidFill>
                  <a:schemeClr val="tx1"/>
                </a:solidFill>
              </a:rPr>
              <a:t> alcohol over water bath (75-80</a:t>
            </a:r>
            <a:r>
              <a:rPr lang="en-US" sz="2800" baseline="30000" dirty="0">
                <a:solidFill>
                  <a:schemeClr val="tx1"/>
                </a:solidFill>
              </a:rPr>
              <a:t>o</a:t>
            </a:r>
            <a:r>
              <a:rPr lang="en-US" sz="2800" dirty="0">
                <a:solidFill>
                  <a:schemeClr val="tx1"/>
                </a:solidFill>
              </a:rPr>
              <a:t>C).</a:t>
            </a:r>
          </a:p>
          <a:p>
            <a:pPr lvl="0"/>
            <a:r>
              <a:rPr lang="en-US" sz="2800" dirty="0">
                <a:solidFill>
                  <a:schemeClr val="tx1"/>
                </a:solidFill>
              </a:rPr>
              <a:t>Dissolve SLS and citric acid in water , heat on the same </a:t>
            </a:r>
            <a:r>
              <a:rPr lang="en-US" sz="2800" dirty="0" smtClean="0"/>
              <a:t>heater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  <a:endParaRPr lang="en-US" sz="2800" dirty="0">
              <a:solidFill>
                <a:schemeClr val="tx1"/>
              </a:solidFill>
            </a:endParaRPr>
          </a:p>
          <a:p>
            <a:pPr lvl="0"/>
            <a:r>
              <a:rPr lang="en-US" sz="2800" dirty="0">
                <a:solidFill>
                  <a:schemeClr val="tx1"/>
                </a:solidFill>
              </a:rPr>
              <a:t>Add 2 to 1 gradually, with gentle stirring (to avoid incorporation of air) until a stable cream is formed.</a:t>
            </a:r>
          </a:p>
          <a:p>
            <a:pPr lvl="0"/>
            <a:r>
              <a:rPr lang="en-US" sz="2800" dirty="0">
                <a:solidFill>
                  <a:schemeClr val="tx1"/>
                </a:solidFill>
              </a:rPr>
              <a:t>Continue stirring until cooling, and then add perfume at 35</a:t>
            </a:r>
            <a:r>
              <a:rPr lang="en-US" sz="2800" baseline="30000" dirty="0">
                <a:solidFill>
                  <a:schemeClr val="tx1"/>
                </a:solidFill>
              </a:rPr>
              <a:t>o</a:t>
            </a:r>
            <a:r>
              <a:rPr lang="en-US" sz="2800" dirty="0">
                <a:solidFill>
                  <a:schemeClr val="tx1"/>
                </a:solidFill>
              </a:rPr>
              <a:t>C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 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A3A3-693D-4256-B66E-1BF647427502}" type="slidenum">
              <a:rPr lang="ar-SA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01412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7B0B0-F10E-4784-B745-292BA42D566C}" type="slidenum">
              <a:rPr lang="ar-SA" altLang="en-US"/>
              <a:pPr/>
              <a:t>26</a:t>
            </a:fld>
            <a:endParaRPr lang="en-US" altLang="en-US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609600" y="3176588"/>
            <a:ext cx="83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altLang="en-US" sz="2000"/>
              <a:t>20</a:t>
            </a:r>
            <a:r>
              <a:rPr lang="en-US" altLang="en-US" sz="2000">
                <a:latin typeface="Symbol" pitchFamily="18" charset="2"/>
              </a:rPr>
              <a:t>m</a:t>
            </a:r>
            <a:r>
              <a:rPr lang="en-US" altLang="en-US" sz="2000"/>
              <a:t>m</a:t>
            </a:r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 flipV="1">
            <a:off x="914400" y="1817688"/>
            <a:ext cx="0" cy="12557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 flipV="1">
            <a:off x="914400" y="3590925"/>
            <a:ext cx="0" cy="1285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126" name="Picture 6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05000"/>
            <a:ext cx="20574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1524000" y="1295400"/>
            <a:ext cx="2103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>
                <a:latin typeface="Tahoma" pitchFamily="34" charset="0"/>
              </a:rPr>
              <a:t>Unconditioned</a:t>
            </a: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990600" y="4953000"/>
            <a:ext cx="3429000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spcBef>
                <a:spcPct val="20000"/>
              </a:spcBef>
              <a:buFont typeface="Wingdings" pitchFamily="2" charset="2"/>
              <a:buChar char="Ÿ"/>
            </a:pPr>
            <a:r>
              <a:rPr lang="en-US" altLang="en-US" sz="2200">
                <a:latin typeface="Tahoma" pitchFamily="34" charset="0"/>
              </a:rPr>
              <a:t>Very rough hair surface</a:t>
            </a:r>
          </a:p>
          <a:p>
            <a:pPr eaLnBrk="0" hangingPunct="0">
              <a:spcBef>
                <a:spcPct val="20000"/>
              </a:spcBef>
              <a:buFont typeface="Wingdings" pitchFamily="2" charset="2"/>
              <a:buChar char="Ÿ"/>
            </a:pPr>
            <a:r>
              <a:rPr lang="en-US" altLang="en-US" sz="2200">
                <a:latin typeface="Tahoma" pitchFamily="34" charset="0"/>
              </a:rPr>
              <a:t>Sharp, well-defined  cuticle edges</a:t>
            </a:r>
          </a:p>
        </p:txBody>
      </p:sp>
      <p:pic>
        <p:nvPicPr>
          <p:cNvPr id="5130" name="Picture 10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905000"/>
            <a:ext cx="1933575" cy="297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5486400" y="1143000"/>
            <a:ext cx="2667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/>
            <a:r>
              <a:rPr lang="en-US" altLang="en-US" sz="2400">
                <a:latin typeface="Tahoma" pitchFamily="34" charset="0"/>
              </a:rPr>
              <a:t>Conditioned with Silicone</a:t>
            </a: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5105400" y="4953000"/>
            <a:ext cx="3733800" cy="133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spcBef>
                <a:spcPct val="20000"/>
              </a:spcBef>
              <a:buFont typeface="Wingdings" pitchFamily="2" charset="2"/>
              <a:buChar char="Ÿ"/>
            </a:pPr>
            <a:r>
              <a:rPr lang="en-US" altLang="en-US" sz="2200">
                <a:latin typeface="Tahoma" pitchFamily="34" charset="0"/>
              </a:rPr>
              <a:t>Very smooth hair surface</a:t>
            </a:r>
          </a:p>
          <a:p>
            <a:pPr eaLnBrk="0" hangingPunct="0">
              <a:spcBef>
                <a:spcPct val="20000"/>
              </a:spcBef>
              <a:buFont typeface="Wingdings" pitchFamily="2" charset="2"/>
              <a:buChar char="Ÿ"/>
            </a:pPr>
            <a:r>
              <a:rPr lang="en-US" altLang="en-US" sz="2200">
                <a:latin typeface="Tahoma" pitchFamily="34" charset="0"/>
              </a:rPr>
              <a:t>Silicone visible under cuticle edges</a:t>
            </a: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990600" y="685800"/>
            <a:ext cx="67214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3200">
                <a:solidFill>
                  <a:schemeClr val="tx2"/>
                </a:solidFill>
                <a:latin typeface="Tahoma" pitchFamily="34" charset="0"/>
              </a:rPr>
              <a:t>Smoothing Benefits of Silicone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65"/>
          <a:stretch>
            <a:fillRect/>
          </a:stretch>
        </p:blipFill>
        <p:spPr bwMode="auto">
          <a:xfrm>
            <a:off x="1524000" y="990600"/>
            <a:ext cx="6096000" cy="375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1447800" y="4953000"/>
            <a:ext cx="66294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>
                <a:latin typeface="Tahoma" pitchFamily="34" charset="0"/>
              </a:rPr>
              <a:t>Reduced Surface Friction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en-US" sz="2400">
                <a:latin typeface="Tahoma" pitchFamily="34" charset="0"/>
                <a:sym typeface="Wingdings" pitchFamily="2" charset="2"/>
              </a:rPr>
              <a:t>Improved silky, soft feel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en-US" sz="2400">
                <a:latin typeface="Tahoma" pitchFamily="34" charset="0"/>
                <a:sym typeface="Wingdings" pitchFamily="2" charset="2"/>
              </a:rPr>
              <a:t>prevention of mechanical damage to cuticle</a:t>
            </a:r>
            <a:endParaRPr lang="en-US" altLang="en-US" sz="2400">
              <a:latin typeface="Tahoma" pitchFamily="34" charset="0"/>
            </a:endParaRP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0"/>
            <a:ext cx="9144000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altLang="en-US" sz="3200">
                <a:solidFill>
                  <a:schemeClr val="tx2"/>
                </a:solidFill>
                <a:latin typeface="Tahoma" pitchFamily="34" charset="0"/>
              </a:rPr>
              <a:t>Conditioning Benefits: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altLang="en-US" sz="3200">
                <a:solidFill>
                  <a:schemeClr val="tx2"/>
                </a:solidFill>
                <a:latin typeface="Tahoma" pitchFamily="34" charset="0"/>
              </a:rPr>
              <a:t>Smoothness, Silkiness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8077200" y="6553200"/>
            <a:ext cx="36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25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AFA5E-2BEA-406C-8148-914A09517DAB}" type="slidenum">
              <a:rPr lang="ar-SA" altLang="en-US"/>
              <a:pPr/>
              <a:t>28</a:t>
            </a:fld>
            <a:endParaRPr lang="en-US" altLang="en-US"/>
          </a:p>
        </p:txBody>
      </p:sp>
      <p:grpSp>
        <p:nvGrpSpPr>
          <p:cNvPr id="103426" name="Group 2"/>
          <p:cNvGrpSpPr>
            <a:grpSpLocks/>
          </p:cNvGrpSpPr>
          <p:nvPr/>
        </p:nvGrpSpPr>
        <p:grpSpPr bwMode="auto">
          <a:xfrm>
            <a:off x="3835400" y="2400300"/>
            <a:ext cx="5248275" cy="0"/>
            <a:chOff x="43" y="0"/>
            <a:chExt cx="3306" cy="0"/>
          </a:xfrm>
        </p:grpSpPr>
        <p:sp>
          <p:nvSpPr>
            <p:cNvPr id="103427" name="Rectangle 3"/>
            <p:cNvSpPr>
              <a:spLocks noChangeArrowheads="1"/>
            </p:cNvSpPr>
            <p:nvPr/>
          </p:nvSpPr>
          <p:spPr bwMode="auto">
            <a:xfrm>
              <a:off x="43" y="0"/>
              <a:ext cx="1102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03428" name="Rectangle 4"/>
            <p:cNvSpPr>
              <a:spLocks noChangeArrowheads="1"/>
            </p:cNvSpPr>
            <p:nvPr/>
          </p:nvSpPr>
          <p:spPr bwMode="auto">
            <a:xfrm>
              <a:off x="1145" y="0"/>
              <a:ext cx="1102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03429" name="Rectangle 5"/>
            <p:cNvSpPr>
              <a:spLocks noChangeArrowheads="1"/>
            </p:cNvSpPr>
            <p:nvPr/>
          </p:nvSpPr>
          <p:spPr bwMode="auto">
            <a:xfrm>
              <a:off x="2247" y="0"/>
              <a:ext cx="1102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103430" name="Rectangle 6"/>
          <p:cNvSpPr>
            <a:spLocks noChangeArrowheads="1"/>
          </p:cNvSpPr>
          <p:nvPr/>
        </p:nvSpPr>
        <p:spPr bwMode="auto">
          <a:xfrm>
            <a:off x="3771900" y="24050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03431" name="Object 7"/>
          <p:cNvGraphicFramePr>
            <a:graphicFrameLocks noChangeAspect="1"/>
          </p:cNvGraphicFramePr>
          <p:nvPr/>
        </p:nvGraphicFramePr>
        <p:xfrm>
          <a:off x="6230938" y="1905000"/>
          <a:ext cx="2143125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43" r:id="rId4" imgW="1600200" imgH="2048256" progId="Word.Picture.8">
                  <p:embed/>
                </p:oleObj>
              </mc:Choice>
              <mc:Fallback>
                <p:oleObj r:id="rId4" imgW="1600200" imgH="2048256" progId="Word.Picture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0938" y="1905000"/>
                        <a:ext cx="2143125" cy="274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32" name="Rectangle 8"/>
          <p:cNvSpPr>
            <a:spLocks noChangeArrowheads="1"/>
          </p:cNvSpPr>
          <p:nvPr/>
        </p:nvSpPr>
        <p:spPr bwMode="auto">
          <a:xfrm>
            <a:off x="3767138" y="2400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0343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905000"/>
            <a:ext cx="184785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34" name="Rectangle 10"/>
          <p:cNvSpPr>
            <a:spLocks noChangeArrowheads="1"/>
          </p:cNvSpPr>
          <p:nvPr/>
        </p:nvSpPr>
        <p:spPr bwMode="auto">
          <a:xfrm>
            <a:off x="3767138" y="2400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03435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05000"/>
            <a:ext cx="184785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436" name="Group 12"/>
          <p:cNvGrpSpPr>
            <a:grpSpLocks/>
          </p:cNvGrpSpPr>
          <p:nvPr/>
        </p:nvGrpSpPr>
        <p:grpSpPr bwMode="auto">
          <a:xfrm>
            <a:off x="457200" y="3657600"/>
            <a:ext cx="8305800" cy="960438"/>
            <a:chOff x="43" y="0"/>
            <a:chExt cx="3306" cy="461"/>
          </a:xfrm>
        </p:grpSpPr>
        <p:sp>
          <p:nvSpPr>
            <p:cNvPr id="103437" name="Rectangle 13"/>
            <p:cNvSpPr>
              <a:spLocks noChangeArrowheads="1"/>
            </p:cNvSpPr>
            <p:nvPr/>
          </p:nvSpPr>
          <p:spPr bwMode="auto">
            <a:xfrm>
              <a:off x="43" y="0"/>
              <a:ext cx="1102" cy="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altLang="en-US" sz="2400">
                  <a:solidFill>
                    <a:schemeClr val="folHlink"/>
                  </a:solidFill>
                  <a:latin typeface="Tahoma" pitchFamily="34" charset="0"/>
                  <a:cs typeface="Times New Roman" pitchFamily="18" charset="0"/>
                </a:rPr>
                <a:t>Poor</a:t>
              </a:r>
            </a:p>
            <a:p>
              <a:pPr algn="ctr"/>
              <a:r>
                <a:rPr lang="en-US" altLang="en-US" sz="2400">
                  <a:solidFill>
                    <a:schemeClr val="folHlink"/>
                  </a:solidFill>
                  <a:latin typeface="Tahoma" pitchFamily="34" charset="0"/>
                  <a:cs typeface="Times New Roman" pitchFamily="18" charset="0"/>
                </a:rPr>
                <a:t>Conditioning</a:t>
              </a:r>
            </a:p>
            <a:p>
              <a:pPr algn="ctr" eaLnBrk="0" hangingPunct="0"/>
              <a:r>
                <a:rPr lang="en-US" altLang="en-US" sz="1000">
                  <a:cs typeface="Times New Roman" pitchFamily="18" charset="0"/>
                </a:rPr>
                <a:t> </a:t>
              </a:r>
            </a:p>
            <a:p>
              <a:pPr algn="ctr" eaLnBrk="0" hangingPunct="0"/>
              <a:endParaRPr lang="en-US" altLang="en-US" sz="2400"/>
            </a:p>
          </p:txBody>
        </p:sp>
        <p:sp>
          <p:nvSpPr>
            <p:cNvPr id="103438" name="Rectangle 14"/>
            <p:cNvSpPr>
              <a:spLocks noChangeArrowheads="1"/>
            </p:cNvSpPr>
            <p:nvPr/>
          </p:nvSpPr>
          <p:spPr bwMode="auto">
            <a:xfrm>
              <a:off x="1145" y="0"/>
              <a:ext cx="1102" cy="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altLang="en-US" sz="2400">
                  <a:solidFill>
                    <a:schemeClr val="folHlink"/>
                  </a:solidFill>
                  <a:latin typeface="Tahoma" pitchFamily="34" charset="0"/>
                  <a:cs typeface="Times New Roman" pitchFamily="18" charset="0"/>
                </a:rPr>
                <a:t>Moderate </a:t>
              </a:r>
            </a:p>
            <a:p>
              <a:pPr algn="ctr"/>
              <a:r>
                <a:rPr lang="en-US" altLang="en-US" sz="2400">
                  <a:solidFill>
                    <a:schemeClr val="folHlink"/>
                  </a:solidFill>
                  <a:latin typeface="Tahoma" pitchFamily="34" charset="0"/>
                  <a:cs typeface="Times New Roman" pitchFamily="18" charset="0"/>
                </a:rPr>
                <a:t>Conditioning</a:t>
              </a:r>
            </a:p>
            <a:p>
              <a:pPr algn="ctr" eaLnBrk="0" hangingPunct="0"/>
              <a:endParaRPr lang="en-US" altLang="en-US">
                <a:solidFill>
                  <a:schemeClr val="folHlink"/>
                </a:solidFill>
              </a:endParaRPr>
            </a:p>
          </p:txBody>
        </p:sp>
        <p:sp>
          <p:nvSpPr>
            <p:cNvPr id="103439" name="Rectangle 15"/>
            <p:cNvSpPr>
              <a:spLocks noChangeArrowheads="1"/>
            </p:cNvSpPr>
            <p:nvPr/>
          </p:nvSpPr>
          <p:spPr bwMode="auto">
            <a:xfrm>
              <a:off x="2247" y="0"/>
              <a:ext cx="1102" cy="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altLang="en-US" sz="2400">
                  <a:solidFill>
                    <a:schemeClr val="folHlink"/>
                  </a:solidFill>
                  <a:latin typeface="Tahoma" pitchFamily="34" charset="0"/>
                  <a:cs typeface="Times New Roman" pitchFamily="18" charset="0"/>
                </a:rPr>
                <a:t>Excellent</a:t>
              </a:r>
            </a:p>
            <a:p>
              <a:pPr algn="ctr"/>
              <a:r>
                <a:rPr lang="en-US" altLang="en-US" sz="2400">
                  <a:solidFill>
                    <a:schemeClr val="folHlink"/>
                  </a:solidFill>
                  <a:latin typeface="Tahoma" pitchFamily="34" charset="0"/>
                  <a:cs typeface="Times New Roman" pitchFamily="18" charset="0"/>
                </a:rPr>
                <a:t>Conditioning</a:t>
              </a:r>
            </a:p>
            <a:p>
              <a:pPr algn="ctr" eaLnBrk="0" hangingPunct="0"/>
              <a:endParaRPr lang="en-US" altLang="en-US" sz="2400">
                <a:solidFill>
                  <a:schemeClr val="folHlink"/>
                </a:solidFill>
                <a:latin typeface="Tahoma" pitchFamily="34" charset="0"/>
              </a:endParaRPr>
            </a:p>
          </p:txBody>
        </p:sp>
      </p:grpSp>
      <p:sp>
        <p:nvSpPr>
          <p:cNvPr id="103440" name="Rectangle 16"/>
          <p:cNvSpPr>
            <a:spLocks noChangeArrowheads="1"/>
          </p:cNvSpPr>
          <p:nvPr/>
        </p:nvSpPr>
        <p:spPr bwMode="auto">
          <a:xfrm>
            <a:off x="0" y="762000"/>
            <a:ext cx="9144000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altLang="en-US" sz="3200">
                <a:solidFill>
                  <a:schemeClr val="tx2"/>
                </a:solidFill>
                <a:latin typeface="Tahoma" pitchFamily="34" charset="0"/>
              </a:rPr>
              <a:t>Conditioning Benefits: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altLang="en-US" sz="3200">
                <a:solidFill>
                  <a:schemeClr val="tx2"/>
                </a:solidFill>
                <a:latin typeface="Tahoma" pitchFamily="34" charset="0"/>
              </a:rPr>
              <a:t>Frizz, Flyaway Control</a:t>
            </a:r>
          </a:p>
        </p:txBody>
      </p:sp>
      <p:sp>
        <p:nvSpPr>
          <p:cNvPr id="103441" name="Text Box 17"/>
          <p:cNvSpPr txBox="1">
            <a:spLocks noChangeArrowheads="1"/>
          </p:cNvSpPr>
          <p:nvPr/>
        </p:nvSpPr>
        <p:spPr bwMode="auto">
          <a:xfrm>
            <a:off x="1143000" y="4648200"/>
            <a:ext cx="60960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>
                <a:latin typeface="Tahoma" pitchFamily="34" charset="0"/>
              </a:rPr>
              <a:t>Frizz control via</a:t>
            </a:r>
          </a:p>
          <a:p>
            <a:pPr eaLnBrk="0" hangingPunct="0">
              <a:spcBef>
                <a:spcPct val="50000"/>
              </a:spcBef>
              <a:buFont typeface="Wingdings" pitchFamily="2" charset="2"/>
              <a:buChar char="à"/>
            </a:pPr>
            <a:r>
              <a:rPr lang="en-US" altLang="en-US" sz="2400">
                <a:latin typeface="Tahoma" pitchFamily="34" charset="0"/>
                <a:sym typeface="Wingdings" pitchFamily="2" charset="2"/>
              </a:rPr>
              <a:t>Cuticle Smoothing</a:t>
            </a:r>
          </a:p>
          <a:p>
            <a:pPr eaLnBrk="0" hangingPunct="0">
              <a:spcBef>
                <a:spcPct val="50000"/>
              </a:spcBef>
              <a:buFont typeface="Wingdings" pitchFamily="2" charset="2"/>
              <a:buChar char="à"/>
            </a:pPr>
            <a:r>
              <a:rPr lang="en-US" altLang="en-US" sz="2400">
                <a:latin typeface="Tahoma" pitchFamily="34" charset="0"/>
              </a:rPr>
              <a:t>Static Charge Dispersal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2AD8D-1811-42FC-91CC-C401DBA1B4CC}" type="slidenum">
              <a:rPr lang="ar-SA" altLang="en-US"/>
              <a:pPr/>
              <a:t>29</a:t>
            </a:fld>
            <a:endParaRPr lang="en-US" altLang="en-US"/>
          </a:p>
        </p:txBody>
      </p:sp>
      <p:pic>
        <p:nvPicPr>
          <p:cNvPr id="61443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24384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990600" y="4495800"/>
            <a:ext cx="2438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/>
            <a:r>
              <a:rPr lang="en-US" altLang="en-US" sz="2000">
                <a:latin typeface="Tahoma" pitchFamily="34" charset="0"/>
              </a:rPr>
              <a:t>OURS</a:t>
            </a:r>
          </a:p>
        </p:txBody>
      </p:sp>
      <p:pic>
        <p:nvPicPr>
          <p:cNvPr id="61445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295400"/>
            <a:ext cx="23622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5638800" y="4343400"/>
            <a:ext cx="2362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/>
            <a:r>
              <a:rPr lang="en-US" altLang="en-US" sz="2000">
                <a:latin typeface="Tahoma" pitchFamily="34" charset="0"/>
              </a:rPr>
              <a:t>BEST SALON</a:t>
            </a:r>
          </a:p>
          <a:p>
            <a:pPr algn="ctr" eaLnBrk="0" hangingPunct="0"/>
            <a:r>
              <a:rPr lang="en-US" altLang="en-US" sz="2000">
                <a:latin typeface="Tahoma" pitchFamily="34" charset="0"/>
              </a:rPr>
              <a:t>COMPETITION</a:t>
            </a:r>
          </a:p>
        </p:txBody>
      </p:sp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0" y="685800"/>
            <a:ext cx="91440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altLang="en-US" sz="3200">
                <a:solidFill>
                  <a:schemeClr val="tx2"/>
                </a:solidFill>
                <a:latin typeface="Tahoma" pitchFamily="34" charset="0"/>
              </a:rPr>
              <a:t>P&amp;G Superior Conditioning Technology</a:t>
            </a:r>
          </a:p>
        </p:txBody>
      </p:sp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685800" y="4876800"/>
            <a:ext cx="7315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000">
                <a:latin typeface="Tahoma" pitchFamily="34" charset="0"/>
              </a:rPr>
              <a:t>Proprietary Gel Network Technology: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en-US" sz="2000">
                <a:latin typeface="Tahoma" pitchFamily="34" charset="0"/>
                <a:sym typeface="Wingdings" pitchFamily="2" charset="2"/>
              </a:rPr>
              <a:t>Smaller particle sizes		More consistent coverage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en-US" sz="2000">
                <a:latin typeface="Tahoma" pitchFamily="34" charset="0"/>
                <a:sym typeface="Wingdings" pitchFamily="2" charset="2"/>
              </a:rPr>
              <a:t>Higher levels of materials 	Hair not weighed down</a:t>
            </a:r>
            <a:endParaRPr lang="en-US" altLang="en-US" sz="200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C9FA-0DF5-43F1-B2CF-7F235B4E46CB}" type="slidenum">
              <a:rPr lang="ar-SA" altLang="en-US"/>
              <a:pPr/>
              <a:t>3</a:t>
            </a:fld>
            <a:endParaRPr lang="en-US" altLang="en-US"/>
          </a:p>
        </p:txBody>
      </p:sp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1295400" y="1371600"/>
            <a:ext cx="6096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800">
                <a:latin typeface="Tahoma" pitchFamily="34" charset="0"/>
              </a:rPr>
              <a:t>Common Causes of Unhealthy Hair</a:t>
            </a: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1066800" y="2362200"/>
            <a:ext cx="7239000" cy="287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05000" indent="-1905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2095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476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667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124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581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03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495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2600" b="1" i="1">
                <a:latin typeface="Tahoma" pitchFamily="34" charset="0"/>
              </a:rPr>
              <a:t>Medical</a:t>
            </a:r>
            <a:r>
              <a:rPr lang="en-US" altLang="en-US" sz="2600" i="1">
                <a:latin typeface="Tahoma" pitchFamily="34" charset="0"/>
              </a:rPr>
              <a:t>		</a:t>
            </a:r>
            <a:r>
              <a:rPr lang="en-US" altLang="en-US" sz="2600">
                <a:latin typeface="Tahoma" pitchFamily="34" charset="0"/>
              </a:rPr>
              <a:t>vitamin deficiency, thyroid 	imbalance, hormonal 	changes, etc.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en-US" sz="2600" b="1" i="1">
                <a:latin typeface="Tahoma" pitchFamily="34" charset="0"/>
              </a:rPr>
              <a:t>Aging</a:t>
            </a:r>
            <a:r>
              <a:rPr lang="en-US" altLang="en-US" sz="2600" b="1">
                <a:latin typeface="Tahoma" pitchFamily="34" charset="0"/>
              </a:rPr>
              <a:t> </a:t>
            </a:r>
            <a:r>
              <a:rPr lang="en-US" altLang="en-US" sz="2600">
                <a:latin typeface="Tahoma" pitchFamily="34" charset="0"/>
              </a:rPr>
              <a:t>		graying, thinning, loss of 	pigment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en-US" sz="2600" b="1" i="1">
                <a:latin typeface="Tahoma" pitchFamily="34" charset="0"/>
              </a:rPr>
              <a:t>Non-medical</a:t>
            </a:r>
            <a:r>
              <a:rPr lang="en-US" altLang="en-US" sz="2600">
                <a:latin typeface="Tahoma" pitchFamily="34" charset="0"/>
              </a:rPr>
              <a:t> 	result of damage</a:t>
            </a: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0" y="6858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200">
                <a:solidFill>
                  <a:schemeClr val="tx2"/>
                </a:solidFill>
                <a:latin typeface="Tahoma" pitchFamily="34" charset="0"/>
              </a:rPr>
              <a:t>Causes of Cosmetic Hair Disorders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26"/>
          <p:cNvSpPr>
            <a:spLocks noChangeArrowheads="1"/>
          </p:cNvSpPr>
          <p:nvPr/>
        </p:nvSpPr>
        <p:spPr bwMode="auto">
          <a:xfrm>
            <a:off x="0" y="228600"/>
            <a:ext cx="89154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endParaRPr lang="en-US" altLang="en-US" sz="4400" b="1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64515" name="Object 1027"/>
          <p:cNvGraphicFramePr>
            <a:graphicFrameLocks noChangeAspect="1"/>
          </p:cNvGraphicFramePr>
          <p:nvPr/>
        </p:nvGraphicFramePr>
        <p:xfrm>
          <a:off x="0" y="628650"/>
          <a:ext cx="8915400" cy="622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0" name="Chart" r:id="rId4" imgW="7582442" imgH="5381866" progId="Excel.Chart.8">
                  <p:embed/>
                </p:oleObj>
              </mc:Choice>
              <mc:Fallback>
                <p:oleObj name="Chart" r:id="rId4" imgW="7582442" imgH="5381866" progId="Excel.Chart.8">
                  <p:embed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28650"/>
                        <a:ext cx="8915400" cy="6229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6" name="Rectangle 1028"/>
          <p:cNvSpPr>
            <a:spLocks noChangeArrowheads="1"/>
          </p:cNvSpPr>
          <p:nvPr/>
        </p:nvSpPr>
        <p:spPr bwMode="auto">
          <a:xfrm>
            <a:off x="1143000" y="228600"/>
            <a:ext cx="71628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altLang="en-US" sz="3200">
                <a:solidFill>
                  <a:schemeClr val="tx2"/>
                </a:solidFill>
                <a:latin typeface="Tahoma" pitchFamily="34" charset="0"/>
              </a:rPr>
              <a:t>P&amp;G Superior Conditioning Technology</a:t>
            </a:r>
          </a:p>
        </p:txBody>
      </p:sp>
      <p:sp>
        <p:nvSpPr>
          <p:cNvPr id="64518" name="Text Box 1030"/>
          <p:cNvSpPr txBox="1">
            <a:spLocks noChangeArrowheads="1"/>
          </p:cNvSpPr>
          <p:nvPr/>
        </p:nvSpPr>
        <p:spPr bwMode="auto">
          <a:xfrm>
            <a:off x="8229600" y="6553200"/>
            <a:ext cx="36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28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546" name="Object 2"/>
          <p:cNvGraphicFramePr>
            <a:graphicFrameLocks noChangeAspect="1"/>
          </p:cNvGraphicFramePr>
          <p:nvPr/>
        </p:nvGraphicFramePr>
        <p:xfrm>
          <a:off x="609600" y="1447800"/>
          <a:ext cx="5405438" cy="316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56" name="Image" r:id="rId4" imgW="4256971" imgH="2490646" progId="Photoshop.Image.5">
                  <p:embed/>
                </p:oleObj>
              </mc:Choice>
              <mc:Fallback>
                <p:oleObj name="Image" r:id="rId4" imgW="4256971" imgH="2490646" progId="Photoshop.Image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447800"/>
                        <a:ext cx="5405438" cy="316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304800" y="914400"/>
            <a:ext cx="5943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200">
                <a:latin typeface="Arial" charset="0"/>
              </a:rPr>
              <a:t>Hair Condition after Wash &amp; Wear Testing*</a:t>
            </a:r>
          </a:p>
        </p:txBody>
      </p:sp>
      <p:sp>
        <p:nvSpPr>
          <p:cNvPr id="108549" name="Rectangle 5"/>
          <p:cNvSpPr>
            <a:spLocks noChangeArrowheads="1"/>
          </p:cNvSpPr>
          <p:nvPr/>
        </p:nvSpPr>
        <p:spPr bwMode="auto">
          <a:xfrm>
            <a:off x="177800" y="5486400"/>
            <a:ext cx="84772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2000" b="1">
                <a:latin typeface="Tahoma" pitchFamily="34" charset="0"/>
              </a:rPr>
              <a:t>*After 16 cycles of:</a:t>
            </a:r>
          </a:p>
          <a:p>
            <a:pPr algn="ctr" eaLnBrk="0" hangingPunct="0"/>
            <a:r>
              <a:rPr lang="en-US" altLang="en-US" sz="2000" b="1">
                <a:latin typeface="Tahoma" pitchFamily="34" charset="0"/>
              </a:rPr>
              <a:t> Wash</a:t>
            </a:r>
            <a:r>
              <a:rPr lang="en-US" altLang="en-US" sz="2000" b="1">
                <a:latin typeface="Tahoma" pitchFamily="34" charset="0"/>
                <a:sym typeface="Wingdings" pitchFamily="2" charset="2"/>
              </a:rPr>
              <a:t> Condition DetanglingWet &amp; Dry Blow Dry Combing</a:t>
            </a:r>
          </a:p>
          <a:p>
            <a:pPr algn="ctr" eaLnBrk="0" hangingPunct="0"/>
            <a:r>
              <a:rPr lang="en-US" altLang="en-US" sz="2000" b="1">
                <a:latin typeface="Tahoma" pitchFamily="34" charset="0"/>
                <a:sym typeface="Wingdings" pitchFamily="2" charset="2"/>
              </a:rPr>
              <a:t>Weighed and Visually Graded  by Panelists</a:t>
            </a:r>
          </a:p>
        </p:txBody>
      </p:sp>
      <p:sp>
        <p:nvSpPr>
          <p:cNvPr id="108550" name="Text Box 6"/>
          <p:cNvSpPr txBox="1">
            <a:spLocks noChangeArrowheads="1"/>
          </p:cNvSpPr>
          <p:nvPr/>
        </p:nvSpPr>
        <p:spPr bwMode="auto">
          <a:xfrm>
            <a:off x="6400800" y="1600200"/>
            <a:ext cx="24384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6"/>
              </a:buBlip>
            </a:pPr>
            <a:r>
              <a:rPr lang="en-US" altLang="en-US" sz="2000">
                <a:latin typeface="Tahoma" pitchFamily="34" charset="0"/>
              </a:rPr>
              <a:t> Competitor has lost 6X  more hair (by weight) vs. P&amp;G</a:t>
            </a:r>
          </a:p>
          <a:p>
            <a:pPr>
              <a:spcBef>
                <a:spcPct val="50000"/>
              </a:spcBef>
              <a:buFontTx/>
              <a:buBlip>
                <a:blip r:embed="rId6"/>
              </a:buBlip>
            </a:pPr>
            <a:r>
              <a:rPr lang="en-US" altLang="en-US" sz="2000">
                <a:latin typeface="Tahoma" pitchFamily="34" charset="0"/>
              </a:rPr>
              <a:t> P&amp;G hair rated:</a:t>
            </a:r>
          </a:p>
          <a:p>
            <a:pPr>
              <a:spcBef>
                <a:spcPct val="50000"/>
              </a:spcBef>
            </a:pPr>
            <a:r>
              <a:rPr lang="en-US" altLang="en-US" sz="2000">
                <a:latin typeface="Tahoma" pitchFamily="34" charset="0"/>
                <a:sym typeface="Wingdings" pitchFamily="2" charset="2"/>
              </a:rPr>
              <a:t></a:t>
            </a:r>
            <a:r>
              <a:rPr lang="en-US" altLang="en-US" sz="2000">
                <a:latin typeface="Tahoma" pitchFamily="34" charset="0"/>
              </a:rPr>
              <a:t>thicker</a:t>
            </a:r>
          </a:p>
          <a:p>
            <a:pPr>
              <a:spcBef>
                <a:spcPct val="50000"/>
              </a:spcBef>
              <a:buFont typeface="Wingdings" pitchFamily="2" charset="2"/>
              <a:buChar char="à"/>
            </a:pPr>
            <a:r>
              <a:rPr lang="en-US" altLang="en-US" sz="2000">
                <a:latin typeface="Tahoma" pitchFamily="34" charset="0"/>
              </a:rPr>
              <a:t>less frizzy</a:t>
            </a:r>
          </a:p>
          <a:p>
            <a:pPr>
              <a:spcBef>
                <a:spcPct val="50000"/>
              </a:spcBef>
              <a:buFont typeface="Wingdings" pitchFamily="2" charset="2"/>
              <a:buChar char="à"/>
            </a:pPr>
            <a:r>
              <a:rPr lang="en-US" altLang="en-US" sz="2000">
                <a:latin typeface="Tahoma" pitchFamily="34" charset="0"/>
              </a:rPr>
              <a:t>healthier</a:t>
            </a:r>
          </a:p>
        </p:txBody>
      </p:sp>
      <p:sp>
        <p:nvSpPr>
          <p:cNvPr id="108551" name="Text Box 7"/>
          <p:cNvSpPr txBox="1">
            <a:spLocks noChangeArrowheads="1"/>
          </p:cNvSpPr>
          <p:nvPr/>
        </p:nvSpPr>
        <p:spPr bwMode="auto">
          <a:xfrm>
            <a:off x="685800" y="4572000"/>
            <a:ext cx="21336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800" b="1">
                <a:solidFill>
                  <a:schemeClr val="folHlink"/>
                </a:solidFill>
                <a:latin typeface="Tahoma" pitchFamily="34" charset="0"/>
              </a:rPr>
              <a:t>Competitive Volumizing System</a:t>
            </a:r>
          </a:p>
        </p:txBody>
      </p:sp>
      <p:sp>
        <p:nvSpPr>
          <p:cNvPr id="108552" name="Text Box 8"/>
          <p:cNvSpPr txBox="1">
            <a:spLocks noChangeArrowheads="1"/>
          </p:cNvSpPr>
          <p:nvPr/>
        </p:nvSpPr>
        <p:spPr bwMode="auto">
          <a:xfrm>
            <a:off x="3810000" y="4572000"/>
            <a:ext cx="21336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800" b="1">
                <a:solidFill>
                  <a:schemeClr val="folHlink"/>
                </a:solidFill>
                <a:latin typeface="Tahoma" pitchFamily="34" charset="0"/>
              </a:rPr>
              <a:t>P&amp;G      Volumizing System</a:t>
            </a:r>
          </a:p>
        </p:txBody>
      </p:sp>
      <p:sp>
        <p:nvSpPr>
          <p:cNvPr id="108553" name="Rectangle 9"/>
          <p:cNvSpPr>
            <a:spLocks noChangeArrowheads="1"/>
          </p:cNvSpPr>
          <p:nvPr/>
        </p:nvSpPr>
        <p:spPr bwMode="auto">
          <a:xfrm>
            <a:off x="1219200" y="381000"/>
            <a:ext cx="7086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altLang="en-US" sz="2800" b="1">
                <a:latin typeface="Arial" charset="0"/>
              </a:rPr>
              <a:t>P&amp;G Superior Conditioning Technology</a:t>
            </a:r>
          </a:p>
        </p:txBody>
      </p:sp>
      <p:sp>
        <p:nvSpPr>
          <p:cNvPr id="108554" name="Text Box 10"/>
          <p:cNvSpPr txBox="1">
            <a:spLocks noChangeArrowheads="1"/>
          </p:cNvSpPr>
          <p:nvPr/>
        </p:nvSpPr>
        <p:spPr bwMode="auto">
          <a:xfrm>
            <a:off x="8153400" y="6553200"/>
            <a:ext cx="36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29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EB09-DD67-47D9-911D-3C08223281D8}" type="slidenum">
              <a:rPr lang="ar-SA" altLang="en-US"/>
              <a:pPr/>
              <a:t>32</a:t>
            </a:fld>
            <a:endParaRPr lang="en-US" altLang="en-US"/>
          </a:p>
        </p:txBody>
      </p:sp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838200" y="685800"/>
            <a:ext cx="7239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200">
                <a:solidFill>
                  <a:schemeClr val="tx2"/>
                </a:solidFill>
                <a:latin typeface="Tahoma" pitchFamily="34" charset="0"/>
              </a:rPr>
              <a:t>Hair Health and Conditioners:         Key Take Away for Patients</a:t>
            </a: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533400" y="2133600"/>
            <a:ext cx="8001000" cy="411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5738" indent="-185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661988" indent="-1809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altLang="en-US">
                <a:latin typeface="Tahoma" pitchFamily="34" charset="0"/>
              </a:rPr>
              <a:t>Damage and medical hair health symptoms are very similar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altLang="en-US">
                <a:latin typeface="Tahoma" pitchFamily="34" charset="0"/>
              </a:rPr>
              <a:t>Damage you see now actually began months or years ago</a:t>
            </a:r>
          </a:p>
          <a:p>
            <a:pPr lvl="1" eaLnBrk="0" hangingPunct="0">
              <a:spcBef>
                <a:spcPct val="50000"/>
              </a:spcBef>
              <a:buFontTx/>
              <a:buChar char="•"/>
            </a:pPr>
            <a:r>
              <a:rPr lang="en-US" altLang="en-US" sz="2000" i="1">
                <a:latin typeface="Tahoma" pitchFamily="34" charset="0"/>
              </a:rPr>
              <a:t>Reduce damage by reducing friction </a:t>
            </a:r>
          </a:p>
          <a:p>
            <a:pPr lvl="1" eaLnBrk="0" hangingPunct="0">
              <a:spcBef>
                <a:spcPct val="50000"/>
              </a:spcBef>
              <a:buFontTx/>
              <a:buChar char="•"/>
            </a:pPr>
            <a:r>
              <a:rPr lang="en-US" altLang="en-US" sz="2000" i="1">
                <a:latin typeface="Tahoma" pitchFamily="34" charset="0"/>
              </a:rPr>
              <a:t>Avoid double processing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altLang="en-US">
                <a:latin typeface="Tahoma" pitchFamily="34" charset="0"/>
              </a:rPr>
              <a:t>Prevent Damage by frequent conditioner use 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altLang="en-US">
                <a:latin typeface="Tahoma" pitchFamily="34" charset="0"/>
              </a:rPr>
              <a:t>Improve cosmetic appearance of damaged  and unhealthy hair by using conditioner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17CFC-DE06-4122-B701-87A208CE3E58}" type="slidenum">
              <a:rPr lang="ar-SA" altLang="en-US"/>
              <a:pPr/>
              <a:t>4</a:t>
            </a:fld>
            <a:endParaRPr lang="en-US" altLang="en-US"/>
          </a:p>
        </p:txBody>
      </p:sp>
      <p:sp>
        <p:nvSpPr>
          <p:cNvPr id="110594" name="Text Box 2"/>
          <p:cNvSpPr txBox="1">
            <a:spLocks noChangeArrowheads="1"/>
          </p:cNvSpPr>
          <p:nvPr/>
        </p:nvSpPr>
        <p:spPr bwMode="auto">
          <a:xfrm>
            <a:off x="1219200" y="1447800"/>
            <a:ext cx="6400800" cy="429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spcBef>
                <a:spcPct val="50000"/>
              </a:spcBef>
              <a:buFontTx/>
              <a:buAutoNum type="arabicPeriod"/>
            </a:pPr>
            <a:r>
              <a:rPr lang="en-US" altLang="en-US">
                <a:latin typeface="Tahoma" pitchFamily="34" charset="0"/>
              </a:rPr>
              <a:t>Hair Physical Changes to Aging</a:t>
            </a:r>
          </a:p>
          <a:p>
            <a:pPr eaLnBrk="0" hangingPunct="0">
              <a:spcBef>
                <a:spcPct val="50000"/>
              </a:spcBef>
              <a:buFontTx/>
              <a:buAutoNum type="arabicPeriod"/>
            </a:pPr>
            <a:r>
              <a:rPr lang="en-US" altLang="en-US">
                <a:latin typeface="Tahoma" pitchFamily="34" charset="0"/>
              </a:rPr>
              <a:t>Mechanism of Non-medical hair health issues --i.e. Damage</a:t>
            </a:r>
          </a:p>
          <a:p>
            <a:pPr eaLnBrk="0" hangingPunct="0">
              <a:spcBef>
                <a:spcPct val="50000"/>
              </a:spcBef>
              <a:buFontTx/>
              <a:buAutoNum type="arabicPeriod"/>
            </a:pPr>
            <a:r>
              <a:rPr lang="en-US" altLang="en-US">
                <a:latin typeface="Tahoma" pitchFamily="34" charset="0"/>
              </a:rPr>
              <a:t>Use of Conditioner to improve cosmetic appearance of medical and non-medical hair health issues</a:t>
            </a:r>
          </a:p>
          <a:p>
            <a:pPr lvl="2" eaLnBrk="0" hangingPunct="0">
              <a:spcBef>
                <a:spcPct val="50000"/>
              </a:spcBef>
              <a:buFontTx/>
              <a:buChar char="•"/>
            </a:pPr>
            <a:r>
              <a:rPr lang="en-US" altLang="en-US">
                <a:latin typeface="Tahoma" pitchFamily="34" charset="0"/>
              </a:rPr>
              <a:t>How Conditioners Work</a:t>
            </a:r>
          </a:p>
          <a:p>
            <a:pPr lvl="2" eaLnBrk="0" hangingPunct="0">
              <a:spcBef>
                <a:spcPct val="50000"/>
              </a:spcBef>
              <a:buFontTx/>
              <a:buChar char="•"/>
            </a:pPr>
            <a:r>
              <a:rPr lang="en-US" altLang="en-US">
                <a:latin typeface="Tahoma" pitchFamily="34" charset="0"/>
              </a:rPr>
              <a:t>Benefits of Conditioning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en-US">
                <a:latin typeface="Tahoma" pitchFamily="34" charset="0"/>
              </a:rPr>
              <a:t>4. P&amp;G Proprietary Conditioner Technology</a:t>
            </a:r>
          </a:p>
        </p:txBody>
      </p:sp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0" y="6858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200">
                <a:solidFill>
                  <a:schemeClr val="tx2"/>
                </a:solidFill>
                <a:latin typeface="Tahoma" pitchFamily="34" charset="0"/>
              </a:rPr>
              <a:t>Hair Health and Conditioners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image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609600"/>
            <a:ext cx="5180013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04800" y="914400"/>
            <a:ext cx="3200400" cy="575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5738" indent="-185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altLang="en-US">
                <a:latin typeface="Tahoma" pitchFamily="34" charset="0"/>
              </a:rPr>
              <a:t>Cortex provides the hair’s tensile strength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altLang="en-US">
                <a:latin typeface="Tahoma" pitchFamily="34" charset="0"/>
              </a:rPr>
              <a:t>Cuticle layers bind the cortex bundles together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altLang="en-US">
                <a:latin typeface="Tahoma" pitchFamily="34" charset="0"/>
              </a:rPr>
              <a:t>Cuticle layers protect cortex fibers from friction and mechanical damage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altLang="en-US">
                <a:latin typeface="Tahoma" pitchFamily="34" charset="0"/>
              </a:rPr>
              <a:t>Cuticle responsible for surface properties of hair: shine, smoothness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0" y="381000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>
                <a:latin typeface="Tahoma" pitchFamily="34" charset="0"/>
              </a:rPr>
              <a:t>Anatomy of the Hair Shaft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1981200" y="0"/>
            <a:ext cx="5257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200">
                <a:solidFill>
                  <a:schemeClr val="tx2"/>
                </a:solidFill>
                <a:latin typeface="Tahoma" pitchFamily="34" charset="0"/>
              </a:rPr>
              <a:t>Hair Health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8870950" y="65532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ext Box 2"/>
          <p:cNvSpPr txBox="1">
            <a:spLocks noChangeArrowheads="1"/>
          </p:cNvSpPr>
          <p:nvPr/>
        </p:nvSpPr>
        <p:spPr bwMode="auto">
          <a:xfrm>
            <a:off x="1981200" y="228600"/>
            <a:ext cx="5257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200">
                <a:solidFill>
                  <a:schemeClr val="tx2"/>
                </a:solidFill>
                <a:latin typeface="Tahoma" pitchFamily="34" charset="0"/>
              </a:rPr>
              <a:t>Aging Effects on Hair Health</a:t>
            </a:r>
          </a:p>
        </p:txBody>
      </p:sp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1524000" y="1600200"/>
            <a:ext cx="548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altLang="en-US" sz="2400">
              <a:latin typeface="Arial" charset="0"/>
            </a:endParaRPr>
          </a:p>
        </p:txBody>
      </p:sp>
      <p:graphicFrame>
        <p:nvGraphicFramePr>
          <p:cNvPr id="112671" name="Group 31"/>
          <p:cNvGraphicFramePr>
            <a:graphicFrameLocks noGrp="1"/>
          </p:cNvGraphicFramePr>
          <p:nvPr/>
        </p:nvGraphicFramePr>
        <p:xfrm>
          <a:off x="914400" y="1066800"/>
          <a:ext cx="7772400" cy="5366640"/>
        </p:xfrm>
        <a:graphic>
          <a:graphicData uri="http://schemas.openxmlformats.org/drawingml/2006/table">
            <a:tbl>
              <a:tblPr/>
              <a:tblGrid>
                <a:gridCol w="2805113"/>
                <a:gridCol w="4967287"/>
              </a:tblGrid>
              <a:tr h="903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Melanin Loss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85738" indent="-185738">
                        <a:spcBef>
                          <a:spcPct val="20000"/>
                        </a:spcBef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185738" marR="0" lvl="0" indent="-1857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Increased UV damage susceptibility</a:t>
                      </a:r>
                    </a:p>
                    <a:p>
                      <a:pPr marL="185738" marR="0" lvl="0" indent="-1857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Reduced Shine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3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Development of Medulla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85738" indent="-185738">
                        <a:spcBef>
                          <a:spcPct val="20000"/>
                        </a:spcBef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185738" marR="0" lvl="0" indent="-1857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Hollow space increases hair stiffness</a:t>
                      </a:r>
                    </a:p>
                    <a:p>
                      <a:pPr marL="185738" marR="0" lvl="0" indent="-1857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Lack of fibers reduces tensile strength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Falling Sebum production </a:t>
                      </a:r>
                      <a:r>
                        <a:rPr kumimoji="0" lang="en-US" alt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(~50% by age 50)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85738" indent="-185738">
                        <a:spcBef>
                          <a:spcPct val="20000"/>
                        </a:spcBef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185738" marR="0" lvl="0" indent="-1857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Increased Dryness</a:t>
                      </a:r>
                    </a:p>
                    <a:p>
                      <a:pPr marL="185738" marR="0" lvl="0" indent="-1857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Loss of lubricity</a:t>
                      </a:r>
                    </a:p>
                    <a:p>
                      <a:pPr marL="185738" marR="0" lvl="0" indent="-1857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Blip>
                          <a:blip r:embed="rId3"/>
                        </a:buBlip>
                        <a:tabLst/>
                      </a:pPr>
                      <a:endParaRPr kumimoji="0" lang="en-US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3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Changes in Hair growth cycle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85738" indent="-185738">
                        <a:spcBef>
                          <a:spcPct val="20000"/>
                        </a:spcBef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185738" marR="0" lvl="0" indent="-1857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Thinning, loss of volume</a:t>
                      </a:r>
                    </a:p>
                    <a:p>
                      <a:pPr marL="185738" marR="0" lvl="0" indent="-1857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Diameter, fiber quality may also decline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3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Color Treating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85738" indent="-185738">
                        <a:spcBef>
                          <a:spcPct val="20000"/>
                        </a:spcBef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185738" marR="0" lvl="0" indent="-1857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Increase in damage susceptibility</a:t>
                      </a:r>
                    </a:p>
                    <a:p>
                      <a:pPr marL="185738" marR="0" lvl="0" indent="-1857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2672" name="Text Box 32"/>
          <p:cNvSpPr txBox="1">
            <a:spLocks noChangeArrowheads="1"/>
          </p:cNvSpPr>
          <p:nvPr/>
        </p:nvSpPr>
        <p:spPr bwMode="auto">
          <a:xfrm>
            <a:off x="8153400" y="65532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1F07E-1CAB-453E-848D-C241D39C919B}" type="slidenum">
              <a:rPr lang="ar-SA" altLang="en-US"/>
              <a:pPr/>
              <a:t>7</a:t>
            </a:fld>
            <a:endParaRPr lang="en-US" altLang="en-US"/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470025" y="2209800"/>
            <a:ext cx="2346325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altLang="en-US" sz="2200" b="1">
                <a:solidFill>
                  <a:schemeClr val="folHlink"/>
                </a:solidFill>
                <a:latin typeface="Tahoma" pitchFamily="34" charset="0"/>
              </a:rPr>
              <a:t>Uplifted Cuticle</a:t>
            </a:r>
          </a:p>
          <a:p>
            <a:pPr algn="ctr" eaLnBrk="0" hangingPunct="0"/>
            <a:endParaRPr lang="en-US" altLang="en-US" sz="2200">
              <a:latin typeface="Tahoma" pitchFamily="34" charset="0"/>
            </a:endParaRPr>
          </a:p>
          <a:p>
            <a:pPr algn="ctr" eaLnBrk="0" hangingPunct="0"/>
            <a:r>
              <a:rPr lang="en-US" altLang="en-US" sz="2200">
                <a:latin typeface="Tahoma" pitchFamily="34" charset="0"/>
              </a:rPr>
              <a:t>loss of cuticle</a:t>
            </a:r>
          </a:p>
          <a:p>
            <a:pPr algn="ctr" eaLnBrk="0" hangingPunct="0"/>
            <a:endParaRPr lang="en-US" altLang="en-US" sz="2200">
              <a:latin typeface="Tahoma" pitchFamily="34" charset="0"/>
            </a:endParaRPr>
          </a:p>
          <a:p>
            <a:pPr algn="ctr" eaLnBrk="0" hangingPunct="0"/>
            <a:r>
              <a:rPr lang="en-US" altLang="en-US" sz="2200">
                <a:latin typeface="Tahoma" pitchFamily="34" charset="0"/>
              </a:rPr>
              <a:t>layer by layer</a:t>
            </a:r>
          </a:p>
          <a:p>
            <a:pPr algn="ctr" eaLnBrk="0" hangingPunct="0"/>
            <a:endParaRPr lang="en-US" altLang="en-US" sz="2200">
              <a:latin typeface="Tahoma" pitchFamily="34" charset="0"/>
            </a:endParaRPr>
          </a:p>
          <a:p>
            <a:pPr algn="ctr" eaLnBrk="0" hangingPunct="0"/>
            <a:r>
              <a:rPr lang="en-US" altLang="en-US" sz="2200">
                <a:latin typeface="Tahoma" pitchFamily="34" charset="0"/>
              </a:rPr>
              <a:t>exposes cortex</a:t>
            </a:r>
          </a:p>
          <a:p>
            <a:pPr algn="ctr" eaLnBrk="0" hangingPunct="0"/>
            <a:endParaRPr lang="en-US" altLang="en-US" sz="2200">
              <a:latin typeface="Tahoma" pitchFamily="34" charset="0"/>
            </a:endParaRPr>
          </a:p>
          <a:p>
            <a:pPr algn="ctr" eaLnBrk="0" hangingPunct="0"/>
            <a:r>
              <a:rPr lang="en-US" altLang="en-US" sz="2200">
                <a:latin typeface="Tahoma" pitchFamily="34" charset="0"/>
              </a:rPr>
              <a:t>split ends</a:t>
            </a:r>
          </a:p>
          <a:p>
            <a:pPr algn="ctr" eaLnBrk="0" hangingPunct="0"/>
            <a:endParaRPr lang="en-US" altLang="en-US" sz="2200">
              <a:latin typeface="Tahoma" pitchFamily="34" charset="0"/>
            </a:endParaRPr>
          </a:p>
          <a:p>
            <a:pPr algn="ctr" eaLnBrk="0" hangingPunct="0"/>
            <a:r>
              <a:rPr lang="en-US" altLang="en-US" sz="2200">
                <a:latin typeface="Tahoma" pitchFamily="34" charset="0"/>
              </a:rPr>
              <a:t>hair breaks</a:t>
            </a:r>
          </a:p>
          <a:p>
            <a:pPr algn="ctr" eaLnBrk="0" hangingPunct="0"/>
            <a:endParaRPr lang="en-US" altLang="en-US" sz="220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2384425" y="2566988"/>
            <a:ext cx="263525" cy="388937"/>
          </a:xfrm>
          <a:prstGeom prst="downArrow">
            <a:avLst>
              <a:gd name="adj1" fmla="val 50000"/>
              <a:gd name="adj2" fmla="val 73802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2384425" y="3252788"/>
            <a:ext cx="263525" cy="388937"/>
          </a:xfrm>
          <a:prstGeom prst="downArrow">
            <a:avLst>
              <a:gd name="adj1" fmla="val 50000"/>
              <a:gd name="adj2" fmla="val 73802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2384425" y="3938588"/>
            <a:ext cx="263525" cy="388937"/>
          </a:xfrm>
          <a:prstGeom prst="downArrow">
            <a:avLst>
              <a:gd name="adj1" fmla="val 50000"/>
              <a:gd name="adj2" fmla="val 73802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2384425" y="4548188"/>
            <a:ext cx="263525" cy="388937"/>
          </a:xfrm>
          <a:prstGeom prst="downArrow">
            <a:avLst>
              <a:gd name="adj1" fmla="val 50000"/>
              <a:gd name="adj2" fmla="val 73802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>
            <a:off x="2384425" y="5233988"/>
            <a:ext cx="263525" cy="388937"/>
          </a:xfrm>
          <a:prstGeom prst="downArrow">
            <a:avLst>
              <a:gd name="adj1" fmla="val 50000"/>
              <a:gd name="adj2" fmla="val 73802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762000" y="1447800"/>
            <a:ext cx="419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>
                <a:latin typeface="Tahoma" pitchFamily="34" charset="0"/>
              </a:rPr>
              <a:t>Progression of Hair Damage</a:t>
            </a:r>
          </a:p>
        </p:txBody>
      </p:sp>
      <p:pic>
        <p:nvPicPr>
          <p:cNvPr id="10253" name="Picture 1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752600"/>
            <a:ext cx="31242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54" name="AutoShape 14"/>
          <p:cNvSpPr>
            <a:spLocks/>
          </p:cNvSpPr>
          <p:nvPr/>
        </p:nvSpPr>
        <p:spPr bwMode="auto">
          <a:xfrm>
            <a:off x="1325563" y="2233613"/>
            <a:ext cx="92075" cy="804862"/>
          </a:xfrm>
          <a:prstGeom prst="leftBrace">
            <a:avLst>
              <a:gd name="adj1" fmla="val 72845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5" name="AutoShape 15"/>
          <p:cNvSpPr>
            <a:spLocks/>
          </p:cNvSpPr>
          <p:nvPr/>
        </p:nvSpPr>
        <p:spPr bwMode="auto">
          <a:xfrm>
            <a:off x="1325563" y="3114675"/>
            <a:ext cx="92075" cy="1447800"/>
          </a:xfrm>
          <a:prstGeom prst="leftBrace">
            <a:avLst>
              <a:gd name="adj1" fmla="val 131034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6" name="AutoShape 16"/>
          <p:cNvSpPr>
            <a:spLocks/>
          </p:cNvSpPr>
          <p:nvPr/>
        </p:nvSpPr>
        <p:spPr bwMode="auto">
          <a:xfrm>
            <a:off x="1325563" y="4643438"/>
            <a:ext cx="92075" cy="1366837"/>
          </a:xfrm>
          <a:prstGeom prst="leftBrace">
            <a:avLst>
              <a:gd name="adj1" fmla="val 12370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639763" y="2484438"/>
            <a:ext cx="10207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800">
                <a:latin typeface="Tahoma" pitchFamily="34" charset="0"/>
              </a:rPr>
              <a:t>Slight</a:t>
            </a: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304800" y="3560763"/>
            <a:ext cx="1577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800">
                <a:latin typeface="Tahoma" pitchFamily="34" charset="0"/>
              </a:rPr>
              <a:t>Moderate</a:t>
            </a: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304800" y="5160963"/>
            <a:ext cx="17653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800">
                <a:latin typeface="Tahoma" pitchFamily="34" charset="0"/>
              </a:rPr>
              <a:t>Severe</a:t>
            </a:r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1905000" y="685800"/>
            <a:ext cx="5486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200">
                <a:solidFill>
                  <a:schemeClr val="tx2"/>
                </a:solidFill>
                <a:latin typeface="Tahoma" pitchFamily="34" charset="0"/>
              </a:rPr>
              <a:t>Hair Damage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F627E-598B-4315-A944-464CF65FAD7F}" type="slidenum">
              <a:rPr lang="ar-SA" altLang="en-US"/>
              <a:pPr/>
              <a:t>8</a:t>
            </a:fld>
            <a:endParaRPr lang="en-US" altLang="en-US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304800" y="762000"/>
            <a:ext cx="84201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 altLang="en-US" sz="3200">
                <a:solidFill>
                  <a:schemeClr val="tx2"/>
                </a:solidFill>
                <a:latin typeface="Tahoma" pitchFamily="34" charset="0"/>
              </a:rPr>
              <a:t>First Damage Symptom – Lack Shine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609600" y="4495800"/>
            <a:ext cx="7035800" cy="176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altLang="en-US" sz="2200">
                <a:latin typeface="Tahoma" pitchFamily="34" charset="0"/>
              </a:rPr>
              <a:t>Good Cuticle Alignment/No Cuticle Lifting</a:t>
            </a:r>
          </a:p>
          <a:p>
            <a:pPr eaLnBrk="0" hangingPunct="0"/>
            <a:r>
              <a:rPr lang="en-US" altLang="en-US" sz="2200">
                <a:latin typeface="Tahoma" pitchFamily="34" charset="0"/>
              </a:rPr>
              <a:t>      </a:t>
            </a:r>
            <a:r>
              <a:rPr lang="en-US" altLang="en-US" sz="2200">
                <a:latin typeface="Tahoma" pitchFamily="34" charset="0"/>
                <a:sym typeface="Wingdings" pitchFamily="2" charset="2"/>
              </a:rPr>
              <a:t></a:t>
            </a:r>
            <a:r>
              <a:rPr lang="en-US" altLang="en-US" sz="2200">
                <a:latin typeface="Tahoma" pitchFamily="34" charset="0"/>
              </a:rPr>
              <a:t> Smooth Texture, Shine Reflection</a:t>
            </a:r>
          </a:p>
          <a:p>
            <a:pPr eaLnBrk="0" hangingPunct="0"/>
            <a:endParaRPr lang="en-US" altLang="en-US" sz="2200">
              <a:latin typeface="Tahoma" pitchFamily="34" charset="0"/>
            </a:endParaRPr>
          </a:p>
          <a:p>
            <a:pPr eaLnBrk="0" hangingPunct="0"/>
            <a:r>
              <a:rPr lang="en-US" altLang="en-US" sz="2200">
                <a:latin typeface="Tahoma" pitchFamily="34" charset="0"/>
              </a:rPr>
              <a:t>Poor Cuticle Alignment</a:t>
            </a:r>
          </a:p>
          <a:p>
            <a:pPr eaLnBrk="0" hangingPunct="0"/>
            <a:r>
              <a:rPr lang="en-US" altLang="en-US" sz="2200">
                <a:latin typeface="Tahoma" pitchFamily="34" charset="0"/>
              </a:rPr>
              <a:t>      </a:t>
            </a:r>
            <a:r>
              <a:rPr lang="en-US" altLang="en-US" sz="2200">
                <a:latin typeface="Tahoma" pitchFamily="34" charset="0"/>
                <a:sym typeface="Wingdings" pitchFamily="2" charset="2"/>
              </a:rPr>
              <a:t> Light is scattered, shine diminished</a:t>
            </a:r>
            <a:endParaRPr lang="en-US" altLang="en-US" sz="2200">
              <a:latin typeface="Tahoma" pitchFamily="34" charset="0"/>
            </a:endParaRPr>
          </a:p>
        </p:txBody>
      </p:sp>
      <p:pic>
        <p:nvPicPr>
          <p:cNvPr id="25604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447800"/>
            <a:ext cx="3881438" cy="3035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5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4403725" cy="3055938"/>
          </a:xfrm>
          <a:prstGeom prst="rect">
            <a:avLst/>
          </a:prstGeom>
          <a:noFill/>
          <a:ln w="508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6" name="Line 6"/>
          <p:cNvSpPr>
            <a:spLocks noChangeShapeType="1"/>
          </p:cNvSpPr>
          <p:nvPr/>
        </p:nvSpPr>
        <p:spPr bwMode="auto">
          <a:xfrm>
            <a:off x="2743200" y="2743200"/>
            <a:ext cx="762000" cy="0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2743200" y="2743200"/>
            <a:ext cx="0" cy="533400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2743200" y="3276600"/>
            <a:ext cx="762000" cy="0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>
            <a:off x="3505200" y="2743200"/>
            <a:ext cx="0" cy="533400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>
            <a:off x="3505200" y="3048000"/>
            <a:ext cx="1295400" cy="0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1" name="Line 11"/>
          <p:cNvSpPr>
            <a:spLocks noChangeShapeType="1"/>
          </p:cNvSpPr>
          <p:nvPr/>
        </p:nvSpPr>
        <p:spPr bwMode="auto">
          <a:xfrm flipH="1">
            <a:off x="7010400" y="1905000"/>
            <a:ext cx="2133600" cy="16764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 flipH="1" flipV="1">
            <a:off x="4572000" y="2514600"/>
            <a:ext cx="2438400" cy="10668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B0618-9D51-4AFB-92C8-2BCC020DF97A}" type="slidenum">
              <a:rPr lang="ar-SA" altLang="en-US"/>
              <a:pPr/>
              <a:t>9</a:t>
            </a:fld>
            <a:endParaRPr lang="en-US" altLang="en-US"/>
          </a:p>
        </p:txBody>
      </p:sp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1582738" y="2209800"/>
            <a:ext cx="2100262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altLang="en-US" sz="2200">
                <a:latin typeface="Tahoma" pitchFamily="34" charset="0"/>
              </a:rPr>
              <a:t>Uplifted Cuticle</a:t>
            </a:r>
          </a:p>
          <a:p>
            <a:pPr algn="ctr" eaLnBrk="0" hangingPunct="0"/>
            <a:endParaRPr lang="en-US" altLang="en-US" sz="2200">
              <a:latin typeface="Tahoma" pitchFamily="34" charset="0"/>
            </a:endParaRPr>
          </a:p>
          <a:p>
            <a:pPr algn="ctr" eaLnBrk="0" hangingPunct="0"/>
            <a:r>
              <a:rPr lang="en-US" altLang="en-US" sz="2200" b="1">
                <a:solidFill>
                  <a:schemeClr val="folHlink"/>
                </a:solidFill>
                <a:latin typeface="Tahoma" pitchFamily="34" charset="0"/>
              </a:rPr>
              <a:t>loss of cuticle</a:t>
            </a:r>
          </a:p>
          <a:p>
            <a:pPr algn="ctr" eaLnBrk="0" hangingPunct="0"/>
            <a:endParaRPr lang="en-US" altLang="en-US" sz="2200" b="1">
              <a:solidFill>
                <a:schemeClr val="folHlink"/>
              </a:solidFill>
              <a:latin typeface="Tahoma" pitchFamily="34" charset="0"/>
            </a:endParaRPr>
          </a:p>
          <a:p>
            <a:pPr algn="ctr" eaLnBrk="0" hangingPunct="0"/>
            <a:r>
              <a:rPr lang="en-US" altLang="en-US" sz="2200" b="1">
                <a:solidFill>
                  <a:schemeClr val="folHlink"/>
                </a:solidFill>
                <a:latin typeface="Tahoma" pitchFamily="34" charset="0"/>
              </a:rPr>
              <a:t>layer by layer</a:t>
            </a:r>
          </a:p>
          <a:p>
            <a:pPr algn="ctr" eaLnBrk="0" hangingPunct="0"/>
            <a:endParaRPr lang="en-US" altLang="en-US" sz="2200" b="1">
              <a:solidFill>
                <a:schemeClr val="folHlink"/>
              </a:solidFill>
              <a:latin typeface="Tahoma" pitchFamily="34" charset="0"/>
            </a:endParaRPr>
          </a:p>
          <a:p>
            <a:pPr algn="ctr" eaLnBrk="0" hangingPunct="0"/>
            <a:r>
              <a:rPr lang="en-US" altLang="en-US" sz="2200">
                <a:latin typeface="Tahoma" pitchFamily="34" charset="0"/>
              </a:rPr>
              <a:t>exposes cortex</a:t>
            </a:r>
          </a:p>
          <a:p>
            <a:pPr algn="ctr" eaLnBrk="0" hangingPunct="0"/>
            <a:endParaRPr lang="en-US" altLang="en-US" sz="2200">
              <a:latin typeface="Tahoma" pitchFamily="34" charset="0"/>
            </a:endParaRPr>
          </a:p>
          <a:p>
            <a:pPr algn="ctr" eaLnBrk="0" hangingPunct="0"/>
            <a:r>
              <a:rPr lang="en-US" altLang="en-US" sz="2200">
                <a:latin typeface="Tahoma" pitchFamily="34" charset="0"/>
              </a:rPr>
              <a:t>split ends</a:t>
            </a:r>
          </a:p>
          <a:p>
            <a:pPr algn="ctr" eaLnBrk="0" hangingPunct="0"/>
            <a:endParaRPr lang="en-US" altLang="en-US" sz="2200">
              <a:latin typeface="Tahoma" pitchFamily="34" charset="0"/>
            </a:endParaRPr>
          </a:p>
          <a:p>
            <a:pPr algn="ctr" eaLnBrk="0" hangingPunct="0"/>
            <a:r>
              <a:rPr lang="en-US" altLang="en-US" sz="2200">
                <a:latin typeface="Tahoma" pitchFamily="34" charset="0"/>
              </a:rPr>
              <a:t>hair breaks</a:t>
            </a:r>
          </a:p>
          <a:p>
            <a:pPr algn="ctr" eaLnBrk="0" hangingPunct="0"/>
            <a:endParaRPr lang="en-US" altLang="en-US" sz="220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83971" name="AutoShape 3"/>
          <p:cNvSpPr>
            <a:spLocks noChangeArrowheads="1"/>
          </p:cNvSpPr>
          <p:nvPr/>
        </p:nvSpPr>
        <p:spPr bwMode="auto">
          <a:xfrm>
            <a:off x="2384425" y="2560638"/>
            <a:ext cx="255588" cy="395287"/>
          </a:xfrm>
          <a:prstGeom prst="downArrow">
            <a:avLst>
              <a:gd name="adj1" fmla="val 50000"/>
              <a:gd name="adj2" fmla="val 77336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2" name="AutoShape 4"/>
          <p:cNvSpPr>
            <a:spLocks noChangeArrowheads="1"/>
          </p:cNvSpPr>
          <p:nvPr/>
        </p:nvSpPr>
        <p:spPr bwMode="auto">
          <a:xfrm>
            <a:off x="2384425" y="3246438"/>
            <a:ext cx="255588" cy="395287"/>
          </a:xfrm>
          <a:prstGeom prst="downArrow">
            <a:avLst>
              <a:gd name="adj1" fmla="val 50000"/>
              <a:gd name="adj2" fmla="val 77336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3" name="AutoShape 5"/>
          <p:cNvSpPr>
            <a:spLocks noChangeArrowheads="1"/>
          </p:cNvSpPr>
          <p:nvPr/>
        </p:nvSpPr>
        <p:spPr bwMode="auto">
          <a:xfrm>
            <a:off x="2384425" y="3932238"/>
            <a:ext cx="255588" cy="395287"/>
          </a:xfrm>
          <a:prstGeom prst="downArrow">
            <a:avLst>
              <a:gd name="adj1" fmla="val 50000"/>
              <a:gd name="adj2" fmla="val 77336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4" name="AutoShape 6"/>
          <p:cNvSpPr>
            <a:spLocks noChangeArrowheads="1"/>
          </p:cNvSpPr>
          <p:nvPr/>
        </p:nvSpPr>
        <p:spPr bwMode="auto">
          <a:xfrm>
            <a:off x="2384425" y="4541838"/>
            <a:ext cx="255588" cy="395287"/>
          </a:xfrm>
          <a:prstGeom prst="downArrow">
            <a:avLst>
              <a:gd name="adj1" fmla="val 50000"/>
              <a:gd name="adj2" fmla="val 77336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5" name="AutoShape 7"/>
          <p:cNvSpPr>
            <a:spLocks noChangeArrowheads="1"/>
          </p:cNvSpPr>
          <p:nvPr/>
        </p:nvSpPr>
        <p:spPr bwMode="auto">
          <a:xfrm>
            <a:off x="2384425" y="5227638"/>
            <a:ext cx="255588" cy="395287"/>
          </a:xfrm>
          <a:prstGeom prst="downArrow">
            <a:avLst>
              <a:gd name="adj1" fmla="val 50000"/>
              <a:gd name="adj2" fmla="val 77336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0" name="AutoShape 12"/>
          <p:cNvSpPr>
            <a:spLocks/>
          </p:cNvSpPr>
          <p:nvPr/>
        </p:nvSpPr>
        <p:spPr bwMode="auto">
          <a:xfrm>
            <a:off x="1325563" y="2219325"/>
            <a:ext cx="90487" cy="819150"/>
          </a:xfrm>
          <a:prstGeom prst="leftBrace">
            <a:avLst>
              <a:gd name="adj1" fmla="val 75439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1" name="AutoShape 13"/>
          <p:cNvSpPr>
            <a:spLocks/>
          </p:cNvSpPr>
          <p:nvPr/>
        </p:nvSpPr>
        <p:spPr bwMode="auto">
          <a:xfrm>
            <a:off x="1325563" y="3089275"/>
            <a:ext cx="90487" cy="1473200"/>
          </a:xfrm>
          <a:prstGeom prst="leftBrace">
            <a:avLst>
              <a:gd name="adj1" fmla="val 13567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2" name="AutoShape 14"/>
          <p:cNvSpPr>
            <a:spLocks/>
          </p:cNvSpPr>
          <p:nvPr/>
        </p:nvSpPr>
        <p:spPr bwMode="auto">
          <a:xfrm>
            <a:off x="1325563" y="4619625"/>
            <a:ext cx="90487" cy="1390650"/>
          </a:xfrm>
          <a:prstGeom prst="leftBrace">
            <a:avLst>
              <a:gd name="adj1" fmla="val 128071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3" name="Text Box 15"/>
          <p:cNvSpPr txBox="1">
            <a:spLocks noChangeArrowheads="1"/>
          </p:cNvSpPr>
          <p:nvPr/>
        </p:nvSpPr>
        <p:spPr bwMode="auto">
          <a:xfrm>
            <a:off x="609600" y="2438400"/>
            <a:ext cx="9890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800">
                <a:latin typeface="Tahoma" pitchFamily="34" charset="0"/>
              </a:rPr>
              <a:t>Slight</a:t>
            </a:r>
          </a:p>
        </p:txBody>
      </p:sp>
      <p:sp>
        <p:nvSpPr>
          <p:cNvPr id="83984" name="Text Box 16"/>
          <p:cNvSpPr txBox="1">
            <a:spLocks noChangeArrowheads="1"/>
          </p:cNvSpPr>
          <p:nvPr/>
        </p:nvSpPr>
        <p:spPr bwMode="auto">
          <a:xfrm>
            <a:off x="228600" y="3581400"/>
            <a:ext cx="15287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800">
                <a:latin typeface="Tahoma" pitchFamily="34" charset="0"/>
              </a:rPr>
              <a:t>Moderate</a:t>
            </a:r>
          </a:p>
        </p:txBody>
      </p:sp>
      <p:sp>
        <p:nvSpPr>
          <p:cNvPr id="83985" name="Text Box 17"/>
          <p:cNvSpPr txBox="1">
            <a:spLocks noChangeArrowheads="1"/>
          </p:cNvSpPr>
          <p:nvPr/>
        </p:nvSpPr>
        <p:spPr bwMode="auto">
          <a:xfrm>
            <a:off x="381000" y="5181600"/>
            <a:ext cx="17097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800">
                <a:latin typeface="Tahoma" pitchFamily="34" charset="0"/>
              </a:rPr>
              <a:t>Severe</a:t>
            </a:r>
          </a:p>
        </p:txBody>
      </p:sp>
      <p:pic>
        <p:nvPicPr>
          <p:cNvPr id="83986" name="Picture 18" descr="lost cuti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057400"/>
            <a:ext cx="4370388" cy="409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987" name="Text Box 19"/>
          <p:cNvSpPr txBox="1">
            <a:spLocks noChangeArrowheads="1"/>
          </p:cNvSpPr>
          <p:nvPr/>
        </p:nvSpPr>
        <p:spPr bwMode="auto">
          <a:xfrm>
            <a:off x="1905000" y="685800"/>
            <a:ext cx="5486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200">
                <a:solidFill>
                  <a:schemeClr val="tx2"/>
                </a:solidFill>
                <a:latin typeface="Tahoma" pitchFamily="34" charset="0"/>
              </a:rPr>
              <a:t>Hair Damage</a:t>
            </a:r>
          </a:p>
        </p:txBody>
      </p:sp>
      <p:sp>
        <p:nvSpPr>
          <p:cNvPr id="83988" name="Text Box 20"/>
          <p:cNvSpPr txBox="1">
            <a:spLocks noChangeArrowheads="1"/>
          </p:cNvSpPr>
          <p:nvPr/>
        </p:nvSpPr>
        <p:spPr bwMode="auto">
          <a:xfrm>
            <a:off x="762000" y="1447800"/>
            <a:ext cx="419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>
                <a:latin typeface="Tahoma" pitchFamily="34" charset="0"/>
              </a:rPr>
              <a:t>Progression of Hair Damage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i Painting">
  <a:themeElements>
    <a:clrScheme name="Sumi Painting 1">
      <a:dk1>
        <a:srgbClr val="545472"/>
      </a:dk1>
      <a:lt1>
        <a:srgbClr val="FFFFFF"/>
      </a:lt1>
      <a:dk2>
        <a:srgbClr val="660066"/>
      </a:dk2>
      <a:lt2>
        <a:srgbClr val="9797B7"/>
      </a:lt2>
      <a:accent1>
        <a:srgbClr val="A7CCD9"/>
      </a:accent1>
      <a:accent2>
        <a:srgbClr val="C7C7DF"/>
      </a:accent2>
      <a:accent3>
        <a:srgbClr val="FFFFFF"/>
      </a:accent3>
      <a:accent4>
        <a:srgbClr val="464660"/>
      </a:accent4>
      <a:accent5>
        <a:srgbClr val="D0E2E9"/>
      </a:accent5>
      <a:accent6>
        <a:srgbClr val="B4B4CA"/>
      </a:accent6>
      <a:hlink>
        <a:srgbClr val="9595FF"/>
      </a:hlink>
      <a:folHlink>
        <a:srgbClr val="8888AE"/>
      </a:folHlink>
    </a:clrScheme>
    <a:fontScheme name="Sumi Painting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umi Painting 1">
        <a:dk1>
          <a:srgbClr val="545472"/>
        </a:dk1>
        <a:lt1>
          <a:srgbClr val="FFFFFF"/>
        </a:lt1>
        <a:dk2>
          <a:srgbClr val="660066"/>
        </a:dk2>
        <a:lt2>
          <a:srgbClr val="9797B7"/>
        </a:lt2>
        <a:accent1>
          <a:srgbClr val="A7CCD9"/>
        </a:accent1>
        <a:accent2>
          <a:srgbClr val="C7C7DF"/>
        </a:accent2>
        <a:accent3>
          <a:srgbClr val="FFFFFF"/>
        </a:accent3>
        <a:accent4>
          <a:srgbClr val="464660"/>
        </a:accent4>
        <a:accent5>
          <a:srgbClr val="D0E2E9"/>
        </a:accent5>
        <a:accent6>
          <a:srgbClr val="B4B4CA"/>
        </a:accent6>
        <a:hlink>
          <a:srgbClr val="9595FF"/>
        </a:hlink>
        <a:folHlink>
          <a:srgbClr val="8888A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2">
        <a:dk1>
          <a:srgbClr val="545472"/>
        </a:dk1>
        <a:lt1>
          <a:srgbClr val="FFFFFF"/>
        </a:lt1>
        <a:dk2>
          <a:srgbClr val="892D5B"/>
        </a:dk2>
        <a:lt2>
          <a:srgbClr val="68A7BE"/>
        </a:lt2>
        <a:accent1>
          <a:srgbClr val="CAACCC"/>
        </a:accent1>
        <a:accent2>
          <a:srgbClr val="A7CCD9"/>
        </a:accent2>
        <a:accent3>
          <a:srgbClr val="FFFFFF"/>
        </a:accent3>
        <a:accent4>
          <a:srgbClr val="464660"/>
        </a:accent4>
        <a:accent5>
          <a:srgbClr val="E1D2E2"/>
        </a:accent5>
        <a:accent6>
          <a:srgbClr val="97B9C4"/>
        </a:accent6>
        <a:hlink>
          <a:srgbClr val="9595FF"/>
        </a:hlink>
        <a:folHlink>
          <a:srgbClr val="8888A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4">
        <a:dk1>
          <a:srgbClr val="545472"/>
        </a:dk1>
        <a:lt1>
          <a:srgbClr val="FFFFFF"/>
        </a:lt1>
        <a:dk2>
          <a:srgbClr val="892D5B"/>
        </a:dk2>
        <a:lt2>
          <a:srgbClr val="AC3872"/>
        </a:lt2>
        <a:accent1>
          <a:srgbClr val="660066"/>
        </a:accent1>
        <a:accent2>
          <a:srgbClr val="E2A6C4"/>
        </a:accent2>
        <a:accent3>
          <a:srgbClr val="FFFFFF"/>
        </a:accent3>
        <a:accent4>
          <a:srgbClr val="464660"/>
        </a:accent4>
        <a:accent5>
          <a:srgbClr val="B8AAB8"/>
        </a:accent5>
        <a:accent6>
          <a:srgbClr val="CD96B1"/>
        </a:accent6>
        <a:hlink>
          <a:srgbClr val="8585FF"/>
        </a:hlink>
        <a:folHlink>
          <a:srgbClr val="563E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5">
        <a:dk1>
          <a:srgbClr val="545472"/>
        </a:dk1>
        <a:lt1>
          <a:srgbClr val="FFFFFF"/>
        </a:lt1>
        <a:dk2>
          <a:srgbClr val="892D5B"/>
        </a:dk2>
        <a:lt2>
          <a:srgbClr val="515BA7"/>
        </a:lt2>
        <a:accent1>
          <a:srgbClr val="8BD8E7"/>
        </a:accent1>
        <a:accent2>
          <a:srgbClr val="A5AAD3"/>
        </a:accent2>
        <a:accent3>
          <a:srgbClr val="FFFFFF"/>
        </a:accent3>
        <a:accent4>
          <a:srgbClr val="464660"/>
        </a:accent4>
        <a:accent5>
          <a:srgbClr val="C4E9F1"/>
        </a:accent5>
        <a:accent6>
          <a:srgbClr val="959ABF"/>
        </a:accent6>
        <a:hlink>
          <a:srgbClr val="B78AFA"/>
        </a:hlink>
        <a:folHlink>
          <a:srgbClr val="A0A5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6">
        <a:dk1>
          <a:srgbClr val="545472"/>
        </a:dk1>
        <a:lt1>
          <a:srgbClr val="FFFFFF"/>
        </a:lt1>
        <a:dk2>
          <a:srgbClr val="37467F"/>
        </a:dk2>
        <a:lt2>
          <a:srgbClr val="547A3C"/>
        </a:lt2>
        <a:accent1>
          <a:srgbClr val="8BD8E7"/>
        </a:accent1>
        <a:accent2>
          <a:srgbClr val="B7D3A5"/>
        </a:accent2>
        <a:accent3>
          <a:srgbClr val="FFFFFF"/>
        </a:accent3>
        <a:accent4>
          <a:srgbClr val="464660"/>
        </a:accent4>
        <a:accent5>
          <a:srgbClr val="C4E9F1"/>
        </a:accent5>
        <a:accent6>
          <a:srgbClr val="A6BF95"/>
        </a:accent6>
        <a:hlink>
          <a:srgbClr val="619147"/>
        </a:hlink>
        <a:folHlink>
          <a:srgbClr val="94BE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7">
        <a:dk1>
          <a:srgbClr val="545472"/>
        </a:dk1>
        <a:lt1>
          <a:srgbClr val="FFFFFF"/>
        </a:lt1>
        <a:dk2>
          <a:srgbClr val="655851"/>
        </a:dk2>
        <a:lt2>
          <a:srgbClr val="B49234"/>
        </a:lt2>
        <a:accent1>
          <a:srgbClr val="F8C684"/>
        </a:accent1>
        <a:accent2>
          <a:srgbClr val="E1CE97"/>
        </a:accent2>
        <a:accent3>
          <a:srgbClr val="FFFFFF"/>
        </a:accent3>
        <a:accent4>
          <a:srgbClr val="464660"/>
        </a:accent4>
        <a:accent5>
          <a:srgbClr val="FBDFC2"/>
        </a:accent5>
        <a:accent6>
          <a:srgbClr val="CCBA88"/>
        </a:accent6>
        <a:hlink>
          <a:srgbClr val="7C6148"/>
        </a:hlink>
        <a:folHlink>
          <a:srgbClr val="8E856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190E3BB24AFA42AA73E3EC8E5A9467" ma:contentTypeVersion="0" ma:contentTypeDescription="Create a new document." ma:contentTypeScope="" ma:versionID="74e705b0876c870719d8ce528801be2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AC17531-5922-4B7E-BF14-1684942F3DB5}">
  <ds:schemaRefs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85C85E4-8531-4459-8DCC-CB6824805B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AE7325D-392B-4077-AEF1-DFE25A23233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1132</Words>
  <Application>Microsoft Office PowerPoint</Application>
  <PresentationFormat>On-screen Show (4:3)</PresentationFormat>
  <Paragraphs>309</Paragraphs>
  <Slides>32</Slides>
  <Notes>27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6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Sumi Painting</vt:lpstr>
      <vt:lpstr>Bitmap Image</vt:lpstr>
      <vt:lpstr>CS ChemDraw Drawing</vt:lpstr>
      <vt:lpstr>Video Clip</vt:lpstr>
      <vt:lpstr>Microsoft Word Picture</vt:lpstr>
      <vt:lpstr>Chart</vt:lpstr>
      <vt:lpstr>Image</vt:lpstr>
      <vt:lpstr>Hair Health &amp; Conditioners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 conditioner</vt:lpstr>
      <vt:lpstr>Acid Conditioner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Hair Health &amp; Conditioners</dc:title>
  <dc:creator>User</dc:creator>
  <cp:lastModifiedBy>Abdullah Alshememry</cp:lastModifiedBy>
  <cp:revision>19</cp:revision>
  <cp:lastPrinted>2002-12-04T16:46:03Z</cp:lastPrinted>
  <dcterms:modified xsi:type="dcterms:W3CDTF">2019-10-10T04:19:22Z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0x01010032190E3BB24AFA42AA73E3EC8E5A9467</vt:lpwstr>
  </property>
</Properties>
</file>