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91" r:id="rId7"/>
    <p:sldId id="261" r:id="rId8"/>
    <p:sldId id="262" r:id="rId9"/>
    <p:sldId id="263" r:id="rId10"/>
    <p:sldId id="264" r:id="rId11"/>
    <p:sldId id="265" r:id="rId12"/>
    <p:sldId id="267" r:id="rId13"/>
    <p:sldId id="266" r:id="rId14"/>
    <p:sldId id="268" r:id="rId15"/>
    <p:sldId id="269" r:id="rId16"/>
    <p:sldId id="283" r:id="rId17"/>
    <p:sldId id="270" r:id="rId18"/>
    <p:sldId id="271" r:id="rId19"/>
    <p:sldId id="272" r:id="rId20"/>
    <p:sldId id="273" r:id="rId21"/>
    <p:sldId id="274" r:id="rId22"/>
    <p:sldId id="275" r:id="rId23"/>
    <p:sldId id="276" r:id="rId24"/>
    <p:sldId id="277" r:id="rId25"/>
    <p:sldId id="284" r:id="rId26"/>
    <p:sldId id="285" r:id="rId27"/>
    <p:sldId id="286" r:id="rId28"/>
    <p:sldId id="278" r:id="rId29"/>
    <p:sldId id="287" r:id="rId30"/>
    <p:sldId id="279" r:id="rId31"/>
    <p:sldId id="280" r:id="rId32"/>
    <p:sldId id="288" r:id="rId33"/>
    <p:sldId id="281" r:id="rId34"/>
    <p:sldId id="289" r:id="rId35"/>
    <p:sldId id="282"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A077F3-6393-4620-9FD0-54C1E8B8C19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D6EA3-DFC6-4754-9D59-26308D7999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077F3-6393-4620-9FD0-54C1E8B8C19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D6EA3-DFC6-4754-9D59-26308D7999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CA077F3-6393-4620-9FD0-54C1E8B8C19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D6EA3-DFC6-4754-9D59-26308D79991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077F3-6393-4620-9FD0-54C1E8B8C19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D6EA3-DFC6-4754-9D59-26308D79991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A077F3-6393-4620-9FD0-54C1E8B8C19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D6EA3-DFC6-4754-9D59-26308D7999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A077F3-6393-4620-9FD0-54C1E8B8C19B}"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D6EA3-DFC6-4754-9D59-26308D79991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A077F3-6393-4620-9FD0-54C1E8B8C19B}"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D6EA3-DFC6-4754-9D59-26308D7999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A077F3-6393-4620-9FD0-54C1E8B8C19B}"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D6EA3-DFC6-4754-9D59-26308D7999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CA077F3-6393-4620-9FD0-54C1E8B8C19B}"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D6EA3-DFC6-4754-9D59-26308D7999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CA077F3-6393-4620-9FD0-54C1E8B8C19B}"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D6EA3-DFC6-4754-9D59-26308D79991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077F3-6393-4620-9FD0-54C1E8B8C19B}"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D6EA3-DFC6-4754-9D59-26308D79991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CA077F3-6393-4620-9FD0-54C1E8B8C19B}" type="datetimeFigureOut">
              <a:rPr lang="en-US" smtClean="0"/>
              <a:t>11/5/2019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1ED6EA3-DFC6-4754-9D59-26308D79991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v7g4bQN4v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a:t>
            </a:r>
            <a:r>
              <a:rPr lang="en-US" dirty="0"/>
              <a:t>and </a:t>
            </a:r>
            <a:r>
              <a:rPr lang="en-US" dirty="0" smtClean="0"/>
              <a:t>Occurrence </a:t>
            </a:r>
            <a:r>
              <a:rPr lang="en-US" dirty="0"/>
              <a:t>of </a:t>
            </a:r>
            <a:r>
              <a:rPr lang="en-US" dirty="0" smtClean="0"/>
              <a:t>Minerals</a:t>
            </a:r>
            <a:endParaRPr lang="en-US" dirty="0"/>
          </a:p>
        </p:txBody>
      </p:sp>
      <p:sp>
        <p:nvSpPr>
          <p:cNvPr id="3" name="Subtitle 2"/>
          <p:cNvSpPr>
            <a:spLocks noGrp="1"/>
          </p:cNvSpPr>
          <p:nvPr>
            <p:ph type="subTitle" idx="1"/>
          </p:nvPr>
        </p:nvSpPr>
        <p:spPr/>
        <p:txBody>
          <a:bodyPr/>
          <a:lstStyle/>
          <a:p>
            <a:r>
              <a:rPr lang="en-US" dirty="0" smtClean="0"/>
              <a:t>UNIT - 5</a:t>
            </a:r>
            <a:endParaRPr lang="en-US" dirty="0"/>
          </a:p>
        </p:txBody>
      </p:sp>
    </p:spTree>
    <p:extLst>
      <p:ext uri="{BB962C8B-B14F-4D97-AF65-F5344CB8AC3E}">
        <p14:creationId xmlns:p14="http://schemas.microsoft.com/office/powerpoint/2010/main" val="90977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953000"/>
          </a:xfrm>
        </p:spPr>
        <p:txBody>
          <a:bodyPr>
            <a:normAutofit fontScale="85000" lnSpcReduction="20000"/>
          </a:bodyPr>
          <a:lstStyle/>
          <a:p>
            <a:pPr algn="just"/>
            <a:r>
              <a:rPr lang="en-US" b="1" dirty="0">
                <a:solidFill>
                  <a:srgbClr val="FF0000"/>
                </a:solidFill>
              </a:rPr>
              <a:t>Plate tectonics </a:t>
            </a:r>
            <a:r>
              <a:rPr lang="en-US" b="1" dirty="0" smtClean="0">
                <a:solidFill>
                  <a:srgbClr val="FF0000"/>
                </a:solidFill>
              </a:rPr>
              <a:t>play </a:t>
            </a:r>
            <a:r>
              <a:rPr lang="en-US" b="1" dirty="0">
                <a:solidFill>
                  <a:srgbClr val="FF0000"/>
                </a:solidFill>
              </a:rPr>
              <a:t>a major role in the processes of mineral and rock formation</a:t>
            </a:r>
            <a:r>
              <a:rPr lang="en-US" dirty="0"/>
              <a:t>. </a:t>
            </a:r>
            <a:endParaRPr lang="en-US" dirty="0" smtClean="0"/>
          </a:p>
          <a:p>
            <a:pPr algn="just"/>
            <a:endParaRPr lang="en-US" dirty="0"/>
          </a:p>
          <a:p>
            <a:pPr algn="just"/>
            <a:r>
              <a:rPr lang="en-US" dirty="0" smtClean="0"/>
              <a:t>In </a:t>
            </a:r>
            <a:r>
              <a:rPr lang="en-US" dirty="0"/>
              <a:t>geologic terms, </a:t>
            </a:r>
            <a:r>
              <a:rPr lang="en-US" b="1" dirty="0">
                <a:solidFill>
                  <a:srgbClr val="FF0000"/>
                </a:solidFill>
              </a:rPr>
              <a:t>a plate is a large, “rigid” slab of solid rock</a:t>
            </a:r>
            <a:r>
              <a:rPr lang="en-US" dirty="0"/>
              <a:t>. </a:t>
            </a:r>
            <a:endParaRPr lang="en-US" dirty="0" smtClean="0"/>
          </a:p>
          <a:p>
            <a:pPr algn="just"/>
            <a:endParaRPr lang="en-US" dirty="0"/>
          </a:p>
          <a:p>
            <a:pPr algn="just"/>
            <a:r>
              <a:rPr lang="en-US" dirty="0" smtClean="0"/>
              <a:t>The </a:t>
            </a:r>
            <a:r>
              <a:rPr lang="en-US" dirty="0"/>
              <a:t>term plate tectonics refers to the process by which the Earth’s crust is formed and moved. </a:t>
            </a:r>
            <a:endParaRPr lang="en-US" dirty="0" smtClean="0"/>
          </a:p>
          <a:p>
            <a:pPr algn="just"/>
            <a:endParaRPr lang="en-US" dirty="0"/>
          </a:p>
          <a:p>
            <a:pPr algn="just"/>
            <a:r>
              <a:rPr lang="en-US" i="1" dirty="0" smtClean="0">
                <a:solidFill>
                  <a:srgbClr val="FF0000"/>
                </a:solidFill>
              </a:rPr>
              <a:t>The </a:t>
            </a:r>
            <a:r>
              <a:rPr lang="en-US" i="1" dirty="0">
                <a:solidFill>
                  <a:srgbClr val="FF0000"/>
                </a:solidFill>
              </a:rPr>
              <a:t>theory of plate tectonics states that the Earth’s outermost layer, the crust, is fragmented into a dozen or more plates of various sizes that are moving relative to one another as they are slowly transported on top of and by hotter, more mobile </a:t>
            </a:r>
            <a:r>
              <a:rPr lang="en-US" i="1" dirty="0" smtClean="0">
                <a:solidFill>
                  <a:srgbClr val="FF0000"/>
                </a:solidFill>
              </a:rPr>
              <a:t>material. </a:t>
            </a:r>
          </a:p>
          <a:p>
            <a:pPr algn="just"/>
            <a:endParaRPr lang="en-US" dirty="0"/>
          </a:p>
          <a:p>
            <a:pPr algn="just"/>
            <a:r>
              <a:rPr lang="en-US" dirty="0" smtClean="0"/>
              <a:t>Scientists </a:t>
            </a:r>
            <a:r>
              <a:rPr lang="en-US" dirty="0"/>
              <a:t>now have a fairly good understanding of how the plates move and how earthquake activity relates to such movement. </a:t>
            </a:r>
            <a:r>
              <a:rPr lang="en-US" b="1" dirty="0">
                <a:solidFill>
                  <a:srgbClr val="FF0000"/>
                </a:solidFill>
              </a:rPr>
              <a:t>Most movement occurs along narrow zones between plates where the effects of tectonic forces are most evident.</a:t>
            </a:r>
          </a:p>
        </p:txBody>
      </p:sp>
      <p:sp>
        <p:nvSpPr>
          <p:cNvPr id="4" name="Title 2"/>
          <p:cNvSpPr>
            <a:spLocks noGrp="1"/>
          </p:cNvSpPr>
          <p:nvPr>
            <p:ph type="title"/>
          </p:nvPr>
        </p:nvSpPr>
        <p:spPr/>
        <p:txBody>
          <a:bodyPr>
            <a:normAutofit/>
          </a:bodyPr>
          <a:lstStyle/>
          <a:p>
            <a:r>
              <a:rPr lang="en-US" sz="3600" dirty="0"/>
              <a:t>Where and How Do Mineral Deposits Occur?</a:t>
            </a:r>
          </a:p>
        </p:txBody>
      </p:sp>
    </p:spTree>
    <p:extLst>
      <p:ext uri="{BB962C8B-B14F-4D97-AF65-F5344CB8AC3E}">
        <p14:creationId xmlns:p14="http://schemas.microsoft.com/office/powerpoint/2010/main" val="2801611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382000" cy="4038600"/>
          </a:xfrm>
        </p:spPr>
        <p:txBody>
          <a:bodyPr>
            <a:normAutofit fontScale="92500" lnSpcReduction="20000"/>
          </a:bodyPr>
          <a:lstStyle/>
          <a:p>
            <a:pPr algn="just"/>
            <a:r>
              <a:rPr lang="en-US" b="1" dirty="0">
                <a:solidFill>
                  <a:srgbClr val="FF0000"/>
                </a:solidFill>
              </a:rPr>
              <a:t>There are four types of plate boundaries:</a:t>
            </a:r>
          </a:p>
          <a:p>
            <a:pPr algn="just"/>
            <a:endParaRPr lang="en-US" dirty="0" smtClean="0"/>
          </a:p>
          <a:p>
            <a:pPr lvl="1" algn="just"/>
            <a:r>
              <a:rPr lang="en-US" b="1" dirty="0" smtClean="0">
                <a:solidFill>
                  <a:srgbClr val="FF0000"/>
                </a:solidFill>
              </a:rPr>
              <a:t>Divergent </a:t>
            </a:r>
            <a:r>
              <a:rPr lang="en-US" b="1" dirty="0">
                <a:solidFill>
                  <a:srgbClr val="FF0000"/>
                </a:solidFill>
              </a:rPr>
              <a:t>boundaries</a:t>
            </a:r>
            <a:r>
              <a:rPr lang="en-US" dirty="0"/>
              <a:t>—where new crust is generated as the plates pull away from each other.</a:t>
            </a:r>
          </a:p>
          <a:p>
            <a:pPr algn="just"/>
            <a:endParaRPr lang="en-US" dirty="0" smtClean="0"/>
          </a:p>
          <a:p>
            <a:pPr lvl="1" algn="just"/>
            <a:r>
              <a:rPr lang="en-US" b="1" dirty="0" smtClean="0">
                <a:solidFill>
                  <a:srgbClr val="FF0000"/>
                </a:solidFill>
              </a:rPr>
              <a:t>Convergent </a:t>
            </a:r>
            <a:r>
              <a:rPr lang="en-US" b="1" dirty="0">
                <a:solidFill>
                  <a:srgbClr val="FF0000"/>
                </a:solidFill>
              </a:rPr>
              <a:t>boundaries</a:t>
            </a:r>
            <a:r>
              <a:rPr lang="en-US" dirty="0"/>
              <a:t>—where crust is destroyed as one plate dives under another.</a:t>
            </a:r>
          </a:p>
          <a:p>
            <a:pPr algn="just"/>
            <a:endParaRPr lang="en-US" dirty="0" smtClean="0"/>
          </a:p>
          <a:p>
            <a:pPr lvl="1" algn="just"/>
            <a:r>
              <a:rPr lang="en-US" b="1" dirty="0" smtClean="0">
                <a:solidFill>
                  <a:srgbClr val="FF0000"/>
                </a:solidFill>
              </a:rPr>
              <a:t>Transform </a:t>
            </a:r>
            <a:r>
              <a:rPr lang="en-US" b="1" dirty="0">
                <a:solidFill>
                  <a:srgbClr val="FF0000"/>
                </a:solidFill>
              </a:rPr>
              <a:t>boundaries</a:t>
            </a:r>
            <a:r>
              <a:rPr lang="en-US" dirty="0"/>
              <a:t>—where crust is neither produced nor destroyed as the plates slide horizontally past each other.</a:t>
            </a:r>
          </a:p>
          <a:p>
            <a:pPr algn="just"/>
            <a:endParaRPr lang="en-US" dirty="0" smtClean="0"/>
          </a:p>
          <a:p>
            <a:pPr lvl="1" algn="just"/>
            <a:r>
              <a:rPr lang="en-US" b="1" dirty="0" smtClean="0">
                <a:solidFill>
                  <a:srgbClr val="FF0000"/>
                </a:solidFill>
              </a:rPr>
              <a:t>Plate </a:t>
            </a:r>
            <a:r>
              <a:rPr lang="en-US" b="1" dirty="0">
                <a:solidFill>
                  <a:srgbClr val="FF0000"/>
                </a:solidFill>
              </a:rPr>
              <a:t>boundary zones</a:t>
            </a:r>
            <a:r>
              <a:rPr lang="en-US" dirty="0"/>
              <a:t>—broad belts in which boundaries are not well defined and the effects of plate interaction are unclear</a:t>
            </a:r>
          </a:p>
        </p:txBody>
      </p:sp>
      <p:sp>
        <p:nvSpPr>
          <p:cNvPr id="4" name="Title 2"/>
          <p:cNvSpPr>
            <a:spLocks noGrp="1"/>
          </p:cNvSpPr>
          <p:nvPr>
            <p:ph type="title"/>
          </p:nvPr>
        </p:nvSpPr>
        <p:spPr/>
        <p:txBody>
          <a:bodyPr>
            <a:normAutofit/>
          </a:bodyPr>
          <a:lstStyle/>
          <a:p>
            <a:r>
              <a:rPr lang="en-US" sz="3600" dirty="0"/>
              <a:t>Where and How Do Mineral Deposits Occur?</a:t>
            </a:r>
          </a:p>
        </p:txBody>
      </p:sp>
    </p:spTree>
    <p:extLst>
      <p:ext uri="{BB962C8B-B14F-4D97-AF65-F5344CB8AC3E}">
        <p14:creationId xmlns:p14="http://schemas.microsoft.com/office/powerpoint/2010/main" val="881978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Plate Tectonics and Rock Cycle</a:t>
            </a:r>
            <a:endParaRPr lang="en-US" sz="3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67865"/>
            <a:ext cx="5662612" cy="301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777665"/>
            <a:ext cx="4124325" cy="306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166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5029200"/>
          </a:xfrm>
        </p:spPr>
        <p:txBody>
          <a:bodyPr>
            <a:normAutofit fontScale="62500" lnSpcReduction="20000"/>
          </a:bodyPr>
          <a:lstStyle/>
          <a:p>
            <a:r>
              <a:rPr lang="en-US" dirty="0"/>
              <a:t>The Earth’s crust contains more than 100 naturally occurring elements. </a:t>
            </a:r>
            <a:endParaRPr lang="en-US" dirty="0" smtClean="0"/>
          </a:p>
          <a:p>
            <a:endParaRPr lang="en-US" dirty="0" smtClean="0"/>
          </a:p>
          <a:p>
            <a:r>
              <a:rPr lang="en-US" b="1" dirty="0" smtClean="0">
                <a:solidFill>
                  <a:srgbClr val="FF0000"/>
                </a:solidFill>
              </a:rPr>
              <a:t>The </a:t>
            </a:r>
            <a:r>
              <a:rPr lang="en-US" b="1" dirty="0">
                <a:solidFill>
                  <a:srgbClr val="FF0000"/>
                </a:solidFill>
              </a:rPr>
              <a:t>crust, which ranges from 6 to 30 miles (10 to 50 km) thick, can be subdivided into two distinctly different parts—the oceanic crust and the continental crust—which differ in composition. </a:t>
            </a:r>
            <a:endParaRPr lang="en-US" b="1" dirty="0" smtClean="0">
              <a:solidFill>
                <a:srgbClr val="FF0000"/>
              </a:solidFill>
            </a:endParaRPr>
          </a:p>
          <a:p>
            <a:endParaRPr lang="en-US" dirty="0"/>
          </a:p>
          <a:p>
            <a:r>
              <a:rPr lang="en-US" b="1" dirty="0" smtClean="0">
                <a:solidFill>
                  <a:srgbClr val="FF0000"/>
                </a:solidFill>
              </a:rPr>
              <a:t>Some </a:t>
            </a:r>
            <a:r>
              <a:rPr lang="en-US" b="1" dirty="0">
                <a:solidFill>
                  <a:srgbClr val="FF0000"/>
                </a:solidFill>
              </a:rPr>
              <a:t>of the common elements that make up the crust are in order of abundance oxygen (O), silicon (Si), aluminum (Al), iron (Fe), calcium (Ca), sodium (Na), potassium (K), and magnesium (Mg</a:t>
            </a:r>
            <a:r>
              <a:rPr lang="en-US" b="1" dirty="0" smtClean="0">
                <a:solidFill>
                  <a:srgbClr val="FF0000"/>
                </a:solidFill>
              </a:rPr>
              <a:t>). </a:t>
            </a:r>
          </a:p>
          <a:p>
            <a:endParaRPr lang="en-US" dirty="0"/>
          </a:p>
          <a:p>
            <a:r>
              <a:rPr lang="en-US" dirty="0" smtClean="0"/>
              <a:t>Although </a:t>
            </a:r>
            <a:r>
              <a:rPr lang="en-US" dirty="0"/>
              <a:t>the same elements are present in both types of crusts, their concentrations are slightly different. </a:t>
            </a:r>
            <a:endParaRPr lang="en-US" dirty="0" smtClean="0"/>
          </a:p>
          <a:p>
            <a:endParaRPr lang="en-US" dirty="0"/>
          </a:p>
          <a:p>
            <a:r>
              <a:rPr lang="en-US" b="1" dirty="0" smtClean="0">
                <a:solidFill>
                  <a:srgbClr val="FF0000"/>
                </a:solidFill>
              </a:rPr>
              <a:t>The </a:t>
            </a:r>
            <a:r>
              <a:rPr lang="en-US" b="1" dirty="0">
                <a:solidFill>
                  <a:srgbClr val="FF0000"/>
                </a:solidFill>
              </a:rPr>
              <a:t>first eight elements </a:t>
            </a:r>
            <a:r>
              <a:rPr lang="en-US" b="1" dirty="0" smtClean="0">
                <a:solidFill>
                  <a:srgbClr val="FF0000"/>
                </a:solidFill>
              </a:rPr>
              <a:t>constitute </a:t>
            </a:r>
            <a:r>
              <a:rPr lang="en-US" b="1" dirty="0">
                <a:solidFill>
                  <a:srgbClr val="FF0000"/>
                </a:solidFill>
              </a:rPr>
              <a:t>more than 98 percent of all crustal material. </a:t>
            </a:r>
            <a:endParaRPr lang="en-US" b="1" dirty="0" smtClean="0">
              <a:solidFill>
                <a:srgbClr val="FF0000"/>
              </a:solidFill>
            </a:endParaRPr>
          </a:p>
          <a:p>
            <a:endParaRPr lang="en-US" dirty="0"/>
          </a:p>
          <a:p>
            <a:r>
              <a:rPr lang="en-US" dirty="0" smtClean="0"/>
              <a:t>Thus</a:t>
            </a:r>
            <a:r>
              <a:rPr lang="en-US" dirty="0"/>
              <a:t>, one can refer to the distribution of elements in terms of their average crustal abundance. </a:t>
            </a:r>
            <a:endParaRPr lang="en-US" dirty="0" smtClean="0"/>
          </a:p>
          <a:p>
            <a:endParaRPr lang="en-US" dirty="0"/>
          </a:p>
          <a:p>
            <a:r>
              <a:rPr lang="en-US" dirty="0" smtClean="0"/>
              <a:t>Many </a:t>
            </a:r>
            <a:r>
              <a:rPr lang="en-US" dirty="0"/>
              <a:t>useful mineral commodities in the crust are present in very low </a:t>
            </a:r>
            <a:r>
              <a:rPr lang="en-US" dirty="0" smtClean="0"/>
              <a:t>abundances.</a:t>
            </a:r>
          </a:p>
          <a:p>
            <a:endParaRPr lang="en-US" dirty="0"/>
          </a:p>
          <a:p>
            <a:r>
              <a:rPr lang="en-US" b="1" dirty="0" smtClean="0">
                <a:solidFill>
                  <a:srgbClr val="FF0000"/>
                </a:solidFill>
              </a:rPr>
              <a:t>The </a:t>
            </a:r>
            <a:r>
              <a:rPr lang="en-US" b="1" dirty="0">
                <a:solidFill>
                  <a:srgbClr val="FF0000"/>
                </a:solidFill>
              </a:rPr>
              <a:t>mining industry cannot use most rocks in the Earth’s crust as sources of metals or other elements because concentrations are too low to </a:t>
            </a:r>
            <a:r>
              <a:rPr lang="en-US" b="1" dirty="0" smtClean="0">
                <a:solidFill>
                  <a:srgbClr val="FF0000"/>
                </a:solidFill>
              </a:rPr>
              <a:t>allow </a:t>
            </a:r>
            <a:r>
              <a:rPr lang="en-US" b="1" dirty="0">
                <a:solidFill>
                  <a:srgbClr val="FF0000"/>
                </a:solidFill>
              </a:rPr>
              <a:t>extraction. </a:t>
            </a:r>
            <a:endParaRPr lang="en-US" b="1" dirty="0" smtClean="0">
              <a:solidFill>
                <a:srgbClr val="FF0000"/>
              </a:solidFill>
            </a:endParaRPr>
          </a:p>
          <a:p>
            <a:endParaRPr lang="en-US" dirty="0"/>
          </a:p>
          <a:p>
            <a:r>
              <a:rPr lang="en-US" b="1" i="1" dirty="0" smtClean="0"/>
              <a:t>Instead</a:t>
            </a:r>
            <a:r>
              <a:rPr lang="en-US" b="1" i="1" dirty="0"/>
              <a:t>, the mining geologist looks for rocks where the desired mineral has been concentrated by some natural process.</a:t>
            </a:r>
          </a:p>
        </p:txBody>
      </p:sp>
      <p:sp>
        <p:nvSpPr>
          <p:cNvPr id="3" name="Title 2"/>
          <p:cNvSpPr>
            <a:spLocks noGrp="1"/>
          </p:cNvSpPr>
          <p:nvPr>
            <p:ph type="title"/>
          </p:nvPr>
        </p:nvSpPr>
        <p:spPr/>
        <p:txBody>
          <a:bodyPr>
            <a:normAutofit/>
          </a:bodyPr>
          <a:lstStyle/>
          <a:p>
            <a:r>
              <a:rPr lang="en-US" sz="3600" dirty="0"/>
              <a:t>Mineral Deposits</a:t>
            </a:r>
          </a:p>
        </p:txBody>
      </p:sp>
    </p:spTree>
    <p:extLst>
      <p:ext uri="{BB962C8B-B14F-4D97-AF65-F5344CB8AC3E}">
        <p14:creationId xmlns:p14="http://schemas.microsoft.com/office/powerpoint/2010/main" val="3868610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724400"/>
          </a:xfrm>
        </p:spPr>
        <p:txBody>
          <a:bodyPr>
            <a:normAutofit fontScale="92500" lnSpcReduction="20000"/>
          </a:bodyPr>
          <a:lstStyle/>
          <a:p>
            <a:pPr algn="just"/>
            <a:r>
              <a:rPr lang="en-US" dirty="0"/>
              <a:t>Mineral deposits occur in various </a:t>
            </a:r>
            <a:r>
              <a:rPr lang="en-US" b="1" dirty="0">
                <a:solidFill>
                  <a:srgbClr val="FF0000"/>
                </a:solidFill>
              </a:rPr>
              <a:t>tectonic and geologic </a:t>
            </a:r>
            <a:r>
              <a:rPr lang="en-US" b="1" dirty="0" smtClean="0">
                <a:solidFill>
                  <a:srgbClr val="FF0000"/>
                </a:solidFill>
              </a:rPr>
              <a:t>settings</a:t>
            </a:r>
            <a:r>
              <a:rPr lang="en-US" dirty="0" smtClean="0"/>
              <a:t>.</a:t>
            </a:r>
          </a:p>
          <a:p>
            <a:pPr algn="just"/>
            <a:endParaRPr lang="en-US" dirty="0" smtClean="0"/>
          </a:p>
          <a:p>
            <a:pPr algn="just"/>
            <a:r>
              <a:rPr lang="en-US" dirty="0" smtClean="0"/>
              <a:t>Some </a:t>
            </a:r>
            <a:r>
              <a:rPr lang="en-US" dirty="0"/>
              <a:t>mineral deposits may be formed in one place but be transported to another geographic location as a result of tectonic forces or other geologic processes. </a:t>
            </a:r>
            <a:endParaRPr lang="en-US" dirty="0" smtClean="0"/>
          </a:p>
          <a:p>
            <a:pPr algn="just"/>
            <a:endParaRPr lang="en-US" dirty="0" smtClean="0"/>
          </a:p>
          <a:p>
            <a:pPr algn="just"/>
            <a:r>
              <a:rPr lang="en-US" dirty="0" smtClean="0"/>
              <a:t>Thus</a:t>
            </a:r>
            <a:r>
              <a:rPr lang="en-US" dirty="0"/>
              <a:t>, the study of tectonic processes and regional geology is important in understanding the distribution of mineral deposits</a:t>
            </a:r>
            <a:r>
              <a:rPr lang="en-US" dirty="0" smtClean="0"/>
              <a:t>.</a:t>
            </a:r>
          </a:p>
          <a:p>
            <a:pPr algn="just"/>
            <a:endParaRPr lang="en-US" dirty="0"/>
          </a:p>
          <a:p>
            <a:pPr algn="just"/>
            <a:r>
              <a:rPr lang="en-US" b="1" dirty="0">
                <a:solidFill>
                  <a:srgbClr val="FF0000"/>
                </a:solidFill>
              </a:rPr>
              <a:t>Gold, for example, can be concentrated with other minerals in veins </a:t>
            </a:r>
            <a:r>
              <a:rPr lang="en-US" dirty="0"/>
              <a:t>that form in fractures in rocks deep </a:t>
            </a:r>
            <a:r>
              <a:rPr lang="en-US" dirty="0" smtClean="0"/>
              <a:t>underground (typically, igneous rocks). </a:t>
            </a:r>
          </a:p>
          <a:p>
            <a:pPr algn="just"/>
            <a:endParaRPr lang="en-US" dirty="0"/>
          </a:p>
          <a:p>
            <a:pPr algn="just"/>
            <a:r>
              <a:rPr lang="en-US" dirty="0" smtClean="0"/>
              <a:t>Tectonic forces uplift these rocks forming mountain ranges where weathering and erosion expose the veins at the Earth’s surface.</a:t>
            </a:r>
            <a:endParaRPr lang="en-US" dirty="0"/>
          </a:p>
        </p:txBody>
      </p:sp>
      <p:sp>
        <p:nvSpPr>
          <p:cNvPr id="4" name="Title 2"/>
          <p:cNvSpPr>
            <a:spLocks noGrp="1"/>
          </p:cNvSpPr>
          <p:nvPr>
            <p:ph type="title"/>
          </p:nvPr>
        </p:nvSpPr>
        <p:spPr/>
        <p:txBody>
          <a:bodyPr>
            <a:normAutofit/>
          </a:bodyPr>
          <a:lstStyle/>
          <a:p>
            <a:r>
              <a:rPr lang="en-US" sz="3600" dirty="0"/>
              <a:t>Mineral Deposits</a:t>
            </a:r>
          </a:p>
        </p:txBody>
      </p:sp>
    </p:spTree>
    <p:extLst>
      <p:ext uri="{BB962C8B-B14F-4D97-AF65-F5344CB8AC3E}">
        <p14:creationId xmlns:p14="http://schemas.microsoft.com/office/powerpoint/2010/main" val="318803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74837"/>
            <a:ext cx="8686799" cy="4373563"/>
          </a:xfrm>
        </p:spPr>
        <p:txBody>
          <a:bodyPr>
            <a:normAutofit fontScale="92500" lnSpcReduction="10000"/>
          </a:bodyPr>
          <a:lstStyle/>
          <a:p>
            <a:pPr algn="just"/>
            <a:r>
              <a:rPr lang="en-US" dirty="0"/>
              <a:t>Because mountain ranges are constantly worn down by erosion caused by water, ice, and wind, </a:t>
            </a:r>
            <a:r>
              <a:rPr lang="en-US" b="1" dirty="0">
                <a:solidFill>
                  <a:srgbClr val="FF0000"/>
                </a:solidFill>
              </a:rPr>
              <a:t>some of the gold veins are eventually </a:t>
            </a:r>
            <a:r>
              <a:rPr lang="en-US" b="1" dirty="0" smtClean="0">
                <a:solidFill>
                  <a:srgbClr val="FF0000"/>
                </a:solidFill>
              </a:rPr>
              <a:t>deposited </a:t>
            </a:r>
            <a:r>
              <a:rPr lang="en-US" b="1" dirty="0">
                <a:solidFill>
                  <a:srgbClr val="FF0000"/>
                </a:solidFill>
              </a:rPr>
              <a:t>as nuggets </a:t>
            </a:r>
            <a:r>
              <a:rPr lang="en-US" b="1" dirty="0" smtClean="0">
                <a:solidFill>
                  <a:srgbClr val="FF0000"/>
                </a:solidFill>
              </a:rPr>
              <a:t>flakes</a:t>
            </a:r>
            <a:r>
              <a:rPr lang="en-US" b="1" dirty="0">
                <a:solidFill>
                  <a:srgbClr val="FF0000"/>
                </a:solidFill>
              </a:rPr>
              <a:t>, or flour-size material in sediments in streams and rivers</a:t>
            </a:r>
            <a:r>
              <a:rPr lang="en-US" dirty="0"/>
              <a:t>. </a:t>
            </a:r>
            <a:endParaRPr lang="en-US" dirty="0" smtClean="0"/>
          </a:p>
          <a:p>
            <a:pPr algn="just"/>
            <a:endParaRPr lang="en-US" dirty="0"/>
          </a:p>
          <a:p>
            <a:pPr algn="just"/>
            <a:r>
              <a:rPr lang="en-US" dirty="0" smtClean="0"/>
              <a:t>The </a:t>
            </a:r>
            <a:r>
              <a:rPr lang="en-US" b="1" dirty="0">
                <a:solidFill>
                  <a:srgbClr val="FF0000"/>
                </a:solidFill>
              </a:rPr>
              <a:t>gold, along with other minerals like platinum and garnet, is sometimes extracted directly from gravels (sedimentary rocks) in the streambed</a:t>
            </a:r>
            <a:r>
              <a:rPr lang="en-US" dirty="0"/>
              <a:t>. </a:t>
            </a:r>
            <a:endParaRPr lang="en-US" dirty="0" smtClean="0"/>
          </a:p>
          <a:p>
            <a:pPr algn="just"/>
            <a:endParaRPr lang="en-US" dirty="0"/>
          </a:p>
          <a:p>
            <a:pPr algn="just"/>
            <a:r>
              <a:rPr lang="en-US" dirty="0" smtClean="0"/>
              <a:t>Mineral </a:t>
            </a:r>
            <a:r>
              <a:rPr lang="en-US" dirty="0"/>
              <a:t>deposits also form when preexisting rocks are deeply buried and changed over geologic time by heat and pressure (metamorphic rocks); for example, </a:t>
            </a:r>
            <a:r>
              <a:rPr lang="en-US" b="1" dirty="0"/>
              <a:t>limestone is changed by metamorphism into marble</a:t>
            </a:r>
            <a:r>
              <a:rPr lang="en-US" dirty="0"/>
              <a:t>.</a:t>
            </a:r>
          </a:p>
        </p:txBody>
      </p:sp>
      <p:sp>
        <p:nvSpPr>
          <p:cNvPr id="3" name="Title 2"/>
          <p:cNvSpPr>
            <a:spLocks noGrp="1"/>
          </p:cNvSpPr>
          <p:nvPr>
            <p:ph type="title"/>
          </p:nvPr>
        </p:nvSpPr>
        <p:spPr/>
        <p:txBody>
          <a:bodyPr>
            <a:normAutofit/>
          </a:bodyPr>
          <a:lstStyle/>
          <a:p>
            <a:r>
              <a:rPr lang="en-US" sz="3600" dirty="0" smtClean="0"/>
              <a:t>Mineral Deposits</a:t>
            </a:r>
            <a:endParaRPr lang="en-US" sz="3600" dirty="0"/>
          </a:p>
        </p:txBody>
      </p:sp>
    </p:spTree>
    <p:extLst>
      <p:ext uri="{BB962C8B-B14F-4D97-AF65-F5344CB8AC3E}">
        <p14:creationId xmlns:p14="http://schemas.microsoft.com/office/powerpoint/2010/main" val="223577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oldindo.files.wordpress.com/2011/11/placer-deposi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991350" cy="35909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p:txBody>
          <a:bodyPr>
            <a:normAutofit/>
          </a:bodyPr>
          <a:lstStyle/>
          <a:p>
            <a:r>
              <a:rPr lang="en-US" sz="3600" dirty="0" smtClean="0"/>
              <a:t>Mineral Deposits</a:t>
            </a:r>
            <a:endParaRPr lang="en-US" sz="3600" dirty="0"/>
          </a:p>
        </p:txBody>
      </p:sp>
    </p:spTree>
    <p:extLst>
      <p:ext uri="{BB962C8B-B14F-4D97-AF65-F5344CB8AC3E}">
        <p14:creationId xmlns:p14="http://schemas.microsoft.com/office/powerpoint/2010/main" val="253856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5029200"/>
          </a:xfrm>
        </p:spPr>
        <p:txBody>
          <a:bodyPr>
            <a:normAutofit fontScale="70000" lnSpcReduction="20000"/>
          </a:bodyPr>
          <a:lstStyle/>
          <a:p>
            <a:pPr algn="just"/>
            <a:r>
              <a:rPr lang="en-US" b="1" dirty="0">
                <a:solidFill>
                  <a:srgbClr val="FF0000"/>
                </a:solidFill>
              </a:rPr>
              <a:t>To better understand and predict how and where mineral deposits might occur, scientists develop mineral deposit models. </a:t>
            </a:r>
            <a:endParaRPr lang="en-US" b="1" dirty="0" smtClean="0">
              <a:solidFill>
                <a:srgbClr val="FF0000"/>
              </a:solidFill>
            </a:endParaRPr>
          </a:p>
          <a:p>
            <a:pPr algn="just"/>
            <a:endParaRPr lang="en-US" dirty="0"/>
          </a:p>
          <a:p>
            <a:pPr algn="just"/>
            <a:r>
              <a:rPr lang="en-US" dirty="0" smtClean="0"/>
              <a:t>These </a:t>
            </a:r>
            <a:r>
              <a:rPr lang="en-US" dirty="0"/>
              <a:t>models are based on existing knowledge of regional geology and the characteristics of known mineral deposits. </a:t>
            </a:r>
            <a:endParaRPr lang="en-US" dirty="0" smtClean="0"/>
          </a:p>
          <a:p>
            <a:pPr algn="just"/>
            <a:endParaRPr lang="en-US" dirty="0"/>
          </a:p>
          <a:p>
            <a:pPr algn="just"/>
            <a:r>
              <a:rPr lang="en-US" dirty="0" smtClean="0"/>
              <a:t>Similar </a:t>
            </a:r>
            <a:r>
              <a:rPr lang="en-US" dirty="0"/>
              <a:t>mineral deposit types can be grouped together under a particular deposit model. </a:t>
            </a:r>
            <a:endParaRPr lang="en-US" dirty="0" smtClean="0"/>
          </a:p>
          <a:p>
            <a:pPr algn="just"/>
            <a:endParaRPr lang="en-US" dirty="0"/>
          </a:p>
          <a:p>
            <a:pPr algn="just"/>
            <a:r>
              <a:rPr lang="en-US" dirty="0" smtClean="0"/>
              <a:t>Mineral </a:t>
            </a:r>
            <a:r>
              <a:rPr lang="en-US" dirty="0"/>
              <a:t>deposit models can aid in identifying areas favorable for finding </a:t>
            </a:r>
            <a:r>
              <a:rPr lang="en-US" dirty="0" smtClean="0"/>
              <a:t>valuable. </a:t>
            </a:r>
            <a:r>
              <a:rPr lang="en-US" dirty="0"/>
              <a:t>There are hundreds of deposit models, and new models are being constructed as new types of deposits are identified. </a:t>
            </a:r>
            <a:endParaRPr lang="en-US" dirty="0" smtClean="0"/>
          </a:p>
          <a:p>
            <a:pPr algn="just"/>
            <a:endParaRPr lang="en-US" dirty="0" smtClean="0"/>
          </a:p>
          <a:p>
            <a:pPr algn="just"/>
            <a:r>
              <a:rPr lang="en-US" dirty="0" smtClean="0"/>
              <a:t>A </a:t>
            </a:r>
            <a:r>
              <a:rPr lang="en-US" dirty="0"/>
              <a:t>few examples of deposit model types are </a:t>
            </a:r>
            <a:endParaRPr lang="en-US" dirty="0" smtClean="0"/>
          </a:p>
          <a:p>
            <a:pPr algn="just"/>
            <a:endParaRPr lang="en-US" dirty="0" smtClean="0"/>
          </a:p>
          <a:p>
            <a:pPr lvl="1" algn="just"/>
            <a:r>
              <a:rPr lang="en-US" sz="2300" b="1" dirty="0" smtClean="0">
                <a:solidFill>
                  <a:srgbClr val="FF0000"/>
                </a:solidFill>
              </a:rPr>
              <a:t>(</a:t>
            </a:r>
            <a:r>
              <a:rPr lang="en-US" sz="2300" b="1" dirty="0">
                <a:solidFill>
                  <a:srgbClr val="FF0000"/>
                </a:solidFill>
              </a:rPr>
              <a:t>1) deposits related to mafic and ultramafic intrusions in stable environments, </a:t>
            </a:r>
            <a:endParaRPr lang="en-US" sz="2300" b="1" dirty="0" smtClean="0">
              <a:solidFill>
                <a:srgbClr val="FF0000"/>
              </a:solidFill>
            </a:endParaRPr>
          </a:p>
          <a:p>
            <a:pPr lvl="1" algn="just"/>
            <a:r>
              <a:rPr lang="en-US" sz="2300" b="1" dirty="0" smtClean="0">
                <a:solidFill>
                  <a:srgbClr val="FF0000"/>
                </a:solidFill>
              </a:rPr>
              <a:t>(</a:t>
            </a:r>
            <a:r>
              <a:rPr lang="en-US" sz="2300" b="1" dirty="0">
                <a:solidFill>
                  <a:srgbClr val="FF0000"/>
                </a:solidFill>
              </a:rPr>
              <a:t>2) deposits related to marine mafic extrusive rocks, </a:t>
            </a:r>
            <a:endParaRPr lang="en-US" sz="2300" b="1" dirty="0" smtClean="0">
              <a:solidFill>
                <a:srgbClr val="FF0000"/>
              </a:solidFill>
            </a:endParaRPr>
          </a:p>
          <a:p>
            <a:pPr lvl="1" algn="just"/>
            <a:r>
              <a:rPr lang="en-US" sz="2300" b="1" dirty="0" smtClean="0">
                <a:solidFill>
                  <a:srgbClr val="FF0000"/>
                </a:solidFill>
              </a:rPr>
              <a:t>(</a:t>
            </a:r>
            <a:r>
              <a:rPr lang="en-US" sz="2300" b="1" dirty="0">
                <a:solidFill>
                  <a:srgbClr val="FF0000"/>
                </a:solidFill>
              </a:rPr>
              <a:t>3) deposits in clastic sedimentary rocks, </a:t>
            </a:r>
            <a:endParaRPr lang="en-US" sz="2300" b="1" dirty="0" smtClean="0">
              <a:solidFill>
                <a:srgbClr val="FF0000"/>
              </a:solidFill>
            </a:endParaRPr>
          </a:p>
          <a:p>
            <a:pPr lvl="1" algn="just"/>
            <a:r>
              <a:rPr lang="en-US" sz="2300" b="1" dirty="0" smtClean="0">
                <a:solidFill>
                  <a:srgbClr val="FF0000"/>
                </a:solidFill>
              </a:rPr>
              <a:t>(</a:t>
            </a:r>
            <a:r>
              <a:rPr lang="en-US" sz="2300" b="1" dirty="0">
                <a:solidFill>
                  <a:srgbClr val="FF0000"/>
                </a:solidFill>
              </a:rPr>
              <a:t>4) deposits related to regionally metamorphosed rocks, and </a:t>
            </a:r>
            <a:endParaRPr lang="en-US" sz="2300" b="1" dirty="0" smtClean="0">
              <a:solidFill>
                <a:srgbClr val="FF0000"/>
              </a:solidFill>
            </a:endParaRPr>
          </a:p>
          <a:p>
            <a:pPr lvl="1" algn="just"/>
            <a:r>
              <a:rPr lang="en-US" sz="2300" b="1" dirty="0" smtClean="0">
                <a:solidFill>
                  <a:srgbClr val="FF0000"/>
                </a:solidFill>
              </a:rPr>
              <a:t>(</a:t>
            </a:r>
            <a:r>
              <a:rPr lang="en-US" sz="2300" b="1" dirty="0">
                <a:solidFill>
                  <a:srgbClr val="FF0000"/>
                </a:solidFill>
              </a:rPr>
              <a:t>5) deposits related to </a:t>
            </a:r>
            <a:r>
              <a:rPr lang="en-US" sz="2300" b="1" dirty="0" smtClean="0">
                <a:solidFill>
                  <a:srgbClr val="FF0000"/>
                </a:solidFill>
              </a:rPr>
              <a:t>surficial </a:t>
            </a:r>
            <a:r>
              <a:rPr lang="en-US" sz="2300" b="1" dirty="0">
                <a:solidFill>
                  <a:srgbClr val="FF0000"/>
                </a:solidFill>
              </a:rPr>
              <a:t>processes and unconformities.</a:t>
            </a:r>
          </a:p>
        </p:txBody>
      </p:sp>
      <p:sp>
        <p:nvSpPr>
          <p:cNvPr id="3" name="Title 2"/>
          <p:cNvSpPr>
            <a:spLocks noGrp="1"/>
          </p:cNvSpPr>
          <p:nvPr>
            <p:ph type="title"/>
          </p:nvPr>
        </p:nvSpPr>
        <p:spPr/>
        <p:txBody>
          <a:bodyPr>
            <a:normAutofit/>
          </a:bodyPr>
          <a:lstStyle/>
          <a:p>
            <a:r>
              <a:rPr lang="en-US" sz="3600" dirty="0"/>
              <a:t>Mineral Deposit Models</a:t>
            </a:r>
          </a:p>
        </p:txBody>
      </p:sp>
    </p:spTree>
    <p:extLst>
      <p:ext uri="{BB962C8B-B14F-4D97-AF65-F5344CB8AC3E}">
        <p14:creationId xmlns:p14="http://schemas.microsoft.com/office/powerpoint/2010/main" val="153223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28800"/>
            <a:ext cx="8077200" cy="4800599"/>
          </a:xfrm>
        </p:spPr>
        <p:txBody>
          <a:bodyPr>
            <a:normAutofit lnSpcReduction="10000"/>
          </a:bodyPr>
          <a:lstStyle/>
          <a:p>
            <a:pPr algn="just"/>
            <a:r>
              <a:rPr lang="en-US" dirty="0"/>
              <a:t>Finding a mineral deposit is the first step in the mining life cycle</a:t>
            </a:r>
            <a:r>
              <a:rPr lang="en-US" dirty="0" smtClean="0"/>
              <a:t>.</a:t>
            </a:r>
          </a:p>
          <a:p>
            <a:pPr algn="just"/>
            <a:endParaRPr lang="en-US" dirty="0" smtClean="0"/>
          </a:p>
          <a:p>
            <a:pPr algn="just"/>
            <a:r>
              <a:rPr lang="en-US" dirty="0" smtClean="0"/>
              <a:t>Technologies </a:t>
            </a:r>
            <a:r>
              <a:rPr lang="en-US" dirty="0"/>
              <a:t>used include, but are not limited </a:t>
            </a:r>
            <a:r>
              <a:rPr lang="en-US" dirty="0" smtClean="0"/>
              <a:t>to:</a:t>
            </a:r>
          </a:p>
          <a:p>
            <a:pPr algn="just"/>
            <a:endParaRPr lang="en-US" dirty="0" smtClean="0"/>
          </a:p>
          <a:p>
            <a:pPr lvl="1" algn="just"/>
            <a:r>
              <a:rPr lang="en-US" b="1" dirty="0" smtClean="0"/>
              <a:t>Exploration </a:t>
            </a:r>
            <a:r>
              <a:rPr lang="en-US" b="1" dirty="0"/>
              <a:t>geology, </a:t>
            </a:r>
            <a:endParaRPr lang="en-US" b="1" dirty="0" smtClean="0"/>
          </a:p>
          <a:p>
            <a:pPr lvl="1" algn="just"/>
            <a:endParaRPr lang="en-US" b="1" dirty="0" smtClean="0"/>
          </a:p>
          <a:p>
            <a:pPr lvl="1" algn="just"/>
            <a:r>
              <a:rPr lang="en-US" b="1" dirty="0" smtClean="0"/>
              <a:t>Geophysics</a:t>
            </a:r>
            <a:r>
              <a:rPr lang="en-US" b="1" dirty="0"/>
              <a:t>, </a:t>
            </a:r>
            <a:endParaRPr lang="en-US" b="1" dirty="0" smtClean="0"/>
          </a:p>
          <a:p>
            <a:pPr lvl="1" algn="just"/>
            <a:endParaRPr lang="en-US" b="1" dirty="0" smtClean="0"/>
          </a:p>
          <a:p>
            <a:pPr lvl="1" algn="just"/>
            <a:r>
              <a:rPr lang="en-US" b="1" dirty="0" smtClean="0"/>
              <a:t>Geochemistry</a:t>
            </a:r>
            <a:r>
              <a:rPr lang="en-US" b="1" dirty="0"/>
              <a:t>, and </a:t>
            </a:r>
            <a:endParaRPr lang="en-US" b="1" dirty="0" smtClean="0"/>
          </a:p>
          <a:p>
            <a:pPr lvl="1" algn="just"/>
            <a:endParaRPr lang="en-US" b="1" dirty="0" smtClean="0"/>
          </a:p>
          <a:p>
            <a:pPr lvl="1" algn="just"/>
            <a:r>
              <a:rPr lang="en-US" b="1" dirty="0" smtClean="0"/>
              <a:t>Satellite </a:t>
            </a:r>
            <a:r>
              <a:rPr lang="en-US" b="1" dirty="0"/>
              <a:t>imagery</a:t>
            </a:r>
          </a:p>
        </p:txBody>
      </p:sp>
      <p:sp>
        <p:nvSpPr>
          <p:cNvPr id="3" name="Title 2"/>
          <p:cNvSpPr>
            <a:spLocks noGrp="1"/>
          </p:cNvSpPr>
          <p:nvPr>
            <p:ph type="title"/>
          </p:nvPr>
        </p:nvSpPr>
        <p:spPr/>
        <p:txBody>
          <a:bodyPr>
            <a:normAutofit/>
          </a:bodyPr>
          <a:lstStyle/>
          <a:p>
            <a:r>
              <a:rPr lang="en-US" sz="3600" dirty="0"/>
              <a:t>How Are Mineral Deposits Found?</a:t>
            </a:r>
          </a:p>
        </p:txBody>
      </p:sp>
    </p:spTree>
    <p:extLst>
      <p:ext uri="{BB962C8B-B14F-4D97-AF65-F5344CB8AC3E}">
        <p14:creationId xmlns:p14="http://schemas.microsoft.com/office/powerpoint/2010/main" val="81655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4572000"/>
          </a:xfrm>
        </p:spPr>
        <p:txBody>
          <a:bodyPr>
            <a:normAutofit fontScale="92500" lnSpcReduction="20000"/>
          </a:bodyPr>
          <a:lstStyle/>
          <a:p>
            <a:pPr marL="0" indent="0" algn="ctr">
              <a:buNone/>
            </a:pPr>
            <a:r>
              <a:rPr lang="en-US" b="1" dirty="0" smtClean="0">
                <a:solidFill>
                  <a:srgbClr val="FF0000"/>
                </a:solidFill>
              </a:rPr>
              <a:t>Geology</a:t>
            </a:r>
          </a:p>
          <a:p>
            <a:pPr marL="0" indent="0" algn="ctr">
              <a:buNone/>
            </a:pPr>
            <a:endParaRPr lang="en-US" b="1" dirty="0">
              <a:solidFill>
                <a:srgbClr val="FF0000"/>
              </a:solidFill>
            </a:endParaRPr>
          </a:p>
          <a:p>
            <a:pPr algn="just"/>
            <a:r>
              <a:rPr lang="en-US" dirty="0"/>
              <a:t>Geology is the study of the planet Earth—the materials of which our planet is made, the processes that act on these materials, the products formed, and the history of the planet and its life forms since its </a:t>
            </a:r>
            <a:r>
              <a:rPr lang="en-US" dirty="0" smtClean="0"/>
              <a:t>origin. </a:t>
            </a:r>
          </a:p>
          <a:p>
            <a:pPr algn="just"/>
            <a:endParaRPr lang="en-US" dirty="0" smtClean="0"/>
          </a:p>
          <a:p>
            <a:pPr algn="just"/>
            <a:r>
              <a:rPr lang="en-US" dirty="0" smtClean="0"/>
              <a:t>Geologic </a:t>
            </a:r>
            <a:r>
              <a:rPr lang="en-US" dirty="0"/>
              <a:t>investigations </a:t>
            </a:r>
            <a:r>
              <a:rPr lang="en-US" dirty="0" smtClean="0"/>
              <a:t>include:</a:t>
            </a:r>
          </a:p>
          <a:p>
            <a:pPr algn="just"/>
            <a:endParaRPr lang="en-US" dirty="0" smtClean="0"/>
          </a:p>
          <a:p>
            <a:pPr lvl="1" algn="just"/>
            <a:r>
              <a:rPr lang="en-US" dirty="0" smtClean="0"/>
              <a:t>Reviews </a:t>
            </a:r>
            <a:r>
              <a:rPr lang="en-US" dirty="0"/>
              <a:t>of the geologic literature, </a:t>
            </a:r>
            <a:endParaRPr lang="en-US" dirty="0" smtClean="0"/>
          </a:p>
          <a:p>
            <a:pPr algn="just"/>
            <a:endParaRPr lang="en-US" dirty="0" smtClean="0"/>
          </a:p>
          <a:p>
            <a:pPr lvl="1" algn="just"/>
            <a:r>
              <a:rPr lang="en-US" dirty="0" smtClean="0"/>
              <a:t>Field </a:t>
            </a:r>
            <a:r>
              <a:rPr lang="en-US" dirty="0"/>
              <a:t>surveys, and </a:t>
            </a:r>
            <a:endParaRPr lang="en-US" dirty="0" smtClean="0"/>
          </a:p>
          <a:p>
            <a:pPr algn="just"/>
            <a:endParaRPr lang="en-US" dirty="0" smtClean="0"/>
          </a:p>
          <a:p>
            <a:pPr lvl="1" algn="just"/>
            <a:r>
              <a:rPr lang="en-US" dirty="0" smtClean="0"/>
              <a:t>Geologic </a:t>
            </a:r>
            <a:r>
              <a:rPr lang="en-US" dirty="0"/>
              <a:t>mapping to determine areas favorable for mineral </a:t>
            </a:r>
            <a:r>
              <a:rPr lang="en-US" dirty="0" smtClean="0"/>
              <a:t>deposits</a:t>
            </a:r>
            <a:endParaRPr lang="en-US" dirty="0"/>
          </a:p>
        </p:txBody>
      </p:sp>
      <p:sp>
        <p:nvSpPr>
          <p:cNvPr id="4" name="Title 2"/>
          <p:cNvSpPr>
            <a:spLocks noGrp="1"/>
          </p:cNvSpPr>
          <p:nvPr>
            <p:ph type="title"/>
          </p:nvPr>
        </p:nvSpPr>
        <p:spPr/>
        <p:txBody>
          <a:bodyPr>
            <a:normAutofit/>
          </a:bodyPr>
          <a:lstStyle/>
          <a:p>
            <a:r>
              <a:rPr lang="en-US" sz="3600" dirty="0"/>
              <a:t>How Are Mineral Deposits Found?</a:t>
            </a:r>
          </a:p>
        </p:txBody>
      </p:sp>
    </p:spTree>
    <p:extLst>
      <p:ext uri="{BB962C8B-B14F-4D97-AF65-F5344CB8AC3E}">
        <p14:creationId xmlns:p14="http://schemas.microsoft.com/office/powerpoint/2010/main" val="343915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5105399"/>
          </a:xfrm>
        </p:spPr>
        <p:txBody>
          <a:bodyPr>
            <a:normAutofit fontScale="62500" lnSpcReduction="20000"/>
          </a:bodyPr>
          <a:lstStyle/>
          <a:p>
            <a:pPr algn="just"/>
            <a:r>
              <a:rPr lang="en-US" dirty="0"/>
              <a:t>Minerals can be found </a:t>
            </a:r>
            <a:r>
              <a:rPr lang="en-US" b="1" dirty="0">
                <a:solidFill>
                  <a:srgbClr val="FF0000"/>
                </a:solidFill>
              </a:rPr>
              <a:t>throughout the world in the earth's crust </a:t>
            </a:r>
            <a:r>
              <a:rPr lang="en-US" dirty="0"/>
              <a:t>but usually in such small amounts that they not worth extracting. </a:t>
            </a:r>
            <a:endParaRPr lang="en-US" dirty="0" smtClean="0"/>
          </a:p>
          <a:p>
            <a:pPr algn="just"/>
            <a:endParaRPr lang="en-US" dirty="0"/>
          </a:p>
          <a:p>
            <a:pPr algn="just"/>
            <a:r>
              <a:rPr lang="en-US" dirty="0" smtClean="0"/>
              <a:t>Only </a:t>
            </a:r>
            <a:r>
              <a:rPr lang="en-US" dirty="0"/>
              <a:t>with the help of </a:t>
            </a:r>
            <a:r>
              <a:rPr lang="en-US" b="1" dirty="0">
                <a:solidFill>
                  <a:srgbClr val="FF0000"/>
                </a:solidFill>
              </a:rPr>
              <a:t>certain geological processes are minerals concentrated into economically viable deposits. </a:t>
            </a:r>
            <a:endParaRPr lang="en-US" b="1" dirty="0" smtClean="0">
              <a:solidFill>
                <a:srgbClr val="FF0000"/>
              </a:solidFill>
            </a:endParaRPr>
          </a:p>
          <a:p>
            <a:pPr algn="just"/>
            <a:endParaRPr lang="en-US" dirty="0"/>
          </a:p>
          <a:p>
            <a:pPr algn="just"/>
            <a:r>
              <a:rPr lang="en-US" dirty="0" smtClean="0"/>
              <a:t>Mineral </a:t>
            </a:r>
            <a:r>
              <a:rPr lang="en-US" dirty="0"/>
              <a:t>deposits can only be extracted where they are found.</a:t>
            </a:r>
          </a:p>
          <a:p>
            <a:pPr algn="just"/>
            <a:endParaRPr lang="en-US" dirty="0"/>
          </a:p>
          <a:p>
            <a:pPr algn="just"/>
            <a:r>
              <a:rPr lang="en-US" dirty="0"/>
              <a:t>Mineral deposits come in many shapes and sizes depending on where and how the mineral was concentrated. </a:t>
            </a:r>
            <a:endParaRPr lang="en-US" dirty="0" smtClean="0"/>
          </a:p>
          <a:p>
            <a:pPr algn="just"/>
            <a:endParaRPr lang="en-US" dirty="0"/>
          </a:p>
          <a:p>
            <a:pPr algn="just"/>
            <a:r>
              <a:rPr lang="en-US" b="1" dirty="0" smtClean="0">
                <a:solidFill>
                  <a:srgbClr val="0070C0"/>
                </a:solidFill>
              </a:rPr>
              <a:t>Minerals </a:t>
            </a:r>
            <a:r>
              <a:rPr lang="en-US" b="1" dirty="0">
                <a:solidFill>
                  <a:srgbClr val="0070C0"/>
                </a:solidFill>
              </a:rPr>
              <a:t>are concentrated by igneous, sedimentary and metamorphic </a:t>
            </a:r>
            <a:r>
              <a:rPr lang="en-US" b="1" dirty="0" smtClean="0">
                <a:solidFill>
                  <a:srgbClr val="0070C0"/>
                </a:solidFill>
              </a:rPr>
              <a:t>processes</a:t>
            </a:r>
            <a:r>
              <a:rPr lang="en-US" dirty="0" smtClean="0"/>
              <a:t>.</a:t>
            </a:r>
          </a:p>
          <a:p>
            <a:pPr algn="just"/>
            <a:endParaRPr lang="en-US" dirty="0" smtClean="0"/>
          </a:p>
          <a:p>
            <a:pPr algn="just"/>
            <a:r>
              <a:rPr lang="en-US" dirty="0"/>
              <a:t>Mineral deposits are the source of many important commodities, such as copper and gold, used by our society, but it is important to realize that </a:t>
            </a:r>
            <a:r>
              <a:rPr lang="en-US" b="1" dirty="0">
                <a:solidFill>
                  <a:srgbClr val="FF0000"/>
                </a:solidFill>
              </a:rPr>
              <a:t>mineral deposits are a nonrenewable resource</a:t>
            </a:r>
            <a:r>
              <a:rPr lang="en-US" dirty="0"/>
              <a:t>. </a:t>
            </a:r>
            <a:endParaRPr lang="en-US" dirty="0" smtClean="0"/>
          </a:p>
          <a:p>
            <a:pPr algn="just"/>
            <a:endParaRPr lang="en-US" dirty="0"/>
          </a:p>
          <a:p>
            <a:pPr algn="just"/>
            <a:r>
              <a:rPr lang="en-US" dirty="0" smtClean="0"/>
              <a:t>Once </a:t>
            </a:r>
            <a:r>
              <a:rPr lang="en-US" dirty="0"/>
              <a:t>mined, they are exhausted, and another source must be found. </a:t>
            </a:r>
            <a:r>
              <a:rPr lang="en-US" dirty="0">
                <a:hlinkClick r:id="rId2"/>
              </a:rPr>
              <a:t>https://</a:t>
            </a:r>
            <a:r>
              <a:rPr lang="en-US" dirty="0" smtClean="0">
                <a:hlinkClick r:id="rId2"/>
              </a:rPr>
              <a:t>youtu.be/v7g4bQN4vng</a:t>
            </a:r>
            <a:endParaRPr lang="en-US" dirty="0" smtClean="0"/>
          </a:p>
          <a:p>
            <a:pPr algn="just"/>
            <a:endParaRPr lang="en-US" dirty="0"/>
          </a:p>
          <a:p>
            <a:pPr algn="just"/>
            <a:r>
              <a:rPr lang="en-US" dirty="0" smtClean="0"/>
              <a:t>New </a:t>
            </a:r>
            <a:r>
              <a:rPr lang="en-US" dirty="0"/>
              <a:t>mineral deposits are being continuously created by the Earth but may take millions of years to form. </a:t>
            </a:r>
            <a:endParaRPr lang="en-US" dirty="0" smtClean="0"/>
          </a:p>
          <a:p>
            <a:pPr algn="just"/>
            <a:endParaRPr lang="en-US" dirty="0"/>
          </a:p>
          <a:p>
            <a:pPr algn="just"/>
            <a:r>
              <a:rPr lang="en-US" dirty="0" smtClean="0"/>
              <a:t>Mineral </a:t>
            </a:r>
            <a:r>
              <a:rPr lang="en-US" dirty="0"/>
              <a:t>deposits differ from renewable resources, such as agricultural and timber products, which may be replenished within a few months to several years.</a:t>
            </a:r>
          </a:p>
          <a:p>
            <a:pPr algn="just"/>
            <a:endParaRPr lang="en-US" dirty="0" smtClean="0"/>
          </a:p>
        </p:txBody>
      </p:sp>
      <p:sp>
        <p:nvSpPr>
          <p:cNvPr id="3" name="Title 2"/>
          <p:cNvSpPr>
            <a:spLocks noGrp="1"/>
          </p:cNvSpPr>
          <p:nvPr>
            <p:ph type="title"/>
          </p:nvPr>
        </p:nvSpPr>
        <p:spPr/>
        <p:txBody>
          <a:bodyPr>
            <a:normAutofit/>
          </a:bodyPr>
          <a:lstStyle/>
          <a:p>
            <a:r>
              <a:rPr lang="en-US" sz="3600" dirty="0" smtClean="0"/>
              <a:t>Where do minerals come from</a:t>
            </a:r>
            <a:endParaRPr lang="en-US" sz="3600" dirty="0"/>
          </a:p>
        </p:txBody>
      </p:sp>
    </p:spTree>
    <p:extLst>
      <p:ext uri="{BB962C8B-B14F-4D97-AF65-F5344CB8AC3E}">
        <p14:creationId xmlns:p14="http://schemas.microsoft.com/office/powerpoint/2010/main" val="2893653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572000"/>
          </a:xfrm>
        </p:spPr>
        <p:txBody>
          <a:bodyPr>
            <a:normAutofit fontScale="92500" lnSpcReduction="20000"/>
          </a:bodyPr>
          <a:lstStyle/>
          <a:p>
            <a:pPr algn="ctr"/>
            <a:r>
              <a:rPr lang="en-US" b="1" dirty="0" smtClean="0">
                <a:solidFill>
                  <a:srgbClr val="FF0000"/>
                </a:solidFill>
              </a:rPr>
              <a:t>Geophysics</a:t>
            </a:r>
          </a:p>
          <a:p>
            <a:pPr algn="ctr"/>
            <a:endParaRPr lang="en-US" b="1" dirty="0">
              <a:solidFill>
                <a:srgbClr val="FF0000"/>
              </a:solidFill>
            </a:endParaRPr>
          </a:p>
          <a:p>
            <a:pPr algn="just"/>
            <a:r>
              <a:rPr lang="en-US" dirty="0"/>
              <a:t>Geophysical exploration involves searching for favorable mineral deposits using the physical properties of rocks, such as magnetic intensity and electrical conductivity</a:t>
            </a:r>
            <a:r>
              <a:rPr lang="en-US" dirty="0" smtClean="0"/>
              <a:t>.</a:t>
            </a:r>
          </a:p>
          <a:p>
            <a:pPr algn="just"/>
            <a:endParaRPr lang="en-US" dirty="0"/>
          </a:p>
          <a:p>
            <a:pPr algn="just"/>
            <a:r>
              <a:rPr lang="en-US" dirty="0" smtClean="0"/>
              <a:t>Geophysical </a:t>
            </a:r>
            <a:r>
              <a:rPr lang="en-US" dirty="0"/>
              <a:t>investigations may include </a:t>
            </a:r>
            <a:r>
              <a:rPr lang="en-US" b="1" dirty="0">
                <a:solidFill>
                  <a:srgbClr val="FF0000"/>
                </a:solidFill>
              </a:rPr>
              <a:t>aeromagnetic</a:t>
            </a:r>
            <a:r>
              <a:rPr lang="en-US" dirty="0"/>
              <a:t> or </a:t>
            </a:r>
            <a:r>
              <a:rPr lang="en-US" b="1" dirty="0">
                <a:solidFill>
                  <a:srgbClr val="FF0000"/>
                </a:solidFill>
              </a:rPr>
              <a:t>gravity surveys</a:t>
            </a:r>
            <a:r>
              <a:rPr lang="en-US" dirty="0"/>
              <a:t>, </a:t>
            </a:r>
            <a:r>
              <a:rPr lang="en-US" b="1" dirty="0">
                <a:solidFill>
                  <a:srgbClr val="FF0000"/>
                </a:solidFill>
              </a:rPr>
              <a:t>ground-penetrating radar studies</a:t>
            </a:r>
            <a:r>
              <a:rPr lang="en-US" dirty="0"/>
              <a:t>, or the </a:t>
            </a:r>
            <a:r>
              <a:rPr lang="en-US" b="1" dirty="0">
                <a:solidFill>
                  <a:srgbClr val="FF0000"/>
                </a:solidFill>
              </a:rPr>
              <a:t>use of seismic waves to show contrasting rock types</a:t>
            </a:r>
            <a:r>
              <a:rPr lang="en-US" dirty="0"/>
              <a:t>. </a:t>
            </a:r>
            <a:endParaRPr lang="en-US" dirty="0" smtClean="0"/>
          </a:p>
          <a:p>
            <a:pPr algn="just"/>
            <a:endParaRPr lang="en-US" dirty="0"/>
          </a:p>
          <a:p>
            <a:pPr algn="just"/>
            <a:r>
              <a:rPr lang="en-US" dirty="0" smtClean="0"/>
              <a:t>The </a:t>
            </a:r>
            <a:r>
              <a:rPr lang="en-US" dirty="0"/>
              <a:t>selected rock units of interest might then be mapped and sampled to identify areas favorable for mineral deposits, and adjoining areas may also be investigated for the presence of mineral deposits.</a:t>
            </a:r>
          </a:p>
        </p:txBody>
      </p:sp>
      <p:sp>
        <p:nvSpPr>
          <p:cNvPr id="4" name="Title 2"/>
          <p:cNvSpPr>
            <a:spLocks noGrp="1"/>
          </p:cNvSpPr>
          <p:nvPr>
            <p:ph type="title"/>
          </p:nvPr>
        </p:nvSpPr>
        <p:spPr/>
        <p:txBody>
          <a:bodyPr>
            <a:normAutofit/>
          </a:bodyPr>
          <a:lstStyle/>
          <a:p>
            <a:r>
              <a:rPr lang="en-US" sz="3600" dirty="0"/>
              <a:t>How Are Mineral Deposits Found?</a:t>
            </a:r>
          </a:p>
        </p:txBody>
      </p:sp>
    </p:spTree>
    <p:extLst>
      <p:ext uri="{BB962C8B-B14F-4D97-AF65-F5344CB8AC3E}">
        <p14:creationId xmlns:p14="http://schemas.microsoft.com/office/powerpoint/2010/main" val="200327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724400"/>
          </a:xfrm>
        </p:spPr>
        <p:txBody>
          <a:bodyPr>
            <a:normAutofit fontScale="85000" lnSpcReduction="20000"/>
          </a:bodyPr>
          <a:lstStyle/>
          <a:p>
            <a:pPr marL="0" indent="0" algn="ctr">
              <a:buNone/>
            </a:pPr>
            <a:r>
              <a:rPr lang="en-US" b="1" dirty="0" smtClean="0">
                <a:solidFill>
                  <a:srgbClr val="FF0000"/>
                </a:solidFill>
              </a:rPr>
              <a:t>Geochemistry</a:t>
            </a:r>
          </a:p>
          <a:p>
            <a:pPr marL="0" indent="0" algn="ctr">
              <a:buNone/>
            </a:pPr>
            <a:endParaRPr lang="en-US" b="1" dirty="0">
              <a:solidFill>
                <a:srgbClr val="FF0000"/>
              </a:solidFill>
            </a:endParaRPr>
          </a:p>
          <a:p>
            <a:pPr algn="just"/>
            <a:r>
              <a:rPr lang="en-US" dirty="0"/>
              <a:t>Geochemistry is the study of the distribution and amounts of elements in minerals, ores, rocks, soil, water, and the atmosphere and the study of the circulation of the elements in nature on the basis of the properties of their atoms and ions. </a:t>
            </a:r>
            <a:endParaRPr lang="en-US" dirty="0" smtClean="0"/>
          </a:p>
          <a:p>
            <a:pPr algn="just"/>
            <a:endParaRPr lang="en-US" dirty="0"/>
          </a:p>
          <a:p>
            <a:pPr algn="just"/>
            <a:r>
              <a:rPr lang="en-US" dirty="0" smtClean="0"/>
              <a:t>Geochemical </a:t>
            </a:r>
            <a:r>
              <a:rPr lang="en-US" dirty="0"/>
              <a:t>investigations commonly include </a:t>
            </a:r>
            <a:r>
              <a:rPr lang="en-US" b="1" dirty="0">
                <a:solidFill>
                  <a:srgbClr val="FF0000"/>
                </a:solidFill>
              </a:rPr>
              <a:t>soil sampling</a:t>
            </a:r>
            <a:r>
              <a:rPr lang="en-US" dirty="0"/>
              <a:t>, </a:t>
            </a:r>
            <a:r>
              <a:rPr lang="en-US" b="1" dirty="0">
                <a:solidFill>
                  <a:srgbClr val="FF0000"/>
                </a:solidFill>
              </a:rPr>
              <a:t>stream sediment sampling</a:t>
            </a:r>
            <a:r>
              <a:rPr lang="en-US" dirty="0"/>
              <a:t>, and </a:t>
            </a:r>
            <a:r>
              <a:rPr lang="en-US" b="1" dirty="0">
                <a:solidFill>
                  <a:srgbClr val="FF0000"/>
                </a:solidFill>
              </a:rPr>
              <a:t>rock sampling</a:t>
            </a:r>
            <a:r>
              <a:rPr lang="en-US" dirty="0"/>
              <a:t>; </a:t>
            </a:r>
            <a:r>
              <a:rPr lang="en-US" b="1" dirty="0">
                <a:solidFill>
                  <a:srgbClr val="FF0000"/>
                </a:solidFill>
              </a:rPr>
              <a:t>even plants are also sampled in some studies</a:t>
            </a:r>
            <a:r>
              <a:rPr lang="en-US" dirty="0"/>
              <a:t>. </a:t>
            </a:r>
            <a:endParaRPr lang="en-US" dirty="0" smtClean="0"/>
          </a:p>
          <a:p>
            <a:pPr algn="just"/>
            <a:endParaRPr lang="en-US" dirty="0"/>
          </a:p>
          <a:p>
            <a:pPr algn="just"/>
            <a:r>
              <a:rPr lang="en-US" dirty="0" smtClean="0"/>
              <a:t>Various </a:t>
            </a:r>
            <a:r>
              <a:rPr lang="en-US" dirty="0"/>
              <a:t>techniques are used to examine and measure the abundance, or concentration, of elements contained in the sample. </a:t>
            </a:r>
            <a:endParaRPr lang="en-US" dirty="0" smtClean="0"/>
          </a:p>
          <a:p>
            <a:pPr algn="just"/>
            <a:endParaRPr lang="en-US" dirty="0"/>
          </a:p>
          <a:p>
            <a:pPr algn="just"/>
            <a:r>
              <a:rPr lang="en-US" dirty="0" smtClean="0"/>
              <a:t>The </a:t>
            </a:r>
            <a:r>
              <a:rPr lang="en-US" dirty="0"/>
              <a:t>results may be used to define favorable areas for mineralization.</a:t>
            </a:r>
          </a:p>
        </p:txBody>
      </p:sp>
      <p:sp>
        <p:nvSpPr>
          <p:cNvPr id="4" name="Title 2"/>
          <p:cNvSpPr>
            <a:spLocks noGrp="1"/>
          </p:cNvSpPr>
          <p:nvPr>
            <p:ph type="title"/>
          </p:nvPr>
        </p:nvSpPr>
        <p:spPr/>
        <p:txBody>
          <a:bodyPr>
            <a:normAutofit/>
          </a:bodyPr>
          <a:lstStyle/>
          <a:p>
            <a:r>
              <a:rPr lang="en-US" sz="3600" dirty="0"/>
              <a:t>How Are Mineral Deposits Found?</a:t>
            </a:r>
          </a:p>
        </p:txBody>
      </p:sp>
    </p:spTree>
    <p:extLst>
      <p:ext uri="{BB962C8B-B14F-4D97-AF65-F5344CB8AC3E}">
        <p14:creationId xmlns:p14="http://schemas.microsoft.com/office/powerpoint/2010/main" val="148369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572000"/>
          </a:xfrm>
        </p:spPr>
        <p:txBody>
          <a:bodyPr>
            <a:normAutofit fontScale="85000" lnSpcReduction="20000"/>
          </a:bodyPr>
          <a:lstStyle/>
          <a:p>
            <a:pPr marL="0" indent="0" algn="ctr">
              <a:buNone/>
            </a:pPr>
            <a:r>
              <a:rPr lang="en-US" b="1" dirty="0">
                <a:solidFill>
                  <a:srgbClr val="FF0000"/>
                </a:solidFill>
              </a:rPr>
              <a:t>Satellite </a:t>
            </a:r>
            <a:r>
              <a:rPr lang="en-US" b="1" dirty="0" smtClean="0">
                <a:solidFill>
                  <a:srgbClr val="FF0000"/>
                </a:solidFill>
              </a:rPr>
              <a:t>Imagery</a:t>
            </a:r>
          </a:p>
          <a:p>
            <a:pPr marL="0" indent="0" algn="ctr">
              <a:buNone/>
            </a:pPr>
            <a:endParaRPr lang="en-US" b="1" dirty="0">
              <a:solidFill>
                <a:srgbClr val="FF0000"/>
              </a:solidFill>
            </a:endParaRPr>
          </a:p>
          <a:p>
            <a:pPr algn="just"/>
            <a:r>
              <a:rPr lang="en-US" dirty="0"/>
              <a:t>The use of satellite imagery has become a valuable tool for exploration geologists. </a:t>
            </a:r>
            <a:endParaRPr lang="en-US" dirty="0" smtClean="0"/>
          </a:p>
          <a:p>
            <a:pPr algn="just"/>
            <a:endParaRPr lang="en-US" dirty="0"/>
          </a:p>
          <a:p>
            <a:pPr algn="just"/>
            <a:r>
              <a:rPr lang="en-US" dirty="0" smtClean="0"/>
              <a:t>Geologists </a:t>
            </a:r>
            <a:r>
              <a:rPr lang="en-US" dirty="0"/>
              <a:t>are now able to perform large-scale surveys of remote unexplored regions for the presence of geologic structures and key minerals that may indicate areas favorable for mineral deposits. </a:t>
            </a:r>
            <a:endParaRPr lang="en-US" dirty="0" smtClean="0"/>
          </a:p>
          <a:p>
            <a:pPr algn="just"/>
            <a:endParaRPr lang="en-US" dirty="0"/>
          </a:p>
          <a:p>
            <a:pPr algn="just"/>
            <a:r>
              <a:rPr lang="en-US" dirty="0" smtClean="0"/>
              <a:t>Ground-based </a:t>
            </a:r>
            <a:r>
              <a:rPr lang="en-US" dirty="0"/>
              <a:t>surveys are expensive, and one can often experience difficulty in mapping large-scale structures. </a:t>
            </a:r>
            <a:endParaRPr lang="en-US" dirty="0" smtClean="0"/>
          </a:p>
          <a:p>
            <a:pPr algn="just"/>
            <a:endParaRPr lang="en-US" dirty="0"/>
          </a:p>
          <a:p>
            <a:pPr algn="just"/>
            <a:r>
              <a:rPr lang="en-US" dirty="0" smtClean="0"/>
              <a:t>However</a:t>
            </a:r>
            <a:r>
              <a:rPr lang="en-US" dirty="0"/>
              <a:t>, large geological structures are often readily visible on satellite imagery. </a:t>
            </a:r>
          </a:p>
        </p:txBody>
      </p:sp>
      <p:sp>
        <p:nvSpPr>
          <p:cNvPr id="4" name="Title 2"/>
          <p:cNvSpPr txBox="1">
            <a:spLocks/>
          </p:cNvSpPr>
          <p:nvPr/>
        </p:nvSpPr>
        <p:spPr>
          <a:xfrm>
            <a:off x="609600"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mtClean="0"/>
              <a:t>How Are Mineral Deposits Found?</a:t>
            </a:r>
            <a:endParaRPr lang="en-US" sz="3600" dirty="0"/>
          </a:p>
        </p:txBody>
      </p:sp>
    </p:spTree>
    <p:extLst>
      <p:ext uri="{BB962C8B-B14F-4D97-AF65-F5344CB8AC3E}">
        <p14:creationId xmlns:p14="http://schemas.microsoft.com/office/powerpoint/2010/main" val="764920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8686799" cy="4419600"/>
          </a:xfrm>
        </p:spPr>
        <p:txBody>
          <a:bodyPr>
            <a:normAutofit fontScale="55000" lnSpcReduction="20000"/>
          </a:bodyPr>
          <a:lstStyle/>
          <a:p>
            <a:pPr algn="just"/>
            <a:r>
              <a:rPr lang="en-US" dirty="0"/>
              <a:t>The next step in the mining life-cycle is to identify and measure the known resources in order to determine if the mineral deposit has enough value to be mined. </a:t>
            </a:r>
            <a:endParaRPr lang="en-US" dirty="0" smtClean="0"/>
          </a:p>
          <a:p>
            <a:pPr algn="just"/>
            <a:endParaRPr lang="en-US" dirty="0"/>
          </a:p>
          <a:p>
            <a:pPr algn="just"/>
            <a:r>
              <a:rPr lang="en-US" b="1" dirty="0" smtClean="0">
                <a:solidFill>
                  <a:srgbClr val="FF0000"/>
                </a:solidFill>
              </a:rPr>
              <a:t>Identifying </a:t>
            </a:r>
            <a:r>
              <a:rPr lang="en-US" b="1" dirty="0">
                <a:solidFill>
                  <a:srgbClr val="FF0000"/>
                </a:solidFill>
              </a:rPr>
              <a:t>the size and grade of the deposit is accomplished by collecting drill-core samples of the ore </a:t>
            </a:r>
            <a:r>
              <a:rPr lang="en-US" b="1" dirty="0" smtClean="0">
                <a:solidFill>
                  <a:srgbClr val="FF0000"/>
                </a:solidFill>
              </a:rPr>
              <a:t>body</a:t>
            </a:r>
            <a:r>
              <a:rPr lang="en-US" dirty="0" smtClean="0"/>
              <a:t>.</a:t>
            </a:r>
          </a:p>
          <a:p>
            <a:pPr algn="just"/>
            <a:endParaRPr lang="en-US" dirty="0"/>
          </a:p>
          <a:p>
            <a:pPr algn="just"/>
            <a:r>
              <a:rPr lang="en-US" dirty="0" smtClean="0"/>
              <a:t>These </a:t>
            </a:r>
            <a:r>
              <a:rPr lang="en-US" dirty="0"/>
              <a:t>samples are analyzed for the concentration of elements of economic value. </a:t>
            </a:r>
            <a:endParaRPr lang="en-US" dirty="0" smtClean="0"/>
          </a:p>
          <a:p>
            <a:pPr algn="just"/>
            <a:endParaRPr lang="en-US" dirty="0"/>
          </a:p>
          <a:p>
            <a:pPr algn="just"/>
            <a:r>
              <a:rPr lang="en-US" b="1" dirty="0" smtClean="0">
                <a:solidFill>
                  <a:srgbClr val="FF0000"/>
                </a:solidFill>
              </a:rPr>
              <a:t>For </a:t>
            </a:r>
            <a:r>
              <a:rPr lang="en-US" b="1" dirty="0">
                <a:solidFill>
                  <a:srgbClr val="FF0000"/>
                </a:solidFill>
              </a:rPr>
              <a:t>a metallic commodity like gold, analyses are usually reported in ounces of pure gold (Au) per ton of rock</a:t>
            </a:r>
            <a:r>
              <a:rPr lang="en-US" dirty="0"/>
              <a:t>. </a:t>
            </a:r>
            <a:endParaRPr lang="en-US" dirty="0" smtClean="0"/>
          </a:p>
          <a:p>
            <a:pPr algn="just"/>
            <a:endParaRPr lang="en-US" dirty="0"/>
          </a:p>
          <a:p>
            <a:pPr algn="just"/>
            <a:r>
              <a:rPr lang="en-US" dirty="0" smtClean="0"/>
              <a:t>In </a:t>
            </a:r>
            <a:r>
              <a:rPr lang="en-US" dirty="0"/>
              <a:t>other words, for every ton of rock removed, one can expect to retrieve a predetermined number of ounces of the desired commodity based on the results of an average sampling over the entire ore body. </a:t>
            </a:r>
            <a:endParaRPr lang="en-US" dirty="0" smtClean="0"/>
          </a:p>
          <a:p>
            <a:pPr algn="just"/>
            <a:endParaRPr lang="en-US" dirty="0"/>
          </a:p>
          <a:p>
            <a:pPr algn="just"/>
            <a:r>
              <a:rPr lang="en-US" b="1" dirty="0" smtClean="0">
                <a:solidFill>
                  <a:srgbClr val="FF0000"/>
                </a:solidFill>
              </a:rPr>
              <a:t>This </a:t>
            </a:r>
            <a:r>
              <a:rPr lang="en-US" b="1" dirty="0">
                <a:solidFill>
                  <a:srgbClr val="FF0000"/>
                </a:solidFill>
              </a:rPr>
              <a:t>measurement is called “grade of ore</a:t>
            </a:r>
            <a:r>
              <a:rPr lang="en-US" dirty="0"/>
              <a:t>.” Ore grades for metals such as iron, copper, lead, and zinc are often expressed in weight percent. </a:t>
            </a:r>
            <a:endParaRPr lang="en-US" dirty="0" smtClean="0"/>
          </a:p>
          <a:p>
            <a:pPr algn="just"/>
            <a:endParaRPr lang="en-US" dirty="0"/>
          </a:p>
          <a:p>
            <a:pPr algn="just"/>
            <a:r>
              <a:rPr lang="en-US" b="1" dirty="0" smtClean="0">
                <a:solidFill>
                  <a:srgbClr val="FF0000"/>
                </a:solidFill>
              </a:rPr>
              <a:t>A </a:t>
            </a:r>
            <a:r>
              <a:rPr lang="en-US" b="1" dirty="0">
                <a:solidFill>
                  <a:srgbClr val="FF0000"/>
                </a:solidFill>
              </a:rPr>
              <a:t>higher grade means more of the commodity per ton of rock</a:t>
            </a:r>
            <a:r>
              <a:rPr lang="en-US" b="1" dirty="0" smtClean="0">
                <a:solidFill>
                  <a:srgbClr val="FF0000"/>
                </a:solidFill>
              </a:rPr>
              <a:t>.</a:t>
            </a:r>
          </a:p>
          <a:p>
            <a:pPr algn="just"/>
            <a:endParaRPr lang="en-US" dirty="0"/>
          </a:p>
          <a:p>
            <a:pPr algn="just"/>
            <a:r>
              <a:rPr lang="en-US" dirty="0"/>
              <a:t>For a nonmetallic commodity, such as sand and gravel or limestone, the resource is identified in terms of volume (cubic yards or meters) or weight (short or metric tons). </a:t>
            </a:r>
            <a:endParaRPr lang="en-US" dirty="0" smtClean="0"/>
          </a:p>
          <a:p>
            <a:pPr algn="just"/>
            <a:endParaRPr lang="en-US" dirty="0"/>
          </a:p>
          <a:p>
            <a:pPr algn="just"/>
            <a:r>
              <a:rPr lang="en-US" dirty="0" smtClean="0"/>
              <a:t>The </a:t>
            </a:r>
            <a:r>
              <a:rPr lang="en-US" dirty="0"/>
              <a:t>quality of ore is based on the amount and distribution of various grain sizes, from fine sand to gravel and boulders, or for limestone, the percent of calcium.</a:t>
            </a:r>
          </a:p>
        </p:txBody>
      </p:sp>
      <p:sp>
        <p:nvSpPr>
          <p:cNvPr id="3" name="Title 2"/>
          <p:cNvSpPr>
            <a:spLocks noGrp="1"/>
          </p:cNvSpPr>
          <p:nvPr>
            <p:ph type="title"/>
          </p:nvPr>
        </p:nvSpPr>
        <p:spPr/>
        <p:txBody>
          <a:bodyPr>
            <a:normAutofit/>
          </a:bodyPr>
          <a:lstStyle/>
          <a:p>
            <a:r>
              <a:rPr lang="en-US" sz="3600" dirty="0"/>
              <a:t>How Big is the Deposit and How Much is it Worth?</a:t>
            </a:r>
          </a:p>
        </p:txBody>
      </p:sp>
    </p:spTree>
    <p:extLst>
      <p:ext uri="{BB962C8B-B14F-4D97-AF65-F5344CB8AC3E}">
        <p14:creationId xmlns:p14="http://schemas.microsoft.com/office/powerpoint/2010/main" val="2831010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952999"/>
          </a:xfrm>
        </p:spPr>
        <p:txBody>
          <a:bodyPr>
            <a:normAutofit fontScale="62500" lnSpcReduction="20000"/>
          </a:bodyPr>
          <a:lstStyle/>
          <a:p>
            <a:pPr algn="just"/>
            <a:r>
              <a:rPr lang="en-US" dirty="0"/>
              <a:t>Three main types of mining methods used to recover metallic and nonmetallic minerals are </a:t>
            </a:r>
            <a:endParaRPr lang="en-US" dirty="0" smtClean="0"/>
          </a:p>
          <a:p>
            <a:pPr algn="just"/>
            <a:endParaRPr lang="en-US" dirty="0" smtClean="0"/>
          </a:p>
          <a:p>
            <a:pPr lvl="1" algn="just"/>
            <a:r>
              <a:rPr lang="en-US" b="1" dirty="0" smtClean="0">
                <a:solidFill>
                  <a:srgbClr val="FF0000"/>
                </a:solidFill>
              </a:rPr>
              <a:t>(</a:t>
            </a:r>
            <a:r>
              <a:rPr lang="en-US" b="1" dirty="0">
                <a:solidFill>
                  <a:srgbClr val="FF0000"/>
                </a:solidFill>
              </a:rPr>
              <a:t>1) underground mining, </a:t>
            </a:r>
            <a:endParaRPr lang="en-US" b="1" dirty="0" smtClean="0">
              <a:solidFill>
                <a:srgbClr val="FF0000"/>
              </a:solidFill>
            </a:endParaRPr>
          </a:p>
          <a:p>
            <a:pPr lvl="1" algn="just"/>
            <a:r>
              <a:rPr lang="en-US" b="1" dirty="0" smtClean="0">
                <a:solidFill>
                  <a:srgbClr val="FF0000"/>
                </a:solidFill>
              </a:rPr>
              <a:t>(</a:t>
            </a:r>
            <a:r>
              <a:rPr lang="en-US" b="1" dirty="0">
                <a:solidFill>
                  <a:srgbClr val="FF0000"/>
                </a:solidFill>
              </a:rPr>
              <a:t>2) surface (open pit) mining, and </a:t>
            </a:r>
            <a:endParaRPr lang="en-US" b="1" dirty="0" smtClean="0">
              <a:solidFill>
                <a:srgbClr val="FF0000"/>
              </a:solidFill>
            </a:endParaRPr>
          </a:p>
          <a:p>
            <a:pPr lvl="1" algn="just"/>
            <a:r>
              <a:rPr lang="en-US" b="1" dirty="0" smtClean="0">
                <a:solidFill>
                  <a:srgbClr val="FF0000"/>
                </a:solidFill>
              </a:rPr>
              <a:t>(</a:t>
            </a:r>
            <a:r>
              <a:rPr lang="en-US" b="1" dirty="0">
                <a:solidFill>
                  <a:srgbClr val="FF0000"/>
                </a:solidFill>
              </a:rPr>
              <a:t>3) placer </a:t>
            </a:r>
            <a:r>
              <a:rPr lang="en-US" b="1" dirty="0" smtClean="0">
                <a:solidFill>
                  <a:srgbClr val="FF0000"/>
                </a:solidFill>
              </a:rPr>
              <a:t>mining</a:t>
            </a:r>
          </a:p>
          <a:p>
            <a:pPr algn="just"/>
            <a:endParaRPr lang="en-US" dirty="0"/>
          </a:p>
          <a:p>
            <a:pPr algn="just"/>
            <a:r>
              <a:rPr lang="en-US" dirty="0" smtClean="0"/>
              <a:t>The </a:t>
            </a:r>
            <a:r>
              <a:rPr lang="en-US" dirty="0"/>
              <a:t>location and shape of the deposit, strength of the rock, ore grade, mining costs, and current market price of the commodity are some of the determining factors for selecting which mining method is used</a:t>
            </a:r>
            <a:r>
              <a:rPr lang="en-US" dirty="0" smtClean="0"/>
              <a:t>.</a:t>
            </a:r>
          </a:p>
          <a:p>
            <a:pPr algn="just"/>
            <a:endParaRPr lang="en-US" dirty="0"/>
          </a:p>
          <a:p>
            <a:pPr algn="just"/>
            <a:r>
              <a:rPr lang="en-US" dirty="0"/>
              <a:t>Higher-grade metallic ores found in veins deep under the Earth’s surface can be profitably mined using underground methods, which tend to be more expensive. </a:t>
            </a:r>
            <a:endParaRPr lang="en-US" dirty="0" smtClean="0"/>
          </a:p>
          <a:p>
            <a:pPr algn="just"/>
            <a:endParaRPr lang="en-US" dirty="0"/>
          </a:p>
          <a:p>
            <a:pPr algn="just"/>
            <a:r>
              <a:rPr lang="en-US" dirty="0" smtClean="0"/>
              <a:t>Large </a:t>
            </a:r>
            <a:r>
              <a:rPr lang="en-US" dirty="0"/>
              <a:t>tabular-shaped ore bodies, having long vertical or horizontal dimensions, or ore bodies lying more than 1,000 feet (300 m) below the surface are generally mined using underground methods as well. </a:t>
            </a:r>
            <a:endParaRPr lang="en-US" dirty="0" smtClean="0"/>
          </a:p>
          <a:p>
            <a:pPr algn="just"/>
            <a:endParaRPr lang="en-US" dirty="0"/>
          </a:p>
          <a:p>
            <a:pPr algn="just"/>
            <a:r>
              <a:rPr lang="en-US" dirty="0" smtClean="0"/>
              <a:t>The </a:t>
            </a:r>
            <a:r>
              <a:rPr lang="en-US" dirty="0"/>
              <a:t>underground mining method is accomplished by drilling and blasting rock, in order to access and separate ore from the surrounding waste rock. </a:t>
            </a:r>
            <a:endParaRPr lang="en-US" dirty="0" smtClean="0"/>
          </a:p>
          <a:p>
            <a:pPr algn="just"/>
            <a:endParaRPr lang="en-US" dirty="0"/>
          </a:p>
          <a:p>
            <a:pPr algn="just"/>
            <a:r>
              <a:rPr lang="en-US" dirty="0" smtClean="0"/>
              <a:t>The </a:t>
            </a:r>
            <a:r>
              <a:rPr lang="en-US" dirty="0"/>
              <a:t>blasted material is called muck. The muck is moved to the surface by truck, belt conveyor, or elevator. Once at the surface, the material is sent to a mill.</a:t>
            </a:r>
          </a:p>
        </p:txBody>
      </p:sp>
      <p:sp>
        <p:nvSpPr>
          <p:cNvPr id="3" name="Title 2"/>
          <p:cNvSpPr>
            <a:spLocks noGrp="1"/>
          </p:cNvSpPr>
          <p:nvPr>
            <p:ph type="title"/>
          </p:nvPr>
        </p:nvSpPr>
        <p:spPr/>
        <p:txBody>
          <a:bodyPr>
            <a:normAutofit/>
          </a:bodyPr>
          <a:lstStyle/>
          <a:p>
            <a:r>
              <a:rPr lang="en-US" sz="3600" dirty="0"/>
              <a:t>Examples of Mining Methods</a:t>
            </a:r>
          </a:p>
        </p:txBody>
      </p:sp>
    </p:spTree>
    <p:extLst>
      <p:ext uri="{BB962C8B-B14F-4D97-AF65-F5344CB8AC3E}">
        <p14:creationId xmlns:p14="http://schemas.microsoft.com/office/powerpoint/2010/main" val="3572779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Underground Mining</a:t>
            </a:r>
            <a:endParaRPr lang="en-US" sz="3600" dirty="0"/>
          </a:p>
        </p:txBody>
      </p:sp>
      <p:pic>
        <p:nvPicPr>
          <p:cNvPr id="2050" name="Picture 2" descr="http://www.oracleridgecopper.com/images/sized/content/photos/Web_Project_Hero-590x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47801"/>
            <a:ext cx="446148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web.britannica.com/eb-media/66/107066-004-46560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384" y="3733800"/>
            <a:ext cx="465666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91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Surface (Open pit) mining</a:t>
            </a:r>
            <a:endParaRPr lang="en-US" sz="3600" dirty="0"/>
          </a:p>
        </p:txBody>
      </p:sp>
      <p:pic>
        <p:nvPicPr>
          <p:cNvPr id="3074" name="Picture 2" descr="http://www.mine-engineer.com/mining/images/Magma-Pit_Panorama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314450"/>
            <a:ext cx="4488529" cy="31003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zmsyy.com/imageRepository/aba684af-64d4-4349-ae2a-38605ce34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629" y="3514725"/>
            <a:ext cx="4608029" cy="325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0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Placer mining</a:t>
            </a:r>
            <a:endParaRPr lang="en-US" sz="3600" dirty="0"/>
          </a:p>
        </p:txBody>
      </p:sp>
      <p:pic>
        <p:nvPicPr>
          <p:cNvPr id="4098" name="Picture 2" descr="http://upload.wikimedia.org/wikipedia/commons/c/ca/Placer_gold-mining,_Korea,_c1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219200"/>
            <a:ext cx="4572000" cy="31144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eelwaterproductions.com/wp-content/uploads/image/excava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333750"/>
            <a:ext cx="46990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41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924799" cy="4495799"/>
          </a:xfrm>
        </p:spPr>
        <p:txBody>
          <a:bodyPr>
            <a:normAutofit fontScale="92500" lnSpcReduction="20000"/>
          </a:bodyPr>
          <a:lstStyle/>
          <a:p>
            <a:pPr algn="just"/>
            <a:r>
              <a:rPr lang="en-US" b="1" dirty="0">
                <a:solidFill>
                  <a:srgbClr val="FF0000"/>
                </a:solidFill>
              </a:rPr>
              <a:t>Lower grade metal ores found closer to the surface may be profitably mined using surface mining methods, which generally cost less than underground methods. </a:t>
            </a:r>
            <a:endParaRPr lang="en-US" b="1" dirty="0" smtClean="0">
              <a:solidFill>
                <a:srgbClr val="FF0000"/>
              </a:solidFill>
            </a:endParaRPr>
          </a:p>
          <a:p>
            <a:pPr algn="just"/>
            <a:endParaRPr lang="en-US" dirty="0"/>
          </a:p>
          <a:p>
            <a:pPr algn="just"/>
            <a:r>
              <a:rPr lang="en-US" dirty="0" smtClean="0"/>
              <a:t>Many </a:t>
            </a:r>
            <a:r>
              <a:rPr lang="en-US" dirty="0"/>
              <a:t>industrial minerals are also mined using surface mining methods, as these ores are usually low in value and were deposited at or near the Earth’s surface. </a:t>
            </a:r>
            <a:endParaRPr lang="en-US" dirty="0" smtClean="0"/>
          </a:p>
          <a:p>
            <a:pPr algn="just"/>
            <a:endParaRPr lang="en-US" dirty="0"/>
          </a:p>
          <a:p>
            <a:pPr algn="just"/>
            <a:r>
              <a:rPr lang="en-US" dirty="0" smtClean="0"/>
              <a:t>Generally </a:t>
            </a:r>
            <a:r>
              <a:rPr lang="en-US" dirty="0"/>
              <a:t>in a surface mine, hard rock must be drilled and blasted, although some minerals, such as diatomite, are soft enough to mine without blasting. </a:t>
            </a:r>
            <a:endParaRPr lang="en-US" dirty="0" smtClean="0"/>
          </a:p>
          <a:p>
            <a:pPr algn="just"/>
            <a:endParaRPr lang="en-US" dirty="0"/>
          </a:p>
          <a:p>
            <a:pPr algn="just"/>
            <a:r>
              <a:rPr lang="en-US" dirty="0" smtClean="0"/>
              <a:t>Large </a:t>
            </a:r>
            <a:r>
              <a:rPr lang="en-US" dirty="0"/>
              <a:t>mechanical shovels fill trucks with the broken rock that is then trucked out of the mine for processing.</a:t>
            </a:r>
          </a:p>
        </p:txBody>
      </p:sp>
      <p:sp>
        <p:nvSpPr>
          <p:cNvPr id="4" name="Title 2"/>
          <p:cNvSpPr>
            <a:spLocks noGrp="1"/>
          </p:cNvSpPr>
          <p:nvPr>
            <p:ph type="title"/>
          </p:nvPr>
        </p:nvSpPr>
        <p:spPr/>
        <p:txBody>
          <a:bodyPr>
            <a:normAutofit/>
          </a:bodyPr>
          <a:lstStyle/>
          <a:p>
            <a:r>
              <a:rPr lang="en-US" sz="3600" dirty="0"/>
              <a:t>Examples of Mining Methods</a:t>
            </a:r>
          </a:p>
        </p:txBody>
      </p:sp>
    </p:spTree>
    <p:extLst>
      <p:ext uri="{BB962C8B-B14F-4D97-AF65-F5344CB8AC3E}">
        <p14:creationId xmlns:p14="http://schemas.microsoft.com/office/powerpoint/2010/main" val="3641055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t>Trommel</a:t>
            </a:r>
            <a:endParaRPr lang="en-US" sz="3600" dirty="0"/>
          </a:p>
        </p:txBody>
      </p:sp>
      <p:pic>
        <p:nvPicPr>
          <p:cNvPr id="5122" name="Picture 2" descr="http://goldprospectingequipmentsales.com/imagesupload/41/GoldMiningTrommel16_782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600200"/>
            <a:ext cx="4581525" cy="34379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dvancedgeologic.com/AGE/Gold_Exploration/Gold_Claims/Equipment_Images/lg/trom.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771900"/>
            <a:ext cx="457511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2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1"/>
            <a:ext cx="8686799" cy="4724399"/>
          </a:xfrm>
        </p:spPr>
        <p:txBody>
          <a:bodyPr>
            <a:normAutofit fontScale="70000" lnSpcReduction="20000"/>
          </a:bodyPr>
          <a:lstStyle/>
          <a:p>
            <a:pPr algn="just"/>
            <a:r>
              <a:rPr lang="en-US" dirty="0"/>
              <a:t>The different ways to concentrate minerals can often work together. </a:t>
            </a:r>
            <a:endParaRPr lang="en-US" dirty="0" smtClean="0"/>
          </a:p>
          <a:p>
            <a:pPr algn="just"/>
            <a:endParaRPr lang="en-US" dirty="0"/>
          </a:p>
          <a:p>
            <a:pPr algn="just"/>
            <a:r>
              <a:rPr lang="en-US" dirty="0" smtClean="0"/>
              <a:t>For </a:t>
            </a:r>
            <a:r>
              <a:rPr lang="en-US" dirty="0"/>
              <a:t>example, </a:t>
            </a:r>
            <a:r>
              <a:rPr lang="en-US" b="1" dirty="0">
                <a:solidFill>
                  <a:srgbClr val="0070C0"/>
                </a:solidFill>
              </a:rPr>
              <a:t>oil and gas are made by a combination of sedimentary processes which trap and bury plant and animal remains, and then metamorphic processes which heat and change the remains into deposits of oil and gas</a:t>
            </a:r>
            <a:r>
              <a:rPr lang="en-US" dirty="0"/>
              <a:t>.</a:t>
            </a:r>
          </a:p>
          <a:p>
            <a:pPr algn="just"/>
            <a:endParaRPr lang="en-US" dirty="0"/>
          </a:p>
          <a:p>
            <a:pPr algn="just"/>
            <a:r>
              <a:rPr lang="en-US" dirty="0"/>
              <a:t>Mineral exploration is undertaken in order to find mineral deposits that are suitable for commercial exploitation. </a:t>
            </a:r>
            <a:endParaRPr lang="en-US" dirty="0" smtClean="0"/>
          </a:p>
          <a:p>
            <a:pPr algn="just"/>
            <a:endParaRPr lang="en-US" dirty="0"/>
          </a:p>
          <a:p>
            <a:pPr algn="just"/>
            <a:r>
              <a:rPr lang="en-US" dirty="0" smtClean="0"/>
              <a:t>A </a:t>
            </a:r>
            <a:r>
              <a:rPr lang="en-US" dirty="0"/>
              <a:t>variety of methods may be used, including </a:t>
            </a:r>
            <a:r>
              <a:rPr lang="en-US" b="1" dirty="0">
                <a:solidFill>
                  <a:srgbClr val="FF0000"/>
                </a:solidFill>
              </a:rPr>
              <a:t>remote sensing </a:t>
            </a:r>
            <a:r>
              <a:rPr lang="en-US" dirty="0"/>
              <a:t>(aerial photography and satellite images), </a:t>
            </a:r>
            <a:r>
              <a:rPr lang="en-US" b="1" dirty="0">
                <a:solidFill>
                  <a:srgbClr val="FF0000"/>
                </a:solidFill>
              </a:rPr>
              <a:t>geochemical surveys </a:t>
            </a:r>
            <a:r>
              <a:rPr lang="en-US" dirty="0"/>
              <a:t>(looking for chemicals in soil and water which indicate certain minerals are present).</a:t>
            </a:r>
          </a:p>
          <a:p>
            <a:pPr algn="just"/>
            <a:endParaRPr lang="en-US" dirty="0"/>
          </a:p>
          <a:p>
            <a:pPr algn="just"/>
            <a:r>
              <a:rPr lang="en-US" dirty="0"/>
              <a:t>Once a mineral deposit has been found it has to be extracted from the ground to access the valuable minerals it contains. </a:t>
            </a:r>
            <a:endParaRPr lang="en-US" dirty="0" smtClean="0"/>
          </a:p>
          <a:p>
            <a:pPr algn="just"/>
            <a:endParaRPr lang="en-US" dirty="0"/>
          </a:p>
          <a:p>
            <a:pPr algn="just"/>
            <a:r>
              <a:rPr lang="en-US" dirty="0" smtClean="0"/>
              <a:t>This </a:t>
            </a:r>
            <a:r>
              <a:rPr lang="en-US" dirty="0"/>
              <a:t>can be done by </a:t>
            </a:r>
            <a:r>
              <a:rPr lang="en-US" b="1" dirty="0">
                <a:solidFill>
                  <a:srgbClr val="FF0000"/>
                </a:solidFill>
              </a:rPr>
              <a:t>opencast quarrying </a:t>
            </a:r>
            <a:r>
              <a:rPr lang="en-US" dirty="0"/>
              <a:t>or </a:t>
            </a:r>
            <a:r>
              <a:rPr lang="en-US" b="1" dirty="0">
                <a:solidFill>
                  <a:srgbClr val="FF0000"/>
                </a:solidFill>
              </a:rPr>
              <a:t>underground mining</a:t>
            </a:r>
            <a:r>
              <a:rPr lang="en-US" dirty="0"/>
              <a:t>. Certain minerals can also be extracted by </a:t>
            </a:r>
            <a:r>
              <a:rPr lang="en-US" b="1" dirty="0">
                <a:solidFill>
                  <a:srgbClr val="FF0000"/>
                </a:solidFill>
              </a:rPr>
              <a:t>pumping</a:t>
            </a:r>
            <a:r>
              <a:rPr lang="en-US" dirty="0"/>
              <a:t>. This is the case with some salt extraction, where the salt is dissolved in water and pumped from underground, and almost all oil and gas.</a:t>
            </a:r>
          </a:p>
        </p:txBody>
      </p:sp>
      <p:sp>
        <p:nvSpPr>
          <p:cNvPr id="4" name="Title 2"/>
          <p:cNvSpPr>
            <a:spLocks noGrp="1"/>
          </p:cNvSpPr>
          <p:nvPr>
            <p:ph type="title"/>
          </p:nvPr>
        </p:nvSpPr>
        <p:spPr/>
        <p:txBody>
          <a:bodyPr>
            <a:normAutofit/>
          </a:bodyPr>
          <a:lstStyle/>
          <a:p>
            <a:r>
              <a:rPr lang="en-US" sz="3600" dirty="0" smtClean="0"/>
              <a:t>Where do minerals come from</a:t>
            </a:r>
            <a:endParaRPr lang="en-US" sz="3600" dirty="0"/>
          </a:p>
        </p:txBody>
      </p:sp>
    </p:spTree>
    <p:extLst>
      <p:ext uri="{BB962C8B-B14F-4D97-AF65-F5344CB8AC3E}">
        <p14:creationId xmlns:p14="http://schemas.microsoft.com/office/powerpoint/2010/main" val="872620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381999" cy="4068763"/>
          </a:xfrm>
        </p:spPr>
        <p:txBody>
          <a:bodyPr>
            <a:normAutofit fontScale="92500" lnSpcReduction="20000"/>
          </a:bodyPr>
          <a:lstStyle/>
          <a:p>
            <a:pPr algn="just"/>
            <a:r>
              <a:rPr lang="en-US" b="1" dirty="0">
                <a:solidFill>
                  <a:srgbClr val="FF0000"/>
                </a:solidFill>
              </a:rPr>
              <a:t>Placer mining is used to recover valuable minerals from sediments in present-day river channels, beach sands, or ancient stream deposits</a:t>
            </a:r>
            <a:r>
              <a:rPr lang="en-US" dirty="0"/>
              <a:t>. </a:t>
            </a:r>
            <a:endParaRPr lang="en-US" dirty="0" smtClean="0"/>
          </a:p>
          <a:p>
            <a:pPr algn="just"/>
            <a:endParaRPr lang="en-US" dirty="0"/>
          </a:p>
          <a:p>
            <a:pPr algn="just"/>
            <a:r>
              <a:rPr lang="en-US" dirty="0" smtClean="0"/>
              <a:t>More </a:t>
            </a:r>
            <a:r>
              <a:rPr lang="en-US" dirty="0"/>
              <a:t>than half of the world’s titanium comes from placer mining of beach dunes and sands </a:t>
            </a:r>
            <a:r>
              <a:rPr lang="en-US" dirty="0" smtClean="0"/>
              <a:t>.</a:t>
            </a:r>
          </a:p>
          <a:p>
            <a:pPr algn="just"/>
            <a:endParaRPr lang="en-US" dirty="0"/>
          </a:p>
          <a:p>
            <a:pPr algn="just"/>
            <a:r>
              <a:rPr lang="en-US" dirty="0" smtClean="0"/>
              <a:t>In </a:t>
            </a:r>
            <a:r>
              <a:rPr lang="en-US" dirty="0"/>
              <a:t>placer operations, the mined material is washed through a </a:t>
            </a:r>
            <a:r>
              <a:rPr lang="en-US" dirty="0" err="1" smtClean="0"/>
              <a:t>trommel</a:t>
            </a:r>
            <a:r>
              <a:rPr lang="en-US" dirty="0" smtClean="0"/>
              <a:t> </a:t>
            </a:r>
            <a:r>
              <a:rPr lang="en-US" dirty="0"/>
              <a:t>to eliminate the coarse materials and a sluice box to concentrate the “heavies.” </a:t>
            </a:r>
            <a:endParaRPr lang="en-US" dirty="0" smtClean="0"/>
          </a:p>
          <a:p>
            <a:pPr algn="just"/>
            <a:endParaRPr lang="en-US" dirty="0"/>
          </a:p>
          <a:p>
            <a:pPr algn="just"/>
            <a:r>
              <a:rPr lang="en-US" dirty="0" smtClean="0"/>
              <a:t>A </a:t>
            </a:r>
            <a:r>
              <a:rPr lang="en-US" dirty="0" err="1"/>
              <a:t>trommel</a:t>
            </a:r>
            <a:r>
              <a:rPr lang="en-US" dirty="0"/>
              <a:t> is a revolving cylindrical sieve used to size rock, and the bottom of the sluice has ridges</a:t>
            </a:r>
          </a:p>
        </p:txBody>
      </p:sp>
      <p:sp>
        <p:nvSpPr>
          <p:cNvPr id="4" name="Title 2"/>
          <p:cNvSpPr>
            <a:spLocks noGrp="1"/>
          </p:cNvSpPr>
          <p:nvPr>
            <p:ph type="title"/>
          </p:nvPr>
        </p:nvSpPr>
        <p:spPr/>
        <p:txBody>
          <a:bodyPr>
            <a:normAutofit/>
          </a:bodyPr>
          <a:lstStyle/>
          <a:p>
            <a:r>
              <a:rPr lang="en-US" sz="3600" dirty="0"/>
              <a:t>Examples of Mining Methods</a:t>
            </a:r>
          </a:p>
        </p:txBody>
      </p:sp>
    </p:spTree>
    <p:extLst>
      <p:ext uri="{BB962C8B-B14F-4D97-AF65-F5344CB8AC3E}">
        <p14:creationId xmlns:p14="http://schemas.microsoft.com/office/powerpoint/2010/main" val="722870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828800"/>
            <a:ext cx="8382000" cy="4724400"/>
          </a:xfrm>
        </p:spPr>
        <p:txBody>
          <a:bodyPr>
            <a:normAutofit fontScale="77500" lnSpcReduction="20000"/>
          </a:bodyPr>
          <a:lstStyle/>
          <a:p>
            <a:pPr algn="just"/>
            <a:r>
              <a:rPr lang="en-US" dirty="0"/>
              <a:t>Regardless of the deposit type and mining process, one must separate the ore from the waste rock, once it has been removed from the ground </a:t>
            </a:r>
            <a:r>
              <a:rPr lang="en-US" dirty="0" smtClean="0"/>
              <a:t>.</a:t>
            </a:r>
          </a:p>
          <a:p>
            <a:pPr algn="just"/>
            <a:endParaRPr lang="en-US" dirty="0"/>
          </a:p>
          <a:p>
            <a:pPr algn="just"/>
            <a:r>
              <a:rPr lang="en-US" dirty="0" smtClean="0"/>
              <a:t>The </a:t>
            </a:r>
            <a:r>
              <a:rPr lang="en-US" dirty="0"/>
              <a:t>mineral commodity can be separated from the waste rock by using one or more methods, and the separation is usually done in a mill</a:t>
            </a:r>
            <a:r>
              <a:rPr lang="en-US" dirty="0" smtClean="0"/>
              <a:t>.</a:t>
            </a:r>
          </a:p>
          <a:p>
            <a:pPr algn="just"/>
            <a:endParaRPr lang="en-US" dirty="0"/>
          </a:p>
          <a:p>
            <a:pPr algn="just"/>
            <a:r>
              <a:rPr lang="en-US" b="1" dirty="0">
                <a:solidFill>
                  <a:srgbClr val="FF0000"/>
                </a:solidFill>
              </a:rPr>
              <a:t>One type of milling or recovery method is called floatation</a:t>
            </a:r>
            <a:r>
              <a:rPr lang="en-US" dirty="0"/>
              <a:t>. </a:t>
            </a:r>
            <a:endParaRPr lang="en-US" dirty="0" smtClean="0"/>
          </a:p>
          <a:p>
            <a:pPr algn="just"/>
            <a:endParaRPr lang="en-US" dirty="0"/>
          </a:p>
          <a:p>
            <a:pPr algn="just"/>
            <a:r>
              <a:rPr lang="en-US" dirty="0" smtClean="0"/>
              <a:t>The </a:t>
            </a:r>
            <a:r>
              <a:rPr lang="en-US" dirty="0"/>
              <a:t>ore is crushed into a very fine powder, and the powder is put into an agitated, frothy slurry. Minerals may sink to the bottom or stick to the bubbles and rise to the top, where they are skimmed off. </a:t>
            </a:r>
            <a:endParaRPr lang="en-US" dirty="0" smtClean="0"/>
          </a:p>
          <a:p>
            <a:pPr algn="just"/>
            <a:endParaRPr lang="en-US" dirty="0"/>
          </a:p>
          <a:p>
            <a:pPr algn="just"/>
            <a:r>
              <a:rPr lang="en-US" dirty="0" smtClean="0"/>
              <a:t>This </a:t>
            </a:r>
            <a:r>
              <a:rPr lang="en-US" dirty="0"/>
              <a:t>process is used to separate the valuable metals from waste rock, after which the recovered metals are sent on for further processing. </a:t>
            </a:r>
            <a:endParaRPr lang="en-US" dirty="0" smtClean="0"/>
          </a:p>
          <a:p>
            <a:pPr algn="just"/>
            <a:endParaRPr lang="en-US" dirty="0"/>
          </a:p>
          <a:p>
            <a:pPr algn="just"/>
            <a:r>
              <a:rPr lang="en-US" dirty="0" smtClean="0"/>
              <a:t>The </a:t>
            </a:r>
            <a:r>
              <a:rPr lang="en-US" dirty="0"/>
              <a:t>waste material is either used as backfill in the mine or sent to a tailings pond, where the water is removed</a:t>
            </a:r>
            <a:r>
              <a:rPr lang="en-US" dirty="0" smtClean="0"/>
              <a:t>.</a:t>
            </a:r>
            <a:endParaRPr lang="en-US" dirty="0"/>
          </a:p>
        </p:txBody>
      </p:sp>
      <p:sp>
        <p:nvSpPr>
          <p:cNvPr id="3" name="Title 2"/>
          <p:cNvSpPr>
            <a:spLocks noGrp="1"/>
          </p:cNvSpPr>
          <p:nvPr>
            <p:ph type="title"/>
          </p:nvPr>
        </p:nvSpPr>
        <p:spPr/>
        <p:txBody>
          <a:bodyPr>
            <a:normAutofit/>
          </a:bodyPr>
          <a:lstStyle/>
          <a:p>
            <a:r>
              <a:rPr lang="en-US" sz="3600" dirty="0"/>
              <a:t>Recovery Methods</a:t>
            </a:r>
          </a:p>
        </p:txBody>
      </p:sp>
    </p:spTree>
    <p:extLst>
      <p:ext uri="{BB962C8B-B14F-4D97-AF65-F5344CB8AC3E}">
        <p14:creationId xmlns:p14="http://schemas.microsoft.com/office/powerpoint/2010/main" val="1227511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Flotation</a:t>
            </a:r>
            <a:r>
              <a:rPr lang="en-US" dirty="0" smtClean="0"/>
              <a:t> </a:t>
            </a:r>
            <a:endParaRPr lang="en-US" dirty="0"/>
          </a:p>
        </p:txBody>
      </p:sp>
      <p:pic>
        <p:nvPicPr>
          <p:cNvPr id="6146" name="Picture 2" descr="http://www.911metallurgist.com/blog/wp-content/uploads/2013/09/flotation-separa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99135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33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305799" cy="4495800"/>
          </a:xfrm>
        </p:spPr>
        <p:txBody>
          <a:bodyPr>
            <a:normAutofit fontScale="85000" lnSpcReduction="20000"/>
          </a:bodyPr>
          <a:lstStyle/>
          <a:p>
            <a:pPr algn="just"/>
            <a:r>
              <a:rPr lang="en-US" b="1" dirty="0">
                <a:solidFill>
                  <a:srgbClr val="FF0000"/>
                </a:solidFill>
              </a:rPr>
              <a:t>Cyanide heap leaching is one method used to extract low-grade gold from rock mined using open-pit methods</a:t>
            </a:r>
            <a:r>
              <a:rPr lang="en-US" dirty="0"/>
              <a:t>. </a:t>
            </a:r>
            <a:endParaRPr lang="en-US" dirty="0" smtClean="0"/>
          </a:p>
          <a:p>
            <a:pPr algn="just"/>
            <a:endParaRPr lang="en-US" dirty="0"/>
          </a:p>
          <a:p>
            <a:pPr algn="just"/>
            <a:r>
              <a:rPr lang="en-US" dirty="0" smtClean="0"/>
              <a:t>Again </a:t>
            </a:r>
            <a:r>
              <a:rPr lang="en-US" dirty="0"/>
              <a:t>the rock is crushed and placed on a “leach pile” on a lined pad. </a:t>
            </a:r>
            <a:endParaRPr lang="en-US" dirty="0" smtClean="0"/>
          </a:p>
          <a:p>
            <a:pPr algn="just"/>
            <a:endParaRPr lang="en-US" dirty="0"/>
          </a:p>
          <a:p>
            <a:pPr algn="just"/>
            <a:r>
              <a:rPr lang="en-US" dirty="0" smtClean="0"/>
              <a:t>A </a:t>
            </a:r>
            <a:r>
              <a:rPr lang="en-US" dirty="0"/>
              <a:t>cyanide solution is sprayed or dripped on top of the pile. </a:t>
            </a:r>
            <a:endParaRPr lang="en-US" dirty="0" smtClean="0"/>
          </a:p>
          <a:p>
            <a:pPr algn="just"/>
            <a:endParaRPr lang="en-US" dirty="0"/>
          </a:p>
          <a:p>
            <a:pPr algn="just"/>
            <a:r>
              <a:rPr lang="en-US" dirty="0" smtClean="0"/>
              <a:t>As </a:t>
            </a:r>
            <a:r>
              <a:rPr lang="en-US" dirty="0"/>
              <a:t>the leach solution percolates down through the rock, the gold dissolves into the solution. </a:t>
            </a:r>
            <a:endParaRPr lang="en-US" dirty="0" smtClean="0"/>
          </a:p>
          <a:p>
            <a:pPr algn="just"/>
            <a:endParaRPr lang="en-US" dirty="0"/>
          </a:p>
          <a:p>
            <a:pPr algn="just"/>
            <a:r>
              <a:rPr lang="en-US" dirty="0" smtClean="0"/>
              <a:t>This solution </a:t>
            </a:r>
            <a:r>
              <a:rPr lang="en-US" dirty="0"/>
              <a:t>is then captured, and the gold is recovered by further processing. </a:t>
            </a:r>
            <a:endParaRPr lang="en-US" dirty="0" smtClean="0"/>
          </a:p>
          <a:p>
            <a:pPr algn="just"/>
            <a:endParaRPr lang="en-US" dirty="0"/>
          </a:p>
          <a:p>
            <a:pPr algn="just"/>
            <a:r>
              <a:rPr lang="en-US" dirty="0" smtClean="0"/>
              <a:t>After </a:t>
            </a:r>
            <a:r>
              <a:rPr lang="en-US" dirty="0"/>
              <a:t>the waste rock is cleaned, it may be used to backfill in the mine pit, when the mineral deposit is exhausted.</a:t>
            </a:r>
          </a:p>
          <a:p>
            <a:pPr algn="just"/>
            <a:endParaRPr lang="en-US" dirty="0"/>
          </a:p>
        </p:txBody>
      </p:sp>
      <p:sp>
        <p:nvSpPr>
          <p:cNvPr id="4" name="Title 2"/>
          <p:cNvSpPr>
            <a:spLocks noGrp="1"/>
          </p:cNvSpPr>
          <p:nvPr>
            <p:ph type="title"/>
          </p:nvPr>
        </p:nvSpPr>
        <p:spPr/>
        <p:txBody>
          <a:bodyPr>
            <a:normAutofit/>
          </a:bodyPr>
          <a:lstStyle/>
          <a:p>
            <a:r>
              <a:rPr lang="en-US" sz="3600" dirty="0"/>
              <a:t>Recovery Methods</a:t>
            </a:r>
          </a:p>
        </p:txBody>
      </p:sp>
    </p:spTree>
    <p:extLst>
      <p:ext uri="{BB962C8B-B14F-4D97-AF65-F5344CB8AC3E}">
        <p14:creationId xmlns:p14="http://schemas.microsoft.com/office/powerpoint/2010/main" val="1669047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Cyanide heap leaching</a:t>
            </a:r>
            <a:endParaRPr lang="en-US" sz="3600" dirty="0"/>
          </a:p>
        </p:txBody>
      </p:sp>
      <p:pic>
        <p:nvPicPr>
          <p:cNvPr id="7170" name="Picture 2" descr="http://www.artinaid.com/wp-content/uploads/2013/02/Diagrama-de-Patio-de-Lixiviaci%C3%83%C2%B3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819400"/>
            <a:ext cx="69913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3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534399" cy="4724400"/>
          </a:xfrm>
        </p:spPr>
        <p:txBody>
          <a:bodyPr>
            <a:normAutofit fontScale="70000" lnSpcReduction="20000"/>
          </a:bodyPr>
          <a:lstStyle/>
          <a:p>
            <a:pPr algn="just"/>
            <a:r>
              <a:rPr lang="en-US" dirty="0"/>
              <a:t>The reclamation process takes place throughout the mining life cycle. </a:t>
            </a:r>
            <a:endParaRPr lang="en-US" dirty="0" smtClean="0"/>
          </a:p>
          <a:p>
            <a:pPr algn="just"/>
            <a:endParaRPr lang="en-US" dirty="0"/>
          </a:p>
          <a:p>
            <a:pPr algn="just"/>
            <a:r>
              <a:rPr lang="en-US" b="1" dirty="0" smtClean="0">
                <a:solidFill>
                  <a:srgbClr val="FF0000"/>
                </a:solidFill>
              </a:rPr>
              <a:t>The </a:t>
            </a:r>
            <a:r>
              <a:rPr lang="en-US" b="1" dirty="0">
                <a:solidFill>
                  <a:srgbClr val="FF0000"/>
                </a:solidFill>
              </a:rPr>
              <a:t>process of reclamation includes maintaining water and air quality and minimizing flooding, erosion, and damage to wildlife and habitat caused during the mining life cycle</a:t>
            </a:r>
            <a:r>
              <a:rPr lang="en-US" dirty="0"/>
              <a:t>. </a:t>
            </a:r>
            <a:endParaRPr lang="en-US" dirty="0" smtClean="0"/>
          </a:p>
          <a:p>
            <a:pPr algn="just"/>
            <a:endParaRPr lang="en-US" dirty="0"/>
          </a:p>
          <a:p>
            <a:pPr algn="just"/>
            <a:r>
              <a:rPr lang="en-US" dirty="0" smtClean="0"/>
              <a:t>The </a:t>
            </a:r>
            <a:r>
              <a:rPr lang="en-US" dirty="0"/>
              <a:t>final step in the reclamation process is often topsoil replacement and </a:t>
            </a:r>
            <a:r>
              <a:rPr lang="en-US" dirty="0" smtClean="0"/>
              <a:t>re-vegetation </a:t>
            </a:r>
            <a:r>
              <a:rPr lang="en-US" dirty="0"/>
              <a:t>with suitable plant </a:t>
            </a:r>
            <a:r>
              <a:rPr lang="en-US" dirty="0" smtClean="0"/>
              <a:t>species. </a:t>
            </a:r>
          </a:p>
          <a:p>
            <a:pPr algn="just"/>
            <a:endParaRPr lang="en-US" dirty="0"/>
          </a:p>
          <a:p>
            <a:pPr algn="just"/>
            <a:r>
              <a:rPr lang="en-US" dirty="0" smtClean="0"/>
              <a:t>Habitats </a:t>
            </a:r>
            <a:r>
              <a:rPr lang="en-US" dirty="0"/>
              <a:t>must be maintained or restored to their prior condition once the mining process is completed. </a:t>
            </a:r>
            <a:endParaRPr lang="en-US" dirty="0" smtClean="0"/>
          </a:p>
          <a:p>
            <a:pPr algn="just"/>
            <a:endParaRPr lang="en-US" dirty="0"/>
          </a:p>
          <a:p>
            <a:pPr algn="just"/>
            <a:r>
              <a:rPr lang="en-US" dirty="0" smtClean="0"/>
              <a:t>Underground </a:t>
            </a:r>
            <a:r>
              <a:rPr lang="en-US" dirty="0"/>
              <a:t>mines may be backfilled or sealed or may be preserved for bat habitat. </a:t>
            </a:r>
            <a:endParaRPr lang="en-US" dirty="0" smtClean="0"/>
          </a:p>
          <a:p>
            <a:pPr algn="just"/>
            <a:endParaRPr lang="en-US" dirty="0"/>
          </a:p>
          <a:p>
            <a:pPr algn="just"/>
            <a:r>
              <a:rPr lang="en-US" dirty="0" smtClean="0"/>
              <a:t>Open-pit </a:t>
            </a:r>
            <a:r>
              <a:rPr lang="en-US" dirty="0"/>
              <a:t>mines are often backfilled or reshaped to become natural areas or pit lakes suitable for waterfowl and </a:t>
            </a:r>
            <a:r>
              <a:rPr lang="en-US" dirty="0" smtClean="0"/>
              <a:t>fish. </a:t>
            </a:r>
          </a:p>
          <a:p>
            <a:pPr algn="just"/>
            <a:endParaRPr lang="en-US" dirty="0"/>
          </a:p>
          <a:p>
            <a:pPr algn="just"/>
            <a:r>
              <a:rPr lang="en-US" dirty="0" smtClean="0"/>
              <a:t>Tailings </a:t>
            </a:r>
            <a:r>
              <a:rPr lang="en-US" dirty="0"/>
              <a:t>ponds may be drained, covered and planted with vegetation, or turned into wetlands. </a:t>
            </a:r>
          </a:p>
        </p:txBody>
      </p:sp>
      <p:sp>
        <p:nvSpPr>
          <p:cNvPr id="3" name="Title 2"/>
          <p:cNvSpPr>
            <a:spLocks noGrp="1"/>
          </p:cNvSpPr>
          <p:nvPr>
            <p:ph type="title"/>
          </p:nvPr>
        </p:nvSpPr>
        <p:spPr/>
        <p:txBody>
          <a:bodyPr>
            <a:normAutofit/>
          </a:bodyPr>
          <a:lstStyle/>
          <a:p>
            <a:r>
              <a:rPr lang="en-US" sz="3600" dirty="0"/>
              <a:t>Reclamation Processes</a:t>
            </a:r>
          </a:p>
        </p:txBody>
      </p:sp>
    </p:spTree>
    <p:extLst>
      <p:ext uri="{BB962C8B-B14F-4D97-AF65-F5344CB8AC3E}">
        <p14:creationId xmlns:p14="http://schemas.microsoft.com/office/powerpoint/2010/main" val="3986258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yukon-news.com/media/images/2009/february/09/fa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838200"/>
            <a:ext cx="3581400" cy="23780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intechopen.com/source/html/45415/media/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733800"/>
            <a:ext cx="699135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38625" y="1842559"/>
            <a:ext cx="1366656" cy="369332"/>
          </a:xfrm>
          <a:prstGeom prst="rect">
            <a:avLst/>
          </a:prstGeom>
        </p:spPr>
        <p:txBody>
          <a:bodyPr wrap="none">
            <a:spAutoFit/>
          </a:bodyPr>
          <a:lstStyle/>
          <a:p>
            <a:r>
              <a:rPr lang="en-US" dirty="0"/>
              <a:t>Tailing pond</a:t>
            </a:r>
          </a:p>
        </p:txBody>
      </p:sp>
      <p:sp>
        <p:nvSpPr>
          <p:cNvPr id="7" name="Rectangle 6"/>
          <p:cNvSpPr/>
          <p:nvPr/>
        </p:nvSpPr>
        <p:spPr>
          <a:xfrm>
            <a:off x="3575573" y="6096000"/>
            <a:ext cx="1992853" cy="369332"/>
          </a:xfrm>
          <a:prstGeom prst="rect">
            <a:avLst/>
          </a:prstGeom>
        </p:spPr>
        <p:txBody>
          <a:bodyPr wrap="none">
            <a:spAutoFit/>
          </a:bodyPr>
          <a:lstStyle/>
          <a:p>
            <a:r>
              <a:rPr lang="en-US" dirty="0" smtClean="0"/>
              <a:t>Mine Reclamation</a:t>
            </a:r>
            <a:endParaRPr lang="en-US" dirty="0"/>
          </a:p>
        </p:txBody>
      </p:sp>
    </p:spTree>
    <p:extLst>
      <p:ext uri="{BB962C8B-B14F-4D97-AF65-F5344CB8AC3E}">
        <p14:creationId xmlns:p14="http://schemas.microsoft.com/office/powerpoint/2010/main" val="235629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952999"/>
          </a:xfrm>
        </p:spPr>
        <p:txBody>
          <a:bodyPr>
            <a:normAutofit fontScale="92500" lnSpcReduction="20000"/>
          </a:bodyPr>
          <a:lstStyle/>
          <a:p>
            <a:pPr algn="just"/>
            <a:r>
              <a:rPr lang="en-US" dirty="0"/>
              <a:t>The technical definition of a mineral is a </a:t>
            </a:r>
            <a:r>
              <a:rPr lang="en-US" b="1" dirty="0">
                <a:solidFill>
                  <a:srgbClr val="FF0000"/>
                </a:solidFill>
              </a:rPr>
              <a:t>naturally occurring, inorganic, homogeneous solid with a definite chemical composition and an ordered atomic arrangement</a:t>
            </a:r>
            <a:r>
              <a:rPr lang="en-US" dirty="0"/>
              <a:t>. </a:t>
            </a:r>
            <a:endParaRPr lang="en-US" dirty="0" smtClean="0"/>
          </a:p>
          <a:p>
            <a:pPr algn="just"/>
            <a:endParaRPr lang="en-US" dirty="0"/>
          </a:p>
          <a:p>
            <a:pPr algn="just"/>
            <a:r>
              <a:rPr lang="en-US" dirty="0" smtClean="0"/>
              <a:t>In </a:t>
            </a:r>
            <a:r>
              <a:rPr lang="en-US" dirty="0"/>
              <a:t>more general terms, a mineral is a substance that is </a:t>
            </a:r>
            <a:endParaRPr lang="en-US" dirty="0" smtClean="0"/>
          </a:p>
          <a:p>
            <a:pPr algn="just"/>
            <a:endParaRPr lang="en-US" dirty="0" smtClean="0"/>
          </a:p>
          <a:p>
            <a:pPr lvl="1" algn="just"/>
            <a:r>
              <a:rPr lang="en-US" dirty="0" smtClean="0"/>
              <a:t>(</a:t>
            </a:r>
            <a:r>
              <a:rPr lang="en-US" dirty="0"/>
              <a:t>1) made of a single element like gold (Au) or a compound of elements like salt (</a:t>
            </a:r>
            <a:r>
              <a:rPr lang="en-US" dirty="0" err="1"/>
              <a:t>NaCl</a:t>
            </a:r>
            <a:r>
              <a:rPr lang="en-US" dirty="0"/>
              <a:t>) and (or) </a:t>
            </a:r>
            <a:endParaRPr lang="en-US" dirty="0" smtClean="0"/>
          </a:p>
          <a:p>
            <a:pPr algn="just"/>
            <a:endParaRPr lang="en-US" dirty="0"/>
          </a:p>
          <a:p>
            <a:pPr lvl="1" algn="just"/>
            <a:r>
              <a:rPr lang="en-US" dirty="0" smtClean="0"/>
              <a:t>(</a:t>
            </a:r>
            <a:r>
              <a:rPr lang="en-US" dirty="0"/>
              <a:t>2) a building block of rock (for example, granite is composed primarily of the minerals quartz and feldspar). </a:t>
            </a:r>
            <a:endParaRPr lang="en-US" dirty="0" smtClean="0"/>
          </a:p>
          <a:p>
            <a:pPr algn="just"/>
            <a:endParaRPr lang="en-US" dirty="0" smtClean="0"/>
          </a:p>
          <a:p>
            <a:pPr algn="just"/>
            <a:r>
              <a:rPr lang="en-US" dirty="0" smtClean="0"/>
              <a:t>Minerals </a:t>
            </a:r>
            <a:r>
              <a:rPr lang="en-US" dirty="0"/>
              <a:t>may be metallic, like gold, or nonmetallic, such as talc. </a:t>
            </a:r>
            <a:endParaRPr lang="en-US" dirty="0" smtClean="0"/>
          </a:p>
          <a:p>
            <a:pPr algn="just"/>
            <a:endParaRPr lang="en-US" dirty="0" smtClean="0"/>
          </a:p>
          <a:p>
            <a:pPr algn="just"/>
            <a:r>
              <a:rPr lang="en-US" i="1" dirty="0" smtClean="0">
                <a:solidFill>
                  <a:srgbClr val="FF0000"/>
                </a:solidFill>
              </a:rPr>
              <a:t>Oil</a:t>
            </a:r>
            <a:r>
              <a:rPr lang="en-US" i="1" dirty="0">
                <a:solidFill>
                  <a:srgbClr val="FF0000"/>
                </a:solidFill>
              </a:rPr>
              <a:t>, natural gas, and coal are generally considered to be “energy minerals</a:t>
            </a:r>
            <a:r>
              <a:rPr lang="en-US" dirty="0" smtClean="0"/>
              <a:t>”.</a:t>
            </a:r>
            <a:endParaRPr lang="en-US" dirty="0"/>
          </a:p>
        </p:txBody>
      </p:sp>
      <p:sp>
        <p:nvSpPr>
          <p:cNvPr id="3" name="Title 2"/>
          <p:cNvSpPr>
            <a:spLocks noGrp="1"/>
          </p:cNvSpPr>
          <p:nvPr>
            <p:ph type="title"/>
          </p:nvPr>
        </p:nvSpPr>
        <p:spPr/>
        <p:txBody>
          <a:bodyPr>
            <a:normAutofit/>
          </a:bodyPr>
          <a:lstStyle/>
          <a:p>
            <a:r>
              <a:rPr lang="en-US" sz="3600" dirty="0"/>
              <a:t>What is a Mineral Deposit?</a:t>
            </a:r>
          </a:p>
        </p:txBody>
      </p:sp>
    </p:spTree>
    <p:extLst>
      <p:ext uri="{BB962C8B-B14F-4D97-AF65-F5344CB8AC3E}">
        <p14:creationId xmlns:p14="http://schemas.microsoft.com/office/powerpoint/2010/main" val="4108375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4724399" cy="4876800"/>
          </a:xfrm>
        </p:spPr>
        <p:txBody>
          <a:bodyPr>
            <a:normAutofit fontScale="92500" lnSpcReduction="20000"/>
          </a:bodyPr>
          <a:lstStyle/>
          <a:p>
            <a:pPr algn="just"/>
            <a:r>
              <a:rPr lang="en-US" dirty="0"/>
              <a:t>Additional mineral resource terms are: </a:t>
            </a:r>
            <a:endParaRPr lang="en-US" dirty="0" smtClean="0"/>
          </a:p>
          <a:p>
            <a:pPr algn="just"/>
            <a:endParaRPr lang="en-US" dirty="0"/>
          </a:p>
          <a:p>
            <a:pPr algn="just"/>
            <a:r>
              <a:rPr lang="en-US" b="1" i="1" dirty="0" smtClean="0">
                <a:solidFill>
                  <a:srgbClr val="FF0000"/>
                </a:solidFill>
              </a:rPr>
              <a:t>Aggregate</a:t>
            </a:r>
            <a:r>
              <a:rPr lang="en-US" dirty="0" smtClean="0"/>
              <a:t>—A </a:t>
            </a:r>
            <a:r>
              <a:rPr lang="en-US" dirty="0"/>
              <a:t>rock or mineral material used separately and as filler in cement, asphalt, plaster, and other materials. </a:t>
            </a:r>
            <a:endParaRPr lang="en-US" dirty="0" smtClean="0"/>
          </a:p>
          <a:p>
            <a:pPr algn="just"/>
            <a:endParaRPr lang="en-US" dirty="0"/>
          </a:p>
          <a:p>
            <a:pPr algn="just"/>
            <a:r>
              <a:rPr lang="en-US" b="1" i="1" dirty="0" smtClean="0">
                <a:solidFill>
                  <a:srgbClr val="FF0000"/>
                </a:solidFill>
              </a:rPr>
              <a:t>Alloy</a:t>
            </a:r>
            <a:r>
              <a:rPr lang="en-US" dirty="0" smtClean="0"/>
              <a:t>—A </a:t>
            </a:r>
            <a:r>
              <a:rPr lang="en-US" dirty="0"/>
              <a:t>substance having metallic properties and composed of two or more chemical elements, of which at least one is a metal</a:t>
            </a:r>
            <a:r>
              <a:rPr lang="en-US" dirty="0" smtClean="0"/>
              <a:t>.</a:t>
            </a:r>
          </a:p>
          <a:p>
            <a:pPr algn="just"/>
            <a:endParaRPr lang="en-US" dirty="0" smtClean="0"/>
          </a:p>
          <a:p>
            <a:pPr algn="just"/>
            <a:r>
              <a:rPr lang="en-US" b="1" dirty="0">
                <a:solidFill>
                  <a:srgbClr val="FF0000"/>
                </a:solidFill>
              </a:rPr>
              <a:t>Element</a:t>
            </a:r>
            <a:r>
              <a:rPr lang="en-US" dirty="0"/>
              <a:t>—A substance whose atoms have the same atomic number</a:t>
            </a:r>
            <a:r>
              <a:rPr lang="en-US" dirty="0" smtClean="0"/>
              <a:t>.</a:t>
            </a:r>
          </a:p>
          <a:p>
            <a:pPr algn="just"/>
            <a:endParaRPr lang="en-US" dirty="0"/>
          </a:p>
        </p:txBody>
      </p:sp>
      <p:sp>
        <p:nvSpPr>
          <p:cNvPr id="4" name="Title 2"/>
          <p:cNvSpPr>
            <a:spLocks noGrp="1"/>
          </p:cNvSpPr>
          <p:nvPr>
            <p:ph type="title"/>
          </p:nvPr>
        </p:nvSpPr>
        <p:spPr/>
        <p:txBody>
          <a:bodyPr>
            <a:normAutofit/>
          </a:bodyPr>
          <a:lstStyle/>
          <a:p>
            <a:r>
              <a:rPr lang="en-US" sz="3600" dirty="0"/>
              <a:t>What is a Mineral Deposit?</a:t>
            </a:r>
          </a:p>
        </p:txBody>
      </p:sp>
      <p:pic>
        <p:nvPicPr>
          <p:cNvPr id="1026" name="Picture 2" descr="Image result for Aggre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83719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tal all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52629"/>
            <a:ext cx="3894053" cy="200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89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normAutofit fontScale="92500" lnSpcReduction="10000"/>
          </a:bodyPr>
          <a:lstStyle/>
          <a:p>
            <a:pPr algn="just"/>
            <a:r>
              <a:rPr lang="en-US" b="1" dirty="0">
                <a:solidFill>
                  <a:srgbClr val="FF0000"/>
                </a:solidFill>
              </a:rPr>
              <a:t>Meta</a:t>
            </a:r>
            <a:r>
              <a:rPr lang="en-US" dirty="0">
                <a:solidFill>
                  <a:srgbClr val="FF0000"/>
                </a:solidFill>
              </a:rPr>
              <a:t>l</a:t>
            </a:r>
            <a:r>
              <a:rPr lang="en-US" dirty="0"/>
              <a:t>—A class of chemical elements, such as iron, gold, and aluminum, that have a </a:t>
            </a:r>
            <a:r>
              <a:rPr lang="en-US" b="1" dirty="0"/>
              <a:t>characteristic luster</a:t>
            </a:r>
            <a:r>
              <a:rPr lang="en-US" dirty="0"/>
              <a:t>, are </a:t>
            </a:r>
            <a:r>
              <a:rPr lang="en-US" b="1" dirty="0"/>
              <a:t>good conductors of heat and electricity</a:t>
            </a:r>
            <a:r>
              <a:rPr lang="en-US" dirty="0"/>
              <a:t>, and are </a:t>
            </a:r>
            <a:r>
              <a:rPr lang="en-US" b="1" dirty="0"/>
              <a:t>opaque</a:t>
            </a:r>
            <a:r>
              <a:rPr lang="en-US" dirty="0"/>
              <a:t>, </a:t>
            </a:r>
            <a:r>
              <a:rPr lang="en-US" b="1" dirty="0"/>
              <a:t>fusible</a:t>
            </a:r>
            <a:r>
              <a:rPr lang="en-US" dirty="0"/>
              <a:t>, and </a:t>
            </a:r>
            <a:r>
              <a:rPr lang="en-US" b="1" dirty="0"/>
              <a:t>generally malleable and ductile</a:t>
            </a:r>
            <a:r>
              <a:rPr lang="en-US" dirty="0"/>
              <a:t>.</a:t>
            </a:r>
          </a:p>
          <a:p>
            <a:pPr algn="just"/>
            <a:endParaRPr lang="en-US" dirty="0"/>
          </a:p>
          <a:p>
            <a:pPr algn="just"/>
            <a:r>
              <a:rPr lang="en-US" b="1" dirty="0">
                <a:solidFill>
                  <a:srgbClr val="FF0000"/>
                </a:solidFill>
              </a:rPr>
              <a:t>Ore</a:t>
            </a:r>
            <a:r>
              <a:rPr lang="en-US" dirty="0"/>
              <a:t>—The naturally occurring material from which a mineral or minerals of economic value can be extracted.</a:t>
            </a:r>
          </a:p>
          <a:p>
            <a:pPr algn="just"/>
            <a:endParaRPr lang="en-US" dirty="0"/>
          </a:p>
          <a:p>
            <a:pPr algn="just"/>
            <a:r>
              <a:rPr lang="en-US" b="1" dirty="0">
                <a:solidFill>
                  <a:srgbClr val="FF0000"/>
                </a:solidFill>
              </a:rPr>
              <a:t>Rock</a:t>
            </a:r>
            <a:r>
              <a:rPr lang="en-US" dirty="0"/>
              <a:t>—A naturally formed material composed of a mineral or minerals; any hard consolidated material derived from the Earth</a:t>
            </a:r>
          </a:p>
          <a:p>
            <a:endParaRPr lang="en-US" dirty="0"/>
          </a:p>
        </p:txBody>
      </p:sp>
      <p:sp>
        <p:nvSpPr>
          <p:cNvPr id="4" name="Title 2"/>
          <p:cNvSpPr>
            <a:spLocks noGrp="1"/>
          </p:cNvSpPr>
          <p:nvPr>
            <p:ph type="title"/>
          </p:nvPr>
        </p:nvSpPr>
        <p:spPr/>
        <p:txBody>
          <a:bodyPr>
            <a:normAutofit/>
          </a:bodyPr>
          <a:lstStyle/>
          <a:p>
            <a:r>
              <a:rPr lang="en-US" sz="3600" dirty="0"/>
              <a:t>What is a Mineral Deposit?</a:t>
            </a:r>
          </a:p>
        </p:txBody>
      </p:sp>
    </p:spTree>
    <p:extLst>
      <p:ext uri="{BB962C8B-B14F-4D97-AF65-F5344CB8AC3E}">
        <p14:creationId xmlns:p14="http://schemas.microsoft.com/office/powerpoint/2010/main" val="33480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normAutofit fontScale="85000" lnSpcReduction="10000"/>
          </a:bodyPr>
          <a:lstStyle/>
          <a:p>
            <a:pPr algn="just"/>
            <a:r>
              <a:rPr lang="en-US" dirty="0"/>
              <a:t>Minerals occur in a range of concentrations, not all of which have economic significance</a:t>
            </a:r>
            <a:r>
              <a:rPr lang="en-US" dirty="0" smtClean="0"/>
              <a:t>:</a:t>
            </a:r>
          </a:p>
          <a:p>
            <a:pPr algn="just"/>
            <a:endParaRPr lang="en-US" dirty="0"/>
          </a:p>
          <a:p>
            <a:pPr algn="just"/>
            <a:r>
              <a:rPr lang="en-US" dirty="0"/>
              <a:t>• A </a:t>
            </a:r>
            <a:r>
              <a:rPr lang="en-US" b="1" dirty="0">
                <a:solidFill>
                  <a:srgbClr val="FF0000"/>
                </a:solidFill>
              </a:rPr>
              <a:t>mineral occurrence </a:t>
            </a:r>
            <a:r>
              <a:rPr lang="en-US" dirty="0"/>
              <a:t>is a concentration of a mineral (usually considered in terms of some commodity, such as copper, barite, or gold) that is considered valuable by someone somewhere or that is of scientific or technical interest</a:t>
            </a:r>
            <a:r>
              <a:rPr lang="en-US" dirty="0" smtClean="0"/>
              <a:t>.</a:t>
            </a:r>
          </a:p>
          <a:p>
            <a:pPr algn="just"/>
            <a:endParaRPr lang="en-US" dirty="0"/>
          </a:p>
          <a:p>
            <a:pPr algn="just"/>
            <a:r>
              <a:rPr lang="en-US" dirty="0"/>
              <a:t>• A </a:t>
            </a:r>
            <a:r>
              <a:rPr lang="en-US" b="1" dirty="0">
                <a:solidFill>
                  <a:srgbClr val="FF0000"/>
                </a:solidFill>
              </a:rPr>
              <a:t>mineral deposit </a:t>
            </a:r>
            <a:r>
              <a:rPr lang="en-US" dirty="0"/>
              <a:t>is a mineral occurrence of sufficient size and grade (concentration) to enable extraction under the most favorable conditions</a:t>
            </a:r>
            <a:r>
              <a:rPr lang="en-US" dirty="0" smtClean="0"/>
              <a:t>.</a:t>
            </a:r>
          </a:p>
          <a:p>
            <a:pPr algn="just"/>
            <a:endParaRPr lang="en-US" dirty="0"/>
          </a:p>
          <a:p>
            <a:pPr algn="just"/>
            <a:r>
              <a:rPr lang="en-US" dirty="0"/>
              <a:t>• An </a:t>
            </a:r>
            <a:r>
              <a:rPr lang="en-US" b="1" dirty="0">
                <a:solidFill>
                  <a:srgbClr val="FF0000"/>
                </a:solidFill>
              </a:rPr>
              <a:t>ore deposit </a:t>
            </a:r>
            <a:r>
              <a:rPr lang="en-US" dirty="0"/>
              <a:t>is a mineral deposit that has been tested and is known to be of sufficient size, grade, and accessibility to be mined at a profit. Testing commonly consists of surface mapping and sampling, as well as drilling through the deposit.</a:t>
            </a:r>
          </a:p>
        </p:txBody>
      </p:sp>
      <p:sp>
        <p:nvSpPr>
          <p:cNvPr id="4" name="Title 2"/>
          <p:cNvSpPr>
            <a:spLocks noGrp="1"/>
          </p:cNvSpPr>
          <p:nvPr>
            <p:ph type="title"/>
          </p:nvPr>
        </p:nvSpPr>
        <p:spPr/>
        <p:txBody>
          <a:bodyPr>
            <a:normAutofit/>
          </a:bodyPr>
          <a:lstStyle/>
          <a:p>
            <a:r>
              <a:rPr lang="en-US" sz="3600" dirty="0"/>
              <a:t>What is a Mineral Deposit?</a:t>
            </a:r>
          </a:p>
        </p:txBody>
      </p:sp>
    </p:spTree>
    <p:extLst>
      <p:ext uri="{BB962C8B-B14F-4D97-AF65-F5344CB8AC3E}">
        <p14:creationId xmlns:p14="http://schemas.microsoft.com/office/powerpoint/2010/main" val="583419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953000"/>
          </a:xfrm>
        </p:spPr>
        <p:txBody>
          <a:bodyPr>
            <a:normAutofit fontScale="92500" lnSpcReduction="20000"/>
          </a:bodyPr>
          <a:lstStyle/>
          <a:p>
            <a:pPr algn="just"/>
            <a:r>
              <a:rPr lang="en-US" dirty="0"/>
              <a:t>Two cycles determine how mineral deposits are formed— </a:t>
            </a:r>
            <a:r>
              <a:rPr lang="en-US" b="1" dirty="0">
                <a:solidFill>
                  <a:srgbClr val="FF0000"/>
                </a:solidFill>
              </a:rPr>
              <a:t>the rock cycle </a:t>
            </a:r>
            <a:r>
              <a:rPr lang="en-US" dirty="0"/>
              <a:t>and </a:t>
            </a:r>
            <a:r>
              <a:rPr lang="en-US" b="1" dirty="0">
                <a:solidFill>
                  <a:srgbClr val="FF0000"/>
                </a:solidFill>
              </a:rPr>
              <a:t>the tectonic </a:t>
            </a:r>
            <a:r>
              <a:rPr lang="en-US" b="1" dirty="0" smtClean="0">
                <a:solidFill>
                  <a:srgbClr val="FF0000"/>
                </a:solidFill>
              </a:rPr>
              <a:t>cycle</a:t>
            </a:r>
            <a:r>
              <a:rPr lang="en-US" dirty="0" smtClean="0"/>
              <a:t>. </a:t>
            </a:r>
          </a:p>
          <a:p>
            <a:pPr algn="just"/>
            <a:endParaRPr lang="en-US" dirty="0"/>
          </a:p>
          <a:p>
            <a:pPr algn="just"/>
            <a:r>
              <a:rPr lang="en-US" dirty="0" smtClean="0"/>
              <a:t>Heat </a:t>
            </a:r>
            <a:r>
              <a:rPr lang="en-US" dirty="0"/>
              <a:t>from the Earth’s interior melts some of the rocks in the crust (the upper part of the lithosphere). </a:t>
            </a:r>
            <a:endParaRPr lang="en-US" dirty="0" smtClean="0"/>
          </a:p>
          <a:p>
            <a:pPr algn="just"/>
            <a:endParaRPr lang="en-US" dirty="0"/>
          </a:p>
          <a:p>
            <a:pPr algn="just"/>
            <a:r>
              <a:rPr lang="en-US" dirty="0" smtClean="0"/>
              <a:t>Molten </a:t>
            </a:r>
            <a:r>
              <a:rPr lang="en-US" dirty="0"/>
              <a:t>rocks lower in density than the surrounding cooler material rise toward the Earth’s surface and eventually cool and harden near to or on the surface. </a:t>
            </a:r>
            <a:endParaRPr lang="en-US" dirty="0" smtClean="0"/>
          </a:p>
          <a:p>
            <a:pPr algn="just"/>
            <a:endParaRPr lang="en-US" dirty="0"/>
          </a:p>
          <a:p>
            <a:pPr algn="just"/>
            <a:r>
              <a:rPr lang="en-US" dirty="0" smtClean="0"/>
              <a:t>The </a:t>
            </a:r>
            <a:r>
              <a:rPr lang="en-US" dirty="0"/>
              <a:t>composition, temperature, pressure, and cooling process of the molten material determine the minerals and rock types formed. </a:t>
            </a:r>
            <a:endParaRPr lang="en-US" dirty="0" smtClean="0"/>
          </a:p>
          <a:p>
            <a:pPr algn="just"/>
            <a:endParaRPr lang="en-US" dirty="0"/>
          </a:p>
          <a:p>
            <a:pPr algn="just"/>
            <a:r>
              <a:rPr lang="en-US" dirty="0" smtClean="0"/>
              <a:t>These </a:t>
            </a:r>
            <a:r>
              <a:rPr lang="en-US" dirty="0"/>
              <a:t>are called </a:t>
            </a:r>
            <a:r>
              <a:rPr lang="en-US" b="1" dirty="0">
                <a:solidFill>
                  <a:srgbClr val="FF0000"/>
                </a:solidFill>
              </a:rPr>
              <a:t>igneous rocks</a:t>
            </a:r>
            <a:r>
              <a:rPr lang="en-US" dirty="0"/>
              <a:t> and contain original or primary minerals. </a:t>
            </a:r>
            <a:endParaRPr lang="en-US" dirty="0" smtClean="0"/>
          </a:p>
          <a:p>
            <a:pPr algn="just"/>
            <a:endParaRPr lang="en-US" dirty="0"/>
          </a:p>
        </p:txBody>
      </p:sp>
      <p:sp>
        <p:nvSpPr>
          <p:cNvPr id="3" name="Title 2"/>
          <p:cNvSpPr>
            <a:spLocks noGrp="1"/>
          </p:cNvSpPr>
          <p:nvPr>
            <p:ph type="title"/>
          </p:nvPr>
        </p:nvSpPr>
        <p:spPr/>
        <p:txBody>
          <a:bodyPr>
            <a:normAutofit/>
          </a:bodyPr>
          <a:lstStyle/>
          <a:p>
            <a:r>
              <a:rPr lang="en-US" sz="3600" dirty="0"/>
              <a:t>Where and How Do Mineral Deposits Occur?</a:t>
            </a:r>
          </a:p>
        </p:txBody>
      </p:sp>
    </p:spTree>
    <p:extLst>
      <p:ext uri="{BB962C8B-B14F-4D97-AF65-F5344CB8AC3E}">
        <p14:creationId xmlns:p14="http://schemas.microsoft.com/office/powerpoint/2010/main" val="43751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5029200"/>
          </a:xfrm>
        </p:spPr>
        <p:txBody>
          <a:bodyPr>
            <a:normAutofit fontScale="77500" lnSpcReduction="20000"/>
          </a:bodyPr>
          <a:lstStyle/>
          <a:p>
            <a:pPr algn="just"/>
            <a:r>
              <a:rPr lang="en-US" dirty="0"/>
              <a:t>When these rocks are subjected to chemical and physical processes, such as freezing and thawing, they break apart into smaller fragments forming sediments.</a:t>
            </a:r>
          </a:p>
          <a:p>
            <a:pPr algn="just"/>
            <a:endParaRPr lang="en-US" dirty="0" smtClean="0"/>
          </a:p>
          <a:p>
            <a:pPr algn="just"/>
            <a:r>
              <a:rPr lang="en-US" dirty="0" smtClean="0"/>
              <a:t>These </a:t>
            </a:r>
            <a:r>
              <a:rPr lang="en-US" dirty="0"/>
              <a:t>smaller particles that compose the sediments can be physically transported and </a:t>
            </a:r>
            <a:r>
              <a:rPr lang="en-US" dirty="0" err="1"/>
              <a:t>redeposited</a:t>
            </a:r>
            <a:r>
              <a:rPr lang="en-US" dirty="0"/>
              <a:t> by gravity, water, and wind. </a:t>
            </a:r>
            <a:endParaRPr lang="en-US" dirty="0" smtClean="0"/>
          </a:p>
          <a:p>
            <a:pPr algn="just"/>
            <a:endParaRPr lang="en-US" dirty="0"/>
          </a:p>
          <a:p>
            <a:pPr algn="just"/>
            <a:r>
              <a:rPr lang="en-US" dirty="0" smtClean="0"/>
              <a:t>If </a:t>
            </a:r>
            <a:r>
              <a:rPr lang="en-US" dirty="0"/>
              <a:t>the </a:t>
            </a:r>
            <a:r>
              <a:rPr lang="en-US" dirty="0" err="1"/>
              <a:t>redeposited</a:t>
            </a:r>
            <a:r>
              <a:rPr lang="en-US" dirty="0"/>
              <a:t> particles are bound together by compaction or cementation (formation of new secondary minerals in the spaces between the loose particles), </a:t>
            </a:r>
            <a:r>
              <a:rPr lang="en-US" b="1" dirty="0">
                <a:solidFill>
                  <a:srgbClr val="FF0000"/>
                </a:solidFill>
              </a:rPr>
              <a:t>sedimentary rocks</a:t>
            </a:r>
            <a:r>
              <a:rPr lang="en-US" dirty="0"/>
              <a:t> are formed. </a:t>
            </a:r>
            <a:endParaRPr lang="en-US" dirty="0" smtClean="0"/>
          </a:p>
          <a:p>
            <a:pPr algn="just"/>
            <a:endParaRPr lang="en-US" dirty="0"/>
          </a:p>
          <a:p>
            <a:pPr algn="just"/>
            <a:r>
              <a:rPr lang="en-US" dirty="0" smtClean="0"/>
              <a:t>In </a:t>
            </a:r>
            <a:r>
              <a:rPr lang="en-US" dirty="0"/>
              <a:t>regions where the Earth’s interior temperature and pressure are high enough to change the chemical composition and mineralogy of buried igneous or sedimentary rocks, without completely melting them, </a:t>
            </a:r>
            <a:r>
              <a:rPr lang="en-US" b="1" dirty="0">
                <a:solidFill>
                  <a:srgbClr val="FF0000"/>
                </a:solidFill>
              </a:rPr>
              <a:t>metamorphic rocks </a:t>
            </a:r>
            <a:r>
              <a:rPr lang="en-US" dirty="0"/>
              <a:t>are formed. </a:t>
            </a:r>
            <a:endParaRPr lang="en-US" dirty="0" smtClean="0"/>
          </a:p>
          <a:p>
            <a:pPr algn="just"/>
            <a:endParaRPr lang="en-US" dirty="0"/>
          </a:p>
          <a:p>
            <a:pPr algn="just"/>
            <a:r>
              <a:rPr lang="en-US" dirty="0" smtClean="0"/>
              <a:t>Distinct </a:t>
            </a:r>
            <a:r>
              <a:rPr lang="en-US" dirty="0"/>
              <a:t>groups or assemblages of minerals are typically associated with the formation of each of the three major rock types—igneous, sedimentary, and metamorphic rocks.</a:t>
            </a:r>
          </a:p>
        </p:txBody>
      </p:sp>
      <p:sp>
        <p:nvSpPr>
          <p:cNvPr id="4" name="Title 2"/>
          <p:cNvSpPr>
            <a:spLocks noGrp="1"/>
          </p:cNvSpPr>
          <p:nvPr>
            <p:ph type="title"/>
          </p:nvPr>
        </p:nvSpPr>
        <p:spPr/>
        <p:txBody>
          <a:bodyPr>
            <a:normAutofit/>
          </a:bodyPr>
          <a:lstStyle/>
          <a:p>
            <a:r>
              <a:rPr lang="en-US" sz="3600" dirty="0"/>
              <a:t>Where and How Do Mineral Deposits Occur?</a:t>
            </a:r>
          </a:p>
        </p:txBody>
      </p:sp>
    </p:spTree>
    <p:extLst>
      <p:ext uri="{BB962C8B-B14F-4D97-AF65-F5344CB8AC3E}">
        <p14:creationId xmlns:p14="http://schemas.microsoft.com/office/powerpoint/2010/main" val="1383655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242</TotalTime>
  <Words>3301</Words>
  <Application>Microsoft Office PowerPoint</Application>
  <PresentationFormat>On-screen Show (4:3)</PresentationFormat>
  <Paragraphs>306</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Candara</vt:lpstr>
      <vt:lpstr>Symbol</vt:lpstr>
      <vt:lpstr>Waveform</vt:lpstr>
      <vt:lpstr>Nature and Occurrence of Minerals</vt:lpstr>
      <vt:lpstr>Where do minerals come from</vt:lpstr>
      <vt:lpstr>Where do minerals come from</vt:lpstr>
      <vt:lpstr>What is a Mineral Deposit?</vt:lpstr>
      <vt:lpstr>What is a Mineral Deposit?</vt:lpstr>
      <vt:lpstr>What is a Mineral Deposit?</vt:lpstr>
      <vt:lpstr>What is a Mineral Deposit?</vt:lpstr>
      <vt:lpstr>Where and How Do Mineral Deposits Occur?</vt:lpstr>
      <vt:lpstr>Where and How Do Mineral Deposits Occur?</vt:lpstr>
      <vt:lpstr>Where and How Do Mineral Deposits Occur?</vt:lpstr>
      <vt:lpstr>Where and How Do Mineral Deposits Occur?</vt:lpstr>
      <vt:lpstr>Plate Tectonics and Rock Cycle</vt:lpstr>
      <vt:lpstr>Mineral Deposits</vt:lpstr>
      <vt:lpstr>Mineral Deposits</vt:lpstr>
      <vt:lpstr>Mineral Deposits</vt:lpstr>
      <vt:lpstr>Mineral Deposits</vt:lpstr>
      <vt:lpstr>Mineral Deposit Models</vt:lpstr>
      <vt:lpstr>How Are Mineral Deposits Found?</vt:lpstr>
      <vt:lpstr>How Are Mineral Deposits Found?</vt:lpstr>
      <vt:lpstr>How Are Mineral Deposits Found?</vt:lpstr>
      <vt:lpstr>How Are Mineral Deposits Found?</vt:lpstr>
      <vt:lpstr>PowerPoint Presentation</vt:lpstr>
      <vt:lpstr>How Big is the Deposit and How Much is it Worth?</vt:lpstr>
      <vt:lpstr>Examples of Mining Methods</vt:lpstr>
      <vt:lpstr>Underground Mining</vt:lpstr>
      <vt:lpstr>Surface (Open pit) mining</vt:lpstr>
      <vt:lpstr>Placer mining</vt:lpstr>
      <vt:lpstr>Examples of Mining Methods</vt:lpstr>
      <vt:lpstr>Trommel</vt:lpstr>
      <vt:lpstr>Examples of Mining Methods</vt:lpstr>
      <vt:lpstr>Recovery Methods</vt:lpstr>
      <vt:lpstr>Flotation </vt:lpstr>
      <vt:lpstr>Recovery Methods</vt:lpstr>
      <vt:lpstr>Cyanide heap leaching</vt:lpstr>
      <vt:lpstr>Reclamation Processes</vt:lpstr>
      <vt:lpstr>PowerPoint Presentation</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and Occurrence of Minerals</dc:title>
  <dc:creator>User</dc:creator>
  <cp:lastModifiedBy>Faisal Zaidi</cp:lastModifiedBy>
  <cp:revision>32</cp:revision>
  <dcterms:created xsi:type="dcterms:W3CDTF">2015-04-26T10:38:58Z</dcterms:created>
  <dcterms:modified xsi:type="dcterms:W3CDTF">2019-11-05T12:02:40Z</dcterms:modified>
</cp:coreProperties>
</file>