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72"/>
  </p:notesMasterIdLst>
  <p:sldIdLst>
    <p:sldId id="286" r:id="rId2"/>
    <p:sldId id="284" r:id="rId3"/>
    <p:sldId id="283" r:id="rId4"/>
    <p:sldId id="267" r:id="rId5"/>
    <p:sldId id="295" r:id="rId6"/>
    <p:sldId id="287" r:id="rId7"/>
    <p:sldId id="296" r:id="rId8"/>
    <p:sldId id="288" r:id="rId9"/>
    <p:sldId id="292" r:id="rId10"/>
    <p:sldId id="289" r:id="rId11"/>
    <p:sldId id="291" r:id="rId12"/>
    <p:sldId id="290" r:id="rId13"/>
    <p:sldId id="293" r:id="rId14"/>
    <p:sldId id="294" r:id="rId15"/>
    <p:sldId id="319" r:id="rId16"/>
    <p:sldId id="307" r:id="rId17"/>
    <p:sldId id="308" r:id="rId18"/>
    <p:sldId id="301" r:id="rId19"/>
    <p:sldId id="304" r:id="rId20"/>
    <p:sldId id="305" r:id="rId21"/>
    <p:sldId id="309" r:id="rId22"/>
    <p:sldId id="310" r:id="rId23"/>
    <p:sldId id="311" r:id="rId24"/>
    <p:sldId id="312" r:id="rId25"/>
    <p:sldId id="302" r:id="rId26"/>
    <p:sldId id="313" r:id="rId27"/>
    <p:sldId id="314" r:id="rId28"/>
    <p:sldId id="303" r:id="rId29"/>
    <p:sldId id="315" r:id="rId30"/>
    <p:sldId id="316" r:id="rId31"/>
    <p:sldId id="359" r:id="rId32"/>
    <p:sldId id="318" r:id="rId33"/>
    <p:sldId id="361" r:id="rId34"/>
    <p:sldId id="360" r:id="rId35"/>
    <p:sldId id="320" r:id="rId36"/>
    <p:sldId id="321" r:id="rId37"/>
    <p:sldId id="322" r:id="rId38"/>
    <p:sldId id="323" r:id="rId39"/>
    <p:sldId id="324" r:id="rId40"/>
    <p:sldId id="325" r:id="rId41"/>
    <p:sldId id="326" r:id="rId42"/>
    <p:sldId id="327" r:id="rId43"/>
    <p:sldId id="328" r:id="rId44"/>
    <p:sldId id="329" r:id="rId45"/>
    <p:sldId id="330" r:id="rId46"/>
    <p:sldId id="337" r:id="rId47"/>
    <p:sldId id="338" r:id="rId48"/>
    <p:sldId id="339" r:id="rId49"/>
    <p:sldId id="334" r:id="rId50"/>
    <p:sldId id="335" r:id="rId51"/>
    <p:sldId id="336" r:id="rId52"/>
    <p:sldId id="340" r:id="rId53"/>
    <p:sldId id="341" r:id="rId54"/>
    <p:sldId id="343" r:id="rId55"/>
    <p:sldId id="342" r:id="rId56"/>
    <p:sldId id="344" r:id="rId57"/>
    <p:sldId id="345" r:id="rId58"/>
    <p:sldId id="346" r:id="rId59"/>
    <p:sldId id="347" r:id="rId60"/>
    <p:sldId id="348" r:id="rId61"/>
    <p:sldId id="349" r:id="rId62"/>
    <p:sldId id="352" r:id="rId63"/>
    <p:sldId id="350" r:id="rId64"/>
    <p:sldId id="353" r:id="rId65"/>
    <p:sldId id="351" r:id="rId66"/>
    <p:sldId id="354" r:id="rId67"/>
    <p:sldId id="356" r:id="rId68"/>
    <p:sldId id="355" r:id="rId69"/>
    <p:sldId id="357" r:id="rId70"/>
    <p:sldId id="358" r:id="rId71"/>
  </p:sldIdLst>
  <p:sldSz cx="9144000" cy="6858000" type="screen4x3"/>
  <p:notesSz cx="6858000" cy="9144000"/>
  <p:custDataLst>
    <p:tags r:id="rId73"/>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0965" autoAdjust="0"/>
  </p:normalViewPr>
  <p:slideViewPr>
    <p:cSldViewPr showGuides="1">
      <p:cViewPr>
        <p:scale>
          <a:sx n="80" d="100"/>
          <a:sy n="80" d="100"/>
        </p:scale>
        <p:origin x="-936" y="-414"/>
      </p:cViewPr>
      <p:guideLst>
        <p:guide orient="horz" pos="2160"/>
        <p:guide pos="2880"/>
      </p:guideLst>
    </p:cSldViewPr>
  </p:slideViewPr>
  <p:outlineViewPr>
    <p:cViewPr>
      <p:scale>
        <a:sx n="33" d="100"/>
        <a:sy n="33" d="100"/>
      </p:scale>
      <p:origin x="0" y="11433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7B84A-7F27-445C-9A36-B7A6EC949F06}" type="datetimeFigureOut">
              <a:rPr lang="en-US" smtClean="0"/>
              <a:t>26/2/2017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A2C78-42F3-43CD-8BEE-E7C849D70E14}" type="slidenum">
              <a:rPr lang="en-US" smtClean="0"/>
              <a:t>‹#›</a:t>
            </a:fld>
            <a:endParaRPr lang="en-US"/>
          </a:p>
        </p:txBody>
      </p:sp>
    </p:spTree>
    <p:extLst>
      <p:ext uri="{BB962C8B-B14F-4D97-AF65-F5344CB8AC3E}">
        <p14:creationId xmlns:p14="http://schemas.microsoft.com/office/powerpoint/2010/main" val="134223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2C78-42F3-43CD-8BEE-E7C849D70E14}" type="slidenum">
              <a:rPr lang="en-US" smtClean="0"/>
              <a:t>3</a:t>
            </a:fld>
            <a:endParaRPr lang="en-US"/>
          </a:p>
        </p:txBody>
      </p:sp>
    </p:spTree>
    <p:extLst>
      <p:ext uri="{BB962C8B-B14F-4D97-AF65-F5344CB8AC3E}">
        <p14:creationId xmlns:p14="http://schemas.microsoft.com/office/powerpoint/2010/main" val="316245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2C78-42F3-43CD-8BEE-E7C849D70E14}" type="slidenum">
              <a:rPr lang="en-US" smtClean="0"/>
              <a:t>31</a:t>
            </a:fld>
            <a:endParaRPr lang="en-US"/>
          </a:p>
        </p:txBody>
      </p:sp>
    </p:spTree>
    <p:extLst>
      <p:ext uri="{BB962C8B-B14F-4D97-AF65-F5344CB8AC3E}">
        <p14:creationId xmlns:p14="http://schemas.microsoft.com/office/powerpoint/2010/main" val="340791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2C78-42F3-43CD-8BEE-E7C849D70E14}" type="slidenum">
              <a:rPr lang="en-US" smtClean="0"/>
              <a:t>33</a:t>
            </a:fld>
            <a:endParaRPr lang="en-US"/>
          </a:p>
        </p:txBody>
      </p:sp>
    </p:spTree>
    <p:extLst>
      <p:ext uri="{BB962C8B-B14F-4D97-AF65-F5344CB8AC3E}">
        <p14:creationId xmlns:p14="http://schemas.microsoft.com/office/powerpoint/2010/main" val="401099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2C78-42F3-43CD-8BEE-E7C849D70E14}" type="slidenum">
              <a:rPr lang="en-US" smtClean="0"/>
              <a:t>50</a:t>
            </a:fld>
            <a:endParaRPr lang="en-US"/>
          </a:p>
        </p:txBody>
      </p:sp>
    </p:spTree>
    <p:extLst>
      <p:ext uri="{BB962C8B-B14F-4D97-AF65-F5344CB8AC3E}">
        <p14:creationId xmlns:p14="http://schemas.microsoft.com/office/powerpoint/2010/main" val="27414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2C78-42F3-43CD-8BEE-E7C849D70E14}" type="slidenum">
              <a:rPr lang="en-US" smtClean="0"/>
              <a:t>52</a:t>
            </a:fld>
            <a:endParaRPr lang="en-US"/>
          </a:p>
        </p:txBody>
      </p:sp>
    </p:spTree>
    <p:extLst>
      <p:ext uri="{BB962C8B-B14F-4D97-AF65-F5344CB8AC3E}">
        <p14:creationId xmlns:p14="http://schemas.microsoft.com/office/powerpoint/2010/main" val="68487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2C78-42F3-43CD-8BEE-E7C849D70E14}" type="slidenum">
              <a:rPr lang="en-US" smtClean="0"/>
              <a:t>65</a:t>
            </a:fld>
            <a:endParaRPr lang="en-US"/>
          </a:p>
        </p:txBody>
      </p:sp>
    </p:spTree>
    <p:extLst>
      <p:ext uri="{BB962C8B-B14F-4D97-AF65-F5344CB8AC3E}">
        <p14:creationId xmlns:p14="http://schemas.microsoft.com/office/powerpoint/2010/main" val="139039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DB1B1B6-60DB-4148-8B45-F90B09832127}"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88B6795-9E1B-49C4-9B12-223976A2921A}"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838E68E-E007-413B-B8DF-4560DA7A0788}" type="slidenum">
              <a:rPr lang="en-US" altLang="en-US" smtClean="0"/>
              <a:pPr>
                <a:defRPr/>
              </a:pPr>
              <a:t>‹#›</a:t>
            </a:fld>
            <a:endParaRPr lang="en-US"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DC4A1F8-89DB-45B6-B07F-E7B269D8052B}" type="slidenum">
              <a:rPr lang="en-US" altLang="en-US" smtClean="0"/>
              <a:pPr>
                <a:defRPr/>
              </a:pPr>
              <a:t>‹#›</a:t>
            </a:fld>
            <a:endParaRPr lang="en-US" alt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F4058F0-982A-461F-80DC-42300325A826}"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BF2C822-6025-4166-ABA6-03D80FC1769C}" type="slidenum">
              <a:rPr lang="en-US" altLang="en-US" smtClean="0"/>
              <a:pPr>
                <a:defRPr/>
              </a:pPr>
              <a:t>‹#›</a:t>
            </a:fld>
            <a:endParaRPr lang="en-US" alt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2228072B-2189-412B-9917-6CB7814AF065}" type="slidenum">
              <a:rPr lang="en-US" altLang="en-US" smtClean="0"/>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8CCC331-C660-4367-B0EC-63DE043DBC7A}"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65FE8579-81E5-4820-A308-BD879CC61982}"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6124B7E5-1D7D-4D52-8485-ED0AA593B4D4}" type="slidenum">
              <a:rPr lang="en-US" altLang="en-US" smtClean="0"/>
              <a:pPr>
                <a:defRPr/>
              </a:pPr>
              <a:t>‹#›</a:t>
            </a:fld>
            <a:endParaRPr lang="en-US"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93044FB-023B-4832-B05F-BBA156A545F4}" type="slidenum">
              <a:rPr lang="en-US" altLang="en-US" smtClean="0"/>
              <a:pPr>
                <a:defRPr/>
              </a:pPr>
              <a:t>‹#›</a:t>
            </a:fld>
            <a:endParaRPr lang="en-US"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B5747E57-371F-4ECC-9B2D-CEF837640D11}" type="slidenum">
              <a:rPr lang="en-US" altLang="en-US" smtClean="0"/>
              <a:pPr>
                <a:defRPr/>
              </a:pPr>
              <a:t>‹#›</a:t>
            </a:fld>
            <a:endParaRPr lang="en-US"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2.xml"/><Relationship Id="rId5" Type="http://schemas.openxmlformats.org/officeDocument/2006/relationships/image" Target="../media/image58.gif"/><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1.emf"/><Relationship Id="rId4" Type="http://schemas.openxmlformats.org/officeDocument/2006/relationships/package" Target="../embeddings/Microsoft_Excel_Worksheet1.xlsx"/></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ltLang="en-US" b="1" dirty="0">
                <a:solidFill>
                  <a:srgbClr val="000000"/>
                </a:solidFill>
              </a:rPr>
              <a:t>Introduction to Crystallography and Mineral Crystal Systems</a:t>
            </a:r>
            <a:r>
              <a:rPr lang="en-US" altLang="en-US" dirty="0">
                <a:solidFill>
                  <a:srgbClr val="000000"/>
                </a:solidFill>
              </a:rPr>
              <a:t> </a:t>
            </a:r>
            <a:endParaRPr lang="en-US" dirty="0"/>
          </a:p>
        </p:txBody>
      </p:sp>
      <p:sp>
        <p:nvSpPr>
          <p:cNvPr id="5" name="Subtitle 4"/>
          <p:cNvSpPr>
            <a:spLocks noGrp="1"/>
          </p:cNvSpPr>
          <p:nvPr>
            <p:ph type="subTitle" idx="1"/>
          </p:nvPr>
        </p:nvSpPr>
        <p:spPr/>
        <p:txBody>
          <a:bodyPr/>
          <a:lstStyle/>
          <a:p>
            <a:r>
              <a:rPr lang="en-US" b="1" dirty="0">
                <a:solidFill>
                  <a:srgbClr val="000000"/>
                </a:solidFill>
                <a:latin typeface="Arial" charset="0"/>
              </a:rPr>
              <a:t>UNIT-1</a:t>
            </a:r>
          </a:p>
          <a:p>
            <a:endParaRPr lang="en-US" dirty="0"/>
          </a:p>
        </p:txBody>
      </p:sp>
    </p:spTree>
    <p:extLst>
      <p:ext uri="{BB962C8B-B14F-4D97-AF65-F5344CB8AC3E}">
        <p14:creationId xmlns:p14="http://schemas.microsoft.com/office/powerpoint/2010/main" val="2168176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42779"/>
            <a:ext cx="7408333" cy="3450696"/>
          </a:xfrm>
        </p:spPr>
        <p:txBody>
          <a:bodyPr>
            <a:normAutofit/>
          </a:bodyPr>
          <a:lstStyle/>
          <a:p>
            <a:pPr algn="just"/>
            <a:r>
              <a:rPr lang="en-US" sz="1800" dirty="0"/>
              <a:t>A tetragonal crystal is a simple cubic shape that is stretched along its (c) axis to form a rectangular prism. </a:t>
            </a:r>
          </a:p>
          <a:p>
            <a:pPr algn="just"/>
            <a:endParaRPr lang="en-US" sz="1800" dirty="0"/>
          </a:p>
          <a:p>
            <a:pPr algn="just"/>
            <a:r>
              <a:rPr lang="en-US" sz="1800" dirty="0"/>
              <a:t>The tetragonal crystal will have a square base and top, but a height which is taller. </a:t>
            </a:r>
          </a:p>
          <a:p>
            <a:pPr algn="just"/>
            <a:endParaRPr lang="en-US" sz="1800" dirty="0"/>
          </a:p>
          <a:p>
            <a:pPr algn="just"/>
            <a:r>
              <a:rPr lang="en-US" sz="1800" dirty="0"/>
              <a:t>Three axes, all at right angles, two of which are equal in length (a and b) and one (c) which is different in length (Shorter or  Longer) </a:t>
            </a:r>
            <a:br>
              <a:rPr lang="en-US" sz="1800" dirty="0"/>
            </a:br>
            <a:r>
              <a:rPr lang="en-US" sz="1800" dirty="0"/>
              <a:t/>
            </a:r>
            <a:br>
              <a:rPr lang="en-US" sz="1800" dirty="0"/>
            </a:br>
            <a:r>
              <a:rPr lang="en-US" sz="1800" dirty="0"/>
              <a:t>Note: If c was equal in length to a or b, then we would be in the cubic system!</a:t>
            </a:r>
          </a:p>
          <a:p>
            <a:pPr algn="just">
              <a:lnSpc>
                <a:spcPct val="80000"/>
              </a:lnSpc>
            </a:pPr>
            <a:endParaRPr lang="en-US" sz="2200" dirty="0">
              <a:latin typeface="Arial" panose="020B0604020202020204" pitchFamily="34" charset="0"/>
              <a:cs typeface="Arial" panose="020B0604020202020204" pitchFamily="34" charset="0"/>
            </a:endParaRPr>
          </a:p>
          <a:p>
            <a:pPr algn="just">
              <a:lnSpc>
                <a:spcPct val="80000"/>
              </a:lnSpc>
            </a:pPr>
            <a:endParaRPr lang="en-US" sz="22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Tetragonal Crystal System</a:t>
            </a:r>
            <a:endParaRPr lang="en-US" dirty="0"/>
          </a:p>
        </p:txBody>
      </p:sp>
      <p:pic>
        <p:nvPicPr>
          <p:cNvPr id="25602" name="Picture 2" descr="Crystal Habit - Tetrag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025" y="5393874"/>
            <a:ext cx="5715000" cy="1333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33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3450696"/>
          </a:xfrm>
        </p:spPr>
        <p:txBody>
          <a:bodyPr>
            <a:noAutofit/>
          </a:bodyPr>
          <a:lstStyle/>
          <a:p>
            <a:pPr algn="just">
              <a:lnSpc>
                <a:spcPct val="90000"/>
              </a:lnSpc>
            </a:pPr>
            <a:r>
              <a:rPr lang="en-US" sz="2000" dirty="0"/>
              <a:t>A </a:t>
            </a:r>
            <a:r>
              <a:rPr lang="en-US" sz="2000" dirty="0" err="1"/>
              <a:t>rhombohedron</a:t>
            </a:r>
            <a:r>
              <a:rPr lang="en-US" sz="2000" dirty="0"/>
              <a:t> has a three-dimensional shape that is similar to a cube, but it has been skewed or inclined to one side making it oblique.</a:t>
            </a:r>
          </a:p>
          <a:p>
            <a:pPr algn="just">
              <a:lnSpc>
                <a:spcPct val="90000"/>
              </a:lnSpc>
            </a:pPr>
            <a:endParaRPr lang="en-US" sz="2000" dirty="0"/>
          </a:p>
          <a:p>
            <a:pPr algn="just">
              <a:lnSpc>
                <a:spcPct val="90000"/>
              </a:lnSpc>
            </a:pPr>
            <a:r>
              <a:rPr lang="en-US" sz="2000" dirty="0"/>
              <a:t>It is also known as the </a:t>
            </a:r>
            <a:r>
              <a:rPr lang="en-US" sz="2000" b="1" dirty="0"/>
              <a:t>Trigonal crystal system</a:t>
            </a:r>
            <a:r>
              <a:rPr lang="en-US" sz="2000" dirty="0"/>
              <a:t>.</a:t>
            </a:r>
          </a:p>
          <a:p>
            <a:pPr algn="just">
              <a:lnSpc>
                <a:spcPct val="90000"/>
              </a:lnSpc>
            </a:pPr>
            <a:endParaRPr lang="en-US" sz="2000" dirty="0"/>
          </a:p>
          <a:p>
            <a:pPr algn="just">
              <a:lnSpc>
                <a:spcPct val="90000"/>
              </a:lnSpc>
            </a:pPr>
            <a:r>
              <a:rPr lang="en-US" sz="2000" dirty="0"/>
              <a:t>A </a:t>
            </a:r>
            <a:r>
              <a:rPr lang="en-US" sz="2000" dirty="0" err="1"/>
              <a:t>rhombohedral</a:t>
            </a:r>
            <a:r>
              <a:rPr lang="en-US" sz="2000" dirty="0"/>
              <a:t> crystal has six faces, 12 edges, and 8 vertices.</a:t>
            </a:r>
          </a:p>
          <a:p>
            <a:pPr algn="just">
              <a:lnSpc>
                <a:spcPct val="90000"/>
              </a:lnSpc>
            </a:pPr>
            <a:endParaRPr lang="en-US" sz="2000" dirty="0"/>
          </a:p>
          <a:p>
            <a:pPr algn="just">
              <a:lnSpc>
                <a:spcPct val="90000"/>
              </a:lnSpc>
            </a:pPr>
            <a:r>
              <a:rPr lang="en-US" sz="2000" dirty="0"/>
              <a:t>If all of the non-obtuse internal angles of the faces are equal (flat sample, below), it can be called a trigonal-</a:t>
            </a:r>
            <a:r>
              <a:rPr lang="en-US" sz="2000" dirty="0" err="1"/>
              <a:t>trapezohedron</a:t>
            </a:r>
            <a:r>
              <a:rPr lang="en-US" sz="2000" dirty="0"/>
              <a:t>.</a:t>
            </a:r>
          </a:p>
        </p:txBody>
      </p:sp>
      <p:sp>
        <p:nvSpPr>
          <p:cNvPr id="3" name="Title 2"/>
          <p:cNvSpPr>
            <a:spLocks noGrp="1"/>
          </p:cNvSpPr>
          <p:nvPr>
            <p:ph type="title"/>
          </p:nvPr>
        </p:nvSpPr>
        <p:spPr/>
        <p:txBody>
          <a:bodyPr>
            <a:normAutofit fontScale="90000"/>
          </a:bodyPr>
          <a:lstStyle/>
          <a:p>
            <a:r>
              <a:rPr lang="en-US" dirty="0" smtClean="0"/>
              <a:t>The </a:t>
            </a:r>
            <a:r>
              <a:rPr lang="en-US" dirty="0" err="1" smtClean="0"/>
              <a:t>Rhombohedral</a:t>
            </a:r>
            <a:r>
              <a:rPr lang="en-US" dirty="0" smtClean="0"/>
              <a:t> Crystal System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125" y="5231075"/>
            <a:ext cx="5734050" cy="1371600"/>
          </a:xfrm>
          <a:prstGeom prst="rect">
            <a:avLst/>
          </a:prstGeom>
        </p:spPr>
      </p:pic>
    </p:spTree>
    <p:extLst>
      <p:ext uri="{BB962C8B-B14F-4D97-AF65-F5344CB8AC3E}">
        <p14:creationId xmlns:p14="http://schemas.microsoft.com/office/powerpoint/2010/main" val="960458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3450696"/>
          </a:xfrm>
        </p:spPr>
        <p:txBody>
          <a:bodyPr>
            <a:normAutofit fontScale="70000" lnSpcReduction="20000"/>
          </a:bodyPr>
          <a:lstStyle/>
          <a:p>
            <a:pPr algn="just">
              <a:lnSpc>
                <a:spcPct val="110000"/>
              </a:lnSpc>
            </a:pPr>
            <a:r>
              <a:rPr lang="en-US" sz="2600" dirty="0"/>
              <a:t>Minerals that form in the orthorhombic (aka rhombic) crystal system have three mutually perpendicular axes, all with different, or unequal lengths.</a:t>
            </a:r>
          </a:p>
          <a:p>
            <a:pPr algn="just">
              <a:lnSpc>
                <a:spcPct val="110000"/>
              </a:lnSpc>
            </a:pPr>
            <a:endParaRPr lang="en-US" sz="2600" dirty="0"/>
          </a:p>
          <a:p>
            <a:pPr algn="just">
              <a:lnSpc>
                <a:spcPct val="110000"/>
              </a:lnSpc>
            </a:pPr>
            <a:r>
              <a:rPr lang="en-US" sz="2600" dirty="0"/>
              <a:t>The orthorhombic crystal system is also known as Rhombic crystal system</a:t>
            </a:r>
          </a:p>
          <a:p>
            <a:pPr algn="just">
              <a:lnSpc>
                <a:spcPct val="110000"/>
              </a:lnSpc>
            </a:pPr>
            <a:endParaRPr lang="en-US" sz="2600" dirty="0"/>
          </a:p>
          <a:p>
            <a:pPr algn="just">
              <a:lnSpc>
                <a:spcPct val="110000"/>
              </a:lnSpc>
            </a:pPr>
            <a:r>
              <a:rPr lang="en-US" sz="2600" dirty="0"/>
              <a:t>Three axes, all at right angles, and all three of different lengths.</a:t>
            </a:r>
          </a:p>
          <a:p>
            <a:pPr algn="just">
              <a:lnSpc>
                <a:spcPct val="110000"/>
              </a:lnSpc>
            </a:pPr>
            <a:endParaRPr lang="en-US" sz="2600" dirty="0"/>
          </a:p>
          <a:p>
            <a:pPr algn="just">
              <a:lnSpc>
                <a:spcPct val="110000"/>
              </a:lnSpc>
            </a:pPr>
            <a:r>
              <a:rPr lang="en-US" sz="2600" dirty="0"/>
              <a:t>Note: If any axis was of equal length to any other, then we would be in the tetragonal system!</a:t>
            </a:r>
          </a:p>
          <a:p>
            <a:pPr algn="just"/>
            <a:endParaRPr lang="en-US" dirty="0"/>
          </a:p>
        </p:txBody>
      </p:sp>
      <p:sp>
        <p:nvSpPr>
          <p:cNvPr id="3" name="Title 2"/>
          <p:cNvSpPr>
            <a:spLocks noGrp="1"/>
          </p:cNvSpPr>
          <p:nvPr>
            <p:ph type="title"/>
          </p:nvPr>
        </p:nvSpPr>
        <p:spPr/>
        <p:txBody>
          <a:bodyPr/>
          <a:lstStyle/>
          <a:p>
            <a:r>
              <a:rPr lang="en-US" dirty="0" smtClean="0"/>
              <a:t>The Orthorhombic Crystal System</a:t>
            </a:r>
            <a:endParaRPr lang="en-US" dirty="0"/>
          </a:p>
        </p:txBody>
      </p:sp>
      <p:pic>
        <p:nvPicPr>
          <p:cNvPr id="26626" name="Picture 2" descr="Crystal Habit - Orthorhomb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100" y="5393375"/>
            <a:ext cx="5715000" cy="1333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7817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3450696"/>
          </a:xfrm>
        </p:spPr>
        <p:txBody>
          <a:bodyPr>
            <a:normAutofit fontScale="92500" lnSpcReduction="20000"/>
          </a:bodyPr>
          <a:lstStyle/>
          <a:p>
            <a:pPr algn="just"/>
            <a:r>
              <a:rPr lang="en-US" dirty="0"/>
              <a:t>Crystals that form in the monoclinic system have three unequal axes. </a:t>
            </a:r>
            <a:endParaRPr lang="en-US" dirty="0" smtClean="0"/>
          </a:p>
          <a:p>
            <a:pPr algn="just"/>
            <a:endParaRPr lang="en-US" dirty="0" smtClean="0"/>
          </a:p>
          <a:p>
            <a:pPr algn="just"/>
            <a:r>
              <a:rPr lang="en-US" dirty="0" smtClean="0"/>
              <a:t>The </a:t>
            </a:r>
            <a:r>
              <a:rPr lang="en-US" dirty="0"/>
              <a:t>(a) and (c) crystallographic axes are inclined toward each other at an oblique angle, and the (b) axis is perpendicular to a and c. </a:t>
            </a:r>
            <a:endParaRPr lang="en-US" dirty="0" smtClean="0"/>
          </a:p>
          <a:p>
            <a:pPr algn="just"/>
            <a:endParaRPr lang="en-US" dirty="0" smtClean="0"/>
          </a:p>
          <a:p>
            <a:pPr algn="just"/>
            <a:r>
              <a:rPr lang="en-US" dirty="0" smtClean="0"/>
              <a:t>The </a:t>
            </a:r>
            <a:r>
              <a:rPr lang="en-US" dirty="0"/>
              <a:t>(b) crystallographic axis is called the "ortho" axis</a:t>
            </a:r>
            <a:r>
              <a:rPr lang="en-US" dirty="0" smtClean="0"/>
              <a:t>.</a:t>
            </a:r>
          </a:p>
          <a:p>
            <a:pPr algn="just"/>
            <a:endParaRPr lang="en-US" dirty="0" smtClean="0"/>
          </a:p>
          <a:p>
            <a:pPr algn="just"/>
            <a:r>
              <a:rPr lang="en-US" dirty="0"/>
              <a:t>Note: If a and c crossed at 90 degrees, then we would be in the orthorhombic system!</a:t>
            </a:r>
          </a:p>
          <a:p>
            <a:pPr algn="just"/>
            <a:endParaRPr lang="en-US" dirty="0"/>
          </a:p>
        </p:txBody>
      </p:sp>
      <p:sp>
        <p:nvSpPr>
          <p:cNvPr id="3" name="Title 2"/>
          <p:cNvSpPr>
            <a:spLocks noGrp="1"/>
          </p:cNvSpPr>
          <p:nvPr>
            <p:ph type="title"/>
          </p:nvPr>
        </p:nvSpPr>
        <p:spPr/>
        <p:txBody>
          <a:bodyPr/>
          <a:lstStyle/>
          <a:p>
            <a:r>
              <a:rPr lang="en-US" dirty="0" smtClean="0"/>
              <a:t>The Monoclinic Crystal System</a:t>
            </a:r>
            <a:endParaRPr lang="en-US" dirty="0"/>
          </a:p>
        </p:txBody>
      </p:sp>
      <p:pic>
        <p:nvPicPr>
          <p:cNvPr id="29698" name="Picture 2" descr="Crystal Habit - Mono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372099"/>
            <a:ext cx="5715000" cy="1333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31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3450696"/>
          </a:xfrm>
        </p:spPr>
        <p:txBody>
          <a:bodyPr>
            <a:normAutofit fontScale="92500" lnSpcReduction="10000"/>
          </a:bodyPr>
          <a:lstStyle/>
          <a:p>
            <a:pPr algn="just"/>
            <a:r>
              <a:rPr lang="en-US" dirty="0"/>
              <a:t>Crystals that form in the triclinic system have three unequal crystallographic axes, all of which intersect at oblique angles</a:t>
            </a:r>
            <a:r>
              <a:rPr lang="en-US" dirty="0" smtClean="0"/>
              <a:t>.</a:t>
            </a:r>
          </a:p>
          <a:p>
            <a:pPr algn="just"/>
            <a:endParaRPr lang="en-US" dirty="0" smtClean="0"/>
          </a:p>
          <a:p>
            <a:pPr algn="just"/>
            <a:r>
              <a:rPr lang="en-US" dirty="0" smtClean="0"/>
              <a:t>Triclinic </a:t>
            </a:r>
            <a:r>
              <a:rPr lang="en-US" dirty="0"/>
              <a:t>crystals have a 1-fold symmetry axis with virtually no discernible symmetry, and no mirrored or prismatic planes</a:t>
            </a:r>
            <a:r>
              <a:rPr lang="en-US" dirty="0" smtClean="0"/>
              <a:t>.</a:t>
            </a:r>
          </a:p>
          <a:p>
            <a:pPr algn="just"/>
            <a:endParaRPr lang="en-US" dirty="0" smtClean="0"/>
          </a:p>
          <a:p>
            <a:pPr algn="just"/>
            <a:r>
              <a:rPr lang="en-US" dirty="0"/>
              <a:t>Note: If any two axes crossed at 90 degrees, then we would be describing a monoclinic crystal!</a:t>
            </a:r>
          </a:p>
          <a:p>
            <a:endParaRPr lang="en-US" dirty="0"/>
          </a:p>
        </p:txBody>
      </p:sp>
      <p:sp>
        <p:nvSpPr>
          <p:cNvPr id="3" name="Title 2"/>
          <p:cNvSpPr>
            <a:spLocks noGrp="1"/>
          </p:cNvSpPr>
          <p:nvPr>
            <p:ph type="title"/>
          </p:nvPr>
        </p:nvSpPr>
        <p:spPr/>
        <p:txBody>
          <a:bodyPr/>
          <a:lstStyle/>
          <a:p>
            <a:r>
              <a:rPr lang="en-US" dirty="0" smtClean="0"/>
              <a:t>The Triclinic Crystal System</a:t>
            </a:r>
            <a:endParaRPr lang="en-US" dirty="0"/>
          </a:p>
        </p:txBody>
      </p:sp>
      <p:pic>
        <p:nvPicPr>
          <p:cNvPr id="31746" name="Picture 2" descr="Crystal Habit - Tri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410200"/>
            <a:ext cx="5715000" cy="1333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939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9220200" cy="1349051"/>
          </a:xfrm>
        </p:spPr>
        <p:txBody>
          <a:bodyPr>
            <a:normAutofit/>
          </a:bodyPr>
          <a:lstStyle/>
          <a:p>
            <a:r>
              <a:rPr lang="en-US" dirty="0" smtClean="0">
                <a:solidFill>
                  <a:schemeClr val="tx1"/>
                </a:solidFill>
              </a:rPr>
              <a:t>The </a:t>
            </a:r>
            <a:r>
              <a:rPr lang="en-US" dirty="0" smtClean="0">
                <a:solidFill>
                  <a:schemeClr val="tx1"/>
                </a:solidFill>
              </a:rPr>
              <a:t>7 Crystal </a:t>
            </a:r>
            <a:r>
              <a:rPr lang="en-US" dirty="0" smtClean="0">
                <a:solidFill>
                  <a:schemeClr val="tx1"/>
                </a:solidFill>
              </a:rPr>
              <a:t>Systems</a:t>
            </a:r>
            <a:endParaRPr lang="en-US"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2" y="1981200"/>
            <a:ext cx="5591175" cy="3533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4633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2743199"/>
          </a:xfrm>
        </p:spPr>
        <p:txBody>
          <a:bodyPr>
            <a:normAutofit fontScale="85000" lnSpcReduction="10000"/>
          </a:bodyPr>
          <a:lstStyle/>
          <a:p>
            <a:pPr algn="just"/>
            <a:r>
              <a:rPr lang="en-US" dirty="0"/>
              <a:t>Crystals, and therefore minerals, have an ordered internal arrangement of atoms.  </a:t>
            </a:r>
            <a:endParaRPr lang="en-US" dirty="0" smtClean="0"/>
          </a:p>
          <a:p>
            <a:pPr algn="just"/>
            <a:endParaRPr lang="en-US" dirty="0" smtClean="0"/>
          </a:p>
          <a:p>
            <a:pPr algn="just"/>
            <a:r>
              <a:rPr lang="en-US" dirty="0" smtClean="0"/>
              <a:t>This </a:t>
            </a:r>
            <a:r>
              <a:rPr lang="en-US" dirty="0"/>
              <a:t>ordered arrangement shows symmetry, i.e. the atoms are arranged in a symmetrical fashion on a three dimensional network referred to as a </a:t>
            </a:r>
            <a:r>
              <a:rPr lang="en-US" b="1" i="1" dirty="0"/>
              <a:t>lattice</a:t>
            </a:r>
            <a:r>
              <a:rPr lang="en-US" dirty="0"/>
              <a:t>.  </a:t>
            </a:r>
            <a:endParaRPr lang="en-US" dirty="0" smtClean="0"/>
          </a:p>
          <a:p>
            <a:pPr algn="just"/>
            <a:endParaRPr lang="en-US" dirty="0" smtClean="0"/>
          </a:p>
          <a:p>
            <a:pPr algn="just"/>
            <a:r>
              <a:rPr lang="en-US" dirty="0" smtClean="0"/>
              <a:t>A crystal is said to have a </a:t>
            </a:r>
            <a:r>
              <a:rPr lang="en-US" b="1" dirty="0" smtClean="0"/>
              <a:t>symmetry</a:t>
            </a:r>
            <a:r>
              <a:rPr lang="en-US" dirty="0" smtClean="0"/>
              <a:t> when </a:t>
            </a:r>
            <a:r>
              <a:rPr lang="en-US" dirty="0"/>
              <a:t>one shape becomes exactly like another if you flip, slide or turn </a:t>
            </a:r>
            <a:r>
              <a:rPr lang="en-US" dirty="0" smtClean="0"/>
              <a:t>it. </a:t>
            </a:r>
          </a:p>
        </p:txBody>
      </p:sp>
      <p:sp>
        <p:nvSpPr>
          <p:cNvPr id="3" name="Title 2"/>
          <p:cNvSpPr>
            <a:spLocks noGrp="1"/>
          </p:cNvSpPr>
          <p:nvPr>
            <p:ph type="title"/>
          </p:nvPr>
        </p:nvSpPr>
        <p:spPr/>
        <p:txBody>
          <a:bodyPr/>
          <a:lstStyle/>
          <a:p>
            <a:r>
              <a:rPr lang="en-US" dirty="0" smtClean="0"/>
              <a:t>Crystal Symmetry</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801"/>
          <a:stretch/>
        </p:blipFill>
        <p:spPr bwMode="auto">
          <a:xfrm>
            <a:off x="1226125" y="4495800"/>
            <a:ext cx="6667500" cy="2146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30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686799" cy="4373563"/>
          </a:xfrm>
        </p:spPr>
        <p:txBody>
          <a:bodyPr>
            <a:normAutofit fontScale="85000" lnSpcReduction="20000"/>
          </a:bodyPr>
          <a:lstStyle/>
          <a:p>
            <a:pPr algn="just"/>
            <a:r>
              <a:rPr lang="en-US" dirty="0"/>
              <a:t>To see this, imagine a small 2 dimensional crystal composed of atoms in an ordered internal arrangement as shown below. </a:t>
            </a:r>
            <a:endParaRPr lang="en-US" dirty="0" smtClean="0"/>
          </a:p>
          <a:p>
            <a:pPr marL="0" indent="0" algn="just">
              <a:buNone/>
            </a:pPr>
            <a:endParaRPr lang="en-US" dirty="0"/>
          </a:p>
          <a:p>
            <a:pPr algn="just"/>
            <a:r>
              <a:rPr lang="en-US" dirty="0"/>
              <a:t>Although all of the atoms in this lattice are the same, one of them is gray so that its position can be tracked</a:t>
            </a:r>
            <a:r>
              <a:rPr lang="en-US" dirty="0" smtClean="0"/>
              <a:t>.</a:t>
            </a:r>
          </a:p>
          <a:p>
            <a:pPr algn="just"/>
            <a:endParaRPr lang="en-US" dirty="0" smtClean="0"/>
          </a:p>
          <a:p>
            <a:pPr algn="just"/>
            <a:r>
              <a:rPr lang="en-US" dirty="0"/>
              <a:t>If we rotate the simple crystals by 90</a:t>
            </a:r>
            <a:r>
              <a:rPr lang="en-US" baseline="30000" dirty="0"/>
              <a:t>o</a:t>
            </a:r>
            <a:r>
              <a:rPr lang="en-US" dirty="0"/>
              <a:t> notice that the lattice and crystal look exactly the same as what we started with.  </a:t>
            </a:r>
            <a:endParaRPr lang="en-US" dirty="0" smtClean="0"/>
          </a:p>
          <a:p>
            <a:pPr algn="just"/>
            <a:endParaRPr lang="en-US" dirty="0" smtClean="0"/>
          </a:p>
          <a:p>
            <a:pPr algn="just"/>
            <a:r>
              <a:rPr lang="en-US" dirty="0" smtClean="0"/>
              <a:t>Rotate </a:t>
            </a:r>
            <a:r>
              <a:rPr lang="en-US" dirty="0"/>
              <a:t>it another 90</a:t>
            </a:r>
            <a:r>
              <a:rPr lang="en-US" baseline="30000" dirty="0"/>
              <a:t>o</a:t>
            </a:r>
            <a:r>
              <a:rPr lang="en-US" dirty="0"/>
              <a:t> and again its the same.  Another 90</a:t>
            </a:r>
            <a:r>
              <a:rPr lang="en-US" baseline="30000" dirty="0"/>
              <a:t>o</a:t>
            </a:r>
            <a:r>
              <a:rPr lang="en-US" dirty="0"/>
              <a:t> rotation again results in an identical crystal, and another 90</a:t>
            </a:r>
            <a:r>
              <a:rPr lang="en-US" baseline="30000" dirty="0"/>
              <a:t>o</a:t>
            </a:r>
            <a:r>
              <a:rPr lang="en-US" dirty="0"/>
              <a:t> rotation returns the crystal to its original orientation.  </a:t>
            </a:r>
            <a:endParaRPr lang="en-US" dirty="0" smtClean="0"/>
          </a:p>
          <a:p>
            <a:pPr algn="just"/>
            <a:endParaRPr lang="en-US" dirty="0" smtClean="0"/>
          </a:p>
          <a:p>
            <a:pPr algn="just"/>
            <a:r>
              <a:rPr lang="en-US" dirty="0" smtClean="0"/>
              <a:t>Thus</a:t>
            </a:r>
            <a:r>
              <a:rPr lang="en-US" dirty="0"/>
              <a:t>, in 1 360</a:t>
            </a:r>
            <a:r>
              <a:rPr lang="en-US" baseline="30000" dirty="0"/>
              <a:t>o</a:t>
            </a:r>
            <a:r>
              <a:rPr lang="en-US" dirty="0"/>
              <a:t> rotation, the crystal has repeated itself, or looks identical 4 times.  We thus say that this object has 4-fold rotational symmetry. </a:t>
            </a:r>
          </a:p>
          <a:p>
            <a:pPr algn="just"/>
            <a:endParaRPr lang="en-US" dirty="0"/>
          </a:p>
        </p:txBody>
      </p:sp>
      <p:sp>
        <p:nvSpPr>
          <p:cNvPr id="3" name="Title 2"/>
          <p:cNvSpPr>
            <a:spLocks noGrp="1"/>
          </p:cNvSpPr>
          <p:nvPr>
            <p:ph type="title"/>
          </p:nvPr>
        </p:nvSpPr>
        <p:spPr/>
        <p:txBody>
          <a:bodyPr/>
          <a:lstStyle/>
          <a:p>
            <a:r>
              <a:rPr lang="en-US" dirty="0" smtClean="0"/>
              <a:t>Crystal Symmetry</a:t>
            </a:r>
            <a:endParaRPr lang="en-US" dirty="0"/>
          </a:p>
        </p:txBody>
      </p:sp>
      <p:pic>
        <p:nvPicPr>
          <p:cNvPr id="1026" name="Picture 2" descr="http://www.tulane.edu/%7Esanelson/images/rotatelatti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325" y="6124574"/>
            <a:ext cx="5200650" cy="65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60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373563"/>
          </a:xfrm>
        </p:spPr>
        <p:txBody>
          <a:bodyPr>
            <a:normAutofit fontScale="77500" lnSpcReduction="20000"/>
          </a:bodyPr>
          <a:lstStyle/>
          <a:p>
            <a:pPr algn="just"/>
            <a:r>
              <a:rPr lang="en-US" dirty="0" smtClean="0"/>
              <a:t>There are four elements of symmetry for a crystal.</a:t>
            </a:r>
          </a:p>
          <a:p>
            <a:pPr algn="just"/>
            <a:endParaRPr lang="en-US" dirty="0" smtClean="0"/>
          </a:p>
          <a:p>
            <a:pPr algn="just"/>
            <a:r>
              <a:rPr lang="en-US" dirty="0" smtClean="0"/>
              <a:t>These include :</a:t>
            </a:r>
          </a:p>
          <a:p>
            <a:pPr marL="0" indent="0" algn="just">
              <a:buNone/>
            </a:pPr>
            <a:endParaRPr lang="en-US" b="1" dirty="0"/>
          </a:p>
          <a:p>
            <a:pPr lvl="1" algn="just"/>
            <a:r>
              <a:rPr lang="en-US" b="1" dirty="0" smtClean="0"/>
              <a:t>Axes </a:t>
            </a:r>
            <a:r>
              <a:rPr lang="en-US" b="1" dirty="0"/>
              <a:t>of </a:t>
            </a:r>
            <a:r>
              <a:rPr lang="en-US" b="1" dirty="0" smtClean="0"/>
              <a:t>symmetry</a:t>
            </a:r>
          </a:p>
          <a:p>
            <a:pPr lvl="1" algn="just"/>
            <a:endParaRPr lang="en-US" b="1" dirty="0"/>
          </a:p>
          <a:p>
            <a:pPr lvl="1" algn="just"/>
            <a:r>
              <a:rPr lang="en-US" b="1" dirty="0" smtClean="0"/>
              <a:t>Plane </a:t>
            </a:r>
            <a:r>
              <a:rPr lang="en-US" b="1" dirty="0"/>
              <a:t>of symmetry</a:t>
            </a:r>
          </a:p>
          <a:p>
            <a:pPr marL="0" indent="0" algn="just">
              <a:buNone/>
            </a:pPr>
            <a:endParaRPr lang="en-US" b="1" dirty="0"/>
          </a:p>
          <a:p>
            <a:pPr lvl="1" algn="just"/>
            <a:r>
              <a:rPr lang="en-US" b="1" dirty="0"/>
              <a:t>Center of </a:t>
            </a:r>
            <a:r>
              <a:rPr lang="en-US" b="1" dirty="0" smtClean="0"/>
              <a:t>symmetry</a:t>
            </a:r>
          </a:p>
          <a:p>
            <a:pPr lvl="1" algn="just"/>
            <a:endParaRPr lang="en-US" b="1" dirty="0"/>
          </a:p>
          <a:p>
            <a:pPr lvl="1" algn="just"/>
            <a:r>
              <a:rPr lang="en-US" b="1" smtClean="0"/>
              <a:t>Rotoinversion</a:t>
            </a:r>
            <a:endParaRPr lang="en-US" b="1" dirty="0"/>
          </a:p>
          <a:p>
            <a:pPr algn="just"/>
            <a:endParaRPr lang="en-US" dirty="0" smtClean="0"/>
          </a:p>
          <a:p>
            <a:pPr algn="just"/>
            <a:endParaRPr lang="en-US" dirty="0" smtClean="0"/>
          </a:p>
          <a:p>
            <a:pPr marL="274320" lvl="1" algn="just"/>
            <a:r>
              <a:rPr lang="en-US" sz="2400" dirty="0"/>
              <a:t>These symmetry elements may be or may not be combined in the same crystal. Indeed, we will find that one crystal class or system has only one of these </a:t>
            </a:r>
            <a:r>
              <a:rPr lang="en-US" sz="2400" dirty="0" smtClean="0"/>
              <a:t>elements.</a:t>
            </a:r>
            <a:endParaRPr lang="en-US" sz="2400" dirty="0"/>
          </a:p>
          <a:p>
            <a:pPr algn="just"/>
            <a:endParaRPr lang="en-US" dirty="0" smtClean="0"/>
          </a:p>
          <a:p>
            <a:pPr algn="just"/>
            <a:endParaRPr lang="en-US" dirty="0" smtClean="0"/>
          </a:p>
          <a:p>
            <a:pPr algn="just"/>
            <a:endParaRPr lang="en-US" dirty="0" smtClean="0"/>
          </a:p>
          <a:p>
            <a:pPr lvl="1" algn="just"/>
            <a:endParaRPr lang="en-US" dirty="0"/>
          </a:p>
        </p:txBody>
      </p:sp>
      <p:sp>
        <p:nvSpPr>
          <p:cNvPr id="3" name="Title 2"/>
          <p:cNvSpPr>
            <a:spLocks noGrp="1"/>
          </p:cNvSpPr>
          <p:nvPr>
            <p:ph type="title"/>
          </p:nvPr>
        </p:nvSpPr>
        <p:spPr/>
        <p:txBody>
          <a:bodyPr/>
          <a:lstStyle/>
          <a:p>
            <a:r>
              <a:rPr lang="en-US" dirty="0" smtClean="0"/>
              <a:t>Crystal Symmetry</a:t>
            </a:r>
            <a:endParaRPr lang="en-US" dirty="0"/>
          </a:p>
        </p:txBody>
      </p:sp>
    </p:spTree>
    <p:extLst>
      <p:ext uri="{BB962C8B-B14F-4D97-AF65-F5344CB8AC3E}">
        <p14:creationId xmlns:p14="http://schemas.microsoft.com/office/powerpoint/2010/main" val="466121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1"/>
            <a:ext cx="8686799" cy="3276599"/>
          </a:xfrm>
        </p:spPr>
        <p:txBody>
          <a:bodyPr>
            <a:normAutofit/>
          </a:bodyPr>
          <a:lstStyle/>
          <a:p>
            <a:r>
              <a:rPr lang="en-US" dirty="0" smtClean="0"/>
              <a:t>If </a:t>
            </a:r>
            <a:r>
              <a:rPr lang="en-US" dirty="0"/>
              <a:t>an object can be rotated about an axis and repeats itself every 90</a:t>
            </a:r>
            <a:r>
              <a:rPr lang="en-US" baseline="30000" dirty="0"/>
              <a:t>o</a:t>
            </a:r>
            <a:r>
              <a:rPr lang="en-US" dirty="0"/>
              <a:t> of rotation then it is said to have an axis of 4-fold rotational symmetry.  </a:t>
            </a:r>
            <a:endParaRPr lang="en-US" dirty="0" smtClean="0"/>
          </a:p>
          <a:p>
            <a:endParaRPr lang="en-US" dirty="0" smtClean="0"/>
          </a:p>
          <a:p>
            <a:r>
              <a:rPr lang="en-US" dirty="0" smtClean="0"/>
              <a:t>The </a:t>
            </a:r>
            <a:r>
              <a:rPr lang="en-US" dirty="0"/>
              <a:t>axis along which the rotation is performed is an element of symmetry referred to as a rotation axis.   </a:t>
            </a:r>
            <a:endParaRPr lang="en-US" dirty="0" smtClean="0"/>
          </a:p>
          <a:p>
            <a:endParaRPr lang="en-US" dirty="0"/>
          </a:p>
        </p:txBody>
      </p:sp>
      <p:sp>
        <p:nvSpPr>
          <p:cNvPr id="3" name="Title 2"/>
          <p:cNvSpPr>
            <a:spLocks noGrp="1"/>
          </p:cNvSpPr>
          <p:nvPr>
            <p:ph type="title"/>
          </p:nvPr>
        </p:nvSpPr>
        <p:spPr/>
        <p:txBody>
          <a:bodyPr>
            <a:normAutofit fontScale="90000"/>
          </a:bodyPr>
          <a:lstStyle/>
          <a:p>
            <a:pPr marL="0" indent="0"/>
            <a:r>
              <a:rPr lang="en-US" b="1" dirty="0"/>
              <a:t>Axes of Symmetry/Rotational Symmetry</a:t>
            </a:r>
          </a:p>
        </p:txBody>
      </p:sp>
      <p:pic>
        <p:nvPicPr>
          <p:cNvPr id="38914" name="Picture 2" descr="http://skywalker.cochise.edu/wellerr/crystalgrow/6rotate2.jpg"/>
          <p:cNvPicPr>
            <a:picLocks noChangeAspect="1" noChangeArrowheads="1"/>
          </p:cNvPicPr>
          <p:nvPr/>
        </p:nvPicPr>
        <p:blipFill rotWithShape="1">
          <a:blip r:embed="rId2">
            <a:extLst>
              <a:ext uri="{28A0092B-C50C-407E-A947-70E740481C1C}">
                <a14:useLocalDpi xmlns:a14="http://schemas.microsoft.com/office/drawing/2010/main" val="0"/>
              </a:ext>
            </a:extLst>
          </a:blip>
          <a:srcRect t="13520" b="10841"/>
          <a:stretch/>
        </p:blipFill>
        <p:spPr bwMode="auto">
          <a:xfrm>
            <a:off x="1595437" y="4724400"/>
            <a:ext cx="5953125" cy="17219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819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28600" y="1981200"/>
            <a:ext cx="8686799" cy="4800600"/>
          </a:xfrm>
        </p:spPr>
        <p:txBody>
          <a:bodyPr>
            <a:normAutofit lnSpcReduction="10000"/>
          </a:bodyPr>
          <a:lstStyle/>
          <a:p>
            <a:pPr algn="just">
              <a:lnSpc>
                <a:spcPct val="90000"/>
              </a:lnSpc>
            </a:pPr>
            <a:r>
              <a:rPr lang="en-US" altLang="en-US" sz="2000" b="1" dirty="0" smtClean="0">
                <a:solidFill>
                  <a:srgbClr val="00B050"/>
                </a:solidFill>
                <a:latin typeface="Arial" charset="0"/>
              </a:rPr>
              <a:t>Mineralogy is the </a:t>
            </a:r>
            <a:r>
              <a:rPr lang="en-US" altLang="en-US" sz="2000" b="1" dirty="0">
                <a:solidFill>
                  <a:srgbClr val="00B050"/>
                </a:solidFill>
                <a:latin typeface="Arial" charset="0"/>
              </a:rPr>
              <a:t>scientific study of </a:t>
            </a:r>
            <a:r>
              <a:rPr lang="en-US" altLang="en-US" sz="2000" b="1" dirty="0" smtClean="0">
                <a:solidFill>
                  <a:srgbClr val="00B050"/>
                </a:solidFill>
                <a:latin typeface="Arial" charset="0"/>
              </a:rPr>
              <a:t>minerals, comprising of crystallography</a:t>
            </a:r>
            <a:r>
              <a:rPr lang="en-US" altLang="en-US" sz="2000" b="1" dirty="0">
                <a:solidFill>
                  <a:srgbClr val="00B050"/>
                </a:solidFill>
                <a:latin typeface="Arial" charset="0"/>
              </a:rPr>
              <a:t>, </a:t>
            </a:r>
            <a:r>
              <a:rPr lang="en-US" altLang="en-US" sz="2000" b="1" dirty="0" smtClean="0">
                <a:solidFill>
                  <a:srgbClr val="00B050"/>
                </a:solidFill>
                <a:latin typeface="Arial" charset="0"/>
              </a:rPr>
              <a:t>mineral chemistry</a:t>
            </a:r>
            <a:r>
              <a:rPr lang="en-US" altLang="en-US" sz="2000" b="1" dirty="0">
                <a:solidFill>
                  <a:srgbClr val="00B050"/>
                </a:solidFill>
                <a:latin typeface="Arial" charset="0"/>
              </a:rPr>
              <a:t>, economic mineralogy, and </a:t>
            </a:r>
            <a:r>
              <a:rPr lang="en-US" altLang="en-US" sz="2000" b="1" dirty="0" smtClean="0">
                <a:solidFill>
                  <a:srgbClr val="00B050"/>
                </a:solidFill>
                <a:latin typeface="Arial" charset="0"/>
              </a:rPr>
              <a:t>determinative mineralogy </a:t>
            </a:r>
            <a:r>
              <a:rPr lang="en-US" altLang="en-US" sz="2000" b="1" dirty="0">
                <a:solidFill>
                  <a:srgbClr val="00B050"/>
                </a:solidFill>
                <a:latin typeface="Arial" charset="0"/>
              </a:rPr>
              <a:t>(concerned </a:t>
            </a:r>
            <a:r>
              <a:rPr lang="en-US" altLang="en-US" sz="2000" b="1" dirty="0" smtClean="0">
                <a:solidFill>
                  <a:srgbClr val="00B050"/>
                </a:solidFill>
                <a:latin typeface="Arial" charset="0"/>
              </a:rPr>
              <a:t>mainly with </a:t>
            </a:r>
            <a:r>
              <a:rPr lang="en-US" altLang="en-US" sz="2000" b="1" dirty="0">
                <a:solidFill>
                  <a:srgbClr val="00B050"/>
                </a:solidFill>
                <a:latin typeface="Arial" charset="0"/>
              </a:rPr>
              <a:t>physical properties</a:t>
            </a:r>
            <a:r>
              <a:rPr lang="en-US" altLang="en-US" sz="2000" b="1" dirty="0" smtClean="0">
                <a:solidFill>
                  <a:srgbClr val="00B050"/>
                </a:solidFill>
                <a:latin typeface="Arial" charset="0"/>
              </a:rPr>
              <a:t>).</a:t>
            </a:r>
          </a:p>
          <a:p>
            <a:pPr algn="just">
              <a:lnSpc>
                <a:spcPct val="90000"/>
              </a:lnSpc>
            </a:pPr>
            <a:endParaRPr lang="en-US" altLang="en-US" sz="2000" dirty="0">
              <a:solidFill>
                <a:schemeClr val="accent2"/>
              </a:solidFill>
              <a:latin typeface="Arial" charset="0"/>
            </a:endParaRPr>
          </a:p>
          <a:p>
            <a:pPr algn="just">
              <a:lnSpc>
                <a:spcPct val="90000"/>
              </a:lnSpc>
            </a:pPr>
            <a:r>
              <a:rPr lang="en-US" altLang="en-US" sz="2000" dirty="0" smtClean="0">
                <a:solidFill>
                  <a:schemeClr val="accent2"/>
                </a:solidFill>
                <a:latin typeface="Arial" charset="0"/>
              </a:rPr>
              <a:t>Definition </a:t>
            </a:r>
            <a:r>
              <a:rPr lang="en-US" altLang="en-US" sz="2000" dirty="0">
                <a:solidFill>
                  <a:schemeClr val="accent2"/>
                </a:solidFill>
                <a:latin typeface="Arial" charset="0"/>
              </a:rPr>
              <a:t>of the term “MINERAL”:</a:t>
            </a:r>
            <a:r>
              <a:rPr lang="en-US" altLang="en-US" sz="2000" dirty="0">
                <a:solidFill>
                  <a:srgbClr val="000000"/>
                </a:solidFill>
                <a:latin typeface="Arial" charset="0"/>
              </a:rPr>
              <a:t> A mineral is a </a:t>
            </a:r>
            <a:r>
              <a:rPr lang="en-US" altLang="en-US" sz="2000" b="1" dirty="0">
                <a:solidFill>
                  <a:srgbClr val="000000"/>
                </a:solidFill>
                <a:latin typeface="Arial" charset="0"/>
              </a:rPr>
              <a:t>naturally occurring</a:t>
            </a:r>
            <a:r>
              <a:rPr lang="en-US" altLang="en-US" sz="2000" dirty="0">
                <a:solidFill>
                  <a:srgbClr val="000000"/>
                </a:solidFill>
                <a:latin typeface="Arial" charset="0"/>
              </a:rPr>
              <a:t>, </a:t>
            </a:r>
            <a:r>
              <a:rPr lang="en-US" altLang="en-US" sz="2000" b="1" dirty="0">
                <a:solidFill>
                  <a:srgbClr val="000000"/>
                </a:solidFill>
                <a:latin typeface="Arial" charset="0"/>
              </a:rPr>
              <a:t>inorganic solid</a:t>
            </a:r>
            <a:r>
              <a:rPr lang="en-US" altLang="en-US" sz="2000" dirty="0">
                <a:solidFill>
                  <a:srgbClr val="000000"/>
                </a:solidFill>
                <a:latin typeface="Arial" charset="0"/>
              </a:rPr>
              <a:t> with a </a:t>
            </a:r>
            <a:r>
              <a:rPr lang="en-US" altLang="en-US" sz="2000" b="1" dirty="0">
                <a:solidFill>
                  <a:srgbClr val="000000"/>
                </a:solidFill>
                <a:latin typeface="Arial" charset="0"/>
              </a:rPr>
              <a:t>characteristic chemical composition</a:t>
            </a:r>
            <a:r>
              <a:rPr lang="en-US" altLang="en-US" sz="2000" dirty="0">
                <a:solidFill>
                  <a:srgbClr val="000000"/>
                </a:solidFill>
                <a:latin typeface="Arial" charset="0"/>
              </a:rPr>
              <a:t> and a </a:t>
            </a:r>
            <a:r>
              <a:rPr lang="en-US" altLang="en-US" sz="2000" b="1" dirty="0">
                <a:solidFill>
                  <a:srgbClr val="000000"/>
                </a:solidFill>
                <a:latin typeface="Arial" charset="0"/>
              </a:rPr>
              <a:t>crystalline structure</a:t>
            </a:r>
            <a:r>
              <a:rPr lang="en-US" altLang="en-US" sz="2000" dirty="0">
                <a:solidFill>
                  <a:srgbClr val="000000"/>
                </a:solidFill>
                <a:latin typeface="Arial" charset="0"/>
              </a:rPr>
              <a:t>. </a:t>
            </a:r>
          </a:p>
          <a:p>
            <a:pPr marL="0" indent="0" algn="just" eaLnBrk="1" hangingPunct="1">
              <a:lnSpc>
                <a:spcPct val="90000"/>
              </a:lnSpc>
              <a:buNone/>
            </a:pPr>
            <a:endParaRPr lang="en-US" altLang="en-US" sz="2000" dirty="0">
              <a:solidFill>
                <a:srgbClr val="000000"/>
              </a:solidFill>
              <a:latin typeface="Arial" charset="0"/>
            </a:endParaRPr>
          </a:p>
          <a:p>
            <a:pPr algn="just" eaLnBrk="1" hangingPunct="1">
              <a:lnSpc>
                <a:spcPct val="90000"/>
              </a:lnSpc>
            </a:pPr>
            <a:r>
              <a:rPr lang="en-US" altLang="en-US" sz="2000" dirty="0" smtClean="0">
                <a:solidFill>
                  <a:srgbClr val="000000"/>
                </a:solidFill>
                <a:latin typeface="Arial" charset="0"/>
              </a:rPr>
              <a:t>An understanding of mineral structures and properties allows us to answer more immediate questions, such as </a:t>
            </a:r>
            <a:r>
              <a:rPr lang="en-US" altLang="en-US" sz="2000" dirty="0" smtClean="0">
                <a:solidFill>
                  <a:schemeClr val="accent2"/>
                </a:solidFill>
                <a:latin typeface="Arial" charset="0"/>
              </a:rPr>
              <a:t>why quartz and diamond are so hard, and why solid granite rock is destined to become soft, sticky clay.</a:t>
            </a:r>
          </a:p>
          <a:p>
            <a:pPr algn="just" eaLnBrk="1" hangingPunct="1">
              <a:lnSpc>
                <a:spcPct val="90000"/>
              </a:lnSpc>
            </a:pPr>
            <a:endParaRPr lang="en-US" altLang="en-US" sz="2000" dirty="0" smtClean="0">
              <a:solidFill>
                <a:srgbClr val="000000"/>
              </a:solidFill>
              <a:latin typeface="Arial" charset="0"/>
            </a:endParaRPr>
          </a:p>
          <a:p>
            <a:pPr algn="just" eaLnBrk="1" hangingPunct="1">
              <a:lnSpc>
                <a:spcPct val="90000"/>
              </a:lnSpc>
            </a:pPr>
            <a:r>
              <a:rPr lang="en-US" altLang="en-US" sz="2000" dirty="0" smtClean="0">
                <a:solidFill>
                  <a:schemeClr val="accent2"/>
                </a:solidFill>
                <a:latin typeface="Arial" charset="0"/>
              </a:rPr>
              <a:t>Minerals are natural resources</a:t>
            </a:r>
            <a:r>
              <a:rPr lang="en-US" altLang="en-US" sz="2000" dirty="0" smtClean="0">
                <a:solidFill>
                  <a:srgbClr val="000000"/>
                </a:solidFill>
                <a:latin typeface="Arial" charset="0"/>
              </a:rPr>
              <a:t>, providing raw materials for many industries. Therefore, understanding minerals has </a:t>
            </a:r>
            <a:r>
              <a:rPr lang="en-US" altLang="en-US" sz="2000" dirty="0" smtClean="0">
                <a:solidFill>
                  <a:schemeClr val="accent2"/>
                </a:solidFill>
                <a:latin typeface="Arial" charset="0"/>
              </a:rPr>
              <a:t>geological as well as economic applications</a:t>
            </a:r>
            <a:r>
              <a:rPr lang="en-US" altLang="en-US" sz="2000" dirty="0" smtClean="0">
                <a:solidFill>
                  <a:srgbClr val="000000"/>
                </a:solidFill>
                <a:latin typeface="Arial" charset="0"/>
              </a:rPr>
              <a:t>.</a:t>
            </a:r>
          </a:p>
          <a:p>
            <a:pPr algn="just" eaLnBrk="1" hangingPunct="1">
              <a:lnSpc>
                <a:spcPct val="90000"/>
              </a:lnSpc>
            </a:pPr>
            <a:endParaRPr lang="en-US" altLang="en-US" sz="2000" dirty="0" smtClean="0">
              <a:solidFill>
                <a:srgbClr val="000000"/>
              </a:solidFill>
              <a:latin typeface="Arial" charset="0"/>
            </a:endParaRPr>
          </a:p>
          <a:p>
            <a:pPr eaLnBrk="1" hangingPunct="1">
              <a:lnSpc>
                <a:spcPct val="90000"/>
              </a:lnSpc>
            </a:pPr>
            <a:endParaRPr lang="en-US" altLang="en-US" sz="2000" dirty="0" smtClean="0">
              <a:solidFill>
                <a:srgbClr val="000000"/>
              </a:solidFill>
              <a:latin typeface="Arial" charset="0"/>
            </a:endParaRPr>
          </a:p>
          <a:p>
            <a:pPr eaLnBrk="1" hangingPunct="1">
              <a:lnSpc>
                <a:spcPct val="90000"/>
              </a:lnSpc>
            </a:pPr>
            <a:endParaRPr lang="en-US" altLang="en-US" sz="2000" dirty="0" smtClean="0">
              <a:solidFill>
                <a:srgbClr val="000000"/>
              </a:solidFill>
              <a:latin typeface="Arial" charset="0"/>
            </a:endParaRPr>
          </a:p>
        </p:txBody>
      </p:sp>
      <p:sp>
        <p:nvSpPr>
          <p:cNvPr id="2" name="Title 1"/>
          <p:cNvSpPr>
            <a:spLocks noGrp="1"/>
          </p:cNvSpPr>
          <p:nvPr>
            <p:ph type="title"/>
          </p:nvPr>
        </p:nvSpPr>
        <p:spPr/>
        <p:txBody>
          <a:bodyPr>
            <a:noAutofit/>
          </a:bodyPr>
          <a:lstStyle/>
          <a:p>
            <a:r>
              <a:rPr lang="en-US" altLang="en-US" dirty="0" smtClean="0"/>
              <a:t>Introduction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799" cy="5029200"/>
          </a:xfrm>
        </p:spPr>
        <p:txBody>
          <a:bodyPr>
            <a:noAutofit/>
          </a:bodyPr>
          <a:lstStyle/>
          <a:p>
            <a:pPr marL="0" indent="0" algn="ctr">
              <a:buNone/>
            </a:pPr>
            <a:endParaRPr lang="en-US" sz="1800" b="1" dirty="0" smtClean="0"/>
          </a:p>
          <a:p>
            <a:pPr algn="just"/>
            <a:r>
              <a:rPr lang="en-US" sz="1800" dirty="0"/>
              <a:t>When rotation repeats form every 60 degrees, then we have </a:t>
            </a:r>
            <a:r>
              <a:rPr lang="en-US" sz="1800" dirty="0" err="1"/>
              <a:t>sixfold</a:t>
            </a:r>
            <a:r>
              <a:rPr lang="en-US" sz="1800" dirty="0"/>
              <a:t> or </a:t>
            </a:r>
            <a:r>
              <a:rPr lang="en-US" sz="1800" b="1" dirty="0"/>
              <a:t>HEXAGONAL SYMMETRY</a:t>
            </a:r>
            <a:r>
              <a:rPr lang="en-US" sz="1800" dirty="0"/>
              <a:t>. A filled hexagon symbol is noted on the rotational axis.</a:t>
            </a:r>
          </a:p>
          <a:p>
            <a:pPr algn="just"/>
            <a:endParaRPr lang="en-US" sz="1800" dirty="0"/>
          </a:p>
          <a:p>
            <a:pPr algn="just"/>
            <a:r>
              <a:rPr lang="en-US" sz="1800" dirty="0"/>
              <a:t>When rotation repeats form every 90 degrees, then we have fourfold or </a:t>
            </a:r>
            <a:r>
              <a:rPr lang="en-US" sz="1800" b="1" dirty="0"/>
              <a:t>TETRAGONAL SYMMETRY</a:t>
            </a:r>
            <a:r>
              <a:rPr lang="en-US" sz="1800" dirty="0"/>
              <a:t>. A filled square is noted on the rotational axis.</a:t>
            </a:r>
          </a:p>
          <a:p>
            <a:pPr algn="just"/>
            <a:endParaRPr lang="en-US" sz="1800" dirty="0"/>
          </a:p>
          <a:p>
            <a:pPr algn="just"/>
            <a:r>
              <a:rPr lang="en-US" sz="1800" dirty="0"/>
              <a:t>When rotation repeats form every 120 degrees, then we have threefold or </a:t>
            </a:r>
            <a:r>
              <a:rPr lang="en-US" sz="1800" b="1" dirty="0"/>
              <a:t>TRIGONAL SYMMETRY</a:t>
            </a:r>
            <a:r>
              <a:rPr lang="en-US" sz="1800" dirty="0"/>
              <a:t>. A filled equilateral triangle is noted on the rotational axis.</a:t>
            </a:r>
          </a:p>
          <a:p>
            <a:pPr algn="just"/>
            <a:endParaRPr lang="en-US" sz="1800" dirty="0"/>
          </a:p>
          <a:p>
            <a:pPr algn="just"/>
            <a:r>
              <a:rPr lang="en-US" sz="1800" dirty="0"/>
              <a:t>When rotation repeats form every 180 degrees, then we have twofold or </a:t>
            </a:r>
            <a:r>
              <a:rPr lang="en-US" sz="1800" b="1" dirty="0"/>
              <a:t>BINARY SYMMETRY</a:t>
            </a:r>
            <a:r>
              <a:rPr lang="en-US" sz="1800" dirty="0"/>
              <a:t>. A filled oval is noted on the rotational axis. </a:t>
            </a:r>
            <a:endParaRPr lang="en-US" sz="1800" dirty="0" smtClean="0"/>
          </a:p>
          <a:p>
            <a:pPr algn="just"/>
            <a:endParaRPr lang="en-US" sz="1800" dirty="0"/>
          </a:p>
          <a:p>
            <a:pPr algn="just"/>
            <a:r>
              <a:rPr lang="en-US" sz="1800" dirty="0"/>
              <a:t>When rotation repeats form every 360 degrees, then we use a filled circle as notation. This one I consider optional to list as almost any object has this symmetry. If you really want to know the truth, this means </a:t>
            </a:r>
            <a:r>
              <a:rPr lang="en-US" sz="1800" b="1" dirty="0"/>
              <a:t>NO SYMMETRY</a:t>
            </a:r>
            <a:r>
              <a:rPr lang="en-US" sz="1800" dirty="0"/>
              <a:t>!</a:t>
            </a:r>
          </a:p>
        </p:txBody>
      </p:sp>
      <p:sp>
        <p:nvSpPr>
          <p:cNvPr id="5" name="Title 2"/>
          <p:cNvSpPr>
            <a:spLocks noGrp="1"/>
          </p:cNvSpPr>
          <p:nvPr>
            <p:ph type="title"/>
          </p:nvPr>
        </p:nvSpPr>
        <p:spPr/>
        <p:txBody>
          <a:bodyPr>
            <a:normAutofit fontScale="90000"/>
          </a:bodyPr>
          <a:lstStyle/>
          <a:p>
            <a:pPr marL="0" indent="0"/>
            <a:r>
              <a:rPr lang="en-US" b="1" dirty="0"/>
              <a:t>Axes of Symmetry/Rotational Symmetry</a:t>
            </a:r>
          </a:p>
        </p:txBody>
      </p:sp>
    </p:spTree>
    <p:extLst>
      <p:ext uri="{BB962C8B-B14F-4D97-AF65-F5344CB8AC3E}">
        <p14:creationId xmlns:p14="http://schemas.microsoft.com/office/powerpoint/2010/main" val="258254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373563"/>
          </a:xfrm>
        </p:spPr>
        <p:txBody>
          <a:bodyPr/>
          <a:lstStyle/>
          <a:p>
            <a:pPr algn="just"/>
            <a:r>
              <a:rPr lang="en-US" dirty="0"/>
              <a:t>The following types of rotational symmetry axes are possible in crystals</a:t>
            </a:r>
            <a:r>
              <a:rPr lang="en-US" dirty="0" smtClean="0"/>
              <a:t>.</a:t>
            </a:r>
          </a:p>
          <a:p>
            <a:pPr algn="just"/>
            <a:endParaRPr lang="en-US" dirty="0" smtClean="0"/>
          </a:p>
          <a:p>
            <a:pPr algn="just"/>
            <a:r>
              <a:rPr lang="en-US" b="1" i="1" dirty="0"/>
              <a:t>1-Fold Rotation Axis</a:t>
            </a:r>
            <a:r>
              <a:rPr lang="en-US" dirty="0"/>
              <a:t> - An object that requires rotation of a full 360</a:t>
            </a:r>
            <a:r>
              <a:rPr lang="en-US" baseline="30000" dirty="0"/>
              <a:t>o</a:t>
            </a:r>
            <a:r>
              <a:rPr lang="en-US" dirty="0"/>
              <a:t> in order to restore it to its original appearance has no rotational symmetry.  </a:t>
            </a:r>
            <a:endParaRPr lang="en-US" dirty="0" smtClean="0"/>
          </a:p>
          <a:p>
            <a:pPr algn="just"/>
            <a:endParaRPr lang="en-US" dirty="0"/>
          </a:p>
          <a:p>
            <a:pPr algn="just"/>
            <a:r>
              <a:rPr lang="en-US" dirty="0" smtClean="0"/>
              <a:t>Since </a:t>
            </a:r>
            <a:r>
              <a:rPr lang="en-US" dirty="0"/>
              <a:t>it repeats itself 1 time every 360</a:t>
            </a:r>
            <a:r>
              <a:rPr lang="en-US" baseline="30000" dirty="0"/>
              <a:t>o</a:t>
            </a:r>
            <a:r>
              <a:rPr lang="en-US" dirty="0"/>
              <a:t> it is said to have a 1-fold axis of rotational symmetry.</a:t>
            </a:r>
          </a:p>
        </p:txBody>
      </p:sp>
      <p:sp>
        <p:nvSpPr>
          <p:cNvPr id="3" name="Title 2"/>
          <p:cNvSpPr>
            <a:spLocks noGrp="1"/>
          </p:cNvSpPr>
          <p:nvPr>
            <p:ph type="title"/>
          </p:nvPr>
        </p:nvSpPr>
        <p:spPr/>
        <p:txBody>
          <a:bodyPr>
            <a:normAutofit fontScale="90000"/>
          </a:bodyPr>
          <a:lstStyle/>
          <a:p>
            <a:r>
              <a:rPr lang="en-US" b="1" dirty="0"/>
              <a:t>Axes of Symmetry/Rotational </a:t>
            </a:r>
            <a:r>
              <a:rPr lang="en-US" b="1" dirty="0" smtClean="0"/>
              <a:t>Symmetry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564579"/>
            <a:ext cx="19335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573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1"/>
            <a:ext cx="8686799" cy="3276600"/>
          </a:xfrm>
        </p:spPr>
        <p:txBody>
          <a:bodyPr>
            <a:normAutofit fontScale="92500" lnSpcReduction="20000"/>
          </a:bodyPr>
          <a:lstStyle/>
          <a:p>
            <a:pPr algn="just"/>
            <a:r>
              <a:rPr lang="en-US" b="1" i="1" dirty="0"/>
              <a:t>2-fold Rotation Axis </a:t>
            </a:r>
            <a:r>
              <a:rPr lang="en-US" dirty="0"/>
              <a:t>- If an object appears identical after a rotation of 180</a:t>
            </a:r>
            <a:r>
              <a:rPr lang="en-US" baseline="30000" dirty="0"/>
              <a:t>o</a:t>
            </a:r>
            <a:r>
              <a:rPr lang="en-US" dirty="0"/>
              <a:t>, that is twice in a 360</a:t>
            </a:r>
            <a:r>
              <a:rPr lang="en-US" baseline="30000" dirty="0"/>
              <a:t>o</a:t>
            </a:r>
            <a:r>
              <a:rPr lang="en-US" dirty="0"/>
              <a:t> rotation, then it is said to have a 2-fold rotation axis (360/180 = 2). </a:t>
            </a:r>
            <a:endParaRPr lang="en-US" dirty="0" smtClean="0"/>
          </a:p>
          <a:p>
            <a:pPr algn="just"/>
            <a:endParaRPr lang="en-US" dirty="0" smtClean="0"/>
          </a:p>
          <a:p>
            <a:pPr algn="just"/>
            <a:r>
              <a:rPr lang="en-US" dirty="0" smtClean="0"/>
              <a:t>Note </a:t>
            </a:r>
            <a:r>
              <a:rPr lang="en-US" dirty="0"/>
              <a:t>that in these examples the axes we are referring to are imaginary lines that extend toward you perpendicular to the page or blackboard.  </a:t>
            </a:r>
            <a:endParaRPr lang="en-US" dirty="0" smtClean="0"/>
          </a:p>
          <a:p>
            <a:pPr algn="just"/>
            <a:endParaRPr lang="en-US" dirty="0" smtClean="0"/>
          </a:p>
          <a:p>
            <a:pPr algn="just"/>
            <a:r>
              <a:rPr lang="en-US" dirty="0" smtClean="0"/>
              <a:t>A </a:t>
            </a:r>
            <a:r>
              <a:rPr lang="en-US" dirty="0"/>
              <a:t>filled oval shape represents the point where the 2-fold rotation axis intersects the page.  </a:t>
            </a:r>
          </a:p>
        </p:txBody>
      </p:sp>
      <p:sp>
        <p:nvSpPr>
          <p:cNvPr id="4" name="Title 2"/>
          <p:cNvSpPr>
            <a:spLocks noGrp="1"/>
          </p:cNvSpPr>
          <p:nvPr>
            <p:ph type="title"/>
          </p:nvPr>
        </p:nvSpPr>
        <p:spPr/>
        <p:txBody>
          <a:bodyPr>
            <a:normAutofit fontScale="90000"/>
          </a:bodyPr>
          <a:lstStyle/>
          <a:p>
            <a:r>
              <a:rPr lang="en-US" b="1" dirty="0"/>
              <a:t>Axes of Symmetry/Rotational </a:t>
            </a:r>
            <a:r>
              <a:rPr lang="en-US" b="1" dirty="0" smtClean="0"/>
              <a:t>Symmetry</a:t>
            </a:r>
            <a:endParaRPr lang="en-US" dirty="0"/>
          </a:p>
        </p:txBody>
      </p:sp>
      <p:pic>
        <p:nvPicPr>
          <p:cNvPr id="3074" name="Picture 2" descr="http://www.tulane.edu/%7Esanelson/images/2-fo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912" y="5105400"/>
            <a:ext cx="26384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3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6096000" cy="4876800"/>
          </a:xfrm>
        </p:spPr>
        <p:txBody>
          <a:bodyPr>
            <a:normAutofit fontScale="92500" lnSpcReduction="20000"/>
          </a:bodyPr>
          <a:lstStyle/>
          <a:p>
            <a:pPr algn="just"/>
            <a:r>
              <a:rPr lang="en-US" b="1" i="1" dirty="0" smtClean="0"/>
              <a:t>3-Fold </a:t>
            </a:r>
            <a:r>
              <a:rPr lang="en-US" b="1" i="1" dirty="0"/>
              <a:t>Rotation Axis</a:t>
            </a:r>
            <a:r>
              <a:rPr lang="en-US" dirty="0"/>
              <a:t>- Objects that repeat themselves upon rotation of 120</a:t>
            </a:r>
            <a:r>
              <a:rPr lang="en-US" baseline="30000" dirty="0"/>
              <a:t>o</a:t>
            </a:r>
            <a:r>
              <a:rPr lang="en-US" dirty="0"/>
              <a:t> are said to have a 3-fold axis of rotational symmetry (360/120 =3), and they will repeat 3 times in a 360</a:t>
            </a:r>
            <a:r>
              <a:rPr lang="en-US" baseline="30000" dirty="0"/>
              <a:t>o</a:t>
            </a:r>
            <a:r>
              <a:rPr lang="en-US" dirty="0"/>
              <a:t> rotation.  </a:t>
            </a:r>
            <a:endParaRPr lang="en-US" dirty="0" smtClean="0"/>
          </a:p>
          <a:p>
            <a:pPr algn="just"/>
            <a:endParaRPr lang="en-US" dirty="0"/>
          </a:p>
          <a:p>
            <a:pPr algn="just"/>
            <a:r>
              <a:rPr lang="en-US" dirty="0" smtClean="0"/>
              <a:t>A </a:t>
            </a:r>
            <a:r>
              <a:rPr lang="en-US" dirty="0"/>
              <a:t>filled triangle is used to symbolize the location of 3-fold rotation axis</a:t>
            </a:r>
            <a:r>
              <a:rPr lang="en-US" dirty="0" smtClean="0"/>
              <a:t>.</a:t>
            </a:r>
          </a:p>
          <a:p>
            <a:pPr algn="just"/>
            <a:endParaRPr lang="en-US" dirty="0" smtClean="0"/>
          </a:p>
          <a:p>
            <a:pPr algn="just"/>
            <a:r>
              <a:rPr lang="en-US" b="1" i="1" dirty="0"/>
              <a:t>4-Fold Rotation Axis</a:t>
            </a:r>
            <a:r>
              <a:rPr lang="en-US" dirty="0"/>
              <a:t>  - If an object repeats itself after 90</a:t>
            </a:r>
            <a:r>
              <a:rPr lang="en-US" baseline="30000" dirty="0"/>
              <a:t>o</a:t>
            </a:r>
            <a:r>
              <a:rPr lang="en-US" dirty="0"/>
              <a:t> of rotation, it will repeat 4 times in a 360</a:t>
            </a:r>
            <a:r>
              <a:rPr lang="en-US" baseline="30000" dirty="0"/>
              <a:t>o</a:t>
            </a:r>
            <a:r>
              <a:rPr lang="en-US" dirty="0"/>
              <a:t> rotation, as illustrated previously.  </a:t>
            </a:r>
            <a:endParaRPr lang="en-US" dirty="0" smtClean="0"/>
          </a:p>
          <a:p>
            <a:pPr algn="just"/>
            <a:endParaRPr lang="en-US" dirty="0"/>
          </a:p>
          <a:p>
            <a:pPr algn="just"/>
            <a:r>
              <a:rPr lang="en-US" dirty="0" smtClean="0"/>
              <a:t>A </a:t>
            </a:r>
            <a:r>
              <a:rPr lang="en-US" dirty="0"/>
              <a:t>filled square is used to symbolize the location of 4-fold axis of rotational symmetry.</a:t>
            </a:r>
            <a:endParaRPr lang="en-US" dirty="0" smtClean="0"/>
          </a:p>
          <a:p>
            <a:pPr algn="just"/>
            <a:endParaRPr lang="en-US" dirty="0"/>
          </a:p>
        </p:txBody>
      </p:sp>
      <p:sp>
        <p:nvSpPr>
          <p:cNvPr id="4" name="Title 2"/>
          <p:cNvSpPr>
            <a:spLocks noGrp="1"/>
          </p:cNvSpPr>
          <p:nvPr>
            <p:ph type="title"/>
          </p:nvPr>
        </p:nvSpPr>
        <p:spPr/>
        <p:txBody>
          <a:bodyPr>
            <a:normAutofit fontScale="90000"/>
          </a:bodyPr>
          <a:lstStyle/>
          <a:p>
            <a:r>
              <a:rPr lang="en-US" b="1" dirty="0"/>
              <a:t>Axes of Symmetry/Rotational </a:t>
            </a:r>
            <a:r>
              <a:rPr lang="en-US" b="1" dirty="0" smtClean="0"/>
              <a:t>Symmetry</a:t>
            </a:r>
            <a:endParaRPr lang="en-US" dirty="0"/>
          </a:p>
        </p:txBody>
      </p:sp>
      <p:pic>
        <p:nvPicPr>
          <p:cNvPr id="4098" name="Picture 2" descr="http://www.tulane.edu/%7Esanelson/images/3-fo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2057400"/>
            <a:ext cx="2152650" cy="10096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00" name="Picture 4" descr="http://www.tulane.edu/%7Esanelson/images/4-fo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4648200"/>
            <a:ext cx="2209800"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18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b="1" i="1" dirty="0"/>
              <a:t>6-Fold Rotation Axis</a:t>
            </a:r>
            <a:r>
              <a:rPr lang="en-US" dirty="0"/>
              <a:t> - If rotation of 60</a:t>
            </a:r>
            <a:r>
              <a:rPr lang="en-US" baseline="30000" dirty="0"/>
              <a:t>o</a:t>
            </a:r>
            <a:r>
              <a:rPr lang="en-US" dirty="0"/>
              <a:t> about an axis causes the object to repeat itself, then it has 6-fold axis of rotational symmetry (360/60=6).  </a:t>
            </a:r>
            <a:endParaRPr lang="en-US" dirty="0" smtClean="0"/>
          </a:p>
          <a:p>
            <a:pPr algn="just"/>
            <a:endParaRPr lang="en-US" dirty="0"/>
          </a:p>
          <a:p>
            <a:pPr algn="just"/>
            <a:r>
              <a:rPr lang="en-US" dirty="0" smtClean="0"/>
              <a:t>A</a:t>
            </a:r>
            <a:r>
              <a:rPr lang="en-US" dirty="0"/>
              <a:t>  filled hexagon is used as the symbol for a 6-fold rotation axis. </a:t>
            </a:r>
          </a:p>
        </p:txBody>
      </p:sp>
      <p:sp>
        <p:nvSpPr>
          <p:cNvPr id="4" name="Title 2"/>
          <p:cNvSpPr>
            <a:spLocks noGrp="1"/>
          </p:cNvSpPr>
          <p:nvPr>
            <p:ph type="title"/>
          </p:nvPr>
        </p:nvSpPr>
        <p:spPr/>
        <p:txBody>
          <a:bodyPr>
            <a:normAutofit fontScale="90000"/>
          </a:bodyPr>
          <a:lstStyle/>
          <a:p>
            <a:r>
              <a:rPr lang="en-US" b="1" dirty="0"/>
              <a:t>Axes of Symmetry/Rotational </a:t>
            </a:r>
            <a:r>
              <a:rPr lang="en-US" b="1" dirty="0" smtClean="0"/>
              <a:t>Symmetry</a:t>
            </a:r>
            <a:endParaRPr lang="en-US" dirty="0"/>
          </a:p>
        </p:txBody>
      </p:sp>
      <p:pic>
        <p:nvPicPr>
          <p:cNvPr id="5122" name="Picture 2" descr="http://www.tulane.edu/%7Esanelson/images/6-fo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5334000"/>
            <a:ext cx="253365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17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4/41/Asymmetric_%28PSF%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308" y="2621975"/>
            <a:ext cx="3186692" cy="236219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28601" y="1752600"/>
            <a:ext cx="6019799" cy="4953000"/>
          </a:xfrm>
        </p:spPr>
        <p:txBody>
          <a:bodyPr>
            <a:normAutofit fontScale="70000" lnSpcReduction="20000"/>
          </a:bodyPr>
          <a:lstStyle/>
          <a:p>
            <a:pPr marL="0" indent="0" algn="ctr">
              <a:buNone/>
            </a:pPr>
            <a:endParaRPr lang="en-US" b="1" dirty="0" smtClean="0"/>
          </a:p>
          <a:p>
            <a:pPr algn="just"/>
            <a:r>
              <a:rPr lang="en-US" dirty="0"/>
              <a:t>Any two dimensional </a:t>
            </a:r>
            <a:r>
              <a:rPr lang="en-US" dirty="0" smtClean="0"/>
              <a:t>surface </a:t>
            </a:r>
            <a:r>
              <a:rPr lang="en-US" dirty="0"/>
              <a:t>that, when passed through the center of the crystal, divides it into two symmetrical parts that are </a:t>
            </a:r>
            <a:r>
              <a:rPr lang="en-US" b="1" dirty="0"/>
              <a:t>MIRROR IMAGES </a:t>
            </a:r>
            <a:r>
              <a:rPr lang="en-US" dirty="0"/>
              <a:t>is a </a:t>
            </a:r>
            <a:r>
              <a:rPr lang="en-US" b="1" dirty="0"/>
              <a:t>PLANE OF SYMMETRY</a:t>
            </a:r>
            <a:r>
              <a:rPr lang="en-US" dirty="0"/>
              <a:t>. </a:t>
            </a:r>
            <a:endParaRPr lang="en-US" dirty="0" smtClean="0"/>
          </a:p>
          <a:p>
            <a:pPr algn="just"/>
            <a:endParaRPr lang="en-US" dirty="0" smtClean="0"/>
          </a:p>
          <a:p>
            <a:pPr algn="just"/>
            <a:r>
              <a:rPr lang="en-US" dirty="0"/>
              <a:t>A mirror symmetry operation is an imaginary operation that can be performed to reproduce an object.  </a:t>
            </a:r>
            <a:endParaRPr lang="en-US" dirty="0" smtClean="0"/>
          </a:p>
          <a:p>
            <a:pPr algn="just"/>
            <a:endParaRPr lang="en-US" dirty="0" smtClean="0"/>
          </a:p>
          <a:p>
            <a:pPr algn="just"/>
            <a:r>
              <a:rPr lang="en-US" dirty="0" smtClean="0"/>
              <a:t>The </a:t>
            </a:r>
            <a:r>
              <a:rPr lang="en-US" dirty="0"/>
              <a:t>operation is done by imagining that you cut the object in half, then place a mirror next to one of the halves of the object along the cut.  </a:t>
            </a:r>
            <a:endParaRPr lang="en-US" dirty="0" smtClean="0"/>
          </a:p>
          <a:p>
            <a:pPr algn="just"/>
            <a:endParaRPr lang="en-US" dirty="0" smtClean="0"/>
          </a:p>
          <a:p>
            <a:pPr algn="just"/>
            <a:r>
              <a:rPr lang="en-US" dirty="0" smtClean="0"/>
              <a:t>If </a:t>
            </a:r>
            <a:r>
              <a:rPr lang="en-US" dirty="0"/>
              <a:t>the reflection in the mirror reproduces the other half of the object, then the object is said to have mirror symmetry.  </a:t>
            </a:r>
            <a:endParaRPr lang="en-US" dirty="0" smtClean="0"/>
          </a:p>
          <a:p>
            <a:pPr algn="just"/>
            <a:endParaRPr lang="en-US" dirty="0" smtClean="0"/>
          </a:p>
          <a:p>
            <a:pPr algn="just"/>
            <a:r>
              <a:rPr lang="en-US" dirty="0" smtClean="0"/>
              <a:t>The </a:t>
            </a:r>
            <a:r>
              <a:rPr lang="en-US" dirty="0"/>
              <a:t>plane of the mirror is an element of symmetry referred to as a </a:t>
            </a:r>
            <a:r>
              <a:rPr lang="en-US" b="1" i="1" dirty="0"/>
              <a:t>mirror plane</a:t>
            </a:r>
            <a:r>
              <a:rPr lang="en-US" dirty="0"/>
              <a:t>, and is symbolized with the letter </a:t>
            </a:r>
            <a:r>
              <a:rPr lang="en-US" b="1" dirty="0"/>
              <a:t>m</a:t>
            </a:r>
            <a:r>
              <a:rPr lang="en-US" dirty="0"/>
              <a:t>.  </a:t>
            </a:r>
            <a:endParaRPr lang="en-US" dirty="0" smtClean="0"/>
          </a:p>
          <a:p>
            <a:pPr algn="just"/>
            <a:endParaRPr lang="en-US" dirty="0" smtClean="0"/>
          </a:p>
          <a:p>
            <a:pPr algn="just"/>
            <a:r>
              <a:rPr lang="en-US" dirty="0" smtClean="0"/>
              <a:t>As </a:t>
            </a:r>
            <a:r>
              <a:rPr lang="en-US" dirty="0"/>
              <a:t>an example, the human body is an object that approximates mirror symmetry, </a:t>
            </a:r>
          </a:p>
        </p:txBody>
      </p:sp>
      <p:sp>
        <p:nvSpPr>
          <p:cNvPr id="8" name="Title 2"/>
          <p:cNvSpPr>
            <a:spLocks noGrp="1"/>
          </p:cNvSpPr>
          <p:nvPr>
            <p:ph type="title"/>
          </p:nvPr>
        </p:nvSpPr>
        <p:spPr>
          <a:xfrm>
            <a:off x="457200" y="338328"/>
            <a:ext cx="8534400" cy="1252728"/>
          </a:xfrm>
        </p:spPr>
        <p:txBody>
          <a:bodyPr>
            <a:noAutofit/>
          </a:bodyPr>
          <a:lstStyle/>
          <a:p>
            <a:r>
              <a:rPr lang="en-US" sz="3600" b="1" dirty="0"/>
              <a:t>Plane of </a:t>
            </a:r>
            <a:r>
              <a:rPr lang="en-US" sz="3600" b="1" dirty="0" smtClean="0"/>
              <a:t>Symmetry/Reflection Symmetry/</a:t>
            </a:r>
            <a:r>
              <a:rPr lang="en-US" sz="3600" b="1" dirty="0"/>
              <a:t/>
            </a:r>
            <a:br>
              <a:rPr lang="en-US" sz="3600" b="1" dirty="0"/>
            </a:br>
            <a:r>
              <a:rPr lang="en-US" sz="3600" dirty="0" smtClean="0"/>
              <a:t> </a:t>
            </a:r>
            <a:r>
              <a:rPr lang="en-US" sz="3600" b="1" dirty="0" smtClean="0"/>
              <a:t>Mirror </a:t>
            </a:r>
            <a:r>
              <a:rPr lang="en-US" sz="3600" b="1" dirty="0"/>
              <a:t>Symmetry</a:t>
            </a:r>
            <a:endParaRPr lang="en-US" sz="3600" dirty="0"/>
          </a:p>
        </p:txBody>
      </p:sp>
    </p:spTree>
    <p:extLst>
      <p:ext uri="{BB962C8B-B14F-4D97-AF65-F5344CB8AC3E}">
        <p14:creationId xmlns:p14="http://schemas.microsoft.com/office/powerpoint/2010/main" val="3338750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4419600" cy="4800600"/>
          </a:xfrm>
        </p:spPr>
        <p:txBody>
          <a:bodyPr>
            <a:normAutofit fontScale="85000" lnSpcReduction="20000"/>
          </a:bodyPr>
          <a:lstStyle/>
          <a:p>
            <a:pPr algn="just"/>
            <a:r>
              <a:rPr lang="en-US" dirty="0"/>
              <a:t>The rectangles shown </a:t>
            </a:r>
            <a:r>
              <a:rPr lang="en-US" dirty="0" smtClean="0"/>
              <a:t>here have </a:t>
            </a:r>
            <a:r>
              <a:rPr lang="en-US" dirty="0"/>
              <a:t>two planes of mirror symmetry</a:t>
            </a:r>
            <a:r>
              <a:rPr lang="en-US" dirty="0" smtClean="0"/>
              <a:t>.</a:t>
            </a:r>
          </a:p>
          <a:p>
            <a:pPr algn="just"/>
            <a:endParaRPr lang="en-US" dirty="0"/>
          </a:p>
          <a:p>
            <a:pPr algn="just"/>
            <a:r>
              <a:rPr lang="en-US" dirty="0"/>
              <a:t>The rectangle on the left has a mirror plane that runs vertically on the page and is perpendicular to the page. </a:t>
            </a:r>
            <a:endParaRPr lang="en-US" dirty="0" smtClean="0"/>
          </a:p>
          <a:p>
            <a:pPr algn="just"/>
            <a:endParaRPr lang="en-US" dirty="0" smtClean="0"/>
          </a:p>
          <a:p>
            <a:pPr algn="just"/>
            <a:r>
              <a:rPr lang="en-US" dirty="0" smtClean="0"/>
              <a:t>The </a:t>
            </a:r>
            <a:r>
              <a:rPr lang="en-US" dirty="0"/>
              <a:t>rectangle on the right has a mirror plane that runs horizontally and is perpendicular to the page.  </a:t>
            </a:r>
            <a:endParaRPr lang="en-US" dirty="0" smtClean="0"/>
          </a:p>
          <a:p>
            <a:pPr algn="just"/>
            <a:endParaRPr lang="en-US" dirty="0" smtClean="0"/>
          </a:p>
          <a:p>
            <a:pPr algn="just"/>
            <a:r>
              <a:rPr lang="en-US" dirty="0" smtClean="0"/>
              <a:t>The </a:t>
            </a:r>
            <a:r>
              <a:rPr lang="en-US" dirty="0"/>
              <a:t>dashed parts of the rectangles below show the part the rectangles that would be seen as a reflection in the mirror</a:t>
            </a:r>
          </a:p>
        </p:txBody>
      </p:sp>
      <p:sp>
        <p:nvSpPr>
          <p:cNvPr id="4" name="Title 2"/>
          <p:cNvSpPr>
            <a:spLocks noGrp="1"/>
          </p:cNvSpPr>
          <p:nvPr>
            <p:ph type="title"/>
          </p:nvPr>
        </p:nvSpPr>
        <p:spPr>
          <a:xfrm>
            <a:off x="152400" y="338328"/>
            <a:ext cx="8839200" cy="1252728"/>
          </a:xfrm>
        </p:spPr>
        <p:txBody>
          <a:bodyPr>
            <a:noAutofit/>
          </a:bodyPr>
          <a:lstStyle/>
          <a:p>
            <a:r>
              <a:rPr lang="en-US" sz="3600" b="1" dirty="0"/>
              <a:t>Plane of </a:t>
            </a:r>
            <a:r>
              <a:rPr lang="en-US" sz="3600" b="1" dirty="0" smtClean="0"/>
              <a:t>Symmetry/Reflection Symmetry/</a:t>
            </a:r>
            <a:r>
              <a:rPr lang="en-US" sz="3600" b="1" dirty="0"/>
              <a:t/>
            </a:r>
            <a:br>
              <a:rPr lang="en-US" sz="3600" b="1" dirty="0"/>
            </a:br>
            <a:r>
              <a:rPr lang="en-US" sz="3600" dirty="0" smtClean="0"/>
              <a:t> </a:t>
            </a:r>
            <a:r>
              <a:rPr lang="en-US" sz="3600" b="1" dirty="0" smtClean="0"/>
              <a:t>Mirror </a:t>
            </a:r>
            <a:r>
              <a:rPr lang="en-US" sz="3600" b="1" dirty="0"/>
              <a:t>Symmetry</a:t>
            </a:r>
            <a:endParaRPr lang="en-US" sz="3600" dirty="0"/>
          </a:p>
        </p:txBody>
      </p:sp>
      <p:pic>
        <p:nvPicPr>
          <p:cNvPr id="7170" name="Picture 2" descr="http://www.tulane.edu/%7Esanelson/images/mirr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28862"/>
            <a:ext cx="4105275"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15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52600"/>
            <a:ext cx="5562599" cy="4953000"/>
          </a:xfrm>
        </p:spPr>
        <p:txBody>
          <a:bodyPr>
            <a:normAutofit fontScale="77500" lnSpcReduction="20000"/>
          </a:bodyPr>
          <a:lstStyle/>
          <a:p>
            <a:pPr algn="just"/>
            <a:r>
              <a:rPr lang="en-US" dirty="0"/>
              <a:t>The rectangles shown above have two planes of mirror symmetry.  </a:t>
            </a:r>
            <a:endParaRPr lang="en-US" dirty="0" smtClean="0"/>
          </a:p>
          <a:p>
            <a:pPr algn="just"/>
            <a:endParaRPr lang="en-US" dirty="0"/>
          </a:p>
          <a:p>
            <a:pPr algn="just"/>
            <a:r>
              <a:rPr lang="en-US" dirty="0" smtClean="0"/>
              <a:t>Three </a:t>
            </a:r>
            <a:r>
              <a:rPr lang="en-US" dirty="0"/>
              <a:t>dimensional and more complex objects could have more.  For example, the hexagon shown above, not only has a 6-fold rotation axis, but has 6 mirror planes.</a:t>
            </a:r>
          </a:p>
          <a:p>
            <a:pPr algn="just"/>
            <a:endParaRPr lang="en-US" dirty="0"/>
          </a:p>
          <a:p>
            <a:pPr algn="just"/>
            <a:r>
              <a:rPr lang="en-US" dirty="0"/>
              <a:t>Note that a rectangle does not have mirror symmetry along the diagonal lines.  If we cut the rectangle along a diagonal such as that labeled  "m ???", as shown in the upper diagram, reflected the lower half in the mirror, then we would see what is shown by the dashed lines in lower diagram. </a:t>
            </a:r>
            <a:endParaRPr lang="en-US" dirty="0" smtClean="0"/>
          </a:p>
          <a:p>
            <a:pPr marL="0" indent="0" algn="just">
              <a:buNone/>
            </a:pPr>
            <a:r>
              <a:rPr lang="en-US" dirty="0" smtClean="0"/>
              <a:t> </a:t>
            </a:r>
          </a:p>
          <a:p>
            <a:pPr algn="just"/>
            <a:r>
              <a:rPr lang="en-US" dirty="0" smtClean="0"/>
              <a:t>Since </a:t>
            </a:r>
            <a:r>
              <a:rPr lang="en-US" dirty="0"/>
              <a:t>this does not reproduce the original rectangle, the line "m???" does not represent a mirror plane.</a:t>
            </a:r>
          </a:p>
        </p:txBody>
      </p:sp>
      <p:pic>
        <p:nvPicPr>
          <p:cNvPr id="8194" name="Picture 2" descr="http://www.tulane.edu/%7Esanelson/images/no-mirr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819400"/>
            <a:ext cx="2000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457200" y="338328"/>
            <a:ext cx="8458200" cy="1252728"/>
          </a:xfrm>
        </p:spPr>
        <p:txBody>
          <a:bodyPr>
            <a:noAutofit/>
          </a:bodyPr>
          <a:lstStyle/>
          <a:p>
            <a:r>
              <a:rPr lang="en-US" sz="3600" b="1" dirty="0"/>
              <a:t>Plane of </a:t>
            </a:r>
            <a:r>
              <a:rPr lang="en-US" sz="3600" b="1" dirty="0" smtClean="0"/>
              <a:t>Symmetry/Reflection Symmetry/</a:t>
            </a:r>
            <a:r>
              <a:rPr lang="en-US" sz="3600" b="1" dirty="0"/>
              <a:t/>
            </a:r>
            <a:br>
              <a:rPr lang="en-US" sz="3600" b="1" dirty="0"/>
            </a:br>
            <a:r>
              <a:rPr lang="en-US" sz="3600" dirty="0" smtClean="0"/>
              <a:t> </a:t>
            </a:r>
            <a:r>
              <a:rPr lang="en-US" sz="3600" b="1" dirty="0" smtClean="0"/>
              <a:t>Mirror </a:t>
            </a:r>
            <a:r>
              <a:rPr lang="en-US" sz="3600" b="1" dirty="0"/>
              <a:t>Symmetry</a:t>
            </a:r>
            <a:endParaRPr lang="en-US" sz="3600" dirty="0"/>
          </a:p>
        </p:txBody>
      </p:sp>
    </p:spTree>
    <p:extLst>
      <p:ext uri="{BB962C8B-B14F-4D97-AF65-F5344CB8AC3E}">
        <p14:creationId xmlns:p14="http://schemas.microsoft.com/office/powerpoint/2010/main" val="2698877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1703652"/>
            <a:ext cx="7408333" cy="429948"/>
          </a:xfrm>
        </p:spPr>
        <p:txBody>
          <a:bodyPr>
            <a:normAutofit lnSpcReduction="10000"/>
          </a:bodyPr>
          <a:lstStyle/>
          <a:p>
            <a:pPr marL="0" indent="0" algn="ctr">
              <a:buNone/>
            </a:pPr>
            <a:r>
              <a:rPr lang="en-US" dirty="0" smtClean="0"/>
              <a:t>Plane of Symmetry for the crystals in cubic system</a:t>
            </a:r>
            <a:endParaRPr lang="en-US" dirty="0"/>
          </a:p>
        </p:txBody>
      </p:sp>
      <p:pic>
        <p:nvPicPr>
          <p:cNvPr id="37894" name="Picture 6" descr="http://img.docstoccdn.com/thumb/orig/34667051.png"/>
          <p:cNvPicPr>
            <a:picLocks noChangeAspect="1" noChangeArrowheads="1"/>
          </p:cNvPicPr>
          <p:nvPr/>
        </p:nvPicPr>
        <p:blipFill rotWithShape="1">
          <a:blip r:embed="rId2">
            <a:extLst>
              <a:ext uri="{28A0092B-C50C-407E-A947-70E740481C1C}">
                <a14:useLocalDpi xmlns:a14="http://schemas.microsoft.com/office/drawing/2010/main" val="0"/>
              </a:ext>
            </a:extLst>
          </a:blip>
          <a:srcRect l="6346" t="13181" r="4478" b="3099"/>
          <a:stretch/>
        </p:blipFill>
        <p:spPr bwMode="auto">
          <a:xfrm>
            <a:off x="1449775" y="2286000"/>
            <a:ext cx="6234546" cy="439387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457200" y="338328"/>
            <a:ext cx="8458200" cy="1252728"/>
          </a:xfrm>
        </p:spPr>
        <p:txBody>
          <a:bodyPr>
            <a:noAutofit/>
          </a:bodyPr>
          <a:lstStyle/>
          <a:p>
            <a:r>
              <a:rPr lang="en-US" sz="3600" b="1" dirty="0"/>
              <a:t>Plane of </a:t>
            </a:r>
            <a:r>
              <a:rPr lang="en-US" sz="3600" b="1" dirty="0" smtClean="0"/>
              <a:t>Symmetry/Reflection Symmetry/</a:t>
            </a:r>
            <a:r>
              <a:rPr lang="en-US" sz="3600" b="1" dirty="0"/>
              <a:t/>
            </a:r>
            <a:br>
              <a:rPr lang="en-US" sz="3600" b="1" dirty="0"/>
            </a:br>
            <a:r>
              <a:rPr lang="en-US" sz="3600" dirty="0" smtClean="0"/>
              <a:t> </a:t>
            </a:r>
            <a:r>
              <a:rPr lang="en-US" sz="3600" b="1" dirty="0" smtClean="0"/>
              <a:t>Mirror </a:t>
            </a:r>
            <a:r>
              <a:rPr lang="en-US" sz="3600" b="1" dirty="0"/>
              <a:t>Symmetry</a:t>
            </a:r>
            <a:endParaRPr lang="en-US" sz="3600" dirty="0"/>
          </a:p>
        </p:txBody>
      </p:sp>
    </p:spTree>
    <p:extLst>
      <p:ext uri="{BB962C8B-B14F-4D97-AF65-F5344CB8AC3E}">
        <p14:creationId xmlns:p14="http://schemas.microsoft.com/office/powerpoint/2010/main" val="4133895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25" y="1752600"/>
            <a:ext cx="6781800" cy="5105400"/>
          </a:xfrm>
        </p:spPr>
        <p:txBody>
          <a:bodyPr>
            <a:normAutofit fontScale="77500" lnSpcReduction="20000"/>
          </a:bodyPr>
          <a:lstStyle/>
          <a:p>
            <a:pPr algn="just"/>
            <a:r>
              <a:rPr lang="en-US" dirty="0"/>
              <a:t>Most crystals have a </a:t>
            </a:r>
            <a:r>
              <a:rPr lang="en-US" b="1" dirty="0"/>
              <a:t>center of symmetry</a:t>
            </a:r>
            <a:r>
              <a:rPr lang="en-US" dirty="0"/>
              <a:t>, even though they may not possess either planes of symmetry or axes of </a:t>
            </a:r>
            <a:r>
              <a:rPr lang="en-US" dirty="0" smtClean="0"/>
              <a:t>symmetry.</a:t>
            </a:r>
          </a:p>
          <a:p>
            <a:pPr algn="just"/>
            <a:endParaRPr lang="en-US" dirty="0" smtClean="0"/>
          </a:p>
          <a:p>
            <a:pPr algn="just"/>
            <a:r>
              <a:rPr lang="en-US" dirty="0"/>
              <a:t>If you can pass an imaginary line from the surface of a crystal face through the center of the crystal (the axial cross) and it intersects a similar point on a face equidistance from the center, then the crystal has a center of symmetry. </a:t>
            </a:r>
            <a:endParaRPr lang="en-US" dirty="0" smtClean="0"/>
          </a:p>
          <a:p>
            <a:pPr algn="just"/>
            <a:endParaRPr lang="en-US" dirty="0"/>
          </a:p>
          <a:p>
            <a:pPr algn="just"/>
            <a:r>
              <a:rPr lang="en-US" dirty="0" smtClean="0"/>
              <a:t>In </a:t>
            </a:r>
            <a:r>
              <a:rPr lang="en-US" dirty="0"/>
              <a:t>this operation lines are drawn from all points on the object through a point in the center of the object, called a symmetry center (symbolized with the letter "</a:t>
            </a:r>
            <a:r>
              <a:rPr lang="en-US" dirty="0" err="1"/>
              <a:t>i</a:t>
            </a:r>
            <a:r>
              <a:rPr lang="en-US" dirty="0"/>
              <a:t>"). </a:t>
            </a:r>
            <a:endParaRPr lang="en-US" dirty="0" smtClean="0"/>
          </a:p>
          <a:p>
            <a:pPr algn="just"/>
            <a:endParaRPr lang="en-US" dirty="0" smtClean="0"/>
          </a:p>
          <a:p>
            <a:pPr algn="just"/>
            <a:r>
              <a:rPr lang="en-US" dirty="0" smtClean="0"/>
              <a:t>The </a:t>
            </a:r>
            <a:r>
              <a:rPr lang="en-US" dirty="0"/>
              <a:t>lines each have lengths that are equidistant from the original points. </a:t>
            </a:r>
            <a:endParaRPr lang="en-US" dirty="0" smtClean="0"/>
          </a:p>
          <a:p>
            <a:pPr algn="just"/>
            <a:endParaRPr lang="en-US" dirty="0" smtClean="0"/>
          </a:p>
          <a:p>
            <a:pPr algn="just"/>
            <a:r>
              <a:rPr lang="en-US" dirty="0" smtClean="0"/>
              <a:t> </a:t>
            </a:r>
            <a:r>
              <a:rPr lang="en-US" dirty="0"/>
              <a:t>When the ends of the lines are connected, the original object is reproduced inverted from its original appearance.  </a:t>
            </a:r>
            <a:endParaRPr lang="en-US" dirty="0" smtClean="0"/>
          </a:p>
        </p:txBody>
      </p:sp>
      <p:sp>
        <p:nvSpPr>
          <p:cNvPr id="3" name="Title 2"/>
          <p:cNvSpPr>
            <a:spLocks noGrp="1"/>
          </p:cNvSpPr>
          <p:nvPr>
            <p:ph type="title"/>
          </p:nvPr>
        </p:nvSpPr>
        <p:spPr/>
        <p:txBody>
          <a:bodyPr>
            <a:normAutofit fontScale="90000"/>
          </a:bodyPr>
          <a:lstStyle/>
          <a:p>
            <a:r>
              <a:rPr lang="en-US" dirty="0"/>
              <a:t>Center of </a:t>
            </a:r>
            <a:r>
              <a:rPr lang="en-US" dirty="0" smtClean="0"/>
              <a:t>Symmetry/Inversion Symmetry</a:t>
            </a:r>
            <a:endParaRPr lang="en-US" dirty="0"/>
          </a:p>
        </p:txBody>
      </p:sp>
      <p:pic>
        <p:nvPicPr>
          <p:cNvPr id="4" name="Picture 2" descr="http://www.metafysica.nl/triclin_cs.gif"/>
          <p:cNvPicPr>
            <a:picLocks noChangeAspect="1" noChangeArrowheads="1"/>
          </p:cNvPicPr>
          <p:nvPr/>
        </p:nvPicPr>
        <p:blipFill rotWithShape="1">
          <a:blip r:embed="rId2">
            <a:extLst>
              <a:ext uri="{28A0092B-C50C-407E-A947-70E740481C1C}">
                <a14:useLocalDpi xmlns:a14="http://schemas.microsoft.com/office/drawing/2010/main" val="0"/>
              </a:ext>
            </a:extLst>
          </a:blip>
          <a:srcRect b="2647"/>
          <a:stretch/>
        </p:blipFill>
        <p:spPr bwMode="auto">
          <a:xfrm>
            <a:off x="6940150" y="1003460"/>
            <a:ext cx="2181604" cy="58604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45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28601" y="1524000"/>
            <a:ext cx="6019799" cy="5264726"/>
          </a:xfrm>
        </p:spPr>
        <p:txBody>
          <a:bodyPr>
            <a:normAutofit fontScale="77500" lnSpcReduction="20000"/>
          </a:bodyPr>
          <a:lstStyle/>
          <a:p>
            <a:pPr algn="just"/>
            <a:r>
              <a:rPr lang="en-US" altLang="en-US" sz="2200" b="1" dirty="0"/>
              <a:t>CRYSTALLOGRAPHY </a:t>
            </a:r>
            <a:r>
              <a:rPr lang="en-US" altLang="en-US" sz="2200" b="1" dirty="0" smtClean="0"/>
              <a:t>is the study of crystals. It includes the study of crystal form, crustal structure and crystal symmetry.</a:t>
            </a:r>
          </a:p>
          <a:p>
            <a:pPr algn="just"/>
            <a:endParaRPr lang="en-US" altLang="en-US" sz="2200" dirty="0" smtClean="0"/>
          </a:p>
          <a:p>
            <a:pPr algn="just"/>
            <a:r>
              <a:rPr lang="en-US" altLang="en-US" sz="2200" dirty="0" smtClean="0"/>
              <a:t>CRYSTALLOGRAPHY </a:t>
            </a:r>
            <a:r>
              <a:rPr lang="en-US" altLang="en-US" sz="2200" dirty="0"/>
              <a:t>is a part of the entire study of mineralogy.</a:t>
            </a:r>
          </a:p>
          <a:p>
            <a:pPr algn="just"/>
            <a:endParaRPr lang="en-US" altLang="en-US" sz="2200" dirty="0"/>
          </a:p>
          <a:p>
            <a:pPr algn="just"/>
            <a:r>
              <a:rPr lang="en-US" altLang="en-US" sz="2200" dirty="0"/>
              <a:t>Crystals are solids that form by a regular repeated pattern of molecules connecting together. </a:t>
            </a:r>
          </a:p>
          <a:p>
            <a:pPr algn="just"/>
            <a:endParaRPr lang="en-US" altLang="en-US" sz="2200" dirty="0"/>
          </a:p>
          <a:p>
            <a:pPr algn="just"/>
            <a:r>
              <a:rPr lang="en-US" altLang="en-US" sz="2200" dirty="0"/>
              <a:t>In some solids, the arrangements of the building blocks (atoms and molecules) can be random or very different throughout the material. </a:t>
            </a:r>
          </a:p>
          <a:p>
            <a:pPr algn="just"/>
            <a:endParaRPr lang="en-US" altLang="en-US" sz="2200" dirty="0"/>
          </a:p>
          <a:p>
            <a:pPr algn="just"/>
            <a:r>
              <a:rPr lang="en-US" altLang="en-US" sz="2200" dirty="0"/>
              <a:t>In crystals, however, a collections of atoms called the Unit Cell is repeated in exactly the same arrangement over and over throughout the entire material.</a:t>
            </a:r>
          </a:p>
          <a:p>
            <a:pPr algn="just"/>
            <a:endParaRPr lang="en-US" altLang="en-US" sz="2200" dirty="0"/>
          </a:p>
          <a:p>
            <a:pPr algn="just"/>
            <a:r>
              <a:rPr lang="en-US" altLang="en-US" sz="2200" dirty="0"/>
              <a:t>Very slow cooling of a liquid allows atoms to arrange themselves into an ordered pattern, which may extend of a long range (millions of atoms). This kind of solid is called crystalline.</a:t>
            </a:r>
          </a:p>
          <a:p>
            <a:pPr algn="just">
              <a:lnSpc>
                <a:spcPct val="90000"/>
              </a:lnSpc>
            </a:pPr>
            <a:endParaRPr lang="en-US" altLang="en-US" sz="2000" dirty="0" smtClean="0">
              <a:solidFill>
                <a:srgbClr val="000000"/>
              </a:solidFill>
              <a:latin typeface="Arial" charset="0"/>
            </a:endParaRPr>
          </a:p>
          <a:p>
            <a:pPr algn="just">
              <a:lnSpc>
                <a:spcPct val="90000"/>
              </a:lnSpc>
            </a:pPr>
            <a:endParaRPr lang="en-US" altLang="en-US" sz="2000" dirty="0" smtClean="0">
              <a:solidFill>
                <a:srgbClr val="000000"/>
              </a:solidFill>
              <a:latin typeface="Arial" charset="0"/>
            </a:endParaRPr>
          </a:p>
          <a:p>
            <a:pPr algn="just">
              <a:lnSpc>
                <a:spcPct val="90000"/>
              </a:lnSpc>
            </a:pPr>
            <a:endParaRPr lang="en-US" altLang="en-US" sz="2000" dirty="0" smtClean="0">
              <a:solidFill>
                <a:srgbClr val="000000"/>
              </a:solidFill>
              <a:latin typeface="Arial" charset="0"/>
            </a:endParaRPr>
          </a:p>
        </p:txBody>
      </p:sp>
      <p:sp>
        <p:nvSpPr>
          <p:cNvPr id="2" name="Title 1"/>
          <p:cNvSpPr>
            <a:spLocks noGrp="1"/>
          </p:cNvSpPr>
          <p:nvPr>
            <p:ph type="title"/>
          </p:nvPr>
        </p:nvSpPr>
        <p:spPr/>
        <p:txBody>
          <a:bodyPr>
            <a:normAutofit/>
          </a:bodyPr>
          <a:lstStyle/>
          <a:p>
            <a:r>
              <a:rPr lang="en-US" altLang="en-US" dirty="0"/>
              <a:t>Definition of Crystallography</a:t>
            </a:r>
            <a:endParaRPr lang="en-US" dirty="0"/>
          </a:p>
        </p:txBody>
      </p:sp>
      <p:pic>
        <p:nvPicPr>
          <p:cNvPr id="5125" name="Picture 5" descr="http://upload.wikimedia.org/wikipedia/commons/d/de/Nacl-structure.jpg"/>
          <p:cNvPicPr>
            <a:picLocks noChangeAspect="1" noChangeArrowheads="1"/>
          </p:cNvPicPr>
          <p:nvPr/>
        </p:nvPicPr>
        <p:blipFill rotWithShape="1">
          <a:blip r:embed="rId3">
            <a:extLst>
              <a:ext uri="{28A0092B-C50C-407E-A947-70E740481C1C}">
                <a14:useLocalDpi xmlns:a14="http://schemas.microsoft.com/office/drawing/2010/main" val="0"/>
              </a:ext>
            </a:extLst>
          </a:blip>
          <a:srcRect l="17637" r="7954"/>
          <a:stretch/>
        </p:blipFill>
        <p:spPr bwMode="auto">
          <a:xfrm>
            <a:off x="6248400" y="1600200"/>
            <a:ext cx="2643607" cy="2667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50000" b="2981"/>
          <a:stretch/>
        </p:blipFill>
        <p:spPr bwMode="auto">
          <a:xfrm>
            <a:off x="6472447" y="4495800"/>
            <a:ext cx="2195512" cy="21049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98637"/>
            <a:ext cx="4572415" cy="4525963"/>
          </a:xfrm>
        </p:spPr>
        <p:txBody>
          <a:bodyPr>
            <a:normAutofit/>
          </a:bodyPr>
          <a:lstStyle/>
          <a:p>
            <a:pPr algn="just"/>
            <a:r>
              <a:rPr lang="en-US" dirty="0"/>
              <a:t>Reflection of a </a:t>
            </a:r>
            <a:r>
              <a:rPr lang="en-US" dirty="0" smtClean="0"/>
              <a:t>2 dimensional </a:t>
            </a:r>
            <a:r>
              <a:rPr lang="en-US" dirty="0"/>
              <a:t>object </a:t>
            </a:r>
            <a:r>
              <a:rPr lang="en-US" dirty="0" smtClean="0"/>
              <a:t>occurs </a:t>
            </a:r>
            <a:r>
              <a:rPr lang="en-US" dirty="0"/>
              <a:t>across a plane (m</a:t>
            </a:r>
            <a:r>
              <a:rPr lang="en-US" dirty="0" smtClean="0"/>
              <a:t>)</a:t>
            </a:r>
          </a:p>
          <a:p>
            <a:pPr algn="just"/>
            <a:endParaRPr lang="en-US" dirty="0" smtClean="0"/>
          </a:p>
          <a:p>
            <a:pPr algn="just"/>
            <a:r>
              <a:rPr lang="en-US" dirty="0"/>
              <a:t>After inversion everything is </a:t>
            </a:r>
            <a:r>
              <a:rPr lang="en-US" dirty="0" smtClean="0"/>
              <a:t> an </a:t>
            </a:r>
            <a:r>
              <a:rPr lang="en-US" dirty="0"/>
              <a:t>equal and opposite </a:t>
            </a:r>
            <a:r>
              <a:rPr lang="en-US" dirty="0" smtClean="0"/>
              <a:t> distance </a:t>
            </a:r>
            <a:r>
              <a:rPr lang="en-US" dirty="0"/>
              <a:t>through a single </a:t>
            </a:r>
            <a:r>
              <a:rPr lang="en-US" dirty="0" smtClean="0"/>
              <a:t> point  i.</a:t>
            </a:r>
            <a:endParaRPr lang="en-US" dirty="0"/>
          </a:p>
        </p:txBody>
      </p:sp>
      <p:sp>
        <p:nvSpPr>
          <p:cNvPr id="3" name="Title 2"/>
          <p:cNvSpPr>
            <a:spLocks noGrp="1"/>
          </p:cNvSpPr>
          <p:nvPr>
            <p:ph type="title"/>
          </p:nvPr>
        </p:nvSpPr>
        <p:spPr/>
        <p:txBody>
          <a:bodyPr>
            <a:normAutofit/>
          </a:bodyPr>
          <a:lstStyle/>
          <a:p>
            <a:r>
              <a:rPr lang="en-US" dirty="0"/>
              <a:t>Reflection versus </a:t>
            </a:r>
            <a:r>
              <a:rPr lang="en-US" dirty="0" smtClean="0"/>
              <a:t>Inversion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2194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966" y="4419600"/>
            <a:ext cx="3981034"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987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763000" cy="2153592"/>
          </a:xfrm>
        </p:spPr>
        <p:txBody>
          <a:bodyPr>
            <a:normAutofit fontScale="70000" lnSpcReduction="20000"/>
          </a:bodyPr>
          <a:lstStyle/>
          <a:p>
            <a:pPr algn="just"/>
            <a:r>
              <a:rPr lang="en-US" dirty="0"/>
              <a:t>The combining of the single operations, </a:t>
            </a:r>
            <a:r>
              <a:rPr lang="en-US" b="1" dirty="0"/>
              <a:t>rotation </a:t>
            </a:r>
            <a:r>
              <a:rPr lang="en-US" b="1" dirty="0" smtClean="0"/>
              <a:t>and </a:t>
            </a:r>
            <a:r>
              <a:rPr lang="en-US" b="1" dirty="0"/>
              <a:t>inversion, generates a </a:t>
            </a:r>
            <a:r>
              <a:rPr lang="en-US" b="1" dirty="0" err="1" smtClean="0"/>
              <a:t>rotoinversion</a:t>
            </a:r>
            <a:r>
              <a:rPr lang="en-US" b="1" dirty="0" smtClean="0"/>
              <a:t>  symmetry</a:t>
            </a:r>
            <a:r>
              <a:rPr lang="en-US" dirty="0" smtClean="0"/>
              <a:t>.</a:t>
            </a:r>
          </a:p>
          <a:p>
            <a:pPr algn="just"/>
            <a:endParaRPr lang="en-US" dirty="0"/>
          </a:p>
          <a:p>
            <a:pPr algn="just"/>
            <a:r>
              <a:rPr lang="en-US" dirty="0"/>
              <a:t>Objects that have </a:t>
            </a:r>
            <a:r>
              <a:rPr lang="en-US" b="1" dirty="0" err="1"/>
              <a:t>rotoinversion</a:t>
            </a:r>
            <a:r>
              <a:rPr lang="en-US" b="1" dirty="0"/>
              <a:t> symmetry </a:t>
            </a:r>
            <a:r>
              <a:rPr lang="en-US" dirty="0"/>
              <a:t>have an element of symmetry called a </a:t>
            </a:r>
            <a:r>
              <a:rPr lang="en-US" dirty="0" err="1"/>
              <a:t>rotoinversion</a:t>
            </a:r>
            <a:r>
              <a:rPr lang="en-US" dirty="0"/>
              <a:t> axis. </a:t>
            </a:r>
            <a:endParaRPr lang="en-US" dirty="0" smtClean="0"/>
          </a:p>
          <a:p>
            <a:pPr algn="just"/>
            <a:endParaRPr lang="en-US" dirty="0"/>
          </a:p>
          <a:p>
            <a:pPr algn="just"/>
            <a:r>
              <a:rPr lang="en-US" dirty="0"/>
              <a:t>To differentiate between normal rotation and </a:t>
            </a:r>
            <a:r>
              <a:rPr lang="en-US" dirty="0" err="1"/>
              <a:t>rotoinversion</a:t>
            </a:r>
            <a:r>
              <a:rPr lang="en-US" dirty="0"/>
              <a:t> we add a </a:t>
            </a:r>
            <a:r>
              <a:rPr lang="en-US" dirty="0" smtClean="0"/>
              <a:t>bar ¯ above </a:t>
            </a:r>
            <a:r>
              <a:rPr lang="en-US" dirty="0"/>
              <a:t>the rotation symbol</a:t>
            </a:r>
          </a:p>
        </p:txBody>
      </p:sp>
      <p:sp>
        <p:nvSpPr>
          <p:cNvPr id="3" name="Title 2"/>
          <p:cNvSpPr>
            <a:spLocks noGrp="1"/>
          </p:cNvSpPr>
          <p:nvPr>
            <p:ph type="title"/>
          </p:nvPr>
        </p:nvSpPr>
        <p:spPr/>
        <p:txBody>
          <a:bodyPr/>
          <a:lstStyle/>
          <a:p>
            <a:r>
              <a:rPr lang="en-US" dirty="0" err="1" smtClean="0"/>
              <a:t>Rotoinversion</a:t>
            </a:r>
            <a:r>
              <a:rPr lang="en-US" dirty="0" smtClean="0"/>
              <a:t> Symmetry</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55" t="23827" r="19827" b="28797"/>
          <a:stretch/>
        </p:blipFill>
        <p:spPr bwMode="auto">
          <a:xfrm>
            <a:off x="1395350" y="3753792"/>
            <a:ext cx="6321631" cy="3028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752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953000"/>
          </a:xfrm>
        </p:spPr>
        <p:txBody>
          <a:bodyPr>
            <a:normAutofit fontScale="92500" lnSpcReduction="20000"/>
          </a:bodyPr>
          <a:lstStyle/>
          <a:p>
            <a:pPr algn="just"/>
            <a:r>
              <a:rPr lang="en-US" b="1" i="1" dirty="0"/>
              <a:t>2-fold </a:t>
            </a:r>
            <a:r>
              <a:rPr lang="en-US" b="1" i="1" dirty="0" err="1"/>
              <a:t>Rotoinversion</a:t>
            </a:r>
            <a:r>
              <a:rPr lang="en-US" dirty="0"/>
              <a:t> - The operation of 2-fold </a:t>
            </a:r>
            <a:r>
              <a:rPr lang="en-US" dirty="0" err="1"/>
              <a:t>rotoinversion</a:t>
            </a:r>
            <a:r>
              <a:rPr lang="en-US" dirty="0"/>
              <a:t> involves first rotating the object by 180</a:t>
            </a:r>
            <a:r>
              <a:rPr lang="en-US" baseline="30000" dirty="0"/>
              <a:t>o</a:t>
            </a:r>
            <a:r>
              <a:rPr lang="en-US" dirty="0"/>
              <a:t> then inverting it through an inversion center.  </a:t>
            </a:r>
            <a:r>
              <a:rPr lang="en-US" dirty="0" smtClean="0"/>
              <a:t>A </a:t>
            </a:r>
            <a:r>
              <a:rPr lang="en-US" dirty="0"/>
              <a:t>2-fold </a:t>
            </a:r>
            <a:r>
              <a:rPr lang="en-US" dirty="0" err="1"/>
              <a:t>rotoinversion</a:t>
            </a:r>
            <a:r>
              <a:rPr lang="en-US" dirty="0"/>
              <a:t> axis is symbolized as a 2 with a bar over the top, and would be pronounced as "bar 2"</a:t>
            </a:r>
            <a:endParaRPr lang="en-US" b="1" i="1" dirty="0" smtClean="0"/>
          </a:p>
          <a:p>
            <a:pPr algn="just"/>
            <a:endParaRPr lang="en-US" b="1" i="1" dirty="0"/>
          </a:p>
          <a:p>
            <a:pPr algn="just"/>
            <a:r>
              <a:rPr lang="en-US" b="1" i="1" dirty="0" smtClean="0"/>
              <a:t>3-fold </a:t>
            </a:r>
            <a:r>
              <a:rPr lang="en-US" b="1" i="1" dirty="0" err="1"/>
              <a:t>Rotoinversion</a:t>
            </a:r>
            <a:r>
              <a:rPr lang="en-US" b="1" i="1" dirty="0"/>
              <a:t> </a:t>
            </a:r>
            <a:r>
              <a:rPr lang="en-US" dirty="0"/>
              <a:t>- This involves rotating the object by 120</a:t>
            </a:r>
            <a:r>
              <a:rPr lang="en-US" baseline="30000" dirty="0"/>
              <a:t>o</a:t>
            </a:r>
            <a:r>
              <a:rPr lang="en-US" dirty="0"/>
              <a:t> (360/3 = 120), and inverting through a center.  </a:t>
            </a:r>
            <a:r>
              <a:rPr lang="en-US" dirty="0" smtClean="0"/>
              <a:t>A </a:t>
            </a:r>
            <a:r>
              <a:rPr lang="en-US" dirty="0"/>
              <a:t>3-fold </a:t>
            </a:r>
            <a:r>
              <a:rPr lang="en-US" dirty="0" err="1"/>
              <a:t>rotoinversion</a:t>
            </a:r>
            <a:r>
              <a:rPr lang="en-US" dirty="0"/>
              <a:t> axis is denoted as (pronounced "bar 3").  </a:t>
            </a:r>
            <a:endParaRPr lang="en-US" dirty="0" smtClean="0"/>
          </a:p>
          <a:p>
            <a:pPr algn="just"/>
            <a:endParaRPr lang="en-US" dirty="0"/>
          </a:p>
          <a:p>
            <a:pPr algn="just"/>
            <a:r>
              <a:rPr lang="en-US" b="1" dirty="0"/>
              <a:t>4-fold </a:t>
            </a:r>
            <a:r>
              <a:rPr lang="en-US" b="1" dirty="0" err="1"/>
              <a:t>Rotoinversion</a:t>
            </a:r>
            <a:r>
              <a:rPr lang="en-US" b="1" dirty="0"/>
              <a:t> </a:t>
            </a:r>
            <a:r>
              <a:rPr lang="en-US" dirty="0"/>
              <a:t>- This involves rotation of the object by 90o then inverting through a center.  A four fold </a:t>
            </a:r>
            <a:r>
              <a:rPr lang="en-US" dirty="0" err="1"/>
              <a:t>rotoinversion</a:t>
            </a:r>
            <a:r>
              <a:rPr lang="en-US" dirty="0"/>
              <a:t> axis is symbolized as bar </a:t>
            </a:r>
            <a:r>
              <a:rPr lang="en-US" dirty="0" smtClean="0"/>
              <a:t>4. </a:t>
            </a:r>
          </a:p>
          <a:p>
            <a:pPr algn="just"/>
            <a:endParaRPr lang="en-US" dirty="0"/>
          </a:p>
          <a:p>
            <a:pPr algn="just"/>
            <a:r>
              <a:rPr lang="en-US" b="1" i="1" dirty="0"/>
              <a:t>6-fold </a:t>
            </a:r>
            <a:r>
              <a:rPr lang="en-US" b="1" i="1" dirty="0" err="1"/>
              <a:t>Rotoinversion</a:t>
            </a:r>
            <a:r>
              <a:rPr lang="en-US" dirty="0"/>
              <a:t> - A 6-fold </a:t>
            </a:r>
            <a:r>
              <a:rPr lang="en-US" dirty="0" err="1"/>
              <a:t>rotoinversion</a:t>
            </a:r>
            <a:r>
              <a:rPr lang="en-US" dirty="0"/>
              <a:t> axis </a:t>
            </a:r>
            <a:r>
              <a:rPr lang="en-US" dirty="0" smtClean="0"/>
              <a:t>involves </a:t>
            </a:r>
            <a:r>
              <a:rPr lang="en-US" dirty="0"/>
              <a:t>rotating the object by 60</a:t>
            </a:r>
            <a:r>
              <a:rPr lang="en-US" baseline="30000" dirty="0"/>
              <a:t>o</a:t>
            </a:r>
            <a:r>
              <a:rPr lang="en-US" dirty="0"/>
              <a:t> and inverting through a </a:t>
            </a:r>
            <a:r>
              <a:rPr lang="en-US" dirty="0" smtClean="0"/>
              <a:t>center and is called as bar 6.</a:t>
            </a:r>
            <a:r>
              <a:rPr lang="en-US" dirty="0"/>
              <a:t> </a:t>
            </a:r>
          </a:p>
        </p:txBody>
      </p:sp>
      <p:sp>
        <p:nvSpPr>
          <p:cNvPr id="3" name="Title 2"/>
          <p:cNvSpPr>
            <a:spLocks noGrp="1"/>
          </p:cNvSpPr>
          <p:nvPr>
            <p:ph type="title"/>
          </p:nvPr>
        </p:nvSpPr>
        <p:spPr/>
        <p:txBody>
          <a:bodyPr/>
          <a:lstStyle/>
          <a:p>
            <a:r>
              <a:rPr lang="en-US" dirty="0" err="1"/>
              <a:t>Rotoinversion</a:t>
            </a:r>
            <a:endParaRPr lang="en-US" dirty="0"/>
          </a:p>
        </p:txBody>
      </p:sp>
    </p:spTree>
    <p:extLst>
      <p:ext uri="{BB962C8B-B14F-4D97-AF65-F5344CB8AC3E}">
        <p14:creationId xmlns:p14="http://schemas.microsoft.com/office/powerpoint/2010/main" val="4012729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Example: A 3 fold </a:t>
            </a:r>
            <a:r>
              <a:rPr lang="en-US" dirty="0" err="1" smtClean="0"/>
              <a:t>roto</a:t>
            </a:r>
            <a:r>
              <a:rPr lang="en-US" dirty="0"/>
              <a:t>-</a:t>
            </a:r>
            <a:r>
              <a:rPr lang="en-US" dirty="0" smtClean="0"/>
              <a:t>inversion</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57" t="25905" r="18788" b="25749"/>
          <a:stretch/>
        </p:blipFill>
        <p:spPr bwMode="auto">
          <a:xfrm>
            <a:off x="172192" y="2057400"/>
            <a:ext cx="8799616" cy="41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27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etafysica.nl/derivation_overview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2773"/>
            <a:ext cx="3560724" cy="67115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76200" y="2842199"/>
            <a:ext cx="5029200" cy="1252728"/>
          </a:xfrm>
        </p:spPr>
        <p:txBody>
          <a:bodyPr>
            <a:normAutofit fontScale="90000"/>
          </a:bodyPr>
          <a:lstStyle/>
          <a:p>
            <a:r>
              <a:rPr lang="en-US" b="1" dirty="0" smtClean="0">
                <a:solidFill>
                  <a:schemeClr val="tx1"/>
                </a:solidFill>
              </a:rPr>
              <a:t>Rotation versus </a:t>
            </a:r>
            <a:r>
              <a:rPr lang="en-US" b="1" dirty="0" err="1" smtClean="0">
                <a:solidFill>
                  <a:schemeClr val="tx1"/>
                </a:solidFill>
              </a:rPr>
              <a:t>rotoinversion</a:t>
            </a:r>
            <a:endParaRPr lang="en-US" b="1" dirty="0">
              <a:solidFill>
                <a:schemeClr val="tx1"/>
              </a:solidFill>
            </a:endParaRPr>
          </a:p>
        </p:txBody>
      </p:sp>
    </p:spTree>
    <p:extLst>
      <p:ext uri="{BB962C8B-B14F-4D97-AF65-F5344CB8AC3E}">
        <p14:creationId xmlns:p14="http://schemas.microsoft.com/office/powerpoint/2010/main" val="3534038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09800"/>
            <a:ext cx="8305799" cy="3916363"/>
          </a:xfrm>
        </p:spPr>
        <p:txBody>
          <a:bodyPr>
            <a:normAutofit fontScale="92500" lnSpcReduction="10000"/>
          </a:bodyPr>
          <a:lstStyle/>
          <a:p>
            <a:pPr algn="just"/>
            <a:r>
              <a:rPr lang="en-US" dirty="0"/>
              <a:t>As should be evident by now, in three dimensional objects, such as crystals, symmetry elements may be present in several different combinations</a:t>
            </a:r>
            <a:r>
              <a:rPr lang="en-US" dirty="0" smtClean="0"/>
              <a:t>.</a:t>
            </a:r>
          </a:p>
          <a:p>
            <a:pPr algn="just"/>
            <a:endParaRPr lang="en-US" dirty="0" smtClean="0"/>
          </a:p>
          <a:p>
            <a:pPr algn="just"/>
            <a:r>
              <a:rPr lang="en-US" dirty="0" smtClean="0"/>
              <a:t>Combination </a:t>
            </a:r>
            <a:r>
              <a:rPr lang="en-US" dirty="0"/>
              <a:t>of mirror, rotation, inversion and </a:t>
            </a:r>
            <a:r>
              <a:rPr lang="en-US" dirty="0" err="1" smtClean="0"/>
              <a:t>rotoinversion</a:t>
            </a:r>
            <a:r>
              <a:rPr lang="en-US" dirty="0" smtClean="0"/>
              <a:t> symmetry </a:t>
            </a:r>
            <a:r>
              <a:rPr lang="en-US" dirty="0"/>
              <a:t>elements leads to 32 possible, non-identical symmetry combinations.  </a:t>
            </a:r>
            <a:endParaRPr lang="en-US" dirty="0" smtClean="0"/>
          </a:p>
          <a:p>
            <a:pPr algn="just"/>
            <a:endParaRPr lang="en-US" dirty="0" smtClean="0"/>
          </a:p>
          <a:p>
            <a:pPr algn="just"/>
            <a:r>
              <a:rPr lang="en-US" dirty="0" smtClean="0"/>
              <a:t>These </a:t>
            </a:r>
            <a:r>
              <a:rPr lang="en-US" dirty="0"/>
              <a:t>32 combinations define the </a:t>
            </a:r>
            <a:r>
              <a:rPr lang="en-US" b="1" i="1" dirty="0"/>
              <a:t>32 Crystal Classes</a:t>
            </a:r>
            <a:r>
              <a:rPr lang="en-US" dirty="0"/>
              <a:t>.  </a:t>
            </a:r>
            <a:endParaRPr lang="en-US" dirty="0" smtClean="0"/>
          </a:p>
          <a:p>
            <a:pPr algn="just"/>
            <a:endParaRPr lang="en-US" dirty="0" smtClean="0"/>
          </a:p>
          <a:p>
            <a:pPr algn="just"/>
            <a:r>
              <a:rPr lang="en-US" dirty="0" smtClean="0"/>
              <a:t>Every </a:t>
            </a:r>
            <a:r>
              <a:rPr lang="en-US" dirty="0"/>
              <a:t>crystal must belong to one of these 32 crystal classes.</a:t>
            </a:r>
          </a:p>
        </p:txBody>
      </p:sp>
      <p:sp>
        <p:nvSpPr>
          <p:cNvPr id="3" name="Title 2"/>
          <p:cNvSpPr>
            <a:spLocks noGrp="1"/>
          </p:cNvSpPr>
          <p:nvPr>
            <p:ph type="title"/>
          </p:nvPr>
        </p:nvSpPr>
        <p:spPr/>
        <p:txBody>
          <a:bodyPr>
            <a:normAutofit fontScale="90000"/>
          </a:bodyPr>
          <a:lstStyle/>
          <a:p>
            <a:r>
              <a:rPr lang="en-US" dirty="0"/>
              <a:t>Combinations of Symmetry Operations</a:t>
            </a:r>
          </a:p>
        </p:txBody>
      </p:sp>
    </p:spTree>
    <p:extLst>
      <p:ext uri="{BB962C8B-B14F-4D97-AF65-F5344CB8AC3E}">
        <p14:creationId xmlns:p14="http://schemas.microsoft.com/office/powerpoint/2010/main" val="3560172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6629400" cy="4495800"/>
          </a:xfrm>
        </p:spPr>
        <p:txBody>
          <a:bodyPr>
            <a:normAutofit fontScale="77500" lnSpcReduction="20000"/>
          </a:bodyPr>
          <a:lstStyle/>
          <a:p>
            <a:pPr algn="just"/>
            <a:r>
              <a:rPr lang="en-US" dirty="0" smtClean="0"/>
              <a:t>Here one example from the </a:t>
            </a:r>
            <a:r>
              <a:rPr lang="en-US" b="1" dirty="0" smtClean="0"/>
              <a:t>Tetragonal System </a:t>
            </a:r>
            <a:r>
              <a:rPr lang="en-US" dirty="0" smtClean="0"/>
              <a:t>to show how </a:t>
            </a:r>
            <a:r>
              <a:rPr lang="en-US" dirty="0"/>
              <a:t>the various symmetry elements are combined in a somewhat completed crystal.  </a:t>
            </a:r>
            <a:r>
              <a:rPr lang="en-US" dirty="0" smtClean="0"/>
              <a:t> </a:t>
            </a:r>
            <a:endParaRPr lang="en-US" dirty="0"/>
          </a:p>
          <a:p>
            <a:pPr algn="just"/>
            <a:endParaRPr lang="en-US" dirty="0"/>
          </a:p>
          <a:p>
            <a:pPr algn="just"/>
            <a:r>
              <a:rPr lang="en-US" dirty="0"/>
              <a:t>Thus, this crystal has the following symmetry elements:</a:t>
            </a:r>
          </a:p>
          <a:p>
            <a:pPr algn="just"/>
            <a:endParaRPr lang="en-US" dirty="0"/>
          </a:p>
          <a:p>
            <a:pPr algn="just"/>
            <a:r>
              <a:rPr lang="en-US" dirty="0"/>
              <a:t> </a:t>
            </a:r>
            <a:r>
              <a:rPr lang="en-US" dirty="0" smtClean="0"/>
              <a:t>1  </a:t>
            </a:r>
            <a:r>
              <a:rPr lang="en-US" dirty="0"/>
              <a:t>-  4-fold rotation axis (A4)</a:t>
            </a:r>
          </a:p>
          <a:p>
            <a:pPr algn="just"/>
            <a:r>
              <a:rPr lang="en-US" dirty="0" smtClean="0"/>
              <a:t> </a:t>
            </a:r>
            <a:r>
              <a:rPr lang="en-US" dirty="0"/>
              <a:t>4 -  2-fold rotation axes (A2), 2 cutting the faces &amp; 2 cutting the edges.</a:t>
            </a:r>
          </a:p>
          <a:p>
            <a:pPr algn="just"/>
            <a:r>
              <a:rPr lang="en-US" dirty="0" smtClean="0"/>
              <a:t>5 </a:t>
            </a:r>
            <a:r>
              <a:rPr lang="en-US" dirty="0"/>
              <a:t>mirror planes (m), 2 cutting across the faces, 2 cutting through the edges, and one cutting horizontally through the center.</a:t>
            </a:r>
          </a:p>
          <a:p>
            <a:pPr algn="just"/>
            <a:r>
              <a:rPr lang="en-US" dirty="0" smtClean="0"/>
              <a:t>Note </a:t>
            </a:r>
            <a:r>
              <a:rPr lang="en-US" dirty="0"/>
              <a:t>also that there is a center of symmetry (</a:t>
            </a:r>
            <a:r>
              <a:rPr lang="en-US" dirty="0" err="1"/>
              <a:t>i</a:t>
            </a:r>
            <a:r>
              <a:rPr lang="en-US" dirty="0"/>
              <a:t>).</a:t>
            </a:r>
          </a:p>
          <a:p>
            <a:pPr algn="just"/>
            <a:endParaRPr lang="en-US" dirty="0"/>
          </a:p>
          <a:p>
            <a:pPr algn="just"/>
            <a:r>
              <a:rPr lang="en-US" dirty="0"/>
              <a:t>The symmetry content of this crystal is thus: </a:t>
            </a:r>
            <a:r>
              <a:rPr lang="en-US" b="1" dirty="0" err="1"/>
              <a:t>i</a:t>
            </a:r>
            <a:r>
              <a:rPr lang="en-US" b="1" dirty="0"/>
              <a:t>, 1A4, 4A2, 5m</a:t>
            </a:r>
          </a:p>
        </p:txBody>
      </p:sp>
      <p:sp>
        <p:nvSpPr>
          <p:cNvPr id="3" name="Title 2"/>
          <p:cNvSpPr>
            <a:spLocks noGrp="1"/>
          </p:cNvSpPr>
          <p:nvPr>
            <p:ph type="title"/>
          </p:nvPr>
        </p:nvSpPr>
        <p:spPr/>
        <p:txBody>
          <a:bodyPr>
            <a:normAutofit fontScale="90000"/>
          </a:bodyPr>
          <a:lstStyle/>
          <a:p>
            <a:r>
              <a:rPr lang="en-US" dirty="0"/>
              <a:t>Combinations of Symmetry Operations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705100"/>
            <a:ext cx="20859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6340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52600"/>
            <a:ext cx="5943599" cy="4373563"/>
          </a:xfrm>
        </p:spPr>
        <p:txBody>
          <a:bodyPr>
            <a:normAutofit fontScale="92500" lnSpcReduction="10000"/>
          </a:bodyPr>
          <a:lstStyle/>
          <a:p>
            <a:pPr algn="just"/>
            <a:r>
              <a:rPr lang="en-US" dirty="0"/>
              <a:t>Before going into the 32 crystal classes, </a:t>
            </a:r>
            <a:r>
              <a:rPr lang="en-US" dirty="0" smtClean="0"/>
              <a:t>we should first see how to derive </a:t>
            </a:r>
            <a:r>
              <a:rPr lang="en-US" dirty="0"/>
              <a:t>the Hermann-</a:t>
            </a:r>
            <a:r>
              <a:rPr lang="en-US" dirty="0" err="1"/>
              <a:t>Mauguin</a:t>
            </a:r>
            <a:r>
              <a:rPr lang="en-US" dirty="0"/>
              <a:t> symbols (also called the international symbols) used to describe the crystal classes from the symmetry content.  </a:t>
            </a:r>
            <a:endParaRPr lang="en-US" dirty="0" smtClean="0"/>
          </a:p>
          <a:p>
            <a:pPr algn="just"/>
            <a:endParaRPr lang="en-US" dirty="0" smtClean="0"/>
          </a:p>
          <a:p>
            <a:pPr algn="just"/>
            <a:r>
              <a:rPr lang="en-US" dirty="0" smtClean="0"/>
              <a:t>We'll </a:t>
            </a:r>
            <a:r>
              <a:rPr lang="en-US" dirty="0"/>
              <a:t>start with a simple crystal then look at some more complex examples</a:t>
            </a:r>
            <a:r>
              <a:rPr lang="en-US" dirty="0" smtClean="0"/>
              <a:t>.</a:t>
            </a:r>
          </a:p>
          <a:p>
            <a:pPr algn="just"/>
            <a:endParaRPr lang="en-US" dirty="0" smtClean="0"/>
          </a:p>
          <a:p>
            <a:pPr algn="just"/>
            <a:r>
              <a:rPr lang="en-US" dirty="0"/>
              <a:t>The rectangular block shown here has 3 2-fold rotation axes (A2), 3 mirror planes (m), and a center of symmetry (</a:t>
            </a:r>
            <a:r>
              <a:rPr lang="en-US" dirty="0" err="1"/>
              <a:t>i</a:t>
            </a:r>
            <a:r>
              <a:rPr lang="en-US" dirty="0"/>
              <a:t>).  The rules for deriving the Hermann-</a:t>
            </a:r>
            <a:r>
              <a:rPr lang="en-US" dirty="0" err="1"/>
              <a:t>Mauguin</a:t>
            </a:r>
            <a:r>
              <a:rPr lang="en-US" dirty="0"/>
              <a:t> symbol are as follows: </a:t>
            </a:r>
          </a:p>
        </p:txBody>
      </p:sp>
      <p:sp>
        <p:nvSpPr>
          <p:cNvPr id="3" name="Title 2"/>
          <p:cNvSpPr>
            <a:spLocks noGrp="1"/>
          </p:cNvSpPr>
          <p:nvPr>
            <p:ph type="title"/>
          </p:nvPr>
        </p:nvSpPr>
        <p:spPr/>
        <p:txBody>
          <a:bodyPr>
            <a:normAutofit fontScale="90000"/>
          </a:bodyPr>
          <a:lstStyle/>
          <a:p>
            <a:r>
              <a:rPr lang="en-US" dirty="0"/>
              <a:t>Hermann-</a:t>
            </a:r>
            <a:r>
              <a:rPr lang="en-US" dirty="0" err="1"/>
              <a:t>Mauguin</a:t>
            </a:r>
            <a:r>
              <a:rPr lang="en-US" dirty="0"/>
              <a:t> (International) Symbols</a:t>
            </a:r>
          </a:p>
        </p:txBody>
      </p:sp>
      <p:pic>
        <p:nvPicPr>
          <p:cNvPr id="2050" name="Picture 2" descr="http://www.tulane.edu/%7Esanelson/images/Herm-Mau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892056"/>
            <a:ext cx="234315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966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1"/>
            <a:ext cx="6019799" cy="4953000"/>
          </a:xfrm>
        </p:spPr>
        <p:txBody>
          <a:bodyPr>
            <a:normAutofit fontScale="70000" lnSpcReduction="20000"/>
          </a:bodyPr>
          <a:lstStyle/>
          <a:p>
            <a:pPr algn="just"/>
            <a:endParaRPr lang="en-US" dirty="0"/>
          </a:p>
          <a:p>
            <a:pPr algn="just"/>
            <a:r>
              <a:rPr lang="en-US" dirty="0"/>
              <a:t> </a:t>
            </a:r>
            <a:r>
              <a:rPr lang="en-US" dirty="0" smtClean="0"/>
              <a:t>Write </a:t>
            </a:r>
            <a:r>
              <a:rPr lang="en-US" dirty="0"/>
              <a:t>a number representing each of the unique rotation axes present.  </a:t>
            </a:r>
            <a:endParaRPr lang="en-US" dirty="0" smtClean="0"/>
          </a:p>
          <a:p>
            <a:pPr algn="just"/>
            <a:endParaRPr lang="en-US" dirty="0" smtClean="0"/>
          </a:p>
          <a:p>
            <a:pPr algn="just"/>
            <a:r>
              <a:rPr lang="en-US" dirty="0" smtClean="0"/>
              <a:t>A </a:t>
            </a:r>
            <a:r>
              <a:rPr lang="en-US" dirty="0"/>
              <a:t>unique rotation axis is one that exists by itself and is not produced by another symmetry operation.  </a:t>
            </a:r>
            <a:endParaRPr lang="en-US" dirty="0" smtClean="0"/>
          </a:p>
          <a:p>
            <a:pPr algn="just"/>
            <a:endParaRPr lang="en-US" dirty="0" smtClean="0"/>
          </a:p>
          <a:p>
            <a:pPr algn="just"/>
            <a:r>
              <a:rPr lang="en-US" dirty="0" smtClean="0"/>
              <a:t>In </a:t>
            </a:r>
            <a:r>
              <a:rPr lang="en-US" dirty="0"/>
              <a:t>this case, all three 2-fold axes are unique, because each is perpendicular to a different shaped face, so we write a 2 (for 2-fold) for </a:t>
            </a:r>
            <a:r>
              <a:rPr lang="en-US" dirty="0" smtClean="0"/>
              <a:t>each axis</a:t>
            </a:r>
          </a:p>
          <a:p>
            <a:pPr algn="just"/>
            <a:endParaRPr lang="en-US" dirty="0" smtClean="0"/>
          </a:p>
          <a:p>
            <a:pPr marL="0" indent="0" algn="just">
              <a:buNone/>
            </a:pPr>
            <a:r>
              <a:rPr lang="en-US" dirty="0" smtClean="0"/>
              <a:t>	</a:t>
            </a:r>
            <a:r>
              <a:rPr lang="en-US" dirty="0"/>
              <a:t>	</a:t>
            </a:r>
            <a:r>
              <a:rPr lang="en-US" dirty="0" smtClean="0"/>
              <a:t>	</a:t>
            </a:r>
            <a:r>
              <a:rPr lang="en-US" b="1" dirty="0" smtClean="0"/>
              <a:t> 2   2   2</a:t>
            </a:r>
          </a:p>
          <a:p>
            <a:pPr algn="just"/>
            <a:endParaRPr lang="en-US" dirty="0"/>
          </a:p>
          <a:p>
            <a:pPr algn="just"/>
            <a:r>
              <a:rPr lang="en-US" dirty="0"/>
              <a:t> </a:t>
            </a:r>
            <a:r>
              <a:rPr lang="en-US" dirty="0" smtClean="0"/>
              <a:t>Next </a:t>
            </a:r>
            <a:r>
              <a:rPr lang="en-US" dirty="0"/>
              <a:t>we write an "m" for each unique mirror plane.  Again, a unique mirror plane is one that is not produced by any other symmetry operation.  In this example, we can tell that each mirror is unique because each one cuts a different looking face.  So, we write:</a:t>
            </a:r>
          </a:p>
          <a:p>
            <a:pPr algn="just"/>
            <a:endParaRPr lang="en-US" dirty="0"/>
          </a:p>
          <a:p>
            <a:pPr marL="0" indent="0" algn="just">
              <a:buNone/>
            </a:pPr>
            <a:r>
              <a:rPr lang="en-US" dirty="0" smtClean="0"/>
              <a:t>		</a:t>
            </a:r>
            <a:r>
              <a:rPr lang="en-US" dirty="0"/>
              <a:t>	</a:t>
            </a:r>
            <a:r>
              <a:rPr lang="en-US" b="1" dirty="0" smtClean="0"/>
              <a:t>2 </a:t>
            </a:r>
            <a:r>
              <a:rPr lang="en-US" b="1" dirty="0"/>
              <a:t>m 2 m 2 m</a:t>
            </a:r>
          </a:p>
          <a:p>
            <a:pPr algn="just"/>
            <a:endParaRPr lang="en-US" dirty="0"/>
          </a:p>
        </p:txBody>
      </p:sp>
      <p:sp>
        <p:nvSpPr>
          <p:cNvPr id="4" name="Title 2"/>
          <p:cNvSpPr>
            <a:spLocks noGrp="1"/>
          </p:cNvSpPr>
          <p:nvPr>
            <p:ph type="title"/>
          </p:nvPr>
        </p:nvSpPr>
        <p:spPr/>
        <p:txBody>
          <a:bodyPr>
            <a:normAutofit fontScale="90000"/>
          </a:bodyPr>
          <a:lstStyle/>
          <a:p>
            <a:r>
              <a:rPr lang="en-US" dirty="0"/>
              <a:t>Hermann-</a:t>
            </a:r>
            <a:r>
              <a:rPr lang="en-US" dirty="0" err="1"/>
              <a:t>Mauguin</a:t>
            </a:r>
            <a:r>
              <a:rPr lang="en-US" dirty="0"/>
              <a:t> (International) Symbols</a:t>
            </a:r>
          </a:p>
        </p:txBody>
      </p:sp>
      <p:pic>
        <p:nvPicPr>
          <p:cNvPr id="5" name="Picture 2" descr="http://www.tulane.edu/%7Esanelson/images/Herm-Mau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915093"/>
            <a:ext cx="234315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609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981200"/>
            <a:ext cx="5562600" cy="4419600"/>
          </a:xfrm>
        </p:spPr>
        <p:txBody>
          <a:bodyPr/>
          <a:lstStyle/>
          <a:p>
            <a:pPr algn="just"/>
            <a:r>
              <a:rPr lang="en-US" dirty="0"/>
              <a:t>If any of the axes are perpendicular to a mirror plane we put a slash (/) between the symbol for the axis and the symbol for the mirror plane.  </a:t>
            </a:r>
            <a:endParaRPr lang="en-US" dirty="0" smtClean="0"/>
          </a:p>
          <a:p>
            <a:pPr algn="just"/>
            <a:endParaRPr lang="en-US" dirty="0"/>
          </a:p>
          <a:p>
            <a:pPr algn="just"/>
            <a:r>
              <a:rPr lang="en-US" dirty="0" smtClean="0"/>
              <a:t>In </a:t>
            </a:r>
            <a:r>
              <a:rPr lang="en-US" dirty="0"/>
              <a:t>this case, each of the 2-fold axes are perpendicular to mirror planes, so our symbol becomes</a:t>
            </a:r>
            <a:r>
              <a:rPr lang="en-US" dirty="0" smtClean="0"/>
              <a:t>:</a:t>
            </a:r>
          </a:p>
          <a:p>
            <a:pPr algn="just"/>
            <a:endParaRPr lang="en-US" dirty="0"/>
          </a:p>
          <a:p>
            <a:pPr marL="0" indent="0" algn="just">
              <a:buNone/>
            </a:pPr>
            <a:r>
              <a:rPr lang="en-US" dirty="0" smtClean="0"/>
              <a:t>                                   2/m2/m2/m</a:t>
            </a:r>
            <a:endParaRPr lang="en-US" dirty="0"/>
          </a:p>
          <a:p>
            <a:pPr algn="just"/>
            <a:endParaRPr lang="en-US" dirty="0"/>
          </a:p>
        </p:txBody>
      </p:sp>
      <p:pic>
        <p:nvPicPr>
          <p:cNvPr id="4" name="Picture 2" descr="http://www.tulane.edu/%7Esanelson/images/Herm-Mau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915093"/>
            <a:ext cx="2343150" cy="16859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p:txBody>
          <a:bodyPr>
            <a:normAutofit fontScale="90000"/>
          </a:bodyPr>
          <a:lstStyle/>
          <a:p>
            <a:r>
              <a:rPr lang="en-US" dirty="0"/>
              <a:t>Hermann-</a:t>
            </a:r>
            <a:r>
              <a:rPr lang="en-US" dirty="0" err="1"/>
              <a:t>Mauguin</a:t>
            </a:r>
            <a:r>
              <a:rPr lang="en-US" dirty="0"/>
              <a:t> (International) Symbols</a:t>
            </a:r>
          </a:p>
        </p:txBody>
      </p:sp>
    </p:spTree>
    <p:extLst>
      <p:ext uri="{BB962C8B-B14F-4D97-AF65-F5344CB8AC3E}">
        <p14:creationId xmlns:p14="http://schemas.microsoft.com/office/powerpoint/2010/main" val="3142125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28601" y="1911925"/>
            <a:ext cx="5257799" cy="4800600"/>
          </a:xfrm>
        </p:spPr>
        <p:txBody>
          <a:bodyPr>
            <a:normAutofit fontScale="92500" lnSpcReduction="20000"/>
          </a:bodyPr>
          <a:lstStyle/>
          <a:p>
            <a:pPr algn="just">
              <a:lnSpc>
                <a:spcPct val="90000"/>
              </a:lnSpc>
            </a:pPr>
            <a:r>
              <a:rPr lang="en-US" altLang="en-US" sz="1900" dirty="0"/>
              <a:t>Most of the Earth is made of </a:t>
            </a:r>
            <a:r>
              <a:rPr lang="en-US" altLang="en-US" sz="1900" b="1" dirty="0"/>
              <a:t>solid rock</a:t>
            </a:r>
            <a:r>
              <a:rPr lang="en-US" altLang="en-US" sz="1900" dirty="0"/>
              <a:t>. The basic units from which rocks are made are </a:t>
            </a:r>
            <a:r>
              <a:rPr lang="en-US" altLang="en-US" sz="1900" b="1" dirty="0"/>
              <a:t>minerals</a:t>
            </a:r>
            <a:r>
              <a:rPr lang="en-US" altLang="en-US" sz="1900" dirty="0"/>
              <a:t>.</a:t>
            </a:r>
          </a:p>
          <a:p>
            <a:pPr algn="just">
              <a:lnSpc>
                <a:spcPct val="90000"/>
              </a:lnSpc>
            </a:pPr>
            <a:endParaRPr lang="en-US" altLang="en-US" sz="1900" dirty="0"/>
          </a:p>
          <a:p>
            <a:pPr algn="just">
              <a:lnSpc>
                <a:spcPct val="90000"/>
              </a:lnSpc>
            </a:pPr>
            <a:r>
              <a:rPr lang="en-US" altLang="en-US" sz="1900" dirty="0"/>
              <a:t>There are well over 4,000 officially recognized mineral species and as many as a hundred new ones are described each year</a:t>
            </a:r>
            <a:r>
              <a:rPr lang="en-US" altLang="en-US" sz="1900" dirty="0" smtClean="0"/>
              <a:t>.</a:t>
            </a:r>
          </a:p>
          <a:p>
            <a:pPr algn="just">
              <a:lnSpc>
                <a:spcPct val="90000"/>
              </a:lnSpc>
            </a:pPr>
            <a:endParaRPr lang="en-US" altLang="en-US" sz="1900" dirty="0"/>
          </a:p>
          <a:p>
            <a:pPr algn="just">
              <a:lnSpc>
                <a:spcPct val="90000"/>
              </a:lnSpc>
            </a:pPr>
            <a:r>
              <a:rPr lang="en-US" altLang="en-US" sz="1900" dirty="0"/>
              <a:t>The properties of rocks are ultimately determined by the properties of the constituent minerals, and many geological processes represent the culmination - on a very grand scale - of microscopic processes inside minerals.  </a:t>
            </a:r>
          </a:p>
          <a:p>
            <a:pPr algn="just">
              <a:lnSpc>
                <a:spcPct val="90000"/>
              </a:lnSpc>
            </a:pPr>
            <a:endParaRPr lang="en-US" altLang="en-US" sz="1900" dirty="0"/>
          </a:p>
          <a:p>
            <a:pPr algn="just">
              <a:lnSpc>
                <a:spcPct val="90000"/>
              </a:lnSpc>
            </a:pPr>
            <a:r>
              <a:rPr lang="en-US" altLang="en-US" sz="1900" dirty="0"/>
              <a:t>For example, large-scale processes, such as rock formation, deformation, weathering and metamorphic activity, are controlled by small-scale processes, such as movement of atoms (diffusion), shearing of crystal lattices (dislocation movement), growth of new crystals (nucleation, crystallization), and phase transformations. </a:t>
            </a:r>
          </a:p>
        </p:txBody>
      </p:sp>
      <p:sp>
        <p:nvSpPr>
          <p:cNvPr id="2" name="Title 1"/>
          <p:cNvSpPr>
            <a:spLocks noGrp="1"/>
          </p:cNvSpPr>
          <p:nvPr>
            <p:ph type="title"/>
          </p:nvPr>
        </p:nvSpPr>
        <p:spPr/>
        <p:txBody>
          <a:bodyPr>
            <a:noAutofit/>
          </a:bodyPr>
          <a:lstStyle/>
          <a:p>
            <a:r>
              <a:rPr lang="en-US" altLang="en-US" dirty="0"/>
              <a:t>Why Crystallography in Geosciences?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335" y="1866900"/>
            <a:ext cx="36068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45" t="8117" r="8857" b="11688"/>
          <a:stretch/>
        </p:blipFill>
        <p:spPr bwMode="auto">
          <a:xfrm>
            <a:off x="6400800" y="4788666"/>
            <a:ext cx="2138383" cy="199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828800"/>
            <a:ext cx="6400799" cy="4724400"/>
          </a:xfrm>
        </p:spPr>
        <p:txBody>
          <a:bodyPr>
            <a:normAutofit fontScale="77500" lnSpcReduction="20000"/>
          </a:bodyPr>
          <a:lstStyle/>
          <a:p>
            <a:pPr algn="just"/>
            <a:r>
              <a:rPr lang="en-US" dirty="0"/>
              <a:t>Our second example involves the block shown here to the right.  This model has one 2-fold axis and 2 mirror planes.  For the 2-fold axis, we write:</a:t>
            </a:r>
          </a:p>
          <a:p>
            <a:pPr algn="just"/>
            <a:endParaRPr lang="en-US" dirty="0"/>
          </a:p>
          <a:p>
            <a:pPr marL="0" indent="0" algn="just">
              <a:buNone/>
            </a:pPr>
            <a:r>
              <a:rPr lang="en-US" dirty="0" smtClean="0"/>
              <a:t>			              </a:t>
            </a:r>
            <a:r>
              <a:rPr lang="en-US" b="1" dirty="0" smtClean="0"/>
              <a:t>2</a:t>
            </a:r>
            <a:endParaRPr lang="en-US" b="1" dirty="0"/>
          </a:p>
          <a:p>
            <a:pPr algn="just"/>
            <a:endParaRPr lang="en-US" dirty="0"/>
          </a:p>
          <a:p>
            <a:pPr algn="just"/>
            <a:r>
              <a:rPr lang="en-US" dirty="0"/>
              <a:t>Each of the mirror planes is unique.  We can tell that because each one cuts a different looking face.  So, we write 2 "</a:t>
            </a:r>
            <a:r>
              <a:rPr lang="en-US" dirty="0" err="1"/>
              <a:t>m"s</a:t>
            </a:r>
            <a:r>
              <a:rPr lang="en-US" dirty="0"/>
              <a:t>, one for each mirror plane:</a:t>
            </a:r>
          </a:p>
          <a:p>
            <a:pPr algn="just"/>
            <a:endParaRPr lang="en-US" dirty="0"/>
          </a:p>
          <a:p>
            <a:pPr marL="0" indent="0" algn="just">
              <a:buNone/>
            </a:pPr>
            <a:r>
              <a:rPr lang="en-US" dirty="0" smtClean="0"/>
              <a:t>                                                                </a:t>
            </a:r>
            <a:r>
              <a:rPr lang="en-US" b="1" dirty="0" smtClean="0"/>
              <a:t>2 </a:t>
            </a:r>
            <a:r>
              <a:rPr lang="en-US" b="1" dirty="0"/>
              <a:t>m </a:t>
            </a:r>
            <a:r>
              <a:rPr lang="en-US" b="1" dirty="0" err="1"/>
              <a:t>m</a:t>
            </a:r>
            <a:endParaRPr lang="en-US" b="1" dirty="0"/>
          </a:p>
          <a:p>
            <a:pPr marL="0" indent="0" algn="just">
              <a:buNone/>
            </a:pPr>
            <a:r>
              <a:rPr lang="en-US" dirty="0"/>
              <a:t>	</a:t>
            </a:r>
          </a:p>
          <a:p>
            <a:pPr algn="just"/>
            <a:r>
              <a:rPr lang="en-US" dirty="0"/>
              <a:t>Note that the 2-fold axis is not perpendicular to a mirror plane, so we need no slashes.  Our final symbol is then:</a:t>
            </a:r>
          </a:p>
          <a:p>
            <a:pPr algn="just"/>
            <a:endParaRPr lang="en-US" dirty="0"/>
          </a:p>
          <a:p>
            <a:pPr marL="0" indent="0" algn="just">
              <a:buNone/>
            </a:pPr>
            <a:r>
              <a:rPr lang="en-US" dirty="0" smtClean="0"/>
              <a:t>                                                                </a:t>
            </a:r>
            <a:r>
              <a:rPr lang="en-US" b="1" dirty="0" smtClean="0"/>
              <a:t>  2mm</a:t>
            </a:r>
            <a:endParaRPr lang="en-US" b="1" dirty="0"/>
          </a:p>
        </p:txBody>
      </p:sp>
      <p:pic>
        <p:nvPicPr>
          <p:cNvPr id="3075" name="Picture 3" descr="http://www.tulane.edu/%7Esanelson/images/Herm-Maug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667000"/>
            <a:ext cx="2009775"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p:txBody>
          <a:bodyPr>
            <a:normAutofit fontScale="90000"/>
          </a:bodyPr>
          <a:lstStyle/>
          <a:p>
            <a:r>
              <a:rPr lang="en-US" dirty="0"/>
              <a:t>Hermann-</a:t>
            </a:r>
            <a:r>
              <a:rPr lang="en-US" dirty="0" err="1"/>
              <a:t>Mauguin</a:t>
            </a:r>
            <a:r>
              <a:rPr lang="en-US" dirty="0"/>
              <a:t> (International) Symbols</a:t>
            </a:r>
          </a:p>
        </p:txBody>
      </p:sp>
    </p:spTree>
    <p:extLst>
      <p:ext uri="{BB962C8B-B14F-4D97-AF65-F5344CB8AC3E}">
        <p14:creationId xmlns:p14="http://schemas.microsoft.com/office/powerpoint/2010/main" val="2649392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828800"/>
            <a:ext cx="5334000" cy="4953000"/>
          </a:xfrm>
        </p:spPr>
        <p:txBody>
          <a:bodyPr>
            <a:normAutofit fontScale="77500" lnSpcReduction="20000"/>
          </a:bodyPr>
          <a:lstStyle/>
          <a:p>
            <a:pPr algn="just"/>
            <a:r>
              <a:rPr lang="en-US" dirty="0"/>
              <a:t>Our last example is </a:t>
            </a:r>
            <a:r>
              <a:rPr lang="en-US" dirty="0" smtClean="0"/>
              <a:t>from the cubic system and is the most complex.  </a:t>
            </a:r>
          </a:p>
          <a:p>
            <a:pPr algn="just"/>
            <a:endParaRPr lang="en-US" dirty="0" smtClean="0"/>
          </a:p>
          <a:p>
            <a:pPr algn="just"/>
            <a:r>
              <a:rPr lang="en-US" dirty="0" smtClean="0"/>
              <a:t>Note </a:t>
            </a:r>
            <a:r>
              <a:rPr lang="en-US" dirty="0"/>
              <a:t>that it has 3 4-fold rotation axes, each of which is perpendicular to a square shaped </a:t>
            </a:r>
            <a:r>
              <a:rPr lang="en-US" dirty="0" smtClean="0"/>
              <a:t>face. </a:t>
            </a:r>
          </a:p>
          <a:p>
            <a:pPr algn="just"/>
            <a:endParaRPr lang="en-US" dirty="0" smtClean="0"/>
          </a:p>
          <a:p>
            <a:pPr algn="just"/>
            <a:r>
              <a:rPr lang="en-US" dirty="0" smtClean="0"/>
              <a:t>4 </a:t>
            </a:r>
            <a:r>
              <a:rPr lang="en-US" dirty="0"/>
              <a:t>3-fold </a:t>
            </a:r>
            <a:r>
              <a:rPr lang="en-US" dirty="0" err="1"/>
              <a:t>rotoinversion</a:t>
            </a:r>
            <a:r>
              <a:rPr lang="en-US" dirty="0"/>
              <a:t> axes (some of which are not shown in the diagram to reduce complexity), each sticking out of the corners of the </a:t>
            </a:r>
            <a:r>
              <a:rPr lang="en-US" dirty="0" smtClean="0"/>
              <a:t>cube.</a:t>
            </a:r>
          </a:p>
          <a:p>
            <a:pPr algn="just"/>
            <a:endParaRPr lang="en-US" dirty="0" smtClean="0"/>
          </a:p>
          <a:p>
            <a:pPr algn="just"/>
            <a:r>
              <a:rPr lang="en-US" dirty="0" smtClean="0"/>
              <a:t>6 </a:t>
            </a:r>
            <a:r>
              <a:rPr lang="en-US" dirty="0"/>
              <a:t>2-fold rotation axes (again, not all are shown), sticking out of the edges of the </a:t>
            </a:r>
            <a:r>
              <a:rPr lang="en-US" dirty="0" smtClean="0"/>
              <a:t>cube.</a:t>
            </a:r>
          </a:p>
          <a:p>
            <a:pPr marL="0" indent="0" algn="just">
              <a:buNone/>
            </a:pPr>
            <a:r>
              <a:rPr lang="en-US" dirty="0" smtClean="0"/>
              <a:t>  </a:t>
            </a:r>
          </a:p>
          <a:p>
            <a:pPr algn="just"/>
            <a:r>
              <a:rPr lang="en-US" dirty="0" smtClean="0"/>
              <a:t>In </a:t>
            </a:r>
            <a:r>
              <a:rPr lang="en-US" dirty="0"/>
              <a:t>addition, the crystal has 9 mirror planes, and a center of symmetry. </a:t>
            </a:r>
          </a:p>
        </p:txBody>
      </p:sp>
      <p:sp>
        <p:nvSpPr>
          <p:cNvPr id="4" name="Title 2"/>
          <p:cNvSpPr>
            <a:spLocks noGrp="1"/>
          </p:cNvSpPr>
          <p:nvPr>
            <p:ph type="title"/>
          </p:nvPr>
        </p:nvSpPr>
        <p:spPr/>
        <p:txBody>
          <a:bodyPr>
            <a:normAutofit fontScale="90000"/>
          </a:bodyPr>
          <a:lstStyle/>
          <a:p>
            <a:r>
              <a:rPr lang="en-US" dirty="0"/>
              <a:t>Hermann-</a:t>
            </a:r>
            <a:r>
              <a:rPr lang="en-US" dirty="0" err="1"/>
              <a:t>Mauguin</a:t>
            </a:r>
            <a:r>
              <a:rPr lang="en-US" dirty="0"/>
              <a:t> (International) Symbols</a:t>
            </a:r>
          </a:p>
        </p:txBody>
      </p:sp>
      <p:pic>
        <p:nvPicPr>
          <p:cNvPr id="6146" name="Picture 2" descr="http://www.tulane.edu/%7Esanelson/images/Herm-Maug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741" y="2667000"/>
            <a:ext cx="330505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1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52600"/>
            <a:ext cx="5410199" cy="5029200"/>
          </a:xfrm>
        </p:spPr>
        <p:txBody>
          <a:bodyPr>
            <a:normAutofit fontScale="62500" lnSpcReduction="20000"/>
          </a:bodyPr>
          <a:lstStyle/>
          <a:p>
            <a:pPr algn="just"/>
            <a:r>
              <a:rPr lang="en-US" sz="2600" dirty="0"/>
              <a:t>There is only 1 unique 4 fold axis, because each is perpendicular to a similar looking face (the faces of the cube).  </a:t>
            </a:r>
            <a:endParaRPr lang="en-US" sz="2600" dirty="0" smtClean="0"/>
          </a:p>
          <a:p>
            <a:pPr algn="just"/>
            <a:endParaRPr lang="en-US" sz="2600" dirty="0"/>
          </a:p>
          <a:p>
            <a:pPr algn="just"/>
            <a:r>
              <a:rPr lang="en-US" sz="2600" dirty="0" smtClean="0"/>
              <a:t>There </a:t>
            </a:r>
            <a:r>
              <a:rPr lang="en-US" sz="2600" dirty="0"/>
              <a:t>is only one unique 3-fold </a:t>
            </a:r>
            <a:r>
              <a:rPr lang="en-US" sz="2600" dirty="0" err="1"/>
              <a:t>rotoinversion</a:t>
            </a:r>
            <a:r>
              <a:rPr lang="en-US" sz="2600" dirty="0"/>
              <a:t> axes, because all of them stick out of the corners of the cube, and all are related by the 4-fold symmetry.  </a:t>
            </a:r>
            <a:endParaRPr lang="en-US" sz="2600" dirty="0" smtClean="0"/>
          </a:p>
          <a:p>
            <a:pPr algn="just"/>
            <a:endParaRPr lang="en-US" sz="2600" dirty="0"/>
          </a:p>
          <a:p>
            <a:pPr algn="just"/>
            <a:r>
              <a:rPr lang="en-US" sz="2600" dirty="0" smtClean="0"/>
              <a:t>And</a:t>
            </a:r>
            <a:r>
              <a:rPr lang="en-US" sz="2600" dirty="0"/>
              <a:t>, there is only 1 unique 2-fold axis, because all of the others stick out of the edges of the cube and are related by the mirror planes the other set of 2-fold axes. </a:t>
            </a:r>
            <a:endParaRPr lang="en-US" sz="2600" dirty="0" smtClean="0"/>
          </a:p>
          <a:p>
            <a:pPr algn="just"/>
            <a:endParaRPr lang="en-US" sz="2600" dirty="0" smtClean="0"/>
          </a:p>
          <a:p>
            <a:pPr algn="just"/>
            <a:r>
              <a:rPr lang="en-US" sz="2600" dirty="0" smtClean="0"/>
              <a:t>So</a:t>
            </a:r>
            <a:r>
              <a:rPr lang="en-US" sz="2600" dirty="0"/>
              <a:t>, we write a 4, a </a:t>
            </a:r>
            <a:r>
              <a:rPr lang="en-US" sz="2600" dirty="0" smtClean="0">
                <a:latin typeface="Calibri"/>
              </a:rPr>
              <a:t>͞3</a:t>
            </a:r>
            <a:r>
              <a:rPr lang="en-US" sz="2600" dirty="0" smtClean="0"/>
              <a:t>, </a:t>
            </a:r>
            <a:r>
              <a:rPr lang="en-US" sz="2600" dirty="0"/>
              <a:t>and a 2 for each of the unique rotation axes.</a:t>
            </a:r>
          </a:p>
          <a:p>
            <a:pPr algn="just"/>
            <a:endParaRPr lang="en-US" sz="2600" dirty="0"/>
          </a:p>
          <a:p>
            <a:pPr algn="just"/>
            <a:endParaRPr lang="en-US" sz="2600" dirty="0"/>
          </a:p>
          <a:p>
            <a:pPr algn="just"/>
            <a:r>
              <a:rPr lang="en-US" sz="2600" dirty="0"/>
              <a:t>There are 3 mirror planes that are perpendicular to the 4 fold axes, and 6 mirror planes that are perpendicular to the 2-fold axes.  No mirror planes are perpendicular to the 3-fold </a:t>
            </a:r>
            <a:r>
              <a:rPr lang="en-US" sz="2600" dirty="0" err="1"/>
              <a:t>rotoinversion</a:t>
            </a:r>
            <a:r>
              <a:rPr lang="en-US" sz="2600" dirty="0"/>
              <a:t> axes.  So, our final symbol becomes:</a:t>
            </a:r>
          </a:p>
          <a:p>
            <a:pPr algn="just"/>
            <a:endParaRPr lang="en-US" dirty="0"/>
          </a:p>
          <a:p>
            <a:pPr algn="just"/>
            <a:endParaRPr lang="en-US" dirty="0"/>
          </a:p>
        </p:txBody>
      </p:sp>
      <p:pic>
        <p:nvPicPr>
          <p:cNvPr id="4" name="Picture 2" descr="http://www.tulane.edu/%7Esanelson/images/Herm-Maug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667000"/>
            <a:ext cx="3305059"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p:txBody>
          <a:bodyPr>
            <a:normAutofit fontScale="90000"/>
          </a:bodyPr>
          <a:lstStyle/>
          <a:p>
            <a:r>
              <a:rPr lang="en-US" dirty="0"/>
              <a:t>Hermann-</a:t>
            </a:r>
            <a:r>
              <a:rPr lang="en-US" dirty="0" err="1"/>
              <a:t>Mauguin</a:t>
            </a:r>
            <a:r>
              <a:rPr lang="en-US" dirty="0"/>
              <a:t> (International) Symbols</a:t>
            </a:r>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567237"/>
            <a:ext cx="6477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6161567"/>
            <a:ext cx="6953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7272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800599"/>
          </a:xfrm>
        </p:spPr>
        <p:txBody>
          <a:bodyPr>
            <a:normAutofit/>
          </a:bodyPr>
          <a:lstStyle/>
          <a:p>
            <a:pPr algn="just"/>
            <a:r>
              <a:rPr lang="en-US" dirty="0"/>
              <a:t>The 32 crystal classes represent the 32 possible combinations of symmetry operations. </a:t>
            </a:r>
            <a:endParaRPr lang="en-US" dirty="0" smtClean="0"/>
          </a:p>
          <a:p>
            <a:pPr algn="just"/>
            <a:endParaRPr lang="en-US" dirty="0" smtClean="0"/>
          </a:p>
          <a:p>
            <a:pPr algn="just"/>
            <a:r>
              <a:rPr lang="en-US" dirty="0" smtClean="0"/>
              <a:t>Each </a:t>
            </a:r>
            <a:r>
              <a:rPr lang="en-US" dirty="0"/>
              <a:t>crystal class will have crystal faces that uniquely define the symmetry of the class.  </a:t>
            </a:r>
            <a:endParaRPr lang="en-US" dirty="0" smtClean="0"/>
          </a:p>
          <a:p>
            <a:pPr algn="just"/>
            <a:endParaRPr lang="en-US" dirty="0" smtClean="0"/>
          </a:p>
          <a:p>
            <a:pPr algn="just"/>
            <a:r>
              <a:rPr lang="en-US" dirty="0" smtClean="0"/>
              <a:t>These </a:t>
            </a:r>
            <a:r>
              <a:rPr lang="en-US" dirty="0"/>
              <a:t>faces, or groups of faces are called crystal forms. </a:t>
            </a:r>
            <a:endParaRPr lang="en-US" dirty="0" smtClean="0"/>
          </a:p>
          <a:p>
            <a:pPr algn="just"/>
            <a:endParaRPr lang="en-US" dirty="0" smtClean="0"/>
          </a:p>
          <a:p>
            <a:pPr algn="just"/>
            <a:r>
              <a:rPr lang="en-US" dirty="0"/>
              <a:t>They are distributed amongst the 7 crystal systems as shown here</a:t>
            </a:r>
          </a:p>
        </p:txBody>
      </p:sp>
      <p:sp>
        <p:nvSpPr>
          <p:cNvPr id="3" name="Title 2"/>
          <p:cNvSpPr>
            <a:spLocks noGrp="1"/>
          </p:cNvSpPr>
          <p:nvPr>
            <p:ph type="title"/>
          </p:nvPr>
        </p:nvSpPr>
        <p:spPr/>
        <p:txBody>
          <a:bodyPr/>
          <a:lstStyle/>
          <a:p>
            <a:r>
              <a:rPr lang="en-US" dirty="0"/>
              <a:t>The 32 Crystal Classes</a:t>
            </a:r>
          </a:p>
        </p:txBody>
      </p:sp>
    </p:spTree>
    <p:extLst>
      <p:ext uri="{BB962C8B-B14F-4D97-AF65-F5344CB8AC3E}">
        <p14:creationId xmlns:p14="http://schemas.microsoft.com/office/powerpoint/2010/main" val="3154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785872"/>
            <a:ext cx="2971800" cy="1252728"/>
          </a:xfrm>
        </p:spPr>
        <p:txBody>
          <a:bodyPr>
            <a:normAutofit fontScale="90000"/>
          </a:bodyPr>
          <a:lstStyle/>
          <a:p>
            <a:r>
              <a:rPr lang="en-US" dirty="0">
                <a:solidFill>
                  <a:schemeClr val="bg2">
                    <a:lumMod val="10000"/>
                  </a:schemeClr>
                </a:solidFill>
              </a:rPr>
              <a:t>The 32 Crystal Classes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09" y="0"/>
            <a:ext cx="6829425" cy="688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129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524000"/>
            <a:ext cx="8686799" cy="3676650"/>
          </a:xfrm>
        </p:spPr>
        <p:txBody>
          <a:bodyPr>
            <a:normAutofit fontScale="62500" lnSpcReduction="20000"/>
          </a:bodyPr>
          <a:lstStyle/>
          <a:p>
            <a:pPr marL="0" indent="0" algn="ctr">
              <a:buNone/>
            </a:pPr>
            <a:r>
              <a:rPr lang="en-US" dirty="0"/>
              <a:t>Note that the 32 crystal classes are divided into </a:t>
            </a:r>
            <a:r>
              <a:rPr lang="en-US" dirty="0" smtClean="0"/>
              <a:t>7 </a:t>
            </a:r>
            <a:r>
              <a:rPr lang="en-US" dirty="0"/>
              <a:t>crystal </a:t>
            </a:r>
            <a:r>
              <a:rPr lang="en-US" dirty="0" smtClean="0"/>
              <a:t>systems</a:t>
            </a:r>
            <a:endParaRPr lang="en-US" dirty="0"/>
          </a:p>
          <a:p>
            <a:pPr algn="just"/>
            <a:endParaRPr lang="en-US" dirty="0"/>
          </a:p>
          <a:p>
            <a:pPr algn="just"/>
            <a:r>
              <a:rPr lang="en-US" dirty="0" smtClean="0"/>
              <a:t>The </a:t>
            </a:r>
            <a:r>
              <a:rPr lang="en-US" b="1" dirty="0"/>
              <a:t>Triclinic System</a:t>
            </a:r>
            <a:r>
              <a:rPr lang="en-US" dirty="0"/>
              <a:t> has only </a:t>
            </a:r>
            <a:r>
              <a:rPr lang="en-US" b="1" u="sng" dirty="0"/>
              <a:t>1-fold or 1-fold </a:t>
            </a:r>
            <a:r>
              <a:rPr lang="en-US" b="1" u="sng" dirty="0" err="1"/>
              <a:t>rotoinversion</a:t>
            </a:r>
            <a:r>
              <a:rPr lang="en-US" b="1" u="sng" dirty="0"/>
              <a:t> axes</a:t>
            </a:r>
            <a:r>
              <a:rPr lang="en-US" dirty="0" smtClean="0"/>
              <a:t>.</a:t>
            </a:r>
          </a:p>
          <a:p>
            <a:pPr algn="just"/>
            <a:endParaRPr lang="en-US" dirty="0"/>
          </a:p>
          <a:p>
            <a:pPr algn="just"/>
            <a:r>
              <a:rPr lang="en-US" dirty="0"/>
              <a:t>Crystals of this system possess no mirror </a:t>
            </a:r>
            <a:r>
              <a:rPr lang="en-US" dirty="0" smtClean="0"/>
              <a:t>planes and may have </a:t>
            </a:r>
            <a:r>
              <a:rPr lang="en-US" b="1" u="sng" dirty="0" smtClean="0"/>
              <a:t>one center of inversion symmetry</a:t>
            </a:r>
            <a:r>
              <a:rPr lang="en-US" dirty="0" smtClean="0"/>
              <a:t>.</a:t>
            </a:r>
          </a:p>
          <a:p>
            <a:pPr algn="just"/>
            <a:endParaRPr lang="en-US" dirty="0" smtClean="0"/>
          </a:p>
          <a:p>
            <a:pPr algn="just"/>
            <a:r>
              <a:rPr lang="en-US" dirty="0" smtClean="0"/>
              <a:t>There are two crystal class found in this system: </a:t>
            </a:r>
            <a:r>
              <a:rPr lang="en-US" b="1" dirty="0" err="1" smtClean="0"/>
              <a:t>Pedial</a:t>
            </a:r>
            <a:r>
              <a:rPr lang="en-US" dirty="0" smtClean="0"/>
              <a:t> and </a:t>
            </a:r>
            <a:r>
              <a:rPr lang="en-US" b="1" dirty="0" err="1" smtClean="0"/>
              <a:t>Pinacoidal</a:t>
            </a:r>
            <a:r>
              <a:rPr lang="en-US" dirty="0" smtClean="0"/>
              <a:t> .</a:t>
            </a:r>
          </a:p>
          <a:p>
            <a:pPr marL="0" indent="0" algn="just">
              <a:buNone/>
            </a:pPr>
            <a:endParaRPr lang="en-US" dirty="0" smtClean="0"/>
          </a:p>
          <a:p>
            <a:pPr algn="just"/>
            <a:r>
              <a:rPr lang="en-US" dirty="0"/>
              <a:t>Some examples </a:t>
            </a:r>
            <a:r>
              <a:rPr lang="en-US" dirty="0" smtClean="0"/>
              <a:t>of minerals found in this system are </a:t>
            </a:r>
            <a:r>
              <a:rPr lang="en-US" b="1" dirty="0"/>
              <a:t>microcline (K-feldspar), plagioclase, turquoise, and </a:t>
            </a:r>
            <a:r>
              <a:rPr lang="en-US" b="1" dirty="0" err="1"/>
              <a:t>wollastonite</a:t>
            </a:r>
            <a:r>
              <a:rPr lang="en-US" b="1" dirty="0"/>
              <a:t>.</a:t>
            </a:r>
            <a:r>
              <a:rPr lang="en-US" dirty="0" smtClean="0"/>
              <a:t> </a:t>
            </a:r>
          </a:p>
          <a:p>
            <a:pPr algn="just"/>
            <a:endParaRPr lang="en-US" dirty="0" smtClean="0"/>
          </a:p>
          <a:p>
            <a:pPr algn="just"/>
            <a:endParaRPr lang="en-US" dirty="0" smtClean="0"/>
          </a:p>
          <a:p>
            <a:pPr marL="0" indent="0" algn="just">
              <a:buNone/>
            </a:pPr>
            <a:r>
              <a:rPr lang="en-US" dirty="0" smtClean="0"/>
              <a:t>  </a:t>
            </a:r>
            <a:endParaRPr lang="en-US" dirty="0"/>
          </a:p>
          <a:p>
            <a:pPr marL="0" indent="0" algn="just">
              <a:buNone/>
            </a:pPr>
            <a:r>
              <a:rPr lang="en-US" dirty="0" smtClean="0"/>
              <a:t>    </a:t>
            </a:r>
            <a:endParaRPr lang="en-US" dirty="0"/>
          </a:p>
          <a:p>
            <a:pPr marL="0" indent="0" algn="just">
              <a:buNone/>
            </a:pPr>
            <a:endParaRPr lang="en-US" dirty="0"/>
          </a:p>
          <a:p>
            <a:pPr marL="0" indent="0" algn="just">
              <a:buNone/>
            </a:pPr>
            <a:endParaRPr lang="en-US" dirty="0"/>
          </a:p>
          <a:p>
            <a:pPr algn="just"/>
            <a:endParaRPr lang="en-US" dirty="0"/>
          </a:p>
        </p:txBody>
      </p:sp>
      <p:sp>
        <p:nvSpPr>
          <p:cNvPr id="7" name="Title 9"/>
          <p:cNvSpPr>
            <a:spLocks noGrp="1"/>
          </p:cNvSpPr>
          <p:nvPr>
            <p:ph type="title"/>
          </p:nvPr>
        </p:nvSpPr>
        <p:spPr/>
        <p:txBody>
          <a:bodyPr>
            <a:normAutofit/>
          </a:bodyPr>
          <a:lstStyle/>
          <a:p>
            <a:r>
              <a:rPr lang="en-US" sz="4000" dirty="0"/>
              <a:t>The 32 Crystal Classes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191" y="5467797"/>
            <a:ext cx="5715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457" y="4038600"/>
            <a:ext cx="56578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044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676400"/>
            <a:ext cx="8686799" cy="3352800"/>
          </a:xfrm>
        </p:spPr>
        <p:txBody>
          <a:bodyPr>
            <a:normAutofit fontScale="70000" lnSpcReduction="20000"/>
          </a:bodyPr>
          <a:lstStyle/>
          <a:p>
            <a:pPr algn="just"/>
            <a:endParaRPr lang="en-US" dirty="0"/>
          </a:p>
          <a:p>
            <a:pPr algn="just"/>
            <a:r>
              <a:rPr lang="en-US" b="1" dirty="0"/>
              <a:t>Monoclinic</a:t>
            </a:r>
            <a:r>
              <a:rPr lang="en-US" dirty="0"/>
              <a:t> crystals demonstrate a </a:t>
            </a:r>
            <a:r>
              <a:rPr lang="en-US" b="1" u="sng" dirty="0"/>
              <a:t>single 2-fold rotation axis </a:t>
            </a:r>
            <a:r>
              <a:rPr lang="en-US" dirty="0"/>
              <a:t>and/or </a:t>
            </a:r>
            <a:r>
              <a:rPr lang="en-US" b="1" u="sng" dirty="0"/>
              <a:t>a single mirror plane</a:t>
            </a:r>
            <a:r>
              <a:rPr lang="en-US" dirty="0" smtClean="0"/>
              <a:t>.</a:t>
            </a:r>
          </a:p>
          <a:p>
            <a:pPr algn="just"/>
            <a:endParaRPr lang="en-US" dirty="0"/>
          </a:p>
          <a:p>
            <a:pPr algn="just"/>
            <a:r>
              <a:rPr lang="en-US" dirty="0" smtClean="0"/>
              <a:t>The crystals </a:t>
            </a:r>
            <a:r>
              <a:rPr lang="en-US" b="1" u="sng" dirty="0" smtClean="0"/>
              <a:t>may have a center of symmetry</a:t>
            </a:r>
            <a:r>
              <a:rPr lang="en-US" dirty="0" smtClean="0"/>
              <a:t>.</a:t>
            </a:r>
            <a:endParaRPr lang="en-US" dirty="0"/>
          </a:p>
          <a:p>
            <a:pPr marL="0" indent="0" algn="just">
              <a:buNone/>
            </a:pPr>
            <a:endParaRPr lang="en-US" dirty="0" smtClean="0"/>
          </a:p>
          <a:p>
            <a:pPr algn="just"/>
            <a:r>
              <a:rPr lang="en-US" dirty="0" smtClean="0"/>
              <a:t>There are three crystal class found in this system: </a:t>
            </a:r>
            <a:r>
              <a:rPr lang="en-US" b="1" dirty="0" err="1" smtClean="0"/>
              <a:t>Domatic</a:t>
            </a:r>
            <a:r>
              <a:rPr lang="en-US" b="1" dirty="0" smtClean="0"/>
              <a:t>, Sphenoidal</a:t>
            </a:r>
            <a:r>
              <a:rPr lang="en-US" dirty="0" smtClean="0"/>
              <a:t> and </a:t>
            </a:r>
            <a:r>
              <a:rPr lang="en-US" b="1" dirty="0" smtClean="0"/>
              <a:t>Prismatic</a:t>
            </a:r>
            <a:r>
              <a:rPr lang="en-US" dirty="0" smtClean="0"/>
              <a:t> .</a:t>
            </a:r>
          </a:p>
          <a:p>
            <a:pPr marL="0" indent="0" algn="just">
              <a:buNone/>
            </a:pPr>
            <a:endParaRPr lang="en-US" dirty="0" smtClean="0"/>
          </a:p>
          <a:p>
            <a:pPr algn="just"/>
            <a:r>
              <a:rPr lang="en-US" dirty="0"/>
              <a:t>Some examples </a:t>
            </a:r>
            <a:r>
              <a:rPr lang="en-US" dirty="0" smtClean="0"/>
              <a:t>of minerals that crystallize in this system include </a:t>
            </a:r>
            <a:r>
              <a:rPr lang="en-US" b="1" dirty="0"/>
              <a:t>micas (biotite and muscovite), azurite, chlorite, </a:t>
            </a:r>
            <a:r>
              <a:rPr lang="en-US" b="1" dirty="0" err="1"/>
              <a:t>clinopyroxenes</a:t>
            </a:r>
            <a:r>
              <a:rPr lang="en-US" b="1" dirty="0"/>
              <a:t>, epidote, gypsum, malachite, kaolinite, orthoclase, and talc.</a:t>
            </a:r>
            <a:endParaRPr lang="en-US" dirty="0" smtClean="0"/>
          </a:p>
          <a:p>
            <a:pPr algn="just"/>
            <a:endParaRPr lang="en-US" dirty="0" smtClean="0"/>
          </a:p>
          <a:p>
            <a:pPr marL="0" indent="0" algn="just">
              <a:buNone/>
            </a:pPr>
            <a:r>
              <a:rPr lang="en-US" dirty="0" smtClean="0"/>
              <a:t>  </a:t>
            </a:r>
            <a:endParaRPr lang="en-US" dirty="0"/>
          </a:p>
          <a:p>
            <a:pPr marL="0" indent="0" algn="just">
              <a:buNone/>
            </a:pPr>
            <a:r>
              <a:rPr lang="en-US" dirty="0" smtClean="0"/>
              <a:t>    </a:t>
            </a:r>
            <a:endParaRPr lang="en-US" dirty="0"/>
          </a:p>
          <a:p>
            <a:pPr marL="0" indent="0" algn="just">
              <a:buNone/>
            </a:pPr>
            <a:endParaRPr lang="en-US" dirty="0"/>
          </a:p>
          <a:p>
            <a:pPr marL="0" indent="0" algn="just">
              <a:buNone/>
            </a:pPr>
            <a:endParaRPr lang="en-US" dirty="0"/>
          </a:p>
          <a:p>
            <a:pPr algn="just"/>
            <a:endParaRPr lang="en-US" dirty="0"/>
          </a:p>
        </p:txBody>
      </p:sp>
      <p:sp>
        <p:nvSpPr>
          <p:cNvPr id="7" name="Title 9"/>
          <p:cNvSpPr>
            <a:spLocks noGrp="1"/>
          </p:cNvSpPr>
          <p:nvPr>
            <p:ph type="title"/>
          </p:nvPr>
        </p:nvSpPr>
        <p:spPr/>
        <p:txBody>
          <a:bodyPr>
            <a:normAutofit/>
          </a:bodyPr>
          <a:lstStyle/>
          <a:p>
            <a:r>
              <a:rPr lang="en-US" sz="4000" dirty="0"/>
              <a:t>The 32 Crystal Classes</a:t>
            </a:r>
          </a:p>
        </p:txBody>
      </p:sp>
      <p:pic>
        <p:nvPicPr>
          <p:cNvPr id="2050" name="Picture 2" descr="Crystal Habit - Mono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524499"/>
            <a:ext cx="57150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832" y="4143375"/>
            <a:ext cx="68294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199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676400"/>
            <a:ext cx="8686799" cy="3524250"/>
          </a:xfrm>
        </p:spPr>
        <p:txBody>
          <a:bodyPr>
            <a:normAutofit fontScale="70000" lnSpcReduction="20000"/>
          </a:bodyPr>
          <a:lstStyle/>
          <a:p>
            <a:pPr algn="just"/>
            <a:endParaRPr lang="en-US" dirty="0"/>
          </a:p>
          <a:p>
            <a:pPr algn="just"/>
            <a:r>
              <a:rPr lang="en-US" dirty="0"/>
              <a:t>The </a:t>
            </a:r>
            <a:r>
              <a:rPr lang="en-US" b="1" dirty="0" smtClean="0"/>
              <a:t>Orthorhombic </a:t>
            </a:r>
            <a:r>
              <a:rPr lang="en-US" b="1" dirty="0"/>
              <a:t>System </a:t>
            </a:r>
            <a:r>
              <a:rPr lang="en-US" dirty="0"/>
              <a:t>has only </a:t>
            </a:r>
            <a:r>
              <a:rPr lang="en-US" b="1" u="sng" dirty="0"/>
              <a:t>two fold axes or a 2-fold axis </a:t>
            </a:r>
            <a:r>
              <a:rPr lang="en-US" b="1" u="sng" dirty="0" smtClean="0"/>
              <a:t>and/or up to 3 </a:t>
            </a:r>
            <a:r>
              <a:rPr lang="en-US" b="1" u="sng" dirty="0"/>
              <a:t>mirror planes</a:t>
            </a:r>
            <a:r>
              <a:rPr lang="en-US" dirty="0" smtClean="0"/>
              <a:t>.</a:t>
            </a:r>
            <a:endParaRPr lang="en-US" dirty="0"/>
          </a:p>
          <a:p>
            <a:pPr marL="0" indent="0" algn="just">
              <a:buNone/>
            </a:pPr>
            <a:endParaRPr lang="en-US" dirty="0" smtClean="0"/>
          </a:p>
          <a:p>
            <a:pPr algn="just"/>
            <a:r>
              <a:rPr lang="en-US" dirty="0" smtClean="0"/>
              <a:t>There are three crystal class found in this system: </a:t>
            </a:r>
            <a:r>
              <a:rPr lang="en-US" b="1" dirty="0" smtClean="0"/>
              <a:t>Pyramidal, </a:t>
            </a:r>
            <a:r>
              <a:rPr lang="en-US" b="1" dirty="0" err="1" smtClean="0"/>
              <a:t>Disphenoidal</a:t>
            </a:r>
            <a:r>
              <a:rPr lang="en-US" dirty="0" smtClean="0"/>
              <a:t> and </a:t>
            </a:r>
            <a:r>
              <a:rPr lang="en-US" b="1" dirty="0" err="1" smtClean="0"/>
              <a:t>Dipyramidal</a:t>
            </a:r>
            <a:r>
              <a:rPr lang="en-US" dirty="0" smtClean="0"/>
              <a:t> .</a:t>
            </a:r>
          </a:p>
          <a:p>
            <a:pPr algn="just"/>
            <a:endParaRPr lang="en-US" dirty="0" smtClean="0"/>
          </a:p>
          <a:p>
            <a:pPr algn="just"/>
            <a:r>
              <a:rPr lang="en-US" dirty="0"/>
              <a:t>Some examples of minerals that crystallize in this system include </a:t>
            </a:r>
            <a:r>
              <a:rPr lang="en-US" b="1" dirty="0" err="1"/>
              <a:t>andalusite</a:t>
            </a:r>
            <a:r>
              <a:rPr lang="en-US" b="1" dirty="0"/>
              <a:t>, </a:t>
            </a:r>
            <a:r>
              <a:rPr lang="en-US" b="1" dirty="0" err="1"/>
              <a:t>anthophyllite</a:t>
            </a:r>
            <a:r>
              <a:rPr lang="en-US" b="1" dirty="0"/>
              <a:t>, aragonite, barite, cordierite, olivine, </a:t>
            </a:r>
            <a:r>
              <a:rPr lang="en-US" b="1" dirty="0" err="1"/>
              <a:t>sillimanite</a:t>
            </a:r>
            <a:r>
              <a:rPr lang="en-US" b="1" dirty="0"/>
              <a:t>, stibnite, sulfur, and </a:t>
            </a:r>
            <a:r>
              <a:rPr lang="en-US" b="1" dirty="0" smtClean="0"/>
              <a:t>topaz</a:t>
            </a:r>
            <a:r>
              <a:rPr lang="en-US" dirty="0" smtClean="0"/>
              <a:t>.</a:t>
            </a:r>
          </a:p>
          <a:p>
            <a:pPr algn="just"/>
            <a:endParaRPr lang="en-US" dirty="0" smtClean="0"/>
          </a:p>
          <a:p>
            <a:pPr marL="0" indent="0" algn="just">
              <a:buNone/>
            </a:pPr>
            <a:r>
              <a:rPr lang="en-US" dirty="0" smtClean="0"/>
              <a:t>  </a:t>
            </a:r>
            <a:endParaRPr lang="en-US" dirty="0"/>
          </a:p>
          <a:p>
            <a:pPr marL="0" indent="0" algn="just">
              <a:buNone/>
            </a:pPr>
            <a:r>
              <a:rPr lang="en-US" dirty="0" smtClean="0"/>
              <a:t>    </a:t>
            </a:r>
            <a:endParaRPr lang="en-US" dirty="0"/>
          </a:p>
          <a:p>
            <a:pPr marL="0" indent="0" algn="just">
              <a:buNone/>
            </a:pPr>
            <a:endParaRPr lang="en-US" dirty="0"/>
          </a:p>
          <a:p>
            <a:pPr marL="0" indent="0" algn="just">
              <a:buNone/>
            </a:pPr>
            <a:endParaRPr lang="en-US" dirty="0"/>
          </a:p>
          <a:p>
            <a:pPr algn="just"/>
            <a:endParaRPr lang="en-US" dirty="0"/>
          </a:p>
        </p:txBody>
      </p:sp>
      <p:sp>
        <p:nvSpPr>
          <p:cNvPr id="7" name="Title 9"/>
          <p:cNvSpPr>
            <a:spLocks noGrp="1"/>
          </p:cNvSpPr>
          <p:nvPr>
            <p:ph type="title"/>
          </p:nvPr>
        </p:nvSpPr>
        <p:spPr/>
        <p:txBody>
          <a:bodyPr>
            <a:normAutofit/>
          </a:bodyPr>
          <a:lstStyle/>
          <a:p>
            <a:r>
              <a:rPr lang="en-US" sz="4000" dirty="0"/>
              <a:t>The 32 Crystal Classes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201" y="3983666"/>
            <a:ext cx="68294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rystal Habit - Orthorhomb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5492600"/>
            <a:ext cx="57150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881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371600"/>
            <a:ext cx="8686799" cy="2895600"/>
          </a:xfrm>
        </p:spPr>
        <p:txBody>
          <a:bodyPr>
            <a:normAutofit fontScale="70000" lnSpcReduction="20000"/>
          </a:bodyPr>
          <a:lstStyle/>
          <a:p>
            <a:pPr algn="just"/>
            <a:endParaRPr lang="en-US" dirty="0"/>
          </a:p>
          <a:p>
            <a:pPr algn="just"/>
            <a:r>
              <a:rPr lang="en-US" dirty="0"/>
              <a:t>Minerals of </a:t>
            </a:r>
            <a:r>
              <a:rPr lang="en-US" dirty="0" smtClean="0"/>
              <a:t>the </a:t>
            </a:r>
            <a:r>
              <a:rPr lang="en-US" b="1" dirty="0" smtClean="0"/>
              <a:t>Tetragonal System </a:t>
            </a:r>
            <a:r>
              <a:rPr lang="en-US" b="1" u="sng" dirty="0"/>
              <a:t>all possess a single 4-fold symmetry axis</a:t>
            </a:r>
            <a:r>
              <a:rPr lang="en-US" dirty="0"/>
              <a:t>. </a:t>
            </a:r>
          </a:p>
          <a:p>
            <a:pPr algn="just"/>
            <a:r>
              <a:rPr lang="en-US" dirty="0" smtClean="0"/>
              <a:t>They </a:t>
            </a:r>
            <a:r>
              <a:rPr lang="en-US" dirty="0"/>
              <a:t>may possess up to </a:t>
            </a:r>
            <a:r>
              <a:rPr lang="en-US" b="1" u="sng" dirty="0"/>
              <a:t>four 2-fold axes of rotation</a:t>
            </a:r>
            <a:r>
              <a:rPr lang="en-US" dirty="0"/>
              <a:t>, a </a:t>
            </a:r>
            <a:r>
              <a:rPr lang="en-US" b="1" u="sng" dirty="0"/>
              <a:t>center of inversion</a:t>
            </a:r>
            <a:r>
              <a:rPr lang="en-US" dirty="0"/>
              <a:t>, and </a:t>
            </a:r>
            <a:r>
              <a:rPr lang="en-US" b="1" dirty="0"/>
              <a:t>up to five mirror planes</a:t>
            </a:r>
            <a:r>
              <a:rPr lang="en-US" dirty="0"/>
              <a:t>. </a:t>
            </a:r>
            <a:endParaRPr lang="en-US" u="sng" dirty="0" smtClean="0"/>
          </a:p>
          <a:p>
            <a:pPr algn="just"/>
            <a:r>
              <a:rPr lang="en-US" dirty="0" smtClean="0"/>
              <a:t>There </a:t>
            </a:r>
            <a:r>
              <a:rPr lang="en-US" smtClean="0"/>
              <a:t>are seven </a:t>
            </a:r>
            <a:r>
              <a:rPr lang="en-US" dirty="0" smtClean="0"/>
              <a:t>crystal classes found in this system: </a:t>
            </a:r>
            <a:r>
              <a:rPr lang="en-US" b="1" dirty="0" err="1" smtClean="0"/>
              <a:t>Disphenoidal</a:t>
            </a:r>
            <a:r>
              <a:rPr lang="en-US" b="1" dirty="0" smtClean="0"/>
              <a:t>, Pyramidal, </a:t>
            </a:r>
            <a:r>
              <a:rPr lang="en-US" b="1" dirty="0" err="1" smtClean="0"/>
              <a:t>Dipyramidal</a:t>
            </a:r>
            <a:r>
              <a:rPr lang="en-US" dirty="0" smtClean="0"/>
              <a:t> , </a:t>
            </a:r>
            <a:r>
              <a:rPr lang="en-US" b="1" dirty="0" err="1" smtClean="0"/>
              <a:t>Scalenohedral</a:t>
            </a:r>
            <a:r>
              <a:rPr lang="en-US" dirty="0" smtClean="0"/>
              <a:t>, </a:t>
            </a:r>
            <a:r>
              <a:rPr lang="en-US" b="1" dirty="0" err="1" smtClean="0"/>
              <a:t>Ditetragonal</a:t>
            </a:r>
            <a:r>
              <a:rPr lang="en-US" b="1" dirty="0" smtClean="0"/>
              <a:t> pyramidal</a:t>
            </a:r>
            <a:r>
              <a:rPr lang="en-US" dirty="0" smtClean="0"/>
              <a:t>, </a:t>
            </a:r>
            <a:r>
              <a:rPr lang="en-US" dirty="0" err="1" smtClean="0"/>
              <a:t>T</a:t>
            </a:r>
            <a:r>
              <a:rPr lang="en-US" b="1" dirty="0" err="1" smtClean="0"/>
              <a:t>rapezohedral</a:t>
            </a:r>
            <a:r>
              <a:rPr lang="en-US" b="1" dirty="0" smtClean="0"/>
              <a:t> </a:t>
            </a:r>
            <a:r>
              <a:rPr lang="en-US" dirty="0" smtClean="0"/>
              <a:t>and </a:t>
            </a:r>
            <a:r>
              <a:rPr lang="en-US" b="1" dirty="0" err="1" smtClean="0"/>
              <a:t>Ditetragonal-Dipyramidal</a:t>
            </a:r>
            <a:r>
              <a:rPr lang="en-US" dirty="0" smtClean="0"/>
              <a:t>.</a:t>
            </a:r>
          </a:p>
          <a:p>
            <a:pPr algn="just"/>
            <a:r>
              <a:rPr lang="en-US" dirty="0"/>
              <a:t>Some examples of minerals that crystallize in this system include </a:t>
            </a:r>
            <a:r>
              <a:rPr lang="en-US" b="1" dirty="0"/>
              <a:t>Common minerals that occur with this symmetry are </a:t>
            </a:r>
            <a:r>
              <a:rPr lang="en-US" b="1" dirty="0" err="1"/>
              <a:t>anatase</a:t>
            </a:r>
            <a:r>
              <a:rPr lang="en-US" b="1" dirty="0"/>
              <a:t>, </a:t>
            </a:r>
            <a:r>
              <a:rPr lang="en-US" b="1" dirty="0" err="1"/>
              <a:t>cassiterite</a:t>
            </a:r>
            <a:r>
              <a:rPr lang="en-US" b="1" dirty="0"/>
              <a:t>, </a:t>
            </a:r>
            <a:r>
              <a:rPr lang="en-US" b="1" dirty="0" err="1"/>
              <a:t>apophyllite</a:t>
            </a:r>
            <a:r>
              <a:rPr lang="en-US" b="1" dirty="0"/>
              <a:t>, zircon, and </a:t>
            </a:r>
            <a:r>
              <a:rPr lang="en-US" b="1" dirty="0" err="1"/>
              <a:t>vesuvianite</a:t>
            </a:r>
            <a:r>
              <a:rPr lang="en-US" b="1" dirty="0"/>
              <a:t>.</a:t>
            </a:r>
            <a:endParaRPr lang="en-US" dirty="0" smtClean="0"/>
          </a:p>
          <a:p>
            <a:pPr algn="just"/>
            <a:endParaRPr lang="en-US" dirty="0" smtClean="0"/>
          </a:p>
          <a:p>
            <a:pPr marL="0" indent="0" algn="just">
              <a:buNone/>
            </a:pPr>
            <a:r>
              <a:rPr lang="en-US" dirty="0" smtClean="0"/>
              <a:t>  </a:t>
            </a:r>
            <a:endParaRPr lang="en-US" dirty="0"/>
          </a:p>
          <a:p>
            <a:pPr marL="0" indent="0" algn="just">
              <a:buNone/>
            </a:pPr>
            <a:r>
              <a:rPr lang="en-US" dirty="0" smtClean="0"/>
              <a:t>    </a:t>
            </a:r>
            <a:endParaRPr lang="en-US" dirty="0"/>
          </a:p>
          <a:p>
            <a:pPr marL="0" indent="0" algn="just">
              <a:buNone/>
            </a:pPr>
            <a:endParaRPr lang="en-US" dirty="0"/>
          </a:p>
          <a:p>
            <a:pPr marL="0" indent="0" algn="just">
              <a:buNone/>
            </a:pPr>
            <a:endParaRPr lang="en-US" dirty="0"/>
          </a:p>
          <a:p>
            <a:pPr algn="just"/>
            <a:endParaRPr lang="en-US" dirty="0"/>
          </a:p>
        </p:txBody>
      </p:sp>
      <p:sp>
        <p:nvSpPr>
          <p:cNvPr id="7" name="Title 9"/>
          <p:cNvSpPr>
            <a:spLocks noGrp="1"/>
          </p:cNvSpPr>
          <p:nvPr>
            <p:ph type="title"/>
          </p:nvPr>
        </p:nvSpPr>
        <p:spPr/>
        <p:txBody>
          <a:bodyPr>
            <a:normAutofit/>
          </a:bodyPr>
          <a:lstStyle/>
          <a:p>
            <a:r>
              <a:rPr lang="en-US" sz="4000" dirty="0"/>
              <a:t>The 32 Crystal Classes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864" y="3356357"/>
            <a:ext cx="68294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rystal Habit - Tetrag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992" y="5492601"/>
            <a:ext cx="57150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9023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799" cy="2133599"/>
          </a:xfrm>
        </p:spPr>
        <p:txBody>
          <a:bodyPr>
            <a:normAutofit fontScale="70000" lnSpcReduction="20000"/>
          </a:bodyPr>
          <a:lstStyle/>
          <a:p>
            <a:pPr algn="just"/>
            <a:r>
              <a:rPr lang="en-US" dirty="0"/>
              <a:t>All crystals of the </a:t>
            </a:r>
            <a:r>
              <a:rPr lang="en-US" b="1" dirty="0"/>
              <a:t>hexagonal </a:t>
            </a:r>
            <a:r>
              <a:rPr lang="en-US" b="1" dirty="0" smtClean="0"/>
              <a:t>system </a:t>
            </a:r>
            <a:r>
              <a:rPr lang="en-US" dirty="0"/>
              <a:t>possess a </a:t>
            </a:r>
            <a:r>
              <a:rPr lang="en-US" b="1" u="sng" dirty="0"/>
              <a:t>single 6-fold axis of rotation</a:t>
            </a:r>
            <a:r>
              <a:rPr lang="en-US" dirty="0"/>
              <a:t>. </a:t>
            </a:r>
            <a:endParaRPr lang="en-US" dirty="0" smtClean="0"/>
          </a:p>
          <a:p>
            <a:pPr algn="just"/>
            <a:r>
              <a:rPr lang="en-US" dirty="0" smtClean="0"/>
              <a:t>Crystals </a:t>
            </a:r>
            <a:r>
              <a:rPr lang="en-US" dirty="0"/>
              <a:t>of the hexagonal </a:t>
            </a:r>
            <a:r>
              <a:rPr lang="en-US" dirty="0" smtClean="0"/>
              <a:t>system </a:t>
            </a:r>
            <a:r>
              <a:rPr lang="en-US" dirty="0"/>
              <a:t>may possess up to </a:t>
            </a:r>
            <a:r>
              <a:rPr lang="en-US" b="1" u="sng" dirty="0"/>
              <a:t>six 2-fold axes of rotation</a:t>
            </a:r>
            <a:r>
              <a:rPr lang="en-US" dirty="0"/>
              <a:t>. </a:t>
            </a:r>
            <a:endParaRPr lang="en-US" dirty="0" smtClean="0"/>
          </a:p>
          <a:p>
            <a:pPr algn="just"/>
            <a:r>
              <a:rPr lang="en-US" dirty="0" smtClean="0"/>
              <a:t>They </a:t>
            </a:r>
            <a:r>
              <a:rPr lang="en-US" dirty="0"/>
              <a:t>may demonstrate a </a:t>
            </a:r>
            <a:r>
              <a:rPr lang="en-US" b="1" dirty="0"/>
              <a:t>center of inversion symmetry </a:t>
            </a:r>
            <a:r>
              <a:rPr lang="en-US" dirty="0"/>
              <a:t>and up to </a:t>
            </a:r>
            <a:r>
              <a:rPr lang="en-US" b="1" dirty="0"/>
              <a:t>seven mirror planes</a:t>
            </a:r>
            <a:r>
              <a:rPr lang="en-US" dirty="0"/>
              <a:t>.</a:t>
            </a:r>
            <a:endParaRPr lang="en-US" dirty="0" smtClean="0"/>
          </a:p>
          <a:p>
            <a:pPr algn="just"/>
            <a:r>
              <a:rPr lang="en-US" dirty="0"/>
              <a:t>There are </a:t>
            </a:r>
            <a:r>
              <a:rPr lang="en-US" dirty="0" smtClean="0"/>
              <a:t>seven </a:t>
            </a:r>
            <a:r>
              <a:rPr lang="en-US" dirty="0"/>
              <a:t>crystal classes found in this system: </a:t>
            </a:r>
            <a:r>
              <a:rPr lang="en-US" b="1" dirty="0" smtClean="0"/>
              <a:t>Trigonal </a:t>
            </a:r>
            <a:r>
              <a:rPr lang="en-US" b="1" dirty="0" err="1" smtClean="0"/>
              <a:t>Dipyramidal</a:t>
            </a:r>
            <a:r>
              <a:rPr lang="en-US" b="1" dirty="0" smtClean="0"/>
              <a:t>, Pyramidal, </a:t>
            </a:r>
            <a:r>
              <a:rPr lang="en-US" b="1" dirty="0" err="1" smtClean="0"/>
              <a:t>Dipyramidal</a:t>
            </a:r>
            <a:r>
              <a:rPr lang="en-US" b="1" dirty="0" smtClean="0"/>
              <a:t>, </a:t>
            </a:r>
            <a:r>
              <a:rPr lang="en-US" b="1" dirty="0" err="1" smtClean="0"/>
              <a:t>Ditrigonal</a:t>
            </a:r>
            <a:r>
              <a:rPr lang="en-US" b="1" dirty="0" smtClean="0"/>
              <a:t> </a:t>
            </a:r>
            <a:r>
              <a:rPr lang="en-US" b="1" dirty="0" err="1" smtClean="0"/>
              <a:t>Dipyramidal</a:t>
            </a:r>
            <a:r>
              <a:rPr lang="en-US" b="1" dirty="0" smtClean="0"/>
              <a:t>, </a:t>
            </a:r>
            <a:r>
              <a:rPr lang="en-US" b="1" dirty="0" err="1" smtClean="0"/>
              <a:t>Dihexagonal</a:t>
            </a:r>
            <a:r>
              <a:rPr lang="en-US" b="1" dirty="0" smtClean="0"/>
              <a:t> Pyramidal, </a:t>
            </a:r>
            <a:r>
              <a:rPr lang="en-US" b="1" dirty="0" err="1" smtClean="0"/>
              <a:t>Trapezohedral</a:t>
            </a:r>
            <a:r>
              <a:rPr lang="en-US" b="1" dirty="0" smtClean="0"/>
              <a:t> and </a:t>
            </a:r>
            <a:r>
              <a:rPr lang="en-US" b="1" dirty="0" err="1" smtClean="0"/>
              <a:t>Dihexagonal</a:t>
            </a:r>
            <a:r>
              <a:rPr lang="en-US" b="1" dirty="0" smtClean="0"/>
              <a:t> </a:t>
            </a:r>
            <a:r>
              <a:rPr lang="en-US" b="1" dirty="0" err="1" smtClean="0"/>
              <a:t>Dipyramidal</a:t>
            </a:r>
            <a:r>
              <a:rPr lang="en-US" dirty="0" smtClean="0"/>
              <a:t>.</a:t>
            </a:r>
            <a:endParaRPr lang="en-US" b="1" dirty="0" smtClean="0"/>
          </a:p>
          <a:p>
            <a:pPr algn="just"/>
            <a:r>
              <a:rPr lang="en-US" dirty="0"/>
              <a:t>Minerals species which crystallize in the hexagonal division are </a:t>
            </a:r>
            <a:r>
              <a:rPr lang="en-US" b="1" dirty="0"/>
              <a:t>apatite</a:t>
            </a:r>
            <a:r>
              <a:rPr lang="en-US" dirty="0"/>
              <a:t>, </a:t>
            </a:r>
            <a:r>
              <a:rPr lang="en-US" b="1" dirty="0"/>
              <a:t>beryl</a:t>
            </a:r>
            <a:r>
              <a:rPr lang="en-US" dirty="0"/>
              <a:t>, and </a:t>
            </a:r>
            <a:r>
              <a:rPr lang="en-US" b="1" dirty="0"/>
              <a:t>high </a:t>
            </a:r>
            <a:r>
              <a:rPr lang="en-US" b="1" dirty="0" smtClean="0"/>
              <a:t>quartz</a:t>
            </a:r>
            <a:r>
              <a:rPr lang="en-US" dirty="0" smtClean="0"/>
              <a:t>.</a:t>
            </a:r>
            <a:endParaRPr lang="en-US" dirty="0"/>
          </a:p>
          <a:p>
            <a:pPr algn="just"/>
            <a:endParaRPr lang="en-US" dirty="0"/>
          </a:p>
        </p:txBody>
      </p:sp>
      <p:pic>
        <p:nvPicPr>
          <p:cNvPr id="5123" name="Picture 3" descr="Crystal Habit - Hexag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709" y="5499688"/>
            <a:ext cx="5715000" cy="13335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9"/>
          <p:cNvSpPr>
            <a:spLocks noGrp="1"/>
          </p:cNvSpPr>
          <p:nvPr>
            <p:ph type="title"/>
          </p:nvPr>
        </p:nvSpPr>
        <p:spPr/>
        <p:txBody>
          <a:bodyPr>
            <a:normAutofit/>
          </a:bodyPr>
          <a:lstStyle/>
          <a:p>
            <a:r>
              <a:rPr lang="en-US" sz="4000" dirty="0"/>
              <a:t>The 32 Crystal Classes</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3381375"/>
            <a:ext cx="68294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789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750" y="5152900"/>
            <a:ext cx="2971800" cy="17142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Content Placeholder 1"/>
          <p:cNvSpPr>
            <a:spLocks noGrp="1"/>
          </p:cNvSpPr>
          <p:nvPr>
            <p:ph idx="1"/>
          </p:nvPr>
        </p:nvSpPr>
        <p:spPr>
          <a:xfrm>
            <a:off x="152400" y="1143000"/>
            <a:ext cx="8763000" cy="4343400"/>
          </a:xfrm>
        </p:spPr>
        <p:txBody>
          <a:bodyPr>
            <a:normAutofit fontScale="85000" lnSpcReduction="20000"/>
          </a:bodyPr>
          <a:lstStyle/>
          <a:p>
            <a:pPr algn="just"/>
            <a:endParaRPr lang="en-US" dirty="0" smtClean="0"/>
          </a:p>
          <a:p>
            <a:pPr algn="just"/>
            <a:r>
              <a:rPr lang="en-US" dirty="0" smtClean="0"/>
              <a:t>All minerals </a:t>
            </a:r>
            <a:r>
              <a:rPr lang="en-US" dirty="0"/>
              <a:t>are crystalline structures made from a mixture of different elemental compounds, and the shape of a crystal is based on the atomic structure of these elemental building blocks. </a:t>
            </a:r>
            <a:endParaRPr lang="en-US" dirty="0" smtClean="0"/>
          </a:p>
          <a:p>
            <a:pPr algn="just"/>
            <a:endParaRPr lang="en-US" dirty="0" smtClean="0"/>
          </a:p>
          <a:p>
            <a:pPr algn="just"/>
            <a:r>
              <a:rPr lang="en-US" dirty="0" smtClean="0"/>
              <a:t>Atoms </a:t>
            </a:r>
            <a:r>
              <a:rPr lang="en-US" dirty="0"/>
              <a:t>within a mineral are arranged in an ordered geometric pattern called a "motif" which determines its "crystal structure</a:t>
            </a:r>
            <a:r>
              <a:rPr lang="en-US" dirty="0" smtClean="0"/>
              <a:t>.“</a:t>
            </a:r>
          </a:p>
          <a:p>
            <a:pPr algn="just"/>
            <a:endParaRPr lang="en-US" dirty="0" smtClean="0"/>
          </a:p>
          <a:p>
            <a:pPr algn="just"/>
            <a:r>
              <a:rPr lang="en-US" dirty="0" smtClean="0"/>
              <a:t>A </a:t>
            </a:r>
            <a:r>
              <a:rPr lang="en-US" dirty="0" err="1" smtClean="0"/>
              <a:t>minerals's</a:t>
            </a:r>
            <a:r>
              <a:rPr lang="en-US" dirty="0" smtClean="0"/>
              <a:t> </a:t>
            </a:r>
            <a:r>
              <a:rPr lang="en-US" dirty="0"/>
              <a:t>crystal structure will determine a its symmetry, optical properties, cleavage planes, and overall geometric shape</a:t>
            </a:r>
            <a:r>
              <a:rPr lang="en-US" dirty="0" smtClean="0"/>
              <a:t>.</a:t>
            </a:r>
          </a:p>
          <a:p>
            <a:pPr algn="just"/>
            <a:endParaRPr lang="en-US" dirty="0" smtClean="0"/>
          </a:p>
          <a:p>
            <a:pPr algn="just"/>
            <a:r>
              <a:rPr lang="en-US" dirty="0" smtClean="0"/>
              <a:t>A </a:t>
            </a:r>
            <a:r>
              <a:rPr lang="en-US" dirty="0"/>
              <a:t>crystal's growth pattern is referred to as its "</a:t>
            </a:r>
            <a:r>
              <a:rPr lang="en-US" b="1" dirty="0"/>
              <a:t>Crystal Habit</a:t>
            </a:r>
            <a:r>
              <a:rPr lang="en-US" dirty="0" smtClean="0"/>
              <a:t>.“</a:t>
            </a:r>
          </a:p>
          <a:p>
            <a:pPr algn="just"/>
            <a:endParaRPr lang="en-US" dirty="0"/>
          </a:p>
          <a:p>
            <a:pPr algn="just"/>
            <a:r>
              <a:rPr lang="en-US" dirty="0" smtClean="0"/>
              <a:t>Shown here is the crystal structure of </a:t>
            </a:r>
            <a:r>
              <a:rPr lang="en-US" b="1" dirty="0" smtClean="0"/>
              <a:t>Diamond</a:t>
            </a:r>
            <a:r>
              <a:rPr lang="en-US" dirty="0" smtClean="0"/>
              <a:t> and </a:t>
            </a:r>
            <a:r>
              <a:rPr lang="en-US" b="1" dirty="0" smtClean="0"/>
              <a:t>Graphite</a:t>
            </a:r>
            <a:r>
              <a:rPr lang="en-US" dirty="0" smtClean="0"/>
              <a:t>.</a:t>
            </a:r>
            <a:endParaRPr lang="en-US" dirty="0"/>
          </a:p>
        </p:txBody>
      </p:sp>
      <p:sp>
        <p:nvSpPr>
          <p:cNvPr id="3" name="Title 2"/>
          <p:cNvSpPr>
            <a:spLocks noGrp="1"/>
          </p:cNvSpPr>
          <p:nvPr>
            <p:ph type="title"/>
          </p:nvPr>
        </p:nvSpPr>
        <p:spPr/>
        <p:txBody>
          <a:bodyPr/>
          <a:lstStyle/>
          <a:p>
            <a:r>
              <a:rPr lang="en-US" dirty="0" smtClean="0"/>
              <a:t>Structural Properties of a Crystal</a:t>
            </a:r>
            <a:endParaRPr lang="en-US" dirty="0"/>
          </a:p>
        </p:txBody>
      </p:sp>
    </p:spTree>
    <p:extLst>
      <p:ext uri="{BB962C8B-B14F-4D97-AF65-F5344CB8AC3E}">
        <p14:creationId xmlns:p14="http://schemas.microsoft.com/office/powerpoint/2010/main" val="2265477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799" cy="2209800"/>
          </a:xfrm>
        </p:spPr>
        <p:txBody>
          <a:bodyPr>
            <a:normAutofit fontScale="62500" lnSpcReduction="20000"/>
          </a:bodyPr>
          <a:lstStyle/>
          <a:p>
            <a:pPr algn="just"/>
            <a:r>
              <a:rPr lang="en-US" dirty="0" smtClean="0"/>
              <a:t>All crystals </a:t>
            </a:r>
            <a:r>
              <a:rPr lang="en-US" dirty="0"/>
              <a:t>of the </a:t>
            </a:r>
            <a:r>
              <a:rPr lang="en-US" b="1" dirty="0"/>
              <a:t>trigonal </a:t>
            </a:r>
            <a:r>
              <a:rPr lang="en-US" b="1" dirty="0" smtClean="0"/>
              <a:t>system </a:t>
            </a:r>
            <a:r>
              <a:rPr lang="en-US" dirty="0" smtClean="0"/>
              <a:t>have a </a:t>
            </a:r>
            <a:r>
              <a:rPr lang="en-US" b="1" u="sng" dirty="0" smtClean="0"/>
              <a:t>single </a:t>
            </a:r>
            <a:r>
              <a:rPr lang="en-US" b="1" u="sng" dirty="0"/>
              <a:t>3-fold axis of </a:t>
            </a:r>
            <a:r>
              <a:rPr lang="en-US" b="1" u="sng" dirty="0" smtClean="0"/>
              <a:t>rotation</a:t>
            </a:r>
            <a:r>
              <a:rPr lang="en-US" dirty="0" smtClean="0"/>
              <a:t>.</a:t>
            </a:r>
          </a:p>
          <a:p>
            <a:pPr algn="just"/>
            <a:endParaRPr lang="en-US" dirty="0" smtClean="0"/>
          </a:p>
          <a:p>
            <a:pPr algn="just"/>
            <a:r>
              <a:rPr lang="en-US" dirty="0" smtClean="0"/>
              <a:t>Crystals </a:t>
            </a:r>
            <a:r>
              <a:rPr lang="en-US" dirty="0"/>
              <a:t>of this division may possess </a:t>
            </a:r>
            <a:r>
              <a:rPr lang="en-US" b="1" u="sng" dirty="0"/>
              <a:t>up to three 2-fold axes of rotation </a:t>
            </a:r>
            <a:r>
              <a:rPr lang="en-US" dirty="0"/>
              <a:t>and may </a:t>
            </a:r>
            <a:r>
              <a:rPr lang="en-US" dirty="0" smtClean="0"/>
              <a:t>have a </a:t>
            </a:r>
            <a:r>
              <a:rPr lang="en-US" b="1" u="sng" dirty="0"/>
              <a:t>center of inversion </a:t>
            </a:r>
            <a:r>
              <a:rPr lang="en-US" dirty="0"/>
              <a:t>and </a:t>
            </a:r>
            <a:r>
              <a:rPr lang="en-US" b="1" u="sng" dirty="0"/>
              <a:t>up to three mirror planes</a:t>
            </a:r>
            <a:r>
              <a:rPr lang="en-US" dirty="0"/>
              <a:t>. </a:t>
            </a:r>
            <a:endParaRPr lang="en-US" dirty="0" smtClean="0"/>
          </a:p>
          <a:p>
            <a:pPr algn="just"/>
            <a:endParaRPr lang="en-US" dirty="0" smtClean="0"/>
          </a:p>
          <a:p>
            <a:pPr algn="just"/>
            <a:r>
              <a:rPr lang="en-US" dirty="0"/>
              <a:t>There are </a:t>
            </a:r>
            <a:r>
              <a:rPr lang="en-US" dirty="0" smtClean="0"/>
              <a:t>five </a:t>
            </a:r>
            <a:r>
              <a:rPr lang="en-US" dirty="0"/>
              <a:t>crystal classes found in this system: </a:t>
            </a:r>
            <a:r>
              <a:rPr lang="en-US" b="1" dirty="0" smtClean="0"/>
              <a:t>Pyramidal</a:t>
            </a:r>
            <a:r>
              <a:rPr lang="en-US" b="1" dirty="0"/>
              <a:t>, </a:t>
            </a:r>
            <a:r>
              <a:rPr lang="en-US" b="1" dirty="0" err="1" smtClean="0"/>
              <a:t>Rhombohedral</a:t>
            </a:r>
            <a:r>
              <a:rPr lang="en-US" b="1" dirty="0" smtClean="0"/>
              <a:t>, </a:t>
            </a:r>
            <a:r>
              <a:rPr lang="en-US" b="1" dirty="0" err="1" smtClean="0"/>
              <a:t>Ditrigonal</a:t>
            </a:r>
            <a:r>
              <a:rPr lang="en-US" b="1" dirty="0" smtClean="0"/>
              <a:t> Pyramidal, </a:t>
            </a:r>
            <a:r>
              <a:rPr lang="en-US" b="1" dirty="0" err="1" smtClean="0"/>
              <a:t>Trapezohedral</a:t>
            </a:r>
            <a:r>
              <a:rPr lang="en-US" b="1" dirty="0" smtClean="0"/>
              <a:t> and </a:t>
            </a:r>
            <a:r>
              <a:rPr lang="en-US" b="1" dirty="0" err="1" smtClean="0"/>
              <a:t>Hexogonal</a:t>
            </a:r>
            <a:r>
              <a:rPr lang="en-US" b="1" dirty="0" smtClean="0"/>
              <a:t> </a:t>
            </a:r>
            <a:r>
              <a:rPr lang="en-US" b="1" dirty="0" err="1" smtClean="0"/>
              <a:t>Scalenohedral</a:t>
            </a:r>
            <a:r>
              <a:rPr lang="en-US" b="1" dirty="0" smtClean="0"/>
              <a:t>. </a:t>
            </a:r>
            <a:r>
              <a:rPr lang="en-US" b="1" dirty="0" err="1" smtClean="0"/>
              <a:t>Dipyramidal</a:t>
            </a:r>
            <a:r>
              <a:rPr lang="en-US" dirty="0" smtClean="0"/>
              <a:t>.</a:t>
            </a:r>
          </a:p>
          <a:p>
            <a:pPr algn="just"/>
            <a:endParaRPr lang="en-US" dirty="0" smtClean="0"/>
          </a:p>
          <a:p>
            <a:pPr algn="just"/>
            <a:r>
              <a:rPr lang="en-US" dirty="0"/>
              <a:t>Example </a:t>
            </a:r>
            <a:r>
              <a:rPr lang="en-US" dirty="0" smtClean="0"/>
              <a:t>of minerals </a:t>
            </a:r>
            <a:r>
              <a:rPr lang="en-US" dirty="0"/>
              <a:t>which crystallize in the </a:t>
            </a:r>
            <a:r>
              <a:rPr lang="en-US" dirty="0" smtClean="0"/>
              <a:t>Trigonal system are </a:t>
            </a:r>
            <a:r>
              <a:rPr lang="en-US" b="1" dirty="0"/>
              <a:t>calcite</a:t>
            </a:r>
            <a:r>
              <a:rPr lang="en-US" dirty="0"/>
              <a:t>, </a:t>
            </a:r>
            <a:r>
              <a:rPr lang="en-US" b="1" dirty="0"/>
              <a:t>dolomite</a:t>
            </a:r>
            <a:r>
              <a:rPr lang="en-US" dirty="0"/>
              <a:t>, </a:t>
            </a:r>
            <a:r>
              <a:rPr lang="en-US" b="1" dirty="0"/>
              <a:t>low quartz</a:t>
            </a:r>
            <a:r>
              <a:rPr lang="en-US" dirty="0"/>
              <a:t>, and </a:t>
            </a:r>
            <a:r>
              <a:rPr lang="en-US" b="1" dirty="0" smtClean="0"/>
              <a:t>tourmaline</a:t>
            </a:r>
            <a:r>
              <a:rPr lang="en-US" dirty="0" smtClean="0"/>
              <a:t>.</a:t>
            </a:r>
            <a:endParaRPr lang="en-US" b="1" dirty="0"/>
          </a:p>
          <a:p>
            <a:pPr algn="just"/>
            <a:endParaRPr lang="en-US" dirty="0"/>
          </a:p>
          <a:p>
            <a:pPr algn="just"/>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171" y="3620375"/>
            <a:ext cx="68294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Crystal Habit - Rhombohed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144" y="5454830"/>
            <a:ext cx="5715000" cy="13335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9"/>
          <p:cNvSpPr>
            <a:spLocks noGrp="1"/>
          </p:cNvSpPr>
          <p:nvPr>
            <p:ph type="title"/>
          </p:nvPr>
        </p:nvSpPr>
        <p:spPr/>
        <p:txBody>
          <a:bodyPr>
            <a:normAutofit/>
          </a:bodyPr>
          <a:lstStyle/>
          <a:p>
            <a:r>
              <a:rPr lang="en-US" sz="4000" dirty="0"/>
              <a:t>The 32 Crystal Classes</a:t>
            </a:r>
          </a:p>
        </p:txBody>
      </p:sp>
    </p:spTree>
    <p:extLst>
      <p:ext uri="{BB962C8B-B14F-4D97-AF65-F5344CB8AC3E}">
        <p14:creationId xmlns:p14="http://schemas.microsoft.com/office/powerpoint/2010/main" val="2748290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799" cy="2514600"/>
          </a:xfrm>
        </p:spPr>
        <p:txBody>
          <a:bodyPr>
            <a:normAutofit fontScale="70000" lnSpcReduction="20000"/>
          </a:bodyPr>
          <a:lstStyle/>
          <a:p>
            <a:pPr algn="just"/>
            <a:r>
              <a:rPr lang="en-US" dirty="0" smtClean="0"/>
              <a:t>All </a:t>
            </a:r>
            <a:r>
              <a:rPr lang="en-US" dirty="0"/>
              <a:t>crystals of the isometric system possess </a:t>
            </a:r>
            <a:r>
              <a:rPr lang="en-US" b="1" u="sng" dirty="0"/>
              <a:t>four 3-fold axes of </a:t>
            </a:r>
            <a:r>
              <a:rPr lang="en-US" b="1" u="sng" dirty="0" smtClean="0"/>
              <a:t>symmetry</a:t>
            </a:r>
            <a:r>
              <a:rPr lang="en-US" dirty="0" smtClean="0"/>
              <a:t>.</a:t>
            </a:r>
          </a:p>
          <a:p>
            <a:pPr algn="just"/>
            <a:r>
              <a:rPr lang="en-US" dirty="0" smtClean="0"/>
              <a:t>Crystals </a:t>
            </a:r>
            <a:r>
              <a:rPr lang="en-US" dirty="0"/>
              <a:t>of the isometric system may also demonstrate up to </a:t>
            </a:r>
            <a:r>
              <a:rPr lang="en-US" b="1" u="sng" dirty="0"/>
              <a:t>three separate 4-fold axes of rotational symmetry</a:t>
            </a:r>
            <a:r>
              <a:rPr lang="en-US" dirty="0"/>
              <a:t>. </a:t>
            </a:r>
            <a:endParaRPr lang="en-US" dirty="0" smtClean="0"/>
          </a:p>
          <a:p>
            <a:pPr algn="just"/>
            <a:r>
              <a:rPr lang="en-US" dirty="0" smtClean="0"/>
              <a:t>Furthermore </a:t>
            </a:r>
            <a:r>
              <a:rPr lang="en-US" dirty="0"/>
              <a:t>crystals of the isometric system may possess </a:t>
            </a:r>
            <a:r>
              <a:rPr lang="en-US" b="1" u="sng" dirty="0"/>
              <a:t>six 2-fold axes of symmetry</a:t>
            </a:r>
            <a:r>
              <a:rPr lang="en-US" dirty="0"/>
              <a:t> </a:t>
            </a:r>
            <a:r>
              <a:rPr lang="en-US" dirty="0" smtClean="0"/>
              <a:t>.</a:t>
            </a:r>
          </a:p>
          <a:p>
            <a:pPr algn="just"/>
            <a:r>
              <a:rPr lang="en-US" dirty="0" smtClean="0"/>
              <a:t>Minerals </a:t>
            </a:r>
            <a:r>
              <a:rPr lang="en-US" dirty="0"/>
              <a:t>of this system may demonstrate up to </a:t>
            </a:r>
            <a:r>
              <a:rPr lang="en-US" b="1" dirty="0"/>
              <a:t>nine different mirror planes</a:t>
            </a:r>
            <a:r>
              <a:rPr lang="en-US" dirty="0" smtClean="0"/>
              <a:t>.</a:t>
            </a:r>
          </a:p>
          <a:p>
            <a:pPr algn="just"/>
            <a:r>
              <a:rPr lang="en-US" dirty="0"/>
              <a:t>There are five crystal classes found in this </a:t>
            </a:r>
            <a:r>
              <a:rPr lang="en-US" dirty="0" smtClean="0"/>
              <a:t>system: </a:t>
            </a:r>
            <a:r>
              <a:rPr lang="en-US" b="1" dirty="0" err="1" smtClean="0"/>
              <a:t>Tetroidal</a:t>
            </a:r>
            <a:r>
              <a:rPr lang="en-US" b="1" dirty="0" smtClean="0"/>
              <a:t>, </a:t>
            </a:r>
            <a:r>
              <a:rPr lang="en-US" b="1" dirty="0" err="1" smtClean="0"/>
              <a:t>Diploidal</a:t>
            </a:r>
            <a:r>
              <a:rPr lang="en-US" b="1" dirty="0" smtClean="0"/>
              <a:t>, </a:t>
            </a:r>
            <a:r>
              <a:rPr lang="en-US" b="1" dirty="0" err="1" smtClean="0"/>
              <a:t>Hextetrahedral</a:t>
            </a:r>
            <a:r>
              <a:rPr lang="en-US" b="1" dirty="0" smtClean="0"/>
              <a:t>, </a:t>
            </a:r>
            <a:r>
              <a:rPr lang="en-US" b="1" dirty="0" err="1" smtClean="0"/>
              <a:t>Gyroidal</a:t>
            </a:r>
            <a:r>
              <a:rPr lang="en-US" dirty="0" smtClean="0"/>
              <a:t> and </a:t>
            </a:r>
            <a:r>
              <a:rPr lang="en-US" b="1" dirty="0" err="1" smtClean="0"/>
              <a:t>Hexoctahedral</a:t>
            </a:r>
            <a:r>
              <a:rPr lang="en-US" dirty="0" smtClean="0"/>
              <a:t>.</a:t>
            </a:r>
            <a:endParaRPr lang="en-US" dirty="0"/>
          </a:p>
          <a:p>
            <a:pPr algn="just"/>
            <a:r>
              <a:rPr lang="en-US" dirty="0" smtClean="0"/>
              <a:t>Examples </a:t>
            </a:r>
            <a:r>
              <a:rPr lang="en-US" dirty="0"/>
              <a:t>of minerals which crystallize in the isometric system are </a:t>
            </a:r>
            <a:r>
              <a:rPr lang="en-US" b="1" dirty="0"/>
              <a:t>halite, magnetite, and garnet</a:t>
            </a:r>
            <a:r>
              <a:rPr lang="en-US" dirty="0"/>
              <a:t>. </a:t>
            </a:r>
          </a:p>
        </p:txBody>
      </p:sp>
      <p:sp>
        <p:nvSpPr>
          <p:cNvPr id="4" name="Title 9"/>
          <p:cNvSpPr>
            <a:spLocks noGrp="1"/>
          </p:cNvSpPr>
          <p:nvPr>
            <p:ph type="title"/>
          </p:nvPr>
        </p:nvSpPr>
        <p:spPr/>
        <p:txBody>
          <a:bodyPr>
            <a:normAutofit/>
          </a:bodyPr>
          <a:lstStyle/>
          <a:p>
            <a:r>
              <a:rPr lang="en-US" sz="4000" dirty="0"/>
              <a:t>The 32 Crystal Classes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62" y="3693037"/>
            <a:ext cx="68294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Crystal Habit - Cub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837" y="5534025"/>
            <a:ext cx="57150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59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799" cy="4953000"/>
          </a:xfrm>
        </p:spPr>
        <p:txBody>
          <a:bodyPr>
            <a:normAutofit fontScale="77500" lnSpcReduction="20000"/>
          </a:bodyPr>
          <a:lstStyle/>
          <a:p>
            <a:pPr algn="just"/>
            <a:r>
              <a:rPr lang="en-US" dirty="0"/>
              <a:t>A crystal form is a set of crystal faces that are related to each other by </a:t>
            </a:r>
            <a:r>
              <a:rPr lang="en-US" dirty="0" smtClean="0"/>
              <a:t>symmetry or any </a:t>
            </a:r>
            <a:r>
              <a:rPr lang="en-US" dirty="0"/>
              <a:t>group of crystal faces related by the same symmetry is called a form. </a:t>
            </a:r>
            <a:endParaRPr lang="en-US" dirty="0" smtClean="0"/>
          </a:p>
          <a:p>
            <a:pPr algn="just"/>
            <a:endParaRPr lang="en-US" dirty="0" smtClean="0"/>
          </a:p>
          <a:p>
            <a:pPr algn="just"/>
            <a:r>
              <a:rPr lang="en-US" dirty="0"/>
              <a:t>There are 48 possible forms that can be developed as the result of the 32 combinations of symmetry. </a:t>
            </a:r>
            <a:endParaRPr lang="en-US" dirty="0" smtClean="0"/>
          </a:p>
          <a:p>
            <a:pPr algn="just"/>
            <a:endParaRPr lang="en-US" dirty="0" smtClean="0"/>
          </a:p>
          <a:p>
            <a:pPr algn="just"/>
            <a:r>
              <a:rPr lang="en-US" b="1" u="sng" dirty="0" smtClean="0"/>
              <a:t>Closed </a:t>
            </a:r>
            <a:r>
              <a:rPr lang="en-US" b="1" u="sng" dirty="0"/>
              <a:t>forms </a:t>
            </a:r>
            <a:r>
              <a:rPr lang="en-US" dirty="0"/>
              <a:t>are those groups of faces all related by symmetry that completely enclose a volume of space. </a:t>
            </a:r>
            <a:endParaRPr lang="en-US" dirty="0" smtClean="0"/>
          </a:p>
          <a:p>
            <a:pPr algn="just"/>
            <a:endParaRPr lang="en-US" dirty="0" smtClean="0"/>
          </a:p>
          <a:p>
            <a:pPr algn="just"/>
            <a:r>
              <a:rPr lang="en-US" dirty="0" smtClean="0"/>
              <a:t>It </a:t>
            </a:r>
            <a:r>
              <a:rPr lang="en-US" dirty="0"/>
              <a:t>is possible for a crystal to have faces entirely of one closed form</a:t>
            </a:r>
            <a:r>
              <a:rPr lang="en-US" dirty="0" smtClean="0"/>
              <a:t>.</a:t>
            </a:r>
          </a:p>
          <a:p>
            <a:pPr algn="just"/>
            <a:endParaRPr lang="en-US" dirty="0" smtClean="0"/>
          </a:p>
          <a:p>
            <a:pPr algn="just"/>
            <a:r>
              <a:rPr lang="en-US" b="1" u="sng" dirty="0" smtClean="0"/>
              <a:t>Open forms </a:t>
            </a:r>
            <a:r>
              <a:rPr lang="en-US" dirty="0"/>
              <a:t>are those groups of faces all related by symmetry that do not completely enclose a volume of space. </a:t>
            </a:r>
            <a:endParaRPr lang="en-US" dirty="0" smtClean="0"/>
          </a:p>
          <a:p>
            <a:pPr algn="just"/>
            <a:endParaRPr lang="en-US" dirty="0" smtClean="0"/>
          </a:p>
          <a:p>
            <a:pPr algn="just"/>
            <a:r>
              <a:rPr lang="en-US" dirty="0" smtClean="0"/>
              <a:t>A </a:t>
            </a:r>
            <a:r>
              <a:rPr lang="en-US" dirty="0"/>
              <a:t>crystal with open form faces requires additional faces as well. </a:t>
            </a:r>
            <a:endParaRPr lang="en-US" dirty="0" smtClean="0"/>
          </a:p>
          <a:p>
            <a:pPr algn="just"/>
            <a:endParaRPr lang="en-US" dirty="0"/>
          </a:p>
          <a:p>
            <a:pPr algn="just"/>
            <a:r>
              <a:rPr lang="en-US" b="1" dirty="0" smtClean="0"/>
              <a:t>There </a:t>
            </a:r>
            <a:r>
              <a:rPr lang="en-US" b="1" dirty="0"/>
              <a:t>are </a:t>
            </a:r>
            <a:r>
              <a:rPr lang="en-US" b="1" dirty="0" smtClean="0"/>
              <a:t>18 open forms </a:t>
            </a:r>
            <a:r>
              <a:rPr lang="en-US" b="1" dirty="0"/>
              <a:t>and 30 closed forms</a:t>
            </a:r>
            <a:r>
              <a:rPr lang="en-US" dirty="0"/>
              <a:t>.</a:t>
            </a:r>
          </a:p>
        </p:txBody>
      </p:sp>
      <p:sp>
        <p:nvSpPr>
          <p:cNvPr id="3" name="Title 2"/>
          <p:cNvSpPr>
            <a:spLocks noGrp="1"/>
          </p:cNvSpPr>
          <p:nvPr>
            <p:ph type="title"/>
          </p:nvPr>
        </p:nvSpPr>
        <p:spPr/>
        <p:txBody>
          <a:bodyPr/>
          <a:lstStyle/>
          <a:p>
            <a:r>
              <a:rPr lang="en-US" dirty="0" smtClean="0"/>
              <a:t>Crystal Forms</a:t>
            </a:r>
            <a:endParaRPr lang="en-US" dirty="0"/>
          </a:p>
        </p:txBody>
      </p:sp>
    </p:spTree>
    <p:extLst>
      <p:ext uri="{BB962C8B-B14F-4D97-AF65-F5344CB8AC3E}">
        <p14:creationId xmlns:p14="http://schemas.microsoft.com/office/powerpoint/2010/main" val="38667203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495800"/>
          </a:xfrm>
        </p:spPr>
        <p:txBody>
          <a:bodyPr>
            <a:normAutofit fontScale="85000" lnSpcReduction="20000"/>
          </a:bodyPr>
          <a:lstStyle/>
          <a:p>
            <a:pPr algn="just"/>
            <a:endParaRPr lang="en-US" dirty="0"/>
          </a:p>
          <a:p>
            <a:pPr algn="just"/>
            <a:r>
              <a:rPr lang="en-US" b="1" dirty="0" err="1" smtClean="0"/>
              <a:t>Monohedron</a:t>
            </a:r>
            <a:r>
              <a:rPr lang="en-US" b="1" dirty="0" smtClean="0"/>
              <a:t>: </a:t>
            </a:r>
            <a:r>
              <a:rPr lang="en-US" dirty="0" smtClean="0"/>
              <a:t>The </a:t>
            </a:r>
            <a:r>
              <a:rPr lang="en-US" dirty="0" err="1"/>
              <a:t>monohedral</a:t>
            </a:r>
            <a:r>
              <a:rPr lang="en-US" dirty="0"/>
              <a:t> crystal form is also called a </a:t>
            </a:r>
            <a:r>
              <a:rPr lang="en-US" b="1" dirty="0" err="1"/>
              <a:t>pedion</a:t>
            </a:r>
            <a:r>
              <a:rPr lang="en-US" dirty="0"/>
              <a:t>. </a:t>
            </a:r>
            <a:endParaRPr lang="en-US" dirty="0" smtClean="0"/>
          </a:p>
          <a:p>
            <a:pPr algn="just"/>
            <a:r>
              <a:rPr lang="en-US" dirty="0" smtClean="0"/>
              <a:t>It </a:t>
            </a:r>
            <a:r>
              <a:rPr lang="en-US" dirty="0"/>
              <a:t>consists of a single face which is geometrically unique for the crystal and is not repeated by any set of symmetry operations. </a:t>
            </a:r>
            <a:endParaRPr lang="en-US" dirty="0" smtClean="0"/>
          </a:p>
          <a:p>
            <a:pPr algn="just"/>
            <a:r>
              <a:rPr lang="en-US" dirty="0" smtClean="0"/>
              <a:t>Members </a:t>
            </a:r>
            <a:r>
              <a:rPr lang="en-US" dirty="0"/>
              <a:t>of the </a:t>
            </a:r>
            <a:r>
              <a:rPr lang="en-US" u="sng" dirty="0"/>
              <a:t>triclinic crystal system</a:t>
            </a:r>
            <a:r>
              <a:rPr lang="en-US" dirty="0"/>
              <a:t> produce </a:t>
            </a:r>
            <a:r>
              <a:rPr lang="en-US" dirty="0" err="1"/>
              <a:t>monohedral</a:t>
            </a:r>
            <a:r>
              <a:rPr lang="en-US" dirty="0"/>
              <a:t> crystal forms. </a:t>
            </a:r>
            <a:endParaRPr lang="en-US" dirty="0" smtClean="0"/>
          </a:p>
          <a:p>
            <a:pPr algn="just"/>
            <a:r>
              <a:rPr lang="en-US" dirty="0" smtClean="0"/>
              <a:t>These are </a:t>
            </a:r>
            <a:r>
              <a:rPr lang="en-US" b="1" u="sng" dirty="0" smtClean="0"/>
              <a:t>open crystal forms</a:t>
            </a:r>
            <a:r>
              <a:rPr lang="en-US" dirty="0" smtClean="0"/>
              <a:t>.</a:t>
            </a:r>
          </a:p>
          <a:p>
            <a:pPr algn="just"/>
            <a:endParaRPr lang="en-US" dirty="0"/>
          </a:p>
          <a:p>
            <a:pPr algn="just"/>
            <a:r>
              <a:rPr lang="en-US" b="1" dirty="0" err="1" smtClean="0"/>
              <a:t>Parallelohedron</a:t>
            </a:r>
            <a:r>
              <a:rPr lang="en-US" dirty="0" smtClean="0"/>
              <a:t>: The </a:t>
            </a:r>
            <a:r>
              <a:rPr lang="en-US" dirty="0" err="1"/>
              <a:t>parallelohedral</a:t>
            </a:r>
            <a:r>
              <a:rPr lang="en-US" dirty="0"/>
              <a:t> crystal form is also called a </a:t>
            </a:r>
            <a:r>
              <a:rPr lang="en-US" b="1" dirty="0" err="1"/>
              <a:t>pinacoid</a:t>
            </a:r>
            <a:r>
              <a:rPr lang="en-US" dirty="0"/>
              <a:t>. </a:t>
            </a:r>
            <a:endParaRPr lang="en-US" dirty="0" smtClean="0"/>
          </a:p>
          <a:p>
            <a:pPr algn="just"/>
            <a:r>
              <a:rPr lang="en-US" dirty="0" smtClean="0"/>
              <a:t>It </a:t>
            </a:r>
            <a:r>
              <a:rPr lang="en-US" dirty="0"/>
              <a:t>consists of two and only two geometrically equivalent faces which occupy opposite sides of a crystal. </a:t>
            </a:r>
            <a:endParaRPr lang="en-US" dirty="0" smtClean="0"/>
          </a:p>
          <a:p>
            <a:pPr algn="just"/>
            <a:r>
              <a:rPr lang="en-US" dirty="0" smtClean="0"/>
              <a:t>The </a:t>
            </a:r>
            <a:r>
              <a:rPr lang="en-US" dirty="0"/>
              <a:t>two faces are parallel and are related to one another only by a reflection or an </a:t>
            </a:r>
            <a:r>
              <a:rPr lang="en-US" dirty="0" smtClean="0"/>
              <a:t>inversion symmetry. </a:t>
            </a:r>
          </a:p>
          <a:p>
            <a:pPr algn="just"/>
            <a:r>
              <a:rPr lang="en-US" dirty="0" smtClean="0"/>
              <a:t>Members </a:t>
            </a:r>
            <a:r>
              <a:rPr lang="en-US" dirty="0"/>
              <a:t>of the </a:t>
            </a:r>
            <a:r>
              <a:rPr lang="en-US" u="sng" dirty="0"/>
              <a:t>triclinic crystal system</a:t>
            </a:r>
            <a:r>
              <a:rPr lang="en-US" dirty="0"/>
              <a:t> produce </a:t>
            </a:r>
            <a:r>
              <a:rPr lang="en-US" dirty="0" err="1"/>
              <a:t>parallelohedral</a:t>
            </a:r>
            <a:r>
              <a:rPr lang="en-US" dirty="0"/>
              <a:t> crystal forms. </a:t>
            </a:r>
            <a:endParaRPr lang="en-US" dirty="0" smtClean="0"/>
          </a:p>
          <a:p>
            <a:pPr algn="just"/>
            <a:r>
              <a:rPr lang="en-US" dirty="0"/>
              <a:t>These are </a:t>
            </a:r>
            <a:r>
              <a:rPr lang="en-US" b="1" u="sng" dirty="0"/>
              <a:t>open crystal forms</a:t>
            </a:r>
            <a:r>
              <a:rPr lang="en-US" dirty="0"/>
              <a:t>.</a:t>
            </a:r>
          </a:p>
          <a:p>
            <a:pPr algn="just"/>
            <a:endParaRPr lang="en-US" dirty="0"/>
          </a:p>
        </p:txBody>
      </p:sp>
      <p:sp>
        <p:nvSpPr>
          <p:cNvPr id="3" name="Title 2"/>
          <p:cNvSpPr>
            <a:spLocks noGrp="1"/>
          </p:cNvSpPr>
          <p:nvPr>
            <p:ph type="title"/>
          </p:nvPr>
        </p:nvSpPr>
        <p:spPr/>
        <p:txBody>
          <a:bodyPr/>
          <a:lstStyle/>
          <a:p>
            <a:r>
              <a:rPr lang="en-US" dirty="0" smtClean="0"/>
              <a:t>Crystal Forms</a:t>
            </a:r>
            <a:endParaRPr lang="en-US" dirty="0"/>
          </a:p>
        </p:txBody>
      </p:sp>
    </p:spTree>
    <p:extLst>
      <p:ext uri="{BB962C8B-B14F-4D97-AF65-F5344CB8AC3E}">
        <p14:creationId xmlns:p14="http://schemas.microsoft.com/office/powerpoint/2010/main" val="7281256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724400"/>
          </a:xfrm>
        </p:spPr>
        <p:txBody>
          <a:bodyPr>
            <a:normAutofit fontScale="77500" lnSpcReduction="20000"/>
          </a:bodyPr>
          <a:lstStyle/>
          <a:p>
            <a:pPr algn="just"/>
            <a:r>
              <a:rPr lang="en-US" b="1" dirty="0" smtClean="0"/>
              <a:t>Dihedron</a:t>
            </a:r>
            <a:r>
              <a:rPr lang="en-US" dirty="0" smtClean="0"/>
              <a:t>: The </a:t>
            </a:r>
            <a:r>
              <a:rPr lang="en-US" dirty="0"/>
              <a:t>dihedron consists of two and only two nonparallel geometrically equivalent faces. </a:t>
            </a:r>
            <a:endParaRPr lang="en-US" dirty="0" smtClean="0"/>
          </a:p>
          <a:p>
            <a:pPr algn="just"/>
            <a:r>
              <a:rPr lang="en-US" dirty="0" smtClean="0"/>
              <a:t>The </a:t>
            </a:r>
            <a:r>
              <a:rPr lang="en-US" dirty="0"/>
              <a:t>two faces may be related by a reflection or by a rotation. </a:t>
            </a:r>
            <a:endParaRPr lang="en-US" dirty="0" smtClean="0"/>
          </a:p>
          <a:p>
            <a:pPr algn="just"/>
            <a:r>
              <a:rPr lang="en-US" dirty="0" smtClean="0"/>
              <a:t>The </a:t>
            </a:r>
            <a:r>
              <a:rPr lang="en-US" dirty="0"/>
              <a:t>dihedron is termed a </a:t>
            </a:r>
            <a:r>
              <a:rPr lang="en-US" b="1" u="sng" dirty="0"/>
              <a:t>dome</a:t>
            </a:r>
            <a:r>
              <a:rPr lang="en-US" dirty="0"/>
              <a:t> if the two faces are related only by reflection across a mirror plane. </a:t>
            </a:r>
            <a:endParaRPr lang="en-US" dirty="0" smtClean="0"/>
          </a:p>
          <a:p>
            <a:pPr algn="just"/>
            <a:r>
              <a:rPr lang="en-US" dirty="0" smtClean="0"/>
              <a:t>If </a:t>
            </a:r>
            <a:r>
              <a:rPr lang="en-US" dirty="0"/>
              <a:t>the two faces are related instead by a 2-fold rotation axis then the dihedron is termed a </a:t>
            </a:r>
            <a:r>
              <a:rPr lang="en-US" b="1" u="sng" dirty="0"/>
              <a:t>sphenoid</a:t>
            </a:r>
            <a:r>
              <a:rPr lang="en-US" dirty="0"/>
              <a:t>. </a:t>
            </a:r>
            <a:endParaRPr lang="en-US" dirty="0" smtClean="0"/>
          </a:p>
          <a:p>
            <a:pPr algn="just"/>
            <a:r>
              <a:rPr lang="en-US" dirty="0" smtClean="0"/>
              <a:t>Members </a:t>
            </a:r>
            <a:r>
              <a:rPr lang="en-US" dirty="0"/>
              <a:t>of the </a:t>
            </a:r>
            <a:r>
              <a:rPr lang="en-US" u="sng" dirty="0"/>
              <a:t>monoclinic crystal </a:t>
            </a:r>
            <a:r>
              <a:rPr lang="en-US" dirty="0"/>
              <a:t>system produce dihedral crystal forms</a:t>
            </a:r>
            <a:r>
              <a:rPr lang="en-US" dirty="0" smtClean="0"/>
              <a:t>.</a:t>
            </a:r>
          </a:p>
          <a:p>
            <a:pPr algn="just"/>
            <a:r>
              <a:rPr lang="en-US" dirty="0"/>
              <a:t>These are </a:t>
            </a:r>
            <a:r>
              <a:rPr lang="en-US" b="1" u="sng" dirty="0"/>
              <a:t>open crystal forms</a:t>
            </a:r>
            <a:r>
              <a:rPr lang="en-US" dirty="0"/>
              <a:t>.</a:t>
            </a:r>
          </a:p>
          <a:p>
            <a:pPr marL="0" indent="0" algn="just">
              <a:buNone/>
            </a:pPr>
            <a:endParaRPr lang="en-US" dirty="0"/>
          </a:p>
          <a:p>
            <a:pPr algn="just"/>
            <a:r>
              <a:rPr lang="en-US" b="1" dirty="0" err="1" smtClean="0"/>
              <a:t>Disphenoid</a:t>
            </a:r>
            <a:r>
              <a:rPr lang="en-US" dirty="0" smtClean="0"/>
              <a:t>: Members </a:t>
            </a:r>
            <a:r>
              <a:rPr lang="en-US" dirty="0"/>
              <a:t>of the </a:t>
            </a:r>
            <a:r>
              <a:rPr lang="en-US" u="sng" dirty="0"/>
              <a:t>orthorhombic and tetragonal crystal systems </a:t>
            </a:r>
            <a:r>
              <a:rPr lang="en-US" dirty="0"/>
              <a:t>produce rhombic and tetragonal </a:t>
            </a:r>
            <a:r>
              <a:rPr lang="en-US" dirty="0" err="1"/>
              <a:t>disphenoids</a:t>
            </a:r>
            <a:r>
              <a:rPr lang="en-US" dirty="0"/>
              <a:t>, which possess two sets of nonparallel geometrically equivalent faces, each of which is related by a 2-fold rotation. </a:t>
            </a:r>
            <a:endParaRPr lang="en-US" dirty="0" smtClean="0"/>
          </a:p>
          <a:p>
            <a:pPr algn="just"/>
            <a:r>
              <a:rPr lang="en-US" dirty="0" smtClean="0"/>
              <a:t>The </a:t>
            </a:r>
            <a:r>
              <a:rPr lang="en-US" dirty="0"/>
              <a:t>faces of the upper sphenoid alternate with the faces of the lower sphenoid in such forms. </a:t>
            </a:r>
            <a:endParaRPr lang="en-US" dirty="0" smtClean="0"/>
          </a:p>
          <a:p>
            <a:pPr algn="just"/>
            <a:r>
              <a:rPr lang="en-US" dirty="0" smtClean="0"/>
              <a:t>These are </a:t>
            </a:r>
            <a:r>
              <a:rPr lang="en-US" b="1" u="sng" dirty="0" smtClean="0"/>
              <a:t>closed crystal forms</a:t>
            </a:r>
            <a:r>
              <a:rPr lang="en-US" u="sng" dirty="0" smtClean="0"/>
              <a:t>.</a:t>
            </a:r>
            <a:endParaRPr lang="en-US" u="sng" dirty="0"/>
          </a:p>
        </p:txBody>
      </p:sp>
      <p:sp>
        <p:nvSpPr>
          <p:cNvPr id="3" name="Title 2"/>
          <p:cNvSpPr>
            <a:spLocks noGrp="1"/>
          </p:cNvSpPr>
          <p:nvPr>
            <p:ph type="title"/>
          </p:nvPr>
        </p:nvSpPr>
        <p:spPr/>
        <p:txBody>
          <a:bodyPr/>
          <a:lstStyle/>
          <a:p>
            <a:r>
              <a:rPr lang="en-US" dirty="0" smtClean="0"/>
              <a:t>Crystal Forms</a:t>
            </a:r>
            <a:endParaRPr lang="en-US" dirty="0"/>
          </a:p>
        </p:txBody>
      </p:sp>
    </p:spTree>
    <p:extLst>
      <p:ext uri="{BB962C8B-B14F-4D97-AF65-F5344CB8AC3E}">
        <p14:creationId xmlns:p14="http://schemas.microsoft.com/office/powerpoint/2010/main" val="23791293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Crystal Forms</a:t>
            </a:r>
            <a:endParaRPr lang="en-US" dirty="0"/>
          </a:p>
        </p:txBody>
      </p:sp>
      <p:pic>
        <p:nvPicPr>
          <p:cNvPr id="1026" name="Picture 2" descr="https://www.uwgb.edu/dutchs/Graphics-Geol/ROCKMIN/CRYSTAL-FORM/tmoform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528" y="2438400"/>
            <a:ext cx="5448300" cy="3124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455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799" cy="4876800"/>
          </a:xfrm>
        </p:spPr>
        <p:txBody>
          <a:bodyPr>
            <a:normAutofit fontScale="85000" lnSpcReduction="10000"/>
          </a:bodyPr>
          <a:lstStyle/>
          <a:p>
            <a:pPr algn="just"/>
            <a:r>
              <a:rPr lang="en-US" b="1" dirty="0" smtClean="0"/>
              <a:t>Prism</a:t>
            </a:r>
            <a:r>
              <a:rPr lang="en-US" dirty="0" smtClean="0"/>
              <a:t>: A </a:t>
            </a:r>
            <a:r>
              <a:rPr lang="en-US" dirty="0"/>
              <a:t>prism is composed of a set of 3, 4, 6, 8, or 12 geometrically equivalent faces which are all parallel to the same axis. </a:t>
            </a:r>
            <a:endParaRPr lang="en-US" dirty="0" smtClean="0"/>
          </a:p>
          <a:p>
            <a:pPr algn="just"/>
            <a:r>
              <a:rPr lang="en-US" dirty="0" smtClean="0"/>
              <a:t>Each </a:t>
            </a:r>
            <a:r>
              <a:rPr lang="en-US" dirty="0"/>
              <a:t>of these faces intersects with the two faces adjacent to it to produce a set of parallel edges. </a:t>
            </a:r>
            <a:endParaRPr lang="en-US" dirty="0" smtClean="0"/>
          </a:p>
          <a:p>
            <a:pPr algn="just"/>
            <a:r>
              <a:rPr lang="en-US" dirty="0" smtClean="0"/>
              <a:t>Variants </a:t>
            </a:r>
            <a:r>
              <a:rPr lang="en-US" dirty="0"/>
              <a:t>of the </a:t>
            </a:r>
            <a:r>
              <a:rPr lang="en-US" dirty="0" smtClean="0"/>
              <a:t>prism </a:t>
            </a:r>
            <a:r>
              <a:rPr lang="en-US" dirty="0"/>
              <a:t>form include the rhombic prism, tetragonal prism, </a:t>
            </a:r>
            <a:r>
              <a:rPr lang="en-US" dirty="0" err="1"/>
              <a:t>trigonal</a:t>
            </a:r>
            <a:r>
              <a:rPr lang="en-US" dirty="0"/>
              <a:t> prism, and hexagonal </a:t>
            </a:r>
            <a:r>
              <a:rPr lang="en-US" dirty="0" smtClean="0"/>
              <a:t>prism. </a:t>
            </a:r>
          </a:p>
          <a:p>
            <a:pPr algn="just"/>
            <a:r>
              <a:rPr lang="en-US" dirty="0" smtClean="0"/>
              <a:t>Prisms </a:t>
            </a:r>
            <a:r>
              <a:rPr lang="en-US" dirty="0"/>
              <a:t>are associated with the members of the </a:t>
            </a:r>
            <a:r>
              <a:rPr lang="en-US" u="sng" dirty="0"/>
              <a:t>monoclinic crystal system</a:t>
            </a:r>
            <a:r>
              <a:rPr lang="en-US" dirty="0" smtClean="0"/>
              <a:t>.</a:t>
            </a:r>
          </a:p>
          <a:p>
            <a:pPr algn="just"/>
            <a:r>
              <a:rPr lang="en-US" dirty="0"/>
              <a:t>These are </a:t>
            </a:r>
            <a:r>
              <a:rPr lang="en-US" b="1" u="sng" dirty="0"/>
              <a:t>open crystal forms</a:t>
            </a:r>
            <a:r>
              <a:rPr lang="en-US" dirty="0"/>
              <a:t>.</a:t>
            </a:r>
          </a:p>
          <a:p>
            <a:pPr marL="0" indent="0" algn="just">
              <a:buNone/>
            </a:pPr>
            <a:endParaRPr lang="en-US" dirty="0"/>
          </a:p>
          <a:p>
            <a:pPr algn="just"/>
            <a:r>
              <a:rPr lang="en-US" b="1" dirty="0" smtClean="0"/>
              <a:t>Pyramid</a:t>
            </a:r>
            <a:r>
              <a:rPr lang="en-US" dirty="0" smtClean="0"/>
              <a:t>: A </a:t>
            </a:r>
            <a:r>
              <a:rPr lang="en-US" dirty="0"/>
              <a:t>pyramid is composed of a set of 3, 4, 6, 8, or 12 faces which are not parallel but instead intersect at a point. </a:t>
            </a:r>
            <a:endParaRPr lang="en-US" dirty="0" smtClean="0"/>
          </a:p>
          <a:p>
            <a:pPr algn="just"/>
            <a:r>
              <a:rPr lang="en-US" dirty="0" smtClean="0"/>
              <a:t>The </a:t>
            </a:r>
            <a:r>
              <a:rPr lang="en-US" u="sng" dirty="0"/>
              <a:t>orthorhombic, tetragonal and hexagonal crystal systems </a:t>
            </a:r>
            <a:r>
              <a:rPr lang="en-US" dirty="0"/>
              <a:t>all produce pyramids. </a:t>
            </a:r>
            <a:r>
              <a:rPr lang="en-US" dirty="0" smtClean="0"/>
              <a:t>Variants of the pyramid include rhombic </a:t>
            </a:r>
            <a:r>
              <a:rPr lang="en-US" dirty="0"/>
              <a:t>pyramid, tetragonal pyramid, </a:t>
            </a:r>
            <a:r>
              <a:rPr lang="en-US" dirty="0" err="1"/>
              <a:t>trigonal</a:t>
            </a:r>
            <a:r>
              <a:rPr lang="en-US" dirty="0"/>
              <a:t> pyramid, and hexagonal pyramid. </a:t>
            </a:r>
            <a:endParaRPr lang="en-US" dirty="0" smtClean="0"/>
          </a:p>
          <a:p>
            <a:pPr algn="just"/>
            <a:r>
              <a:rPr lang="en-US" dirty="0"/>
              <a:t>These are </a:t>
            </a:r>
            <a:r>
              <a:rPr lang="en-US" b="1" u="sng" dirty="0"/>
              <a:t>open crystal forms</a:t>
            </a:r>
            <a:r>
              <a:rPr lang="en-US" dirty="0"/>
              <a:t>.</a:t>
            </a:r>
          </a:p>
          <a:p>
            <a:pPr algn="just"/>
            <a:endParaRPr lang="en-US" dirty="0"/>
          </a:p>
        </p:txBody>
      </p:sp>
      <p:sp>
        <p:nvSpPr>
          <p:cNvPr id="3" name="Title 2"/>
          <p:cNvSpPr>
            <a:spLocks noGrp="1"/>
          </p:cNvSpPr>
          <p:nvPr>
            <p:ph type="title"/>
          </p:nvPr>
        </p:nvSpPr>
        <p:spPr/>
        <p:txBody>
          <a:bodyPr/>
          <a:lstStyle/>
          <a:p>
            <a:r>
              <a:rPr lang="en-US" dirty="0" smtClean="0"/>
              <a:t>Crystal Forms</a:t>
            </a:r>
            <a:endParaRPr lang="en-US" dirty="0"/>
          </a:p>
        </p:txBody>
      </p:sp>
    </p:spTree>
    <p:extLst>
      <p:ext uri="{BB962C8B-B14F-4D97-AF65-F5344CB8AC3E}">
        <p14:creationId xmlns:p14="http://schemas.microsoft.com/office/powerpoint/2010/main" val="41045402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noFill/>
          </a:ln>
        </p:spPr>
        <p:txBody>
          <a:bodyPr/>
          <a:lstStyle/>
          <a:p>
            <a:r>
              <a:rPr lang="en-US" dirty="0" smtClean="0"/>
              <a:t>Crystal Forms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67874"/>
            <a:ext cx="4419600" cy="25343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88466"/>
            <a:ext cx="4522520" cy="25933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24229" y="2704199"/>
            <a:ext cx="1159292" cy="461665"/>
          </a:xfrm>
          <a:prstGeom prst="rect">
            <a:avLst/>
          </a:prstGeom>
          <a:noFill/>
          <a:ln>
            <a:noFill/>
          </a:ln>
        </p:spPr>
        <p:txBody>
          <a:bodyPr wrap="none" rtlCol="0">
            <a:spAutoFit/>
          </a:bodyPr>
          <a:lstStyle/>
          <a:p>
            <a:r>
              <a:rPr lang="en-US" b="1" dirty="0" smtClean="0"/>
              <a:t>PRISM</a:t>
            </a:r>
            <a:endParaRPr lang="en-US" b="1" dirty="0"/>
          </a:p>
        </p:txBody>
      </p:sp>
      <p:sp>
        <p:nvSpPr>
          <p:cNvPr id="9" name="TextBox 8"/>
          <p:cNvSpPr txBox="1"/>
          <p:nvPr/>
        </p:nvSpPr>
        <p:spPr>
          <a:xfrm>
            <a:off x="2229661" y="5254300"/>
            <a:ext cx="1604927" cy="461665"/>
          </a:xfrm>
          <a:prstGeom prst="rect">
            <a:avLst/>
          </a:prstGeom>
          <a:noFill/>
          <a:ln>
            <a:noFill/>
          </a:ln>
        </p:spPr>
        <p:txBody>
          <a:bodyPr wrap="none" rtlCol="0">
            <a:spAutoFit/>
          </a:bodyPr>
          <a:lstStyle/>
          <a:p>
            <a:r>
              <a:rPr lang="en-US" b="1" dirty="0" smtClean="0"/>
              <a:t>PYRAMID</a:t>
            </a:r>
            <a:endParaRPr lang="en-US" b="1" dirty="0"/>
          </a:p>
        </p:txBody>
      </p:sp>
    </p:spTree>
    <p:extLst>
      <p:ext uri="{BB962C8B-B14F-4D97-AF65-F5344CB8AC3E}">
        <p14:creationId xmlns:p14="http://schemas.microsoft.com/office/powerpoint/2010/main" val="15776756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799" cy="2667000"/>
          </a:xfrm>
        </p:spPr>
        <p:txBody>
          <a:bodyPr>
            <a:normAutofit fontScale="77500" lnSpcReduction="20000"/>
          </a:bodyPr>
          <a:lstStyle/>
          <a:p>
            <a:pPr algn="just"/>
            <a:r>
              <a:rPr lang="en-US" b="1" dirty="0" err="1" smtClean="0"/>
              <a:t>Dipyramid</a:t>
            </a:r>
            <a:r>
              <a:rPr lang="en-US" dirty="0" smtClean="0"/>
              <a:t>: The </a:t>
            </a:r>
            <a:r>
              <a:rPr lang="en-US" dirty="0" err="1"/>
              <a:t>dipyramidal</a:t>
            </a:r>
            <a:r>
              <a:rPr lang="en-US" dirty="0"/>
              <a:t> crystal form is composed of two pyramids placed base-to-base and related by reflection across a mirror plane which runs parallel to and adjacent to the pyramid bases. </a:t>
            </a:r>
            <a:endParaRPr lang="en-US" dirty="0" smtClean="0"/>
          </a:p>
          <a:p>
            <a:pPr algn="just"/>
            <a:r>
              <a:rPr lang="en-US" dirty="0" smtClean="0"/>
              <a:t>The </a:t>
            </a:r>
            <a:r>
              <a:rPr lang="en-US" dirty="0"/>
              <a:t>upper and lower pyramids may each have 3, 4, 6, 8, or 12 faces; the </a:t>
            </a:r>
            <a:r>
              <a:rPr lang="en-US" dirty="0" err="1"/>
              <a:t>dipyramidal</a:t>
            </a:r>
            <a:r>
              <a:rPr lang="en-US" dirty="0"/>
              <a:t> form therefore possesses a total of 6, 8, 12, 16, or 24 faces. </a:t>
            </a:r>
            <a:endParaRPr lang="en-US" dirty="0" smtClean="0"/>
          </a:p>
          <a:p>
            <a:pPr algn="just"/>
            <a:r>
              <a:rPr lang="en-US" dirty="0" smtClean="0"/>
              <a:t>The </a:t>
            </a:r>
            <a:r>
              <a:rPr lang="en-US" u="sng" dirty="0"/>
              <a:t>orthorhombic, tetragonal and hexagonal crystal systems </a:t>
            </a:r>
            <a:r>
              <a:rPr lang="en-US" dirty="0"/>
              <a:t>all produce </a:t>
            </a:r>
            <a:r>
              <a:rPr lang="en-US" dirty="0" err="1"/>
              <a:t>dipyramids</a:t>
            </a:r>
            <a:r>
              <a:rPr lang="en-US" dirty="0"/>
              <a:t>. </a:t>
            </a:r>
            <a:endParaRPr lang="en-US" dirty="0" smtClean="0"/>
          </a:p>
          <a:p>
            <a:pPr algn="just"/>
            <a:r>
              <a:rPr lang="en-US" dirty="0" smtClean="0"/>
              <a:t>They can be called as rhombic </a:t>
            </a:r>
            <a:r>
              <a:rPr lang="en-US" dirty="0" err="1"/>
              <a:t>dipyramid</a:t>
            </a:r>
            <a:r>
              <a:rPr lang="en-US" dirty="0"/>
              <a:t>, </a:t>
            </a:r>
            <a:r>
              <a:rPr lang="en-US" dirty="0" err="1"/>
              <a:t>trigonal</a:t>
            </a:r>
            <a:r>
              <a:rPr lang="en-US" dirty="0"/>
              <a:t> </a:t>
            </a:r>
            <a:r>
              <a:rPr lang="en-US" dirty="0" err="1"/>
              <a:t>dipyramid</a:t>
            </a:r>
            <a:r>
              <a:rPr lang="en-US" dirty="0"/>
              <a:t>, tetragonal </a:t>
            </a:r>
            <a:r>
              <a:rPr lang="en-US" dirty="0" err="1"/>
              <a:t>dipyramid</a:t>
            </a:r>
            <a:r>
              <a:rPr lang="en-US" dirty="0"/>
              <a:t>, and hexagonal </a:t>
            </a:r>
            <a:r>
              <a:rPr lang="en-US" dirty="0" err="1"/>
              <a:t>dipyramid</a:t>
            </a:r>
            <a:r>
              <a:rPr lang="en-US" dirty="0"/>
              <a:t>. </a:t>
            </a:r>
            <a:endParaRPr lang="en-US" dirty="0" smtClean="0"/>
          </a:p>
          <a:p>
            <a:pPr algn="just"/>
            <a:r>
              <a:rPr lang="en-US" dirty="0" smtClean="0"/>
              <a:t>They are </a:t>
            </a:r>
            <a:r>
              <a:rPr lang="en-US" b="1" dirty="0" smtClean="0"/>
              <a:t>closed crystal forms</a:t>
            </a:r>
            <a:r>
              <a:rPr lang="en-US" dirty="0" smtClean="0"/>
              <a:t>.</a:t>
            </a:r>
          </a:p>
          <a:p>
            <a:pPr algn="just"/>
            <a:endParaRPr lang="en-US" dirty="0"/>
          </a:p>
        </p:txBody>
      </p:sp>
      <p:sp>
        <p:nvSpPr>
          <p:cNvPr id="3" name="Title 2"/>
          <p:cNvSpPr>
            <a:spLocks noGrp="1"/>
          </p:cNvSpPr>
          <p:nvPr>
            <p:ph type="title"/>
          </p:nvPr>
        </p:nvSpPr>
        <p:spPr/>
        <p:txBody>
          <a:bodyPr/>
          <a:lstStyle/>
          <a:p>
            <a:r>
              <a:rPr lang="en-US" dirty="0" smtClean="0"/>
              <a:t>Crystal Forms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
          <a:stretch/>
        </p:blipFill>
        <p:spPr bwMode="auto">
          <a:xfrm>
            <a:off x="5181600" y="4028700"/>
            <a:ext cx="3810000" cy="27758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7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799" cy="5105400"/>
          </a:xfrm>
        </p:spPr>
        <p:txBody>
          <a:bodyPr>
            <a:normAutofit fontScale="85000" lnSpcReduction="20000"/>
          </a:bodyPr>
          <a:lstStyle/>
          <a:p>
            <a:pPr algn="just"/>
            <a:r>
              <a:rPr lang="en-US" b="1" dirty="0" err="1"/>
              <a:t>Trapezohedron</a:t>
            </a:r>
            <a:r>
              <a:rPr lang="en-US" dirty="0"/>
              <a:t>: A </a:t>
            </a:r>
            <a:r>
              <a:rPr lang="en-US" dirty="0" err="1"/>
              <a:t>trapezohedron</a:t>
            </a:r>
            <a:r>
              <a:rPr lang="en-US" dirty="0"/>
              <a:t> is a crystal form possessing 6, 8, or 12 trapezoidal faces. </a:t>
            </a:r>
            <a:endParaRPr lang="en-US" dirty="0" smtClean="0"/>
          </a:p>
          <a:p>
            <a:pPr algn="just"/>
            <a:r>
              <a:rPr lang="en-US" dirty="0" smtClean="0"/>
              <a:t>The </a:t>
            </a:r>
            <a:r>
              <a:rPr lang="en-US" u="sng" dirty="0"/>
              <a:t>tetragonal crystal </a:t>
            </a:r>
            <a:r>
              <a:rPr lang="en-US" u="sng" dirty="0" smtClean="0"/>
              <a:t>system, the </a:t>
            </a:r>
            <a:r>
              <a:rPr lang="en-US" u="sng" dirty="0" err="1"/>
              <a:t>trigonal</a:t>
            </a:r>
            <a:r>
              <a:rPr lang="en-US" u="sng" dirty="0"/>
              <a:t> and hexagonal </a:t>
            </a:r>
            <a:r>
              <a:rPr lang="en-US" u="sng" dirty="0" smtClean="0"/>
              <a:t>crystal </a:t>
            </a:r>
            <a:r>
              <a:rPr lang="en-US" u="sng" dirty="0"/>
              <a:t>system </a:t>
            </a:r>
            <a:r>
              <a:rPr lang="en-US" dirty="0"/>
              <a:t>produce </a:t>
            </a:r>
            <a:r>
              <a:rPr lang="en-US" dirty="0" err="1"/>
              <a:t>trapezohedral</a:t>
            </a:r>
            <a:r>
              <a:rPr lang="en-US" dirty="0"/>
              <a:t> crystal forms. </a:t>
            </a:r>
          </a:p>
          <a:p>
            <a:pPr algn="just"/>
            <a:r>
              <a:rPr lang="en-US" dirty="0" err="1"/>
              <a:t>Trigonal</a:t>
            </a:r>
            <a:r>
              <a:rPr lang="en-US" dirty="0"/>
              <a:t> </a:t>
            </a:r>
            <a:r>
              <a:rPr lang="en-US" dirty="0" err="1"/>
              <a:t>trapezohedra</a:t>
            </a:r>
            <a:r>
              <a:rPr lang="en-US" dirty="0"/>
              <a:t> possess three trapezoidal faces on the top and three on the bottom for a total of six faces; </a:t>
            </a:r>
          </a:p>
          <a:p>
            <a:pPr algn="just"/>
            <a:r>
              <a:rPr lang="en-US" dirty="0"/>
              <a:t>Tetragonal </a:t>
            </a:r>
            <a:r>
              <a:rPr lang="en-US" dirty="0" err="1"/>
              <a:t>trapezohedra</a:t>
            </a:r>
            <a:r>
              <a:rPr lang="en-US" dirty="0"/>
              <a:t> have four faces on top and four on the bottom for a total of eight faces; and hexagonal </a:t>
            </a:r>
            <a:r>
              <a:rPr lang="en-US" dirty="0" err="1"/>
              <a:t>trapezohedra</a:t>
            </a:r>
            <a:r>
              <a:rPr lang="en-US" dirty="0"/>
              <a:t> have six faces on top and six on the bottom, resulting in twelve faces total. </a:t>
            </a:r>
          </a:p>
          <a:p>
            <a:pPr algn="just"/>
            <a:r>
              <a:rPr lang="en-US" dirty="0"/>
              <a:t>They are </a:t>
            </a:r>
            <a:r>
              <a:rPr lang="en-US" b="1" dirty="0"/>
              <a:t>closed crystal </a:t>
            </a:r>
            <a:r>
              <a:rPr lang="en-US" b="1" dirty="0" smtClean="0"/>
              <a:t>forms.</a:t>
            </a:r>
          </a:p>
          <a:p>
            <a:pPr algn="just"/>
            <a:endParaRPr lang="en-US" b="1" dirty="0"/>
          </a:p>
          <a:p>
            <a:pPr algn="just"/>
            <a:r>
              <a:rPr lang="en-US" b="1" dirty="0" err="1" smtClean="0"/>
              <a:t>Scalenohedron</a:t>
            </a:r>
            <a:r>
              <a:rPr lang="en-US" b="1" dirty="0" smtClean="0"/>
              <a:t>:</a:t>
            </a:r>
            <a:r>
              <a:rPr lang="en-US" dirty="0" smtClean="0"/>
              <a:t> </a:t>
            </a:r>
            <a:r>
              <a:rPr lang="en-US" dirty="0"/>
              <a:t>A </a:t>
            </a:r>
            <a:r>
              <a:rPr lang="en-US" b="1" dirty="0" err="1"/>
              <a:t>scalenohedron</a:t>
            </a:r>
            <a:r>
              <a:rPr lang="en-US" dirty="0"/>
              <a:t> consists of 8 or 12 faces, each of which is a scalene triangle. </a:t>
            </a:r>
            <a:endParaRPr lang="en-US" dirty="0" smtClean="0"/>
          </a:p>
          <a:p>
            <a:pPr algn="just"/>
            <a:r>
              <a:rPr lang="en-US" dirty="0" smtClean="0"/>
              <a:t>The </a:t>
            </a:r>
            <a:r>
              <a:rPr lang="en-US" dirty="0"/>
              <a:t>faces appear to be grouped into symmetric pairs. </a:t>
            </a:r>
            <a:endParaRPr lang="en-US" dirty="0" smtClean="0"/>
          </a:p>
          <a:p>
            <a:pPr algn="just"/>
            <a:r>
              <a:rPr lang="en-US" dirty="0" smtClean="0"/>
              <a:t>The </a:t>
            </a:r>
            <a:r>
              <a:rPr lang="en-US" u="sng" dirty="0" smtClean="0"/>
              <a:t>tetragonal, </a:t>
            </a:r>
            <a:r>
              <a:rPr lang="en-US" u="sng" dirty="0" err="1" smtClean="0"/>
              <a:t>trigonal</a:t>
            </a:r>
            <a:r>
              <a:rPr lang="en-US" u="sng" dirty="0" smtClean="0"/>
              <a:t> and </a:t>
            </a:r>
            <a:r>
              <a:rPr lang="en-US" u="sng" dirty="0"/>
              <a:t>hexagonal crystal systems</a:t>
            </a:r>
            <a:r>
              <a:rPr lang="en-US" dirty="0"/>
              <a:t> produce the </a:t>
            </a:r>
            <a:r>
              <a:rPr lang="en-US" dirty="0" err="1"/>
              <a:t>scalenohedral</a:t>
            </a:r>
            <a:r>
              <a:rPr lang="en-US" dirty="0"/>
              <a:t> crystal form, of which examples may be further described as </a:t>
            </a:r>
            <a:r>
              <a:rPr lang="en-US" dirty="0" err="1"/>
              <a:t>trigonal</a:t>
            </a:r>
            <a:r>
              <a:rPr lang="en-US" dirty="0"/>
              <a:t>, tetragonal and hexagonal </a:t>
            </a:r>
            <a:r>
              <a:rPr lang="en-US" dirty="0" err="1"/>
              <a:t>scalenohedra</a:t>
            </a:r>
            <a:r>
              <a:rPr lang="en-US" dirty="0"/>
              <a:t>. </a:t>
            </a:r>
          </a:p>
          <a:p>
            <a:r>
              <a:rPr lang="en-US" dirty="0"/>
              <a:t>They are </a:t>
            </a:r>
            <a:r>
              <a:rPr lang="en-US" b="1" dirty="0"/>
              <a:t>closed crystal forms</a:t>
            </a:r>
          </a:p>
          <a:p>
            <a:endParaRPr lang="en-US" dirty="0"/>
          </a:p>
        </p:txBody>
      </p:sp>
      <p:sp>
        <p:nvSpPr>
          <p:cNvPr id="3" name="Title 2"/>
          <p:cNvSpPr>
            <a:spLocks noGrp="1"/>
          </p:cNvSpPr>
          <p:nvPr>
            <p:ph type="title"/>
          </p:nvPr>
        </p:nvSpPr>
        <p:spPr/>
        <p:txBody>
          <a:bodyPr/>
          <a:lstStyle/>
          <a:p>
            <a:r>
              <a:rPr lang="en-US" dirty="0" smtClean="0"/>
              <a:t>Crystal Forms</a:t>
            </a:r>
            <a:endParaRPr lang="en-US" dirty="0"/>
          </a:p>
        </p:txBody>
      </p:sp>
    </p:spTree>
    <p:extLst>
      <p:ext uri="{BB962C8B-B14F-4D97-AF65-F5344CB8AC3E}">
        <p14:creationId xmlns:p14="http://schemas.microsoft.com/office/powerpoint/2010/main" val="3492902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6096001" cy="4724400"/>
          </a:xfrm>
        </p:spPr>
        <p:txBody>
          <a:bodyPr>
            <a:normAutofit fontScale="92500" lnSpcReduction="10000"/>
          </a:bodyPr>
          <a:lstStyle/>
          <a:p>
            <a:pPr algn="just"/>
            <a:r>
              <a:rPr lang="en-US" dirty="0" smtClean="0"/>
              <a:t>In rocks the shapes of crystalline grains/crystals are often classified as </a:t>
            </a:r>
            <a:r>
              <a:rPr lang="en-US" b="1" dirty="0" err="1" smtClean="0"/>
              <a:t>Euhedral</a:t>
            </a:r>
            <a:r>
              <a:rPr lang="en-US" dirty="0" smtClean="0"/>
              <a:t>, </a:t>
            </a:r>
            <a:r>
              <a:rPr lang="en-US" b="1" dirty="0" err="1" smtClean="0"/>
              <a:t>Anhedral</a:t>
            </a:r>
            <a:r>
              <a:rPr lang="en-US" dirty="0" smtClean="0"/>
              <a:t> and </a:t>
            </a:r>
            <a:r>
              <a:rPr lang="en-US" b="1" dirty="0" err="1" smtClean="0"/>
              <a:t>Subhedral</a:t>
            </a:r>
            <a:endParaRPr lang="en-US" b="1" dirty="0" smtClean="0"/>
          </a:p>
          <a:p>
            <a:pPr algn="just"/>
            <a:endParaRPr lang="en-US" b="1" dirty="0" smtClean="0"/>
          </a:p>
          <a:p>
            <a:pPr algn="just"/>
            <a:r>
              <a:rPr lang="en-US" b="1" dirty="0" err="1"/>
              <a:t>Anhedral</a:t>
            </a:r>
            <a:r>
              <a:rPr lang="en-US" b="1" dirty="0"/>
              <a:t>:</a:t>
            </a:r>
            <a:r>
              <a:rPr lang="en-US" dirty="0"/>
              <a:t> irregular; little or no evidence for its own growth faces (A</a:t>
            </a:r>
            <a:r>
              <a:rPr lang="en-US" dirty="0" smtClean="0"/>
              <a:t>)</a:t>
            </a:r>
          </a:p>
          <a:p>
            <a:pPr algn="just"/>
            <a:endParaRPr lang="en-US" dirty="0"/>
          </a:p>
          <a:p>
            <a:pPr algn="just"/>
            <a:r>
              <a:rPr lang="en-US" b="1" dirty="0" err="1"/>
              <a:t>Subhedral</a:t>
            </a:r>
            <a:r>
              <a:rPr lang="en-US" b="1" dirty="0"/>
              <a:t>:</a:t>
            </a:r>
            <a:r>
              <a:rPr lang="en-US" dirty="0"/>
              <a:t> partly bound by its own growth faces, or growth faces only moderately well developed (B)</a:t>
            </a:r>
          </a:p>
          <a:p>
            <a:pPr algn="just"/>
            <a:endParaRPr lang="en-US" b="1" dirty="0" smtClean="0"/>
          </a:p>
          <a:p>
            <a:pPr algn="just"/>
            <a:r>
              <a:rPr lang="en-US" b="1" dirty="0" smtClean="0"/>
              <a:t>Euhedral</a:t>
            </a:r>
            <a:r>
              <a:rPr lang="en-US" dirty="0"/>
              <a:t>: grains bounded by its own perfect to near-perfect crystal growth </a:t>
            </a:r>
            <a:r>
              <a:rPr lang="en-US" dirty="0" smtClean="0"/>
              <a:t>faces (C)</a:t>
            </a:r>
          </a:p>
          <a:p>
            <a:pPr algn="just"/>
            <a:endParaRPr lang="en-US" dirty="0"/>
          </a:p>
          <a:p>
            <a:pPr algn="just"/>
            <a:endParaRPr lang="en-US" dirty="0" smtClean="0"/>
          </a:p>
          <a:p>
            <a:endParaRPr lang="en-US" b="1" dirty="0"/>
          </a:p>
        </p:txBody>
      </p:sp>
      <p:sp>
        <p:nvSpPr>
          <p:cNvPr id="3" name="Title 2"/>
          <p:cNvSpPr>
            <a:spLocks noGrp="1"/>
          </p:cNvSpPr>
          <p:nvPr>
            <p:ph type="title"/>
          </p:nvPr>
        </p:nvSpPr>
        <p:spPr/>
        <p:txBody>
          <a:bodyPr>
            <a:normAutofit/>
          </a:bodyPr>
          <a:lstStyle/>
          <a:p>
            <a:r>
              <a:rPr lang="en-US" dirty="0"/>
              <a:t>Shapes of Crystals</a:t>
            </a:r>
          </a:p>
        </p:txBody>
      </p:sp>
      <p:pic>
        <p:nvPicPr>
          <p:cNvPr id="25602" name="Picture 2" descr="https://www.uwgb.edu/dutchs/Graphics-Geol/ROCKMIN/THINSECT/xlsha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971800"/>
            <a:ext cx="2133600" cy="2133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554468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Crystal Forms</a:t>
            </a:r>
            <a:endParaRPr lang="en-US" dirty="0"/>
          </a:p>
        </p:txBody>
      </p:sp>
      <p:pic>
        <p:nvPicPr>
          <p:cNvPr id="4098" name="Picture 2" descr="https://www.uwgb.edu/dutchs/Graphics-Geol/ROCKMIN/CRYSTAL-FORM/scatrap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21012"/>
            <a:ext cx="5210175" cy="38290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9/98/Pentagonal_trapezohedr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1879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4/4b/Decagonal_trapezohedr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1852422"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rockhounds.com/rockshop/xtal/fig5_8.gif"/>
          <p:cNvPicPr>
            <a:picLocks noChangeAspect="1" noChangeArrowheads="1"/>
          </p:cNvPicPr>
          <p:nvPr/>
        </p:nvPicPr>
        <p:blipFill rotWithShape="1">
          <a:blip r:embed="rId5">
            <a:extLst>
              <a:ext uri="{28A0092B-C50C-407E-A947-70E740481C1C}">
                <a14:useLocalDpi xmlns:a14="http://schemas.microsoft.com/office/drawing/2010/main" val="0"/>
              </a:ext>
            </a:extLst>
          </a:blip>
          <a:srcRect b="16760"/>
          <a:stretch/>
        </p:blipFill>
        <p:spPr bwMode="auto">
          <a:xfrm rot="16200000">
            <a:off x="6412692" y="3430772"/>
            <a:ext cx="3600450" cy="114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499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951037"/>
            <a:ext cx="6629400" cy="4449763"/>
          </a:xfrm>
        </p:spPr>
        <p:txBody>
          <a:bodyPr>
            <a:normAutofit fontScale="92500" lnSpcReduction="10000"/>
          </a:bodyPr>
          <a:lstStyle/>
          <a:p>
            <a:pPr algn="just"/>
            <a:r>
              <a:rPr lang="en-US" b="1" dirty="0" err="1" smtClean="0"/>
              <a:t>Rhombohedron</a:t>
            </a:r>
            <a:r>
              <a:rPr lang="en-US" dirty="0" smtClean="0"/>
              <a:t>: The </a:t>
            </a:r>
            <a:r>
              <a:rPr lang="en-US" dirty="0" err="1"/>
              <a:t>rhombohedral</a:t>
            </a:r>
            <a:r>
              <a:rPr lang="en-US" dirty="0"/>
              <a:t> crystal form possesses six rhombus-shaped faces. </a:t>
            </a:r>
            <a:endParaRPr lang="en-US" dirty="0" smtClean="0"/>
          </a:p>
          <a:p>
            <a:pPr algn="just"/>
            <a:r>
              <a:rPr lang="en-US" dirty="0" smtClean="0"/>
              <a:t>The </a:t>
            </a:r>
            <a:r>
              <a:rPr lang="en-US" dirty="0" err="1"/>
              <a:t>rhombohedral</a:t>
            </a:r>
            <a:r>
              <a:rPr lang="en-US" dirty="0"/>
              <a:t> crystal form is produced only by members of the </a:t>
            </a:r>
            <a:r>
              <a:rPr lang="en-US" u="sng" dirty="0" err="1"/>
              <a:t>trigonal</a:t>
            </a:r>
            <a:r>
              <a:rPr lang="en-US" u="sng" dirty="0"/>
              <a:t> </a:t>
            </a:r>
            <a:r>
              <a:rPr lang="en-US" u="sng" dirty="0" smtClean="0"/>
              <a:t>/</a:t>
            </a:r>
            <a:r>
              <a:rPr lang="en-US" u="sng" dirty="0" err="1" smtClean="0"/>
              <a:t>rhombohedral</a:t>
            </a:r>
            <a:r>
              <a:rPr lang="en-US" u="sng" dirty="0" smtClean="0"/>
              <a:t> crystal </a:t>
            </a:r>
            <a:r>
              <a:rPr lang="en-US" u="sng" dirty="0"/>
              <a:t>system</a:t>
            </a:r>
            <a:r>
              <a:rPr lang="en-US" dirty="0" smtClean="0"/>
              <a:t>.</a:t>
            </a:r>
          </a:p>
          <a:p>
            <a:pPr algn="just"/>
            <a:r>
              <a:rPr lang="en-US" dirty="0"/>
              <a:t>They are </a:t>
            </a:r>
            <a:r>
              <a:rPr lang="en-US" b="1" dirty="0"/>
              <a:t>closed crystal forms.</a:t>
            </a:r>
          </a:p>
          <a:p>
            <a:pPr marL="0" indent="0" algn="just">
              <a:buNone/>
            </a:pPr>
            <a:endParaRPr lang="en-US" dirty="0"/>
          </a:p>
          <a:p>
            <a:pPr algn="just"/>
            <a:r>
              <a:rPr lang="en-US" b="1" dirty="0" smtClean="0"/>
              <a:t>Tetrahedron</a:t>
            </a:r>
            <a:r>
              <a:rPr lang="en-US" dirty="0" smtClean="0"/>
              <a:t>: A </a:t>
            </a:r>
            <a:r>
              <a:rPr lang="en-US" dirty="0"/>
              <a:t>tetrahedron is composed of four triangular faces. </a:t>
            </a:r>
            <a:endParaRPr lang="en-US" dirty="0" smtClean="0"/>
          </a:p>
          <a:p>
            <a:pPr algn="just"/>
            <a:r>
              <a:rPr lang="en-US" dirty="0" smtClean="0"/>
              <a:t>The tetrahedron crystal form is produced by the members of the </a:t>
            </a:r>
            <a:r>
              <a:rPr lang="en-US" u="sng" dirty="0" smtClean="0"/>
              <a:t>isometric crystal system</a:t>
            </a:r>
            <a:r>
              <a:rPr lang="en-US" dirty="0" smtClean="0"/>
              <a:t>. </a:t>
            </a:r>
          </a:p>
          <a:p>
            <a:pPr algn="just"/>
            <a:r>
              <a:rPr lang="en-US" dirty="0"/>
              <a:t>They are </a:t>
            </a:r>
            <a:r>
              <a:rPr lang="en-US" b="1" dirty="0"/>
              <a:t>closed crystal forms.</a:t>
            </a:r>
          </a:p>
          <a:p>
            <a:pPr algn="just"/>
            <a:endParaRPr lang="en-US" dirty="0"/>
          </a:p>
          <a:p>
            <a:pPr algn="just"/>
            <a:endParaRPr lang="en-US" dirty="0"/>
          </a:p>
        </p:txBody>
      </p:sp>
      <p:sp>
        <p:nvSpPr>
          <p:cNvPr id="3" name="Title 2"/>
          <p:cNvSpPr>
            <a:spLocks noGrp="1"/>
          </p:cNvSpPr>
          <p:nvPr>
            <p:ph type="title"/>
          </p:nvPr>
        </p:nvSpPr>
        <p:spPr/>
        <p:txBody>
          <a:bodyPr/>
          <a:lstStyle/>
          <a:p>
            <a:r>
              <a:rPr lang="en-US" dirty="0" smtClean="0"/>
              <a:t>Crystal Forms</a:t>
            </a:r>
            <a:endParaRPr lang="en-US" dirty="0"/>
          </a:p>
        </p:txBody>
      </p:sp>
      <p:pic>
        <p:nvPicPr>
          <p:cNvPr id="8194" name="Picture 2" descr="http://upload.wikimedia.org/wikipedia/commons/thumb/c/c1/Rhombohedron.svg/2000px-Rhombohedr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133600"/>
            <a:ext cx="1857010" cy="11865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7100" y="4297879"/>
            <a:ext cx="169510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9173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1676400"/>
            <a:ext cx="7408333" cy="4876800"/>
          </a:xfrm>
        </p:spPr>
        <p:txBody>
          <a:bodyPr>
            <a:normAutofit/>
          </a:bodyPr>
          <a:lstStyle/>
          <a:p>
            <a:r>
              <a:rPr lang="en-US" dirty="0"/>
              <a:t>The </a:t>
            </a:r>
            <a:r>
              <a:rPr lang="en-US" dirty="0" err="1" smtClean="0"/>
              <a:t>Pedion</a:t>
            </a:r>
            <a:endParaRPr lang="en-US" dirty="0" smtClean="0"/>
          </a:p>
          <a:p>
            <a:endParaRPr lang="en-US" dirty="0"/>
          </a:p>
          <a:p>
            <a:r>
              <a:rPr lang="en-US" dirty="0"/>
              <a:t>The </a:t>
            </a:r>
            <a:r>
              <a:rPr lang="en-US" dirty="0" err="1" smtClean="0"/>
              <a:t>Pinacoid</a:t>
            </a:r>
            <a:endParaRPr lang="en-US" dirty="0" smtClean="0"/>
          </a:p>
          <a:p>
            <a:endParaRPr lang="en-US" dirty="0"/>
          </a:p>
          <a:p>
            <a:r>
              <a:rPr lang="en-US" dirty="0"/>
              <a:t>The </a:t>
            </a:r>
            <a:r>
              <a:rPr lang="en-US" dirty="0" smtClean="0"/>
              <a:t>Dome</a:t>
            </a:r>
          </a:p>
          <a:p>
            <a:endParaRPr lang="en-US" dirty="0"/>
          </a:p>
          <a:p>
            <a:r>
              <a:rPr lang="en-US" dirty="0"/>
              <a:t>The </a:t>
            </a:r>
            <a:r>
              <a:rPr lang="en-US" dirty="0" smtClean="0"/>
              <a:t>Sphenoid</a:t>
            </a:r>
          </a:p>
          <a:p>
            <a:endParaRPr lang="en-US" dirty="0"/>
          </a:p>
          <a:p>
            <a:r>
              <a:rPr lang="en-US" dirty="0"/>
              <a:t>The </a:t>
            </a:r>
            <a:r>
              <a:rPr lang="en-US" dirty="0" smtClean="0"/>
              <a:t>Prism</a:t>
            </a:r>
          </a:p>
          <a:p>
            <a:endParaRPr lang="en-US" dirty="0"/>
          </a:p>
          <a:p>
            <a:r>
              <a:rPr lang="en-US" dirty="0"/>
              <a:t>The Pyramid </a:t>
            </a:r>
          </a:p>
        </p:txBody>
      </p:sp>
      <p:sp>
        <p:nvSpPr>
          <p:cNvPr id="3" name="Title 2"/>
          <p:cNvSpPr>
            <a:spLocks noGrp="1"/>
          </p:cNvSpPr>
          <p:nvPr>
            <p:ph type="title"/>
          </p:nvPr>
        </p:nvSpPr>
        <p:spPr/>
        <p:txBody>
          <a:bodyPr/>
          <a:lstStyle/>
          <a:p>
            <a:r>
              <a:rPr lang="en-US" dirty="0" smtClean="0"/>
              <a:t>Crystal forms -OPEN</a:t>
            </a:r>
            <a:endParaRPr lang="en-US" dirty="0"/>
          </a:p>
        </p:txBody>
      </p:sp>
    </p:spTree>
    <p:extLst>
      <p:ext uri="{BB962C8B-B14F-4D97-AF65-F5344CB8AC3E}">
        <p14:creationId xmlns:p14="http://schemas.microsoft.com/office/powerpoint/2010/main" val="1153124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2067" y="1752600"/>
            <a:ext cx="7408333" cy="4495800"/>
          </a:xfrm>
        </p:spPr>
        <p:txBody>
          <a:bodyPr>
            <a:normAutofit/>
          </a:bodyPr>
          <a:lstStyle/>
          <a:p>
            <a:r>
              <a:rPr lang="en-US" dirty="0"/>
              <a:t>The </a:t>
            </a:r>
            <a:r>
              <a:rPr lang="en-US" dirty="0" err="1" smtClean="0"/>
              <a:t>Scalenohedron</a:t>
            </a:r>
            <a:endParaRPr lang="en-US" dirty="0" smtClean="0"/>
          </a:p>
          <a:p>
            <a:endParaRPr lang="en-US" dirty="0"/>
          </a:p>
          <a:p>
            <a:r>
              <a:rPr lang="en-US" dirty="0"/>
              <a:t>The </a:t>
            </a:r>
            <a:r>
              <a:rPr lang="en-US" dirty="0" err="1" smtClean="0"/>
              <a:t>Rhombohedron</a:t>
            </a:r>
            <a:endParaRPr lang="en-US" dirty="0" smtClean="0"/>
          </a:p>
          <a:p>
            <a:endParaRPr lang="en-US" dirty="0"/>
          </a:p>
          <a:p>
            <a:r>
              <a:rPr lang="en-US" dirty="0"/>
              <a:t>The </a:t>
            </a:r>
            <a:r>
              <a:rPr lang="en-US" dirty="0" err="1" smtClean="0"/>
              <a:t>Trapezohedrons</a:t>
            </a:r>
            <a:endParaRPr lang="en-US" dirty="0" smtClean="0"/>
          </a:p>
          <a:p>
            <a:endParaRPr lang="en-US" dirty="0"/>
          </a:p>
          <a:p>
            <a:r>
              <a:rPr lang="en-US" dirty="0"/>
              <a:t>The </a:t>
            </a:r>
            <a:r>
              <a:rPr lang="en-US" dirty="0" err="1" smtClean="0"/>
              <a:t>Dipyramids</a:t>
            </a:r>
            <a:endParaRPr lang="en-US" dirty="0" smtClean="0"/>
          </a:p>
          <a:p>
            <a:endParaRPr lang="en-US" dirty="0"/>
          </a:p>
          <a:p>
            <a:r>
              <a:rPr lang="en-US" dirty="0"/>
              <a:t>The </a:t>
            </a:r>
            <a:r>
              <a:rPr lang="en-US" dirty="0" err="1"/>
              <a:t>Disphenoid</a:t>
            </a:r>
            <a:r>
              <a:rPr lang="en-US" dirty="0"/>
              <a:t> </a:t>
            </a:r>
          </a:p>
        </p:txBody>
      </p:sp>
      <p:sp>
        <p:nvSpPr>
          <p:cNvPr id="5" name="Title 2"/>
          <p:cNvSpPr>
            <a:spLocks noGrp="1"/>
          </p:cNvSpPr>
          <p:nvPr>
            <p:ph type="title"/>
          </p:nvPr>
        </p:nvSpPr>
        <p:spPr/>
        <p:txBody>
          <a:bodyPr>
            <a:normAutofit fontScale="90000"/>
          </a:bodyPr>
          <a:lstStyle/>
          <a:p>
            <a:r>
              <a:rPr lang="en-US" dirty="0" smtClean="0"/>
              <a:t>Crystal Forms-CLOSED (Non-isometric) </a:t>
            </a:r>
            <a:endParaRPr lang="en-US" dirty="0"/>
          </a:p>
        </p:txBody>
      </p:sp>
    </p:spTree>
    <p:extLst>
      <p:ext uri="{BB962C8B-B14F-4D97-AF65-F5344CB8AC3E}">
        <p14:creationId xmlns:p14="http://schemas.microsoft.com/office/powerpoint/2010/main" val="11135999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600200"/>
            <a:ext cx="7442200" cy="5105400"/>
          </a:xfrm>
        </p:spPr>
        <p:txBody>
          <a:bodyPr>
            <a:normAutofit fontScale="92500" lnSpcReduction="20000"/>
          </a:bodyPr>
          <a:lstStyle/>
          <a:p>
            <a:r>
              <a:rPr lang="en-US" dirty="0"/>
              <a:t>The Cube</a:t>
            </a:r>
          </a:p>
          <a:p>
            <a:r>
              <a:rPr lang="en-US" dirty="0"/>
              <a:t>The Octahedron</a:t>
            </a:r>
          </a:p>
          <a:p>
            <a:r>
              <a:rPr lang="en-US" dirty="0" smtClean="0"/>
              <a:t>The </a:t>
            </a:r>
            <a:r>
              <a:rPr lang="en-US" dirty="0" err="1"/>
              <a:t>Pyritohedron</a:t>
            </a:r>
            <a:endParaRPr lang="en-US" dirty="0"/>
          </a:p>
          <a:p>
            <a:r>
              <a:rPr lang="en-US" dirty="0"/>
              <a:t>The </a:t>
            </a:r>
            <a:r>
              <a:rPr lang="en-US" dirty="0" smtClean="0"/>
              <a:t>Dodecahedron</a:t>
            </a:r>
            <a:endParaRPr lang="en-US" dirty="0"/>
          </a:p>
          <a:p>
            <a:r>
              <a:rPr lang="en-US" dirty="0"/>
              <a:t>The </a:t>
            </a:r>
            <a:r>
              <a:rPr lang="en-US" dirty="0" err="1"/>
              <a:t>Tetartoid</a:t>
            </a:r>
            <a:endParaRPr lang="en-US" dirty="0"/>
          </a:p>
          <a:p>
            <a:r>
              <a:rPr lang="en-US" dirty="0"/>
              <a:t>The Tetrahedron</a:t>
            </a:r>
          </a:p>
          <a:p>
            <a:r>
              <a:rPr lang="en-US" dirty="0"/>
              <a:t>The Diploid</a:t>
            </a:r>
          </a:p>
          <a:p>
            <a:r>
              <a:rPr lang="en-US" dirty="0"/>
              <a:t>The </a:t>
            </a:r>
            <a:r>
              <a:rPr lang="en-US" dirty="0" err="1"/>
              <a:t>Gyroid</a:t>
            </a:r>
            <a:endParaRPr lang="en-US" dirty="0"/>
          </a:p>
          <a:p>
            <a:r>
              <a:rPr lang="en-US" dirty="0"/>
              <a:t>The </a:t>
            </a:r>
            <a:r>
              <a:rPr lang="en-US" dirty="0" err="1"/>
              <a:t>Tetartoid</a:t>
            </a:r>
            <a:endParaRPr lang="en-US" dirty="0"/>
          </a:p>
          <a:p>
            <a:r>
              <a:rPr lang="en-US" dirty="0"/>
              <a:t>The </a:t>
            </a:r>
            <a:r>
              <a:rPr lang="en-US" dirty="0" err="1"/>
              <a:t>Trapezohedron</a:t>
            </a:r>
            <a:endParaRPr lang="en-US" dirty="0"/>
          </a:p>
          <a:p>
            <a:r>
              <a:rPr lang="en-US" dirty="0"/>
              <a:t>The </a:t>
            </a:r>
            <a:r>
              <a:rPr lang="en-US" dirty="0" err="1"/>
              <a:t>Hexoctahedron</a:t>
            </a:r>
            <a:endParaRPr lang="en-US" dirty="0"/>
          </a:p>
          <a:p>
            <a:r>
              <a:rPr lang="en-US" dirty="0"/>
              <a:t>The </a:t>
            </a:r>
            <a:r>
              <a:rPr lang="en-US" dirty="0" err="1" smtClean="0"/>
              <a:t>Tetrahexahedron</a:t>
            </a:r>
            <a:endParaRPr lang="en-US" dirty="0"/>
          </a:p>
          <a:p>
            <a:r>
              <a:rPr lang="en-US" dirty="0"/>
              <a:t>The </a:t>
            </a:r>
            <a:r>
              <a:rPr lang="en-US" dirty="0" err="1"/>
              <a:t>Tristetrahedron</a:t>
            </a:r>
            <a:endParaRPr lang="en-US" dirty="0"/>
          </a:p>
          <a:p>
            <a:r>
              <a:rPr lang="en-US" dirty="0"/>
              <a:t>The </a:t>
            </a:r>
            <a:r>
              <a:rPr lang="en-US" dirty="0" err="1"/>
              <a:t>Trisoctahedron</a:t>
            </a:r>
            <a:endParaRPr lang="en-US" dirty="0"/>
          </a:p>
          <a:p>
            <a:r>
              <a:rPr lang="en-US" dirty="0"/>
              <a:t>The </a:t>
            </a:r>
            <a:r>
              <a:rPr lang="en-US" dirty="0" err="1"/>
              <a:t>Hextetrahedron</a:t>
            </a:r>
            <a:r>
              <a:rPr lang="en-US" dirty="0"/>
              <a:t> </a:t>
            </a:r>
          </a:p>
        </p:txBody>
      </p:sp>
      <p:sp>
        <p:nvSpPr>
          <p:cNvPr id="3" name="Title 2"/>
          <p:cNvSpPr>
            <a:spLocks noGrp="1"/>
          </p:cNvSpPr>
          <p:nvPr>
            <p:ph type="title"/>
          </p:nvPr>
        </p:nvSpPr>
        <p:spPr/>
        <p:txBody>
          <a:bodyPr/>
          <a:lstStyle/>
          <a:p>
            <a:r>
              <a:rPr lang="en-US" dirty="0" smtClean="0"/>
              <a:t>Crystal Forms-CLOSED (Isometric) </a:t>
            </a:r>
            <a:endParaRPr lang="en-US" dirty="0"/>
          </a:p>
        </p:txBody>
      </p:sp>
    </p:spTree>
    <p:extLst>
      <p:ext uri="{BB962C8B-B14F-4D97-AF65-F5344CB8AC3E}">
        <p14:creationId xmlns:p14="http://schemas.microsoft.com/office/powerpoint/2010/main" val="29751828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502322904"/>
              </p:ext>
            </p:extLst>
          </p:nvPr>
        </p:nvGraphicFramePr>
        <p:xfrm>
          <a:off x="4514850" y="109850"/>
          <a:ext cx="4171950" cy="6629400"/>
        </p:xfrm>
        <a:graphic>
          <a:graphicData uri="http://schemas.openxmlformats.org/presentationml/2006/ole">
            <mc:AlternateContent xmlns:mc="http://schemas.openxmlformats.org/markup-compatibility/2006">
              <mc:Choice xmlns:v="urn:schemas-microsoft-com:vml" Requires="v">
                <p:oleObj spid="_x0000_s6182" name="Worksheet" r:id="rId4" imgW="4286250" imgH="7258050" progId="Excel.Sheet.12">
                  <p:embed/>
                </p:oleObj>
              </mc:Choice>
              <mc:Fallback>
                <p:oleObj name="Worksheet" r:id="rId4" imgW="4286250" imgH="7258050" progId="Excel.Sheet.12">
                  <p:embed/>
                  <p:pic>
                    <p:nvPicPr>
                      <p:cNvPr id="0" name=""/>
                      <p:cNvPicPr/>
                      <p:nvPr/>
                    </p:nvPicPr>
                    <p:blipFill>
                      <a:blip r:embed="rId5"/>
                      <a:stretch>
                        <a:fillRect/>
                      </a:stretch>
                    </p:blipFill>
                    <p:spPr>
                      <a:xfrm>
                        <a:off x="4514850" y="109850"/>
                        <a:ext cx="4171950" cy="6629400"/>
                      </a:xfrm>
                      <a:prstGeom prst="rect">
                        <a:avLst/>
                      </a:prstGeom>
                    </p:spPr>
                  </p:pic>
                </p:oleObj>
              </mc:Fallback>
            </mc:AlternateContent>
          </a:graphicData>
        </a:graphic>
      </p:graphicFrame>
      <p:sp>
        <p:nvSpPr>
          <p:cNvPr id="6" name="Title 5"/>
          <p:cNvSpPr>
            <a:spLocks noGrp="1"/>
          </p:cNvSpPr>
          <p:nvPr>
            <p:ph type="title"/>
          </p:nvPr>
        </p:nvSpPr>
        <p:spPr>
          <a:xfrm>
            <a:off x="228600" y="2785872"/>
            <a:ext cx="3962400" cy="1252728"/>
          </a:xfrm>
        </p:spPr>
        <p:txBody>
          <a:bodyPr>
            <a:normAutofit fontScale="90000"/>
          </a:bodyPr>
          <a:lstStyle/>
          <a:p>
            <a:r>
              <a:rPr lang="en-US" dirty="0" smtClean="0">
                <a:solidFill>
                  <a:schemeClr val="bg2">
                    <a:lumMod val="50000"/>
                  </a:schemeClr>
                </a:solidFill>
              </a:rPr>
              <a:t>The 48 possible Crystal Forms</a:t>
            </a:r>
            <a:endParaRPr lang="en-US" dirty="0">
              <a:solidFill>
                <a:schemeClr val="bg2">
                  <a:lumMod val="50000"/>
                </a:schemeClr>
              </a:solidFill>
            </a:endParaRPr>
          </a:p>
        </p:txBody>
      </p:sp>
    </p:spTree>
    <p:extLst>
      <p:ext uri="{BB962C8B-B14F-4D97-AF65-F5344CB8AC3E}">
        <p14:creationId xmlns:p14="http://schemas.microsoft.com/office/powerpoint/2010/main" val="32591118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833" y="1798652"/>
            <a:ext cx="7408333" cy="3450696"/>
          </a:xfrm>
        </p:spPr>
        <p:txBody>
          <a:bodyPr>
            <a:normAutofit fontScale="92500" lnSpcReduction="20000"/>
          </a:bodyPr>
          <a:lstStyle/>
          <a:p>
            <a:pPr algn="just"/>
            <a:r>
              <a:rPr lang="en-US" dirty="0"/>
              <a:t>The symmetry observed in crystals as exhibited by their crystal faces is due to the ordered internal arrangement of atoms in a crystal structure, as mentioned previously.  </a:t>
            </a:r>
            <a:endParaRPr lang="en-US" dirty="0" smtClean="0"/>
          </a:p>
          <a:p>
            <a:pPr algn="just"/>
            <a:r>
              <a:rPr lang="en-US" dirty="0" smtClean="0"/>
              <a:t>This </a:t>
            </a:r>
            <a:r>
              <a:rPr lang="en-US" dirty="0"/>
              <a:t>arrangement of atoms in crystals is called a </a:t>
            </a:r>
            <a:r>
              <a:rPr lang="en-US" b="1" u="sng" dirty="0"/>
              <a:t>lattice</a:t>
            </a:r>
            <a:r>
              <a:rPr lang="en-US" dirty="0"/>
              <a:t>. </a:t>
            </a:r>
            <a:endParaRPr lang="en-US" dirty="0" smtClean="0"/>
          </a:p>
          <a:p>
            <a:pPr algn="just"/>
            <a:r>
              <a:rPr lang="en-US" dirty="0"/>
              <a:t>Crystal faces develop along planes defined by the points in the lattice.  </a:t>
            </a:r>
            <a:endParaRPr lang="en-US" dirty="0" smtClean="0"/>
          </a:p>
          <a:p>
            <a:pPr algn="just"/>
            <a:r>
              <a:rPr lang="en-US" dirty="0" smtClean="0"/>
              <a:t>In </a:t>
            </a:r>
            <a:r>
              <a:rPr lang="en-US" dirty="0"/>
              <a:t>other words, all crystal faces must intersect atoms or molecules that make up the points.   </a:t>
            </a:r>
            <a:endParaRPr lang="en-US" dirty="0" smtClean="0"/>
          </a:p>
          <a:p>
            <a:pPr algn="just"/>
            <a:r>
              <a:rPr lang="en-US" dirty="0" smtClean="0"/>
              <a:t>A </a:t>
            </a:r>
            <a:r>
              <a:rPr lang="en-US" dirty="0"/>
              <a:t>face is more commonly developed in a crystal if it intersects a larger number of lattice points.  This is known as the </a:t>
            </a:r>
            <a:r>
              <a:rPr lang="en-US" b="1" dirty="0" err="1"/>
              <a:t>Bravais</a:t>
            </a:r>
            <a:r>
              <a:rPr lang="en-US" b="1" dirty="0"/>
              <a:t> Law</a:t>
            </a:r>
            <a:r>
              <a:rPr lang="en-US" dirty="0"/>
              <a:t>.</a:t>
            </a:r>
            <a:endParaRPr lang="en-US" dirty="0" smtClean="0"/>
          </a:p>
        </p:txBody>
      </p:sp>
      <p:sp>
        <p:nvSpPr>
          <p:cNvPr id="2" name="Title 1"/>
          <p:cNvSpPr>
            <a:spLocks noGrp="1"/>
          </p:cNvSpPr>
          <p:nvPr>
            <p:ph type="title"/>
          </p:nvPr>
        </p:nvSpPr>
        <p:spPr/>
        <p:txBody>
          <a:bodyPr/>
          <a:lstStyle/>
          <a:p>
            <a:r>
              <a:rPr lang="en-US" dirty="0" smtClean="0"/>
              <a:t>Crystal Morphology</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029200"/>
            <a:ext cx="2228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0468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3450696"/>
          </a:xfrm>
        </p:spPr>
        <p:txBody>
          <a:bodyPr>
            <a:normAutofit fontScale="92500" lnSpcReduction="10000"/>
          </a:bodyPr>
          <a:lstStyle/>
          <a:p>
            <a:pPr algn="just"/>
            <a:r>
              <a:rPr lang="en-US" dirty="0"/>
              <a:t>The angle between crystal faces is controlled by the spacing between lattice points.</a:t>
            </a:r>
          </a:p>
          <a:p>
            <a:pPr algn="just"/>
            <a:endParaRPr lang="en-US" dirty="0"/>
          </a:p>
          <a:p>
            <a:pPr algn="just"/>
            <a:r>
              <a:rPr lang="en-US" dirty="0" smtClean="0"/>
              <a:t>Since </a:t>
            </a:r>
            <a:r>
              <a:rPr lang="en-US" dirty="0"/>
              <a:t>all crystals of the same substance will have the same spacing between lattice points (they have the same crystal structure), the angles between corresponding faces of the same mineral will be the same.  </a:t>
            </a:r>
            <a:endParaRPr lang="en-US" dirty="0" smtClean="0"/>
          </a:p>
          <a:p>
            <a:pPr algn="just"/>
            <a:endParaRPr lang="en-US" dirty="0" smtClean="0"/>
          </a:p>
          <a:p>
            <a:pPr algn="just"/>
            <a:r>
              <a:rPr lang="en-US" dirty="0" smtClean="0"/>
              <a:t>This </a:t>
            </a:r>
            <a:r>
              <a:rPr lang="en-US" dirty="0"/>
              <a:t>is known as the </a:t>
            </a:r>
            <a:r>
              <a:rPr lang="en-US" b="1" u="sng" dirty="0"/>
              <a:t>Law of constancy of interfacial </a:t>
            </a:r>
            <a:r>
              <a:rPr lang="en-US" b="1" u="sng" dirty="0" smtClean="0"/>
              <a:t>angles</a:t>
            </a:r>
            <a:r>
              <a:rPr lang="en-US" dirty="0"/>
              <a:t>.</a:t>
            </a:r>
          </a:p>
        </p:txBody>
      </p:sp>
      <p:sp>
        <p:nvSpPr>
          <p:cNvPr id="3" name="Title 2"/>
          <p:cNvSpPr>
            <a:spLocks noGrp="1"/>
          </p:cNvSpPr>
          <p:nvPr>
            <p:ph type="title"/>
          </p:nvPr>
        </p:nvSpPr>
        <p:spPr/>
        <p:txBody>
          <a:bodyPr/>
          <a:lstStyle/>
          <a:p>
            <a:r>
              <a:rPr lang="en-US" dirty="0" smtClean="0"/>
              <a:t>Crystal Morphology</a:t>
            </a:r>
            <a:endParaRPr lang="en-US" dirty="0"/>
          </a:p>
        </p:txBody>
      </p:sp>
      <p:pic>
        <p:nvPicPr>
          <p:cNvPr id="9218" name="Picture 2" descr="http://www.tulane.edu/%7Esanelson/images/latticea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029200"/>
            <a:ext cx="21145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tulane.edu/%7Esanelson/images/latticeang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048250"/>
            <a:ext cx="211455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342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3825" y="1524000"/>
            <a:ext cx="7408333" cy="1210733"/>
          </a:xfrm>
        </p:spPr>
        <p:txBody>
          <a:bodyPr/>
          <a:lstStyle/>
          <a:p>
            <a:pPr algn="just"/>
            <a:r>
              <a:rPr lang="en-US" dirty="0"/>
              <a:t>In two dimensions, there are five </a:t>
            </a:r>
            <a:r>
              <a:rPr lang="en-US" dirty="0" err="1"/>
              <a:t>Bravais</a:t>
            </a:r>
            <a:r>
              <a:rPr lang="en-US" dirty="0"/>
              <a:t> lattices, called oblique, rectangular, centered rectangular (rhombic), hexagonal, and square.[</a:t>
            </a:r>
          </a:p>
        </p:txBody>
      </p:sp>
      <p:sp>
        <p:nvSpPr>
          <p:cNvPr id="3" name="Title 2"/>
          <p:cNvSpPr>
            <a:spLocks noGrp="1"/>
          </p:cNvSpPr>
          <p:nvPr>
            <p:ph type="title"/>
          </p:nvPr>
        </p:nvSpPr>
        <p:spPr/>
        <p:txBody>
          <a:bodyPr/>
          <a:lstStyle/>
          <a:p>
            <a:r>
              <a:rPr lang="en-US" dirty="0" smtClean="0"/>
              <a:t>Crystal Morphology</a:t>
            </a:r>
            <a:endParaRPr lang="en-US" dirty="0"/>
          </a:p>
        </p:txBody>
      </p:sp>
      <p:pic>
        <p:nvPicPr>
          <p:cNvPr id="7173" name="Picture 5" descr="http://upload.wikimedia.org/wikipedia/commons/thumb/e/ee/2d-bravais.svg/650px-2d-bravai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725" y="2667000"/>
            <a:ext cx="6191250" cy="41243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0151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981200"/>
            <a:ext cx="8305801" cy="4572000"/>
          </a:xfrm>
        </p:spPr>
        <p:txBody>
          <a:bodyPr>
            <a:normAutofit/>
          </a:bodyPr>
          <a:lstStyle/>
          <a:p>
            <a:r>
              <a:rPr lang="en-US" dirty="0"/>
              <a:t>Although there are only 7 crystal systems or shapes, there are 14 different crystal lattices, called </a:t>
            </a:r>
            <a:r>
              <a:rPr lang="en-US" dirty="0" err="1"/>
              <a:t>Bravais</a:t>
            </a:r>
            <a:r>
              <a:rPr lang="en-US" dirty="0"/>
              <a:t> </a:t>
            </a:r>
            <a:r>
              <a:rPr lang="en-US" dirty="0" smtClean="0"/>
              <a:t>Lattices in 3 </a:t>
            </a:r>
            <a:r>
              <a:rPr lang="en-US" dirty="0" err="1" smtClean="0"/>
              <a:t>dimesion</a:t>
            </a:r>
            <a:r>
              <a:rPr lang="en-US" dirty="0" smtClean="0"/>
              <a:t>.  </a:t>
            </a:r>
          </a:p>
          <a:p>
            <a:r>
              <a:rPr lang="en-US" dirty="0" smtClean="0"/>
              <a:t>3 </a:t>
            </a:r>
            <a:r>
              <a:rPr lang="en-US" dirty="0"/>
              <a:t>different cubic types, </a:t>
            </a:r>
            <a:endParaRPr lang="en-US" dirty="0" smtClean="0"/>
          </a:p>
          <a:p>
            <a:r>
              <a:rPr lang="en-US" dirty="0" smtClean="0"/>
              <a:t>2 </a:t>
            </a:r>
            <a:r>
              <a:rPr lang="en-US" dirty="0"/>
              <a:t>different tetragonal types, </a:t>
            </a:r>
            <a:endParaRPr lang="en-US" dirty="0" smtClean="0"/>
          </a:p>
          <a:p>
            <a:r>
              <a:rPr lang="en-US" dirty="0" smtClean="0"/>
              <a:t>4 </a:t>
            </a:r>
            <a:r>
              <a:rPr lang="en-US" dirty="0"/>
              <a:t>different orthorhombic types, </a:t>
            </a:r>
            <a:endParaRPr lang="en-US" dirty="0" smtClean="0"/>
          </a:p>
          <a:p>
            <a:r>
              <a:rPr lang="en-US" dirty="0" smtClean="0"/>
              <a:t>2 </a:t>
            </a:r>
            <a:r>
              <a:rPr lang="en-US" dirty="0"/>
              <a:t>different monoclinic types</a:t>
            </a:r>
            <a:r>
              <a:rPr lang="en-US" dirty="0" smtClean="0"/>
              <a:t>,</a:t>
            </a:r>
          </a:p>
          <a:p>
            <a:r>
              <a:rPr lang="en-US" dirty="0" smtClean="0"/>
              <a:t>1 </a:t>
            </a:r>
            <a:r>
              <a:rPr lang="en-US" dirty="0" err="1"/>
              <a:t>rhombohedral</a:t>
            </a:r>
            <a:r>
              <a:rPr lang="en-US" dirty="0"/>
              <a:t>, </a:t>
            </a:r>
            <a:endParaRPr lang="en-US" dirty="0" smtClean="0"/>
          </a:p>
          <a:p>
            <a:r>
              <a:rPr lang="en-US" dirty="0" smtClean="0"/>
              <a:t>1 </a:t>
            </a:r>
            <a:r>
              <a:rPr lang="en-US" dirty="0"/>
              <a:t>hexagonal, </a:t>
            </a:r>
            <a:endParaRPr lang="en-US" dirty="0" smtClean="0"/>
          </a:p>
          <a:p>
            <a:r>
              <a:rPr lang="en-US" dirty="0" smtClean="0"/>
              <a:t>1 triclinic</a:t>
            </a:r>
            <a:endParaRPr lang="en-US" dirty="0"/>
          </a:p>
        </p:txBody>
      </p:sp>
      <p:sp>
        <p:nvSpPr>
          <p:cNvPr id="3" name="Title 2"/>
          <p:cNvSpPr>
            <a:spLocks noGrp="1"/>
          </p:cNvSpPr>
          <p:nvPr>
            <p:ph type="title"/>
          </p:nvPr>
        </p:nvSpPr>
        <p:spPr/>
        <p:txBody>
          <a:bodyPr/>
          <a:lstStyle/>
          <a:p>
            <a:r>
              <a:rPr lang="en-US" dirty="0" smtClean="0"/>
              <a:t>Crystal Morphology</a:t>
            </a:r>
            <a:endParaRPr lang="en-US" dirty="0"/>
          </a:p>
        </p:txBody>
      </p:sp>
    </p:spTree>
    <p:extLst>
      <p:ext uri="{BB962C8B-B14F-4D97-AF65-F5344CB8AC3E}">
        <p14:creationId xmlns:p14="http://schemas.microsoft.com/office/powerpoint/2010/main" val="1765361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800600"/>
          </a:xfrm>
        </p:spPr>
        <p:txBody>
          <a:bodyPr>
            <a:normAutofit fontScale="70000" lnSpcReduction="20000"/>
          </a:bodyPr>
          <a:lstStyle/>
          <a:p>
            <a:pPr algn="just"/>
            <a:r>
              <a:rPr lang="en-US" b="1" dirty="0"/>
              <a:t>The crystal system is a grouping of crystal structures that are categorized according to the axial system used to describe their atomic "lattice" structure. </a:t>
            </a:r>
            <a:endParaRPr lang="en-US" b="1" dirty="0" smtClean="0"/>
          </a:p>
          <a:p>
            <a:pPr algn="just"/>
            <a:endParaRPr lang="en-US" dirty="0" smtClean="0"/>
          </a:p>
          <a:p>
            <a:pPr algn="just"/>
            <a:r>
              <a:rPr lang="en-US" dirty="0" smtClean="0"/>
              <a:t>A </a:t>
            </a:r>
            <a:r>
              <a:rPr lang="en-US" dirty="0"/>
              <a:t>crystal's lattice is a three dimensional network of atoms that are arranged in a symmetrical pattern</a:t>
            </a:r>
            <a:r>
              <a:rPr lang="en-US" dirty="0" smtClean="0"/>
              <a:t>.</a:t>
            </a:r>
          </a:p>
          <a:p>
            <a:pPr algn="just"/>
            <a:endParaRPr lang="en-US" dirty="0" smtClean="0"/>
          </a:p>
          <a:p>
            <a:pPr algn="just"/>
            <a:r>
              <a:rPr lang="en-US" dirty="0"/>
              <a:t>Each crystal system consists of a set of three crystallographic axes (</a:t>
            </a:r>
            <a:r>
              <a:rPr lang="en-US" i="1" dirty="0"/>
              <a:t>a</a:t>
            </a:r>
            <a:r>
              <a:rPr lang="en-US" dirty="0"/>
              <a:t>, </a:t>
            </a:r>
            <a:r>
              <a:rPr lang="en-US" i="1" dirty="0"/>
              <a:t>b</a:t>
            </a:r>
            <a:r>
              <a:rPr lang="en-US" dirty="0"/>
              <a:t>, and </a:t>
            </a:r>
            <a:r>
              <a:rPr lang="en-US" i="1" dirty="0"/>
              <a:t>c</a:t>
            </a:r>
            <a:r>
              <a:rPr lang="en-US" dirty="0"/>
              <a:t>) in a particular geometrical arrangement. </a:t>
            </a:r>
            <a:endParaRPr lang="en-US" dirty="0" smtClean="0"/>
          </a:p>
          <a:p>
            <a:pPr algn="just"/>
            <a:endParaRPr lang="en-US" dirty="0" smtClean="0"/>
          </a:p>
          <a:p>
            <a:pPr algn="just"/>
            <a:r>
              <a:rPr lang="en-US" dirty="0" smtClean="0"/>
              <a:t>The </a:t>
            </a:r>
            <a:r>
              <a:rPr lang="en-US" dirty="0"/>
              <a:t>seven unique crystal systems, listed in order of decreasing symmetry, are: </a:t>
            </a:r>
            <a:endParaRPr lang="en-US" dirty="0" smtClean="0"/>
          </a:p>
          <a:p>
            <a:endParaRPr lang="en-US" dirty="0" smtClean="0"/>
          </a:p>
          <a:p>
            <a:r>
              <a:rPr lang="en-US" b="1" dirty="0" smtClean="0"/>
              <a:t>1</a:t>
            </a:r>
            <a:r>
              <a:rPr lang="en-US" b="1" dirty="0"/>
              <a:t>. </a:t>
            </a:r>
            <a:r>
              <a:rPr lang="en-US" b="1" dirty="0" smtClean="0"/>
              <a:t>Cubic </a:t>
            </a:r>
            <a:r>
              <a:rPr lang="en-US" b="1" dirty="0"/>
              <a:t>System, </a:t>
            </a:r>
            <a:endParaRPr lang="en-US" b="1" dirty="0" smtClean="0"/>
          </a:p>
          <a:p>
            <a:r>
              <a:rPr lang="en-US" b="1" dirty="0" smtClean="0"/>
              <a:t>2</a:t>
            </a:r>
            <a:r>
              <a:rPr lang="en-US" b="1" dirty="0"/>
              <a:t>. Hexagonal System, </a:t>
            </a:r>
            <a:endParaRPr lang="en-US" b="1" dirty="0" smtClean="0"/>
          </a:p>
          <a:p>
            <a:r>
              <a:rPr lang="en-US" b="1" dirty="0" smtClean="0"/>
              <a:t>3</a:t>
            </a:r>
            <a:r>
              <a:rPr lang="en-US" b="1" dirty="0"/>
              <a:t>. Tetragonal System, </a:t>
            </a:r>
            <a:endParaRPr lang="en-US" b="1" dirty="0" smtClean="0"/>
          </a:p>
          <a:p>
            <a:r>
              <a:rPr lang="en-US" b="1" dirty="0" smtClean="0"/>
              <a:t>4</a:t>
            </a:r>
            <a:r>
              <a:rPr lang="en-US" b="1" dirty="0"/>
              <a:t>. </a:t>
            </a:r>
            <a:r>
              <a:rPr lang="en-US" b="1" dirty="0" err="1"/>
              <a:t>Rhombohedric</a:t>
            </a:r>
            <a:r>
              <a:rPr lang="en-US" b="1" dirty="0"/>
              <a:t> (Trigonal) System, </a:t>
            </a:r>
            <a:endParaRPr lang="en-US" b="1" dirty="0" smtClean="0"/>
          </a:p>
          <a:p>
            <a:r>
              <a:rPr lang="en-US" b="1" dirty="0" smtClean="0"/>
              <a:t>5</a:t>
            </a:r>
            <a:r>
              <a:rPr lang="en-US" b="1" dirty="0"/>
              <a:t>. Orthorhombic System, </a:t>
            </a:r>
            <a:endParaRPr lang="en-US" b="1" dirty="0" smtClean="0"/>
          </a:p>
          <a:p>
            <a:r>
              <a:rPr lang="en-US" b="1" dirty="0" smtClean="0"/>
              <a:t>6</a:t>
            </a:r>
            <a:r>
              <a:rPr lang="en-US" b="1" dirty="0"/>
              <a:t>. Monoclinic System</a:t>
            </a:r>
            <a:r>
              <a:rPr lang="en-US" b="1" dirty="0" smtClean="0"/>
              <a:t>,</a:t>
            </a:r>
          </a:p>
          <a:p>
            <a:r>
              <a:rPr lang="en-US" b="1" dirty="0" smtClean="0"/>
              <a:t> </a:t>
            </a:r>
            <a:r>
              <a:rPr lang="en-US" b="1" dirty="0"/>
              <a:t>7. Triclinic System.</a:t>
            </a:r>
          </a:p>
        </p:txBody>
      </p:sp>
      <p:sp>
        <p:nvSpPr>
          <p:cNvPr id="3" name="Title 2"/>
          <p:cNvSpPr>
            <a:spLocks noGrp="1"/>
          </p:cNvSpPr>
          <p:nvPr>
            <p:ph type="title"/>
          </p:nvPr>
        </p:nvSpPr>
        <p:spPr/>
        <p:txBody>
          <a:bodyPr>
            <a:normAutofit fontScale="90000"/>
          </a:bodyPr>
          <a:lstStyle/>
          <a:p>
            <a:r>
              <a:rPr lang="en-US" dirty="0"/>
              <a:t>Individual Crystal Systems and the Axial System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641" y="4191000"/>
            <a:ext cx="2673363" cy="2565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99059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Crystal Morphology</a:t>
            </a:r>
            <a:endParaRPr lang="en-US" dirty="0"/>
          </a:p>
        </p:txBody>
      </p:sp>
      <p:pic>
        <p:nvPicPr>
          <p:cNvPr id="10242" name="Picture 2" descr="http://www.seas.upenn.edu/%7Echem101/sschem/brava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37" y="1828800"/>
            <a:ext cx="4962525" cy="4381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79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76400"/>
            <a:ext cx="7620000" cy="3450696"/>
          </a:xfrm>
        </p:spPr>
        <p:txBody>
          <a:bodyPr>
            <a:normAutofit/>
          </a:bodyPr>
          <a:lstStyle/>
          <a:p>
            <a:pPr algn="just"/>
            <a:r>
              <a:rPr lang="en-US" sz="1900" dirty="0"/>
              <a:t>This is also known as the </a:t>
            </a:r>
            <a:r>
              <a:rPr lang="en-US" sz="1900" b="1" dirty="0"/>
              <a:t>isometric crystal system</a:t>
            </a:r>
          </a:p>
          <a:p>
            <a:pPr algn="just"/>
            <a:endParaRPr lang="en-US" sz="1900" dirty="0"/>
          </a:p>
          <a:p>
            <a:pPr algn="just"/>
            <a:r>
              <a:rPr lang="en-US" sz="1900" dirty="0"/>
              <a:t>The cubic (Isometric) crystal system is characterized by its total </a:t>
            </a:r>
            <a:r>
              <a:rPr lang="en-US" sz="1900" dirty="0" smtClean="0"/>
              <a:t>symmetry.</a:t>
            </a:r>
            <a:endParaRPr lang="en-US" sz="1900" dirty="0"/>
          </a:p>
          <a:p>
            <a:pPr algn="just"/>
            <a:endParaRPr lang="en-US" sz="1900" dirty="0"/>
          </a:p>
          <a:p>
            <a:pPr algn="just"/>
            <a:r>
              <a:rPr lang="en-US" sz="1900" b="1" dirty="0"/>
              <a:t>The Cubic system has three crystallographic axes that are all perpendicular to each other, and equal in length.</a:t>
            </a:r>
          </a:p>
          <a:p>
            <a:pPr algn="just"/>
            <a:endParaRPr lang="en-US" sz="1900" dirty="0"/>
          </a:p>
          <a:p>
            <a:pPr algn="just"/>
            <a:r>
              <a:rPr lang="en-US" sz="1900" dirty="0"/>
              <a:t>The three crystallographic axes a1, a2, a3 (or a, b, c) are all equal in length and intersect at right angles (90 degrees) to each other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smtClean="0"/>
          </a:p>
          <a:p>
            <a:endParaRPr lang="en-US" dirty="0"/>
          </a:p>
        </p:txBody>
      </p:sp>
      <p:sp>
        <p:nvSpPr>
          <p:cNvPr id="3" name="Title 2"/>
          <p:cNvSpPr>
            <a:spLocks noGrp="1"/>
          </p:cNvSpPr>
          <p:nvPr>
            <p:ph type="title"/>
          </p:nvPr>
        </p:nvSpPr>
        <p:spPr/>
        <p:txBody>
          <a:bodyPr/>
          <a:lstStyle/>
          <a:p>
            <a:r>
              <a:rPr lang="en-US" dirty="0" smtClean="0"/>
              <a:t>Cubic Crystal System</a:t>
            </a:r>
            <a:endParaRPr lang="en-US" dirty="0"/>
          </a:p>
        </p:txBody>
      </p:sp>
      <p:pic>
        <p:nvPicPr>
          <p:cNvPr id="26626" name="Picture 2" descr="Crystal Habit - Cub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414649"/>
            <a:ext cx="5715000" cy="1333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37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3450696"/>
          </a:xfrm>
        </p:spPr>
        <p:txBody>
          <a:bodyPr>
            <a:normAutofit/>
          </a:bodyPr>
          <a:lstStyle/>
          <a:p>
            <a:pPr algn="just"/>
            <a:r>
              <a:rPr lang="en-US" dirty="0"/>
              <a:t>The hexagonal crystal system has </a:t>
            </a:r>
            <a:r>
              <a:rPr lang="en-US" b="1" dirty="0"/>
              <a:t>four crystallographic axes consisting of three equal horizontal or equatorial (a, b, and d) axes at </a:t>
            </a:r>
            <a:r>
              <a:rPr lang="en-US" b="1" dirty="0" smtClean="0"/>
              <a:t>120</a:t>
            </a:r>
            <a:r>
              <a:rPr lang="en-US" b="1" dirty="0" smtClean="0">
                <a:latin typeface="Calibri"/>
              </a:rPr>
              <a:t>°</a:t>
            </a:r>
            <a:r>
              <a:rPr lang="en-US" dirty="0" smtClean="0"/>
              <a:t>, </a:t>
            </a:r>
            <a:r>
              <a:rPr lang="en-US" dirty="0"/>
              <a:t>and </a:t>
            </a:r>
            <a:r>
              <a:rPr lang="en-US" b="1" dirty="0"/>
              <a:t>one vertical (c) axis that is perpendicular to the other three</a:t>
            </a:r>
            <a:r>
              <a:rPr lang="en-US" dirty="0"/>
              <a:t>. </a:t>
            </a:r>
            <a:endParaRPr lang="en-US" dirty="0" smtClean="0"/>
          </a:p>
          <a:p>
            <a:pPr algn="just"/>
            <a:endParaRPr lang="en-US" dirty="0" smtClean="0"/>
          </a:p>
          <a:p>
            <a:pPr algn="just"/>
            <a:r>
              <a:rPr lang="en-US" dirty="0" smtClean="0"/>
              <a:t>The </a:t>
            </a:r>
            <a:r>
              <a:rPr lang="en-US" dirty="0"/>
              <a:t>(c) axis can be shorter, or longer than the horizontal axes</a:t>
            </a:r>
            <a:r>
              <a:rPr lang="en-US" dirty="0" smtClean="0"/>
              <a:t>.</a:t>
            </a:r>
          </a:p>
          <a:p>
            <a:pPr algn="just"/>
            <a:endParaRPr lang="en-US" dirty="0"/>
          </a:p>
        </p:txBody>
      </p:sp>
      <p:sp>
        <p:nvSpPr>
          <p:cNvPr id="3" name="Title 2"/>
          <p:cNvSpPr>
            <a:spLocks noGrp="1"/>
          </p:cNvSpPr>
          <p:nvPr>
            <p:ph type="title"/>
          </p:nvPr>
        </p:nvSpPr>
        <p:spPr/>
        <p:txBody>
          <a:bodyPr/>
          <a:lstStyle/>
          <a:p>
            <a:r>
              <a:rPr lang="en-US" dirty="0" smtClean="0"/>
              <a:t>The Hexagonal Crystal System</a:t>
            </a:r>
            <a:endParaRPr lang="en-US" dirty="0"/>
          </a:p>
        </p:txBody>
      </p:sp>
      <p:pic>
        <p:nvPicPr>
          <p:cNvPr id="28674" name="Picture 2" descr="Crystal Habit - Hexag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100" y="5372099"/>
            <a:ext cx="5715000" cy="1333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897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2da5fa647ed6c94868471879df240e4cc7f18f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
  <TotalTime>2776</TotalTime>
  <Words>4757</Words>
  <Application>Microsoft Office PowerPoint</Application>
  <PresentationFormat>On-screen Show (4:3)</PresentationFormat>
  <Paragraphs>552</Paragraphs>
  <Slides>70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Waveform</vt:lpstr>
      <vt:lpstr>Worksheet</vt:lpstr>
      <vt:lpstr>Introduction to Crystallography and Mineral Crystal Systems </vt:lpstr>
      <vt:lpstr>Introduction</vt:lpstr>
      <vt:lpstr>Definition of Crystallography</vt:lpstr>
      <vt:lpstr>Why Crystallography in Geosciences?</vt:lpstr>
      <vt:lpstr>Structural Properties of a Crystal</vt:lpstr>
      <vt:lpstr>Shapes of Crystals</vt:lpstr>
      <vt:lpstr>Individual Crystal Systems and the Axial System</vt:lpstr>
      <vt:lpstr>Cubic Crystal System</vt:lpstr>
      <vt:lpstr>The Hexagonal Crystal System</vt:lpstr>
      <vt:lpstr>Tetragonal Crystal System</vt:lpstr>
      <vt:lpstr>The Rhombohedral Crystal System</vt:lpstr>
      <vt:lpstr>The Orthorhombic Crystal System</vt:lpstr>
      <vt:lpstr>The Monoclinic Crystal System</vt:lpstr>
      <vt:lpstr>The Triclinic Crystal System</vt:lpstr>
      <vt:lpstr>The 7 Crystal Systems</vt:lpstr>
      <vt:lpstr>Crystal Symmetry</vt:lpstr>
      <vt:lpstr>Crystal Symmetry</vt:lpstr>
      <vt:lpstr>Crystal Symmetry</vt:lpstr>
      <vt:lpstr>Axes of Symmetry/Rotational Symmetry</vt:lpstr>
      <vt:lpstr>Axes of Symmetry/Rotational Symmetry</vt:lpstr>
      <vt:lpstr>Axes of Symmetry/Rotational Symmetry</vt:lpstr>
      <vt:lpstr>Axes of Symmetry/Rotational Symmetry</vt:lpstr>
      <vt:lpstr>Axes of Symmetry/Rotational Symmetry</vt:lpstr>
      <vt:lpstr>Axes of Symmetry/Rotational Symmetry</vt:lpstr>
      <vt:lpstr>Plane of Symmetry/Reflection Symmetry/  Mirror Symmetry</vt:lpstr>
      <vt:lpstr>Plane of Symmetry/Reflection Symmetry/  Mirror Symmetry</vt:lpstr>
      <vt:lpstr>Plane of Symmetry/Reflection Symmetry/  Mirror Symmetry</vt:lpstr>
      <vt:lpstr>Plane of Symmetry/Reflection Symmetry/  Mirror Symmetry</vt:lpstr>
      <vt:lpstr>Center of Symmetry/Inversion Symmetry</vt:lpstr>
      <vt:lpstr>Reflection versus Inversion</vt:lpstr>
      <vt:lpstr>Rotoinversion Symmetry</vt:lpstr>
      <vt:lpstr>Rotoinversion</vt:lpstr>
      <vt:lpstr>Example: A 3 fold roto-inversion</vt:lpstr>
      <vt:lpstr>Rotation versus rotoinversion</vt:lpstr>
      <vt:lpstr>Combinations of Symmetry Operations</vt:lpstr>
      <vt:lpstr>Combinations of Symmetry Operations</vt:lpstr>
      <vt:lpstr>Hermann-Mauguin (International) Symbols</vt:lpstr>
      <vt:lpstr>Hermann-Mauguin (International) Symbols</vt:lpstr>
      <vt:lpstr>Hermann-Mauguin (International) Symbols</vt:lpstr>
      <vt:lpstr>Hermann-Mauguin (International) Symbols</vt:lpstr>
      <vt:lpstr>Hermann-Mauguin (International) Symbols</vt:lpstr>
      <vt:lpstr>Hermann-Mauguin (International) Symbols</vt:lpstr>
      <vt:lpstr>The 32 Crystal Classes</vt:lpstr>
      <vt:lpstr>The 32 Crystal Classes</vt:lpstr>
      <vt:lpstr>The 32 Crystal Classes</vt:lpstr>
      <vt:lpstr>The 32 Crystal Classes</vt:lpstr>
      <vt:lpstr>The 32 Crystal Classes</vt:lpstr>
      <vt:lpstr>The 32 Crystal Classes</vt:lpstr>
      <vt:lpstr>The 32 Crystal Classes</vt:lpstr>
      <vt:lpstr>The 32 Crystal Classes</vt:lpstr>
      <vt:lpstr>The 32 Crystal Classes</vt:lpstr>
      <vt:lpstr>Crystal Forms</vt:lpstr>
      <vt:lpstr>Crystal Forms</vt:lpstr>
      <vt:lpstr>Crystal Forms</vt:lpstr>
      <vt:lpstr>Crystal Forms</vt:lpstr>
      <vt:lpstr>Crystal Forms</vt:lpstr>
      <vt:lpstr>Crystal Forms</vt:lpstr>
      <vt:lpstr>Crystal Forms</vt:lpstr>
      <vt:lpstr>Crystal Forms</vt:lpstr>
      <vt:lpstr>Crystal Forms</vt:lpstr>
      <vt:lpstr>Crystal Forms</vt:lpstr>
      <vt:lpstr>Crystal forms -OPEN</vt:lpstr>
      <vt:lpstr>Crystal Forms-CLOSED (Non-isometric) </vt:lpstr>
      <vt:lpstr>Crystal Forms-CLOSED (Isometric) </vt:lpstr>
      <vt:lpstr>The 48 possible Crystal Forms</vt:lpstr>
      <vt:lpstr>Crystal Morphology</vt:lpstr>
      <vt:lpstr>Crystal Morphology</vt:lpstr>
      <vt:lpstr>Crystal Morphology</vt:lpstr>
      <vt:lpstr>Crystal Morphology</vt:lpstr>
      <vt:lpstr>Crystal Morphology</vt:lpstr>
    </vt:vector>
  </TitlesOfParts>
  <Company>International University Bremen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Koschinsky</dc:creator>
  <cp:lastModifiedBy>User</cp:lastModifiedBy>
  <cp:revision>142</cp:revision>
  <dcterms:created xsi:type="dcterms:W3CDTF">2003-03-07T14:44:56Z</dcterms:created>
  <dcterms:modified xsi:type="dcterms:W3CDTF">2017-02-26T11:25:06Z</dcterms:modified>
</cp:coreProperties>
</file>