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21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63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3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0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C2BD-62E4-3944-A26E-A0BE1C2D6F0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3F1471-DB51-B547-B00E-08BE2767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674994" y="3143250"/>
            <a:ext cx="324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Genetics disorders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077" y="1257300"/>
            <a:ext cx="7658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Sickle cell anemia: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It is an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autosomal recessive disease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Mutation is found 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HBB gene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which affects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hemoglobin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molecule in red blood cells that delivers oxygen to cells throughout the body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Hemoglobin composed of 4 protein subunits (2 alpha-globin and 2 Beta-globin).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Mutation in HBB gene produce hemoglobin S.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People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with this disorder have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 typical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hemoglobin molecules called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hemoglobin 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which can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distort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red blood cells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into a 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sickle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or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crescent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shape.</a:t>
            </a:r>
          </a:p>
        </p:txBody>
      </p:sp>
    </p:spTree>
    <p:extLst>
      <p:ext uri="{BB962C8B-B14F-4D97-AF65-F5344CB8AC3E}">
        <p14:creationId xmlns:p14="http://schemas.microsoft.com/office/powerpoint/2010/main" val="10337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146" y="725738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2674" y="1904256"/>
            <a:ext cx="35884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blood cells </a:t>
            </a:r>
            <a:r>
              <a:rPr lang="en-US" dirty="0">
                <a:solidFill>
                  <a:srgbClr val="FF0000"/>
                </a:solidFill>
              </a:rPr>
              <a:t>carry </a:t>
            </a:r>
            <a:r>
              <a:rPr lang="en-US" dirty="0" smtClean="0">
                <a:solidFill>
                  <a:srgbClr val="FF0000"/>
                </a:solidFill>
              </a:rPr>
              <a:t>oxygen </a:t>
            </a:r>
            <a:r>
              <a:rPr lang="en-US" dirty="0"/>
              <a:t>to the body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appear like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disc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Hemoglobin </a:t>
            </a:r>
            <a:r>
              <a:rPr lang="en-US" dirty="0">
                <a:solidFill>
                  <a:srgbClr val="FF0000"/>
                </a:solidFill>
              </a:rPr>
              <a:t>gives red cells </a:t>
            </a:r>
            <a:r>
              <a:rPr lang="en-US" dirty="0"/>
              <a:t>their color and has two subunits.</a:t>
            </a:r>
          </a:p>
          <a:p>
            <a:endParaRPr lang="en-US" dirty="0" smtClean="0"/>
          </a:p>
          <a:p>
            <a:r>
              <a:rPr lang="en-US" dirty="0" smtClean="0"/>
              <a:t>Hemoglobin </a:t>
            </a:r>
            <a:r>
              <a:rPr lang="en-US" dirty="0"/>
              <a:t>molecule (</a:t>
            </a:r>
            <a:r>
              <a:rPr lang="en-US" dirty="0">
                <a:solidFill>
                  <a:srgbClr val="FF0000"/>
                </a:solidFill>
              </a:rPr>
              <a:t>made of alpha and beta globin subunits</a:t>
            </a:r>
            <a:r>
              <a:rPr lang="en-US" dirty="0"/>
              <a:t>) picks up oxygen in the lungs and releases it when the red cells reach </a:t>
            </a:r>
            <a:r>
              <a:rPr lang="en-US" dirty="0" smtClean="0"/>
              <a:t>the </a:t>
            </a:r>
            <a:r>
              <a:rPr lang="en-US" dirty="0"/>
              <a:t>tissues, such as the muscles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" t="7878" r="4243" b="9819"/>
          <a:stretch/>
        </p:blipFill>
        <p:spPr>
          <a:xfrm>
            <a:off x="5380263" y="1019326"/>
            <a:ext cx="3350028" cy="3931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86051" y="4951244"/>
            <a:ext cx="4167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structure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human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haemoglobin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α and β subunits are in red and blue, and the iron-containing </a:t>
            </a:r>
            <a:r>
              <a:rPr lang="en-US" dirty="0" err="1">
                <a:solidFill>
                  <a:srgbClr val="0645AD"/>
                </a:solidFill>
                <a:latin typeface="Arial" panose="020B0604020202020204" pitchFamily="34" charset="0"/>
                <a:hlinkClick r:id="rId3" tooltip="Heme"/>
              </a:rPr>
              <a:t>heme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groups in green.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2987" y="1608666"/>
            <a:ext cx="5022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sickle cell has </a:t>
            </a:r>
            <a:r>
              <a:rPr lang="en-US" dirty="0">
                <a:solidFill>
                  <a:srgbClr val="FF0000"/>
                </a:solidFill>
              </a:rPr>
              <a:t>a single change </a:t>
            </a:r>
            <a:r>
              <a:rPr lang="en-US" dirty="0"/>
              <a:t>in the amino acid </a:t>
            </a:r>
            <a:r>
              <a:rPr lang="en-US" dirty="0" smtClean="0"/>
              <a:t>of hemoglobin.</a:t>
            </a:r>
          </a:p>
          <a:p>
            <a:endParaRPr lang="en-US" dirty="0"/>
          </a:p>
          <a:p>
            <a:r>
              <a:rPr lang="en-US" dirty="0" smtClean="0"/>
              <a:t>Alpha subunit is </a:t>
            </a:r>
            <a:r>
              <a:rPr lang="en-US" dirty="0">
                <a:solidFill>
                  <a:srgbClr val="FF0000"/>
                </a:solidFill>
              </a:rPr>
              <a:t>normal in people with sickle cell disease. </a:t>
            </a:r>
          </a:p>
          <a:p>
            <a:endParaRPr lang="en-US" dirty="0"/>
          </a:p>
          <a:p>
            <a:r>
              <a:rPr lang="en-US" dirty="0"/>
              <a:t>The beta subunit has the amino acid </a:t>
            </a:r>
            <a:r>
              <a:rPr lang="en-US" dirty="0">
                <a:solidFill>
                  <a:srgbClr val="FF0000"/>
                </a:solidFill>
              </a:rPr>
              <a:t>valine (GTG)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position 6 </a:t>
            </a:r>
            <a:r>
              <a:rPr lang="en-US" dirty="0"/>
              <a:t>instead of the </a:t>
            </a:r>
            <a:r>
              <a:rPr lang="en-US" dirty="0">
                <a:solidFill>
                  <a:srgbClr val="FF0000"/>
                </a:solidFill>
              </a:rPr>
              <a:t>glutamic acid (GAG) </a:t>
            </a:r>
            <a:r>
              <a:rPr lang="en-US" dirty="0"/>
              <a:t>that </a:t>
            </a:r>
            <a:r>
              <a:rPr lang="en-US" dirty="0" smtClean="0"/>
              <a:t>normally </a:t>
            </a:r>
            <a:r>
              <a:rPr lang="en-US" dirty="0" smtClean="0">
                <a:solidFill>
                  <a:srgbClr val="FF0000"/>
                </a:solidFill>
              </a:rPr>
              <a:t>occurs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2987" y="999898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Sickle cell anemia</a:t>
            </a:r>
          </a:p>
        </p:txBody>
      </p:sp>
      <p:pic>
        <p:nvPicPr>
          <p:cNvPr id="1026" name="Picture 2" descr="Normal red blood cells and sickle cell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5608" y="1369230"/>
            <a:ext cx="5349240" cy="43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8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525" y="636948"/>
            <a:ext cx="51412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an </a:t>
            </a:r>
            <a:r>
              <a:rPr lang="en-US" dirty="0" smtClean="0">
                <a:solidFill>
                  <a:srgbClr val="FF0000"/>
                </a:solidFill>
              </a:rPr>
              <a:t>autosomal recessive disorder </a:t>
            </a:r>
            <a:r>
              <a:rPr lang="en-US" dirty="0" smtClean="0"/>
              <a:t>If the child receives only </a:t>
            </a:r>
            <a:r>
              <a:rPr lang="en-US" dirty="0" smtClean="0">
                <a:solidFill>
                  <a:srgbClr val="FF0000"/>
                </a:solidFill>
              </a:rPr>
              <a:t>one sickle cell anemia allele </a:t>
            </a:r>
            <a:r>
              <a:rPr lang="en-US" dirty="0" smtClean="0"/>
              <a:t>from parent, he is a </a:t>
            </a:r>
            <a:r>
              <a:rPr lang="en-US" dirty="0" smtClean="0">
                <a:solidFill>
                  <a:srgbClr val="FF0000"/>
                </a:solidFill>
              </a:rPr>
              <a:t>sickle cell trait.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eople with sickle cell trait are</a:t>
            </a:r>
            <a:r>
              <a:rPr lang="en-US" dirty="0" smtClean="0">
                <a:solidFill>
                  <a:srgbClr val="FF0000"/>
                </a:solidFill>
              </a:rPr>
              <a:t> fine. </a:t>
            </a:r>
            <a:r>
              <a:rPr lang="en-US" dirty="0"/>
              <a:t>Thus,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presence of two </a:t>
            </a:r>
            <a:r>
              <a:rPr lang="en-US" dirty="0" smtClean="0"/>
              <a:t>mutant </a:t>
            </a:r>
            <a:r>
              <a:rPr lang="en-US" dirty="0"/>
              <a:t>genes (SS</a:t>
            </a:r>
            <a:r>
              <a:rPr lang="en-US" dirty="0" smtClean="0"/>
              <a:t>) (hemoglobin S) </a:t>
            </a:r>
            <a:r>
              <a:rPr lang="en-US" dirty="0"/>
              <a:t>is </a:t>
            </a:r>
            <a:r>
              <a:rPr lang="en-US" dirty="0" smtClean="0"/>
              <a:t>required </a:t>
            </a:r>
            <a:r>
              <a:rPr lang="en-US" dirty="0"/>
              <a:t>for sickle cell anemia.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Hemoglobin S </a:t>
            </a:r>
            <a:r>
              <a:rPr lang="en-US" dirty="0" smtClean="0">
                <a:solidFill>
                  <a:srgbClr val="FF0000"/>
                </a:solidFill>
              </a:rPr>
              <a:t>shortens </a:t>
            </a:r>
            <a:r>
              <a:rPr lang="en-US" dirty="0">
                <a:solidFill>
                  <a:srgbClr val="FF0000"/>
                </a:solidFill>
              </a:rPr>
              <a:t>the life </a:t>
            </a:r>
            <a:r>
              <a:rPr lang="en-US" dirty="0"/>
              <a:t>of red blood cells (from ∼120 days to no more than 20 days, normally ∼16 days) and c</a:t>
            </a:r>
            <a:r>
              <a:rPr lang="en-US" dirty="0">
                <a:solidFill>
                  <a:srgbClr val="FF0000"/>
                </a:solidFill>
              </a:rPr>
              <a:t>auses the cells to become rigid and crescent shaped </a:t>
            </a:r>
            <a:r>
              <a:rPr lang="en-US" dirty="0"/>
              <a:t>rather than round.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stiff, sickle-shaped red blood cells </a:t>
            </a:r>
            <a:r>
              <a:rPr lang="en-US" dirty="0">
                <a:solidFill>
                  <a:srgbClr val="FF0000"/>
                </a:solidFill>
              </a:rPr>
              <a:t>block small blood vessels</a:t>
            </a:r>
            <a:r>
              <a:rPr lang="en-US" dirty="0"/>
              <a:t>, leading to </a:t>
            </a:r>
            <a:r>
              <a:rPr lang="en-US" dirty="0">
                <a:solidFill>
                  <a:srgbClr val="FF0000"/>
                </a:solidFill>
              </a:rPr>
              <a:t>reduced blood flow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consequence </a:t>
            </a:r>
            <a:r>
              <a:rPr lang="en-US" dirty="0">
                <a:solidFill>
                  <a:srgbClr val="FF0000"/>
                </a:solidFill>
              </a:rPr>
              <a:t>damage</a:t>
            </a:r>
            <a:r>
              <a:rPr lang="en-US" dirty="0"/>
              <a:t> of the tissue and </a:t>
            </a:r>
            <a:r>
              <a:rPr lang="en-US" dirty="0" smtClean="0"/>
              <a:t>organs.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8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9731" y="149656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/>
              </a:rPr>
              <a:t>A genetic disorder is a disease caused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via an alternation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in the DNA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sequence. </a:t>
            </a:r>
          </a:p>
          <a:p>
            <a:endParaRPr lang="en-US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"/>
              </a:rPr>
              <a:t>Genetic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disorders can be caused by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a mutation in one 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gene,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mutations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in multiple genes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or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a combination of gene mutations and environmental factors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, or by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damage to 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chromosomes.</a:t>
            </a:r>
          </a:p>
          <a:p>
            <a:endParaRPr lang="en-US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dirty="0"/>
              <a:t>Some </a:t>
            </a:r>
            <a:r>
              <a:rPr lang="en-US" dirty="0" smtClean="0"/>
              <a:t>genetics disorders </a:t>
            </a:r>
            <a:r>
              <a:rPr lang="en-US" dirty="0"/>
              <a:t>are caused by mutations that are inherited from the </a:t>
            </a:r>
            <a:r>
              <a:rPr lang="en-US" dirty="0" smtClean="0"/>
              <a:t>parents, </a:t>
            </a:r>
            <a:r>
              <a:rPr lang="en-US" dirty="0" smtClean="0">
                <a:solidFill>
                  <a:srgbClr val="FF0000"/>
                </a:solidFill>
              </a:rPr>
              <a:t>like </a:t>
            </a:r>
            <a:r>
              <a:rPr lang="en-US" dirty="0">
                <a:solidFill>
                  <a:srgbClr val="FF0000"/>
                </a:solidFill>
              </a:rPr>
              <a:t>sickle cell disease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Or acquired </a:t>
            </a:r>
            <a:r>
              <a:rPr lang="en-US" dirty="0"/>
              <a:t>mutations in a gene or group of genes that occur during a person's life. Such mutations </a:t>
            </a:r>
            <a:r>
              <a:rPr lang="en-US" dirty="0" smtClean="0"/>
              <a:t>occur </a:t>
            </a:r>
            <a:r>
              <a:rPr lang="en-US" dirty="0"/>
              <a:t>either randomly or due to some environmental exposure (such as cigarette </a:t>
            </a:r>
            <a:r>
              <a:rPr lang="en-US" dirty="0" smtClean="0"/>
              <a:t>smoke), include </a:t>
            </a:r>
            <a:r>
              <a:rPr lang="en-US" dirty="0"/>
              <a:t>many </a:t>
            </a:r>
            <a:r>
              <a:rPr lang="en-US" dirty="0" smtClean="0"/>
              <a:t>cancers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5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14362"/>
            <a:ext cx="442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Disease linked to X-chromosome: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28776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Fragile-X syndrome (FXS):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Dominant disease, happens due to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mutation in FMR1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causing a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repeat of CGG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sequence up to 200 time.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Frequency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1:4000 in male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1:8000 in female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Symptoms: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Learning disability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cognitive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impairment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 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238" y="1357313"/>
            <a:ext cx="72437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libri" charset="0"/>
                <a:ea typeface="Calibri" charset="0"/>
                <a:cs typeface="Calibri" charset="0"/>
              </a:rPr>
              <a:t>Haemophilia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A:</a:t>
            </a:r>
          </a:p>
          <a:p>
            <a:endParaRPr lang="en-US" dirty="0"/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Known as factor VIII (FVIII),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Recessive disease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mutation is found 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F8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gene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(clotting protein).</a:t>
            </a: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People who have a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aemophilia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 tend to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bleed longer than a normal people.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Normal level =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50%-150%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of FVIII in blood.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According to the concentration of FVIII in blood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aemophilia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 is divided into: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Mild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Haemophilia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 A is  6% -49% of FVIII in blood.</a:t>
            </a: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Moderate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Heamophila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 is 1% -5% of FVIII in blood.</a:t>
            </a: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Severe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Heamophila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 is less than 1%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3089" y="1228726"/>
            <a:ext cx="60579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libri" charset="0"/>
                <a:ea typeface="Calibri" charset="0"/>
                <a:cs typeface="Calibri" charset="0"/>
              </a:rPr>
              <a:t>Duchenne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Muscular Dystrophy (DMD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):</a:t>
            </a:r>
          </a:p>
          <a:p>
            <a:endParaRPr lang="en-US" dirty="0" smtClean="0"/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Recessive disease,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protein </a:t>
            </a:r>
            <a:r>
              <a:rPr lang="en-US" sz="20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Dystrophin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is missing in muscle cells which make them fragile and easily damaged.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Muscles are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degenerated and weak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Muscles weakness can be observed around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age of 3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first affecting muscles that located in Hips, pelvic area, thigh and then shoulders. Followed by arms, legs and trunk.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4477" y="1457325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Color blindness: (color vision deficiency).</a:t>
            </a:r>
          </a:p>
          <a:p>
            <a:endParaRPr lang="en-US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dirty="0" smtClean="0"/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Recessive disease,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mutation exists in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OPN1LW, OPN1MW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OPN1SW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hese gene produce proteins found 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retina, which is light sensitive tissue , located in the back of eye. 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Retina contains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rods and cones cells receptor. Cones are responsible for color vision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Affected are not able to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distinguish between red, green, blue and yellow color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Disrupt color reception but not Eyes vision.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139" y="1416546"/>
            <a:ext cx="8226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Alzheimer's 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Disease:</a:t>
            </a: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Dominant disease, lead to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degeneration of neuronal cells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Aberration of Genes that are placed in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Chromsomes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1 (PSEN2),14 (PSEN1), 19 (APOE) and 21 (APP) may cause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Alzaheimer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2428" y="630793"/>
            <a:ext cx="571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Disease linked to autosomal chromosomes: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0140" y="3371851"/>
            <a:ext cx="8226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Chronic myeloid leukemia (CML):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happens when there is an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injury to the DNA of a single bone marrow cell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Patients carries a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shorter 22 chromosome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compared to healthy people which called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Philadelphia chromosome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Translocation between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Chromosome 9 and 22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ABL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gene on Ch9 fuses with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BCR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gene on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Ch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22. Resulting 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create a fusion </a:t>
            </a:r>
            <a:r>
              <a:rPr lang="en-US" sz="200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protein ABL-BCR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that causes abnormal regulation of cell growth and involve in CML development.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2107" y="942976"/>
            <a:ext cx="7128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Pancreatic cancer: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Some genes are involved in initiate pancreatic cancer for example: 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KRAS2, p16/CDKN2A, TP53, and 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SMAD4/DPC4</a:t>
            </a:r>
            <a: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107" y="2828925"/>
            <a:ext cx="6236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Atherosclerosis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Mutation on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APOE gene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which produces a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protein called </a:t>
            </a:r>
            <a:r>
              <a:rPr lang="en-US" sz="20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Apolipoprotein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This protein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transfers the cholesterol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from blood to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liver cells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and being recognized by the liver receptors before entering liver cells.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Attention: disease normally happens due to genetics mutation as well as some environmental element such as food.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851" y="1200151"/>
            <a:ext cx="57578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This disorder is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characterized by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aberrant high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blood sugar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levels.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In the pancreases, there are specialized cells named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beta cell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 stop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releasing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insulin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Lack of insulin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leads to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inability to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use glucose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for energy or to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control the amount of sugar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 the blood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Type 1 diabetes is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generally considered to be an autoimmune disorder.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Autoimmune disorders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happen when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immune system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attacks the body's own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tissues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organs.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 certain variant of genes belong HLA complex family include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HLA-DQA1, HLA-DQB1, and 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HLA-DRB1</a:t>
            </a:r>
            <a: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cause 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inappropriate immune respond to beta cell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851" y="685800"/>
            <a:ext cx="194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Diabetes (type I)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835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Bader O. Almotairi</cp:lastModifiedBy>
  <cp:revision>29</cp:revision>
  <dcterms:created xsi:type="dcterms:W3CDTF">2018-10-23T08:25:47Z</dcterms:created>
  <dcterms:modified xsi:type="dcterms:W3CDTF">2019-11-04T08:58:13Z</dcterms:modified>
</cp:coreProperties>
</file>