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60" r:id="rId2"/>
    <p:sldId id="261" r:id="rId3"/>
    <p:sldId id="262" r:id="rId4"/>
    <p:sldId id="26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258"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99" autoAdjust="0"/>
  </p:normalViewPr>
  <p:slideViewPr>
    <p:cSldViewPr>
      <p:cViewPr>
        <p:scale>
          <a:sx n="94" d="100"/>
          <a:sy n="94" d="100"/>
        </p:scale>
        <p:origin x="-882"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25DCF78-4784-4CEF-A7F0-B2855CDDDF16}" type="datetimeFigureOut">
              <a:rPr lang="en-US"/>
              <a:pPr>
                <a:defRPr/>
              </a:pPr>
              <a:t>9/1/2015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1ACEAAA-8A54-4FC4-AD95-5221CD892144}" type="slidenum">
              <a:rPr lang="en-US"/>
              <a:pPr>
                <a:defRPr/>
              </a:pPr>
              <a:t>‹#›</a:t>
            </a:fld>
            <a:endParaRPr lang="en-US"/>
          </a:p>
        </p:txBody>
      </p:sp>
    </p:spTree>
    <p:extLst>
      <p:ext uri="{BB962C8B-B14F-4D97-AF65-F5344CB8AC3E}">
        <p14:creationId xmlns:p14="http://schemas.microsoft.com/office/powerpoint/2010/main" val="7111367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30000" dirty="0" smtClean="0">
                <a:solidFill>
                  <a:schemeClr val="tx1"/>
                </a:solidFill>
                <a:latin typeface="+mn-lt"/>
                <a:ea typeface="+mn-ea"/>
                <a:cs typeface="+mn-cs"/>
              </a:rPr>
              <a:t> ABCDEs of resuscitation</a:t>
            </a:r>
            <a:endParaRPr lang="en-US" sz="1200" kern="1200" baseline="30000" dirty="0" smtClean="0">
              <a:solidFill>
                <a:schemeClr val="tx1"/>
              </a:solidFill>
              <a:latin typeface="+mn-lt"/>
              <a:ea typeface="+mn-ea"/>
              <a:cs typeface="+mn-cs"/>
            </a:endParaRPr>
          </a:p>
          <a:p>
            <a:r>
              <a:rPr lang="en-GB" sz="1200" kern="1200" baseline="30000" dirty="0" smtClean="0">
                <a:solidFill>
                  <a:schemeClr val="tx1"/>
                </a:solidFill>
                <a:latin typeface="+mn-lt"/>
                <a:ea typeface="+mn-ea"/>
                <a:cs typeface="+mn-cs"/>
              </a:rPr>
              <a:t>A. 	Evaluation of </a:t>
            </a:r>
            <a:r>
              <a:rPr lang="en-GB" sz="1200" b="1" u="sng" kern="1200" baseline="30000" dirty="0" smtClean="0">
                <a:solidFill>
                  <a:schemeClr val="tx1"/>
                </a:solidFill>
                <a:latin typeface="+mn-lt"/>
                <a:ea typeface="+mn-ea"/>
                <a:cs typeface="+mn-cs"/>
              </a:rPr>
              <a:t>A</a:t>
            </a:r>
            <a:r>
              <a:rPr lang="en-GB" sz="1200" kern="1200" baseline="30000" dirty="0" smtClean="0">
                <a:solidFill>
                  <a:schemeClr val="tx1"/>
                </a:solidFill>
                <a:latin typeface="+mn-lt"/>
                <a:ea typeface="+mn-ea"/>
                <a:cs typeface="+mn-cs"/>
              </a:rPr>
              <a:t>irway</a:t>
            </a:r>
            <a:endParaRPr lang="en-US" sz="1200" kern="1200" baseline="30000" dirty="0" smtClean="0">
              <a:solidFill>
                <a:schemeClr val="tx1"/>
              </a:solidFill>
              <a:latin typeface="+mn-lt"/>
              <a:ea typeface="+mn-ea"/>
              <a:cs typeface="+mn-cs"/>
            </a:endParaRPr>
          </a:p>
          <a:p>
            <a:r>
              <a:rPr lang="en-GB" sz="1200" kern="1200" baseline="30000" dirty="0" smtClean="0">
                <a:solidFill>
                  <a:schemeClr val="tx1"/>
                </a:solidFill>
                <a:latin typeface="+mn-lt"/>
                <a:ea typeface="+mn-ea"/>
                <a:cs typeface="+mn-cs"/>
              </a:rPr>
              <a:t>B.	 Evaluation of </a:t>
            </a:r>
            <a:r>
              <a:rPr lang="en-GB" sz="1200" b="1" u="sng" kern="1200" baseline="30000" dirty="0" smtClean="0">
                <a:solidFill>
                  <a:schemeClr val="tx1"/>
                </a:solidFill>
                <a:latin typeface="+mn-lt"/>
                <a:ea typeface="+mn-ea"/>
                <a:cs typeface="+mn-cs"/>
              </a:rPr>
              <a:t>B</a:t>
            </a:r>
            <a:r>
              <a:rPr lang="en-GB" sz="1200" kern="1200" baseline="30000" dirty="0" smtClean="0">
                <a:solidFill>
                  <a:schemeClr val="tx1"/>
                </a:solidFill>
                <a:latin typeface="+mn-lt"/>
                <a:ea typeface="+mn-ea"/>
                <a:cs typeface="+mn-cs"/>
              </a:rPr>
              <a:t>reathing</a:t>
            </a:r>
            <a:endParaRPr lang="en-US" sz="1200" kern="1200" baseline="30000" dirty="0" smtClean="0">
              <a:solidFill>
                <a:schemeClr val="tx1"/>
              </a:solidFill>
              <a:latin typeface="+mn-lt"/>
              <a:ea typeface="+mn-ea"/>
              <a:cs typeface="+mn-cs"/>
            </a:endParaRPr>
          </a:p>
          <a:p>
            <a:r>
              <a:rPr lang="en-GB" sz="1200" kern="1200" baseline="30000" dirty="0" smtClean="0">
                <a:solidFill>
                  <a:schemeClr val="tx1"/>
                </a:solidFill>
                <a:latin typeface="+mn-lt"/>
                <a:ea typeface="+mn-ea"/>
                <a:cs typeface="+mn-cs"/>
              </a:rPr>
              <a:t>C.	 Evaluation of </a:t>
            </a:r>
            <a:r>
              <a:rPr lang="en-GB" sz="1200" b="1" u="sng" kern="1200" baseline="30000" dirty="0" smtClean="0">
                <a:solidFill>
                  <a:schemeClr val="tx1"/>
                </a:solidFill>
                <a:latin typeface="+mn-lt"/>
                <a:ea typeface="+mn-ea"/>
                <a:cs typeface="+mn-cs"/>
              </a:rPr>
              <a:t>C</a:t>
            </a:r>
            <a:r>
              <a:rPr lang="en-GB" sz="1200" kern="1200" baseline="30000" dirty="0" smtClean="0">
                <a:solidFill>
                  <a:schemeClr val="tx1"/>
                </a:solidFill>
                <a:latin typeface="+mn-lt"/>
                <a:ea typeface="+mn-ea"/>
                <a:cs typeface="+mn-cs"/>
              </a:rPr>
              <a:t>irculation</a:t>
            </a:r>
            <a:endParaRPr lang="en-US" sz="1200" kern="1200" baseline="30000" dirty="0" smtClean="0">
              <a:solidFill>
                <a:schemeClr val="tx1"/>
              </a:solidFill>
              <a:latin typeface="+mn-lt"/>
              <a:ea typeface="+mn-ea"/>
              <a:cs typeface="+mn-cs"/>
            </a:endParaRPr>
          </a:p>
          <a:p>
            <a:r>
              <a:rPr lang="en-GB" sz="1200" kern="1200" baseline="30000" dirty="0" smtClean="0">
                <a:solidFill>
                  <a:schemeClr val="tx1"/>
                </a:solidFill>
                <a:latin typeface="+mn-lt"/>
                <a:ea typeface="+mn-ea"/>
                <a:cs typeface="+mn-cs"/>
              </a:rPr>
              <a:t>D.	 Evaluation of </a:t>
            </a:r>
            <a:r>
              <a:rPr lang="en-GB" sz="1200" b="1" u="sng" kern="1200" baseline="30000" dirty="0" smtClean="0">
                <a:solidFill>
                  <a:schemeClr val="tx1"/>
                </a:solidFill>
                <a:latin typeface="+mn-lt"/>
                <a:ea typeface="+mn-ea"/>
                <a:cs typeface="+mn-cs"/>
              </a:rPr>
              <a:t>D</a:t>
            </a:r>
            <a:r>
              <a:rPr lang="en-GB" sz="1200" kern="1200" baseline="30000" dirty="0" smtClean="0">
                <a:solidFill>
                  <a:schemeClr val="tx1"/>
                </a:solidFill>
                <a:latin typeface="+mn-lt"/>
                <a:ea typeface="+mn-ea"/>
                <a:cs typeface="+mn-cs"/>
              </a:rPr>
              <a:t>epression or </a:t>
            </a:r>
            <a:r>
              <a:rPr lang="en-GB" sz="1200" b="1" u="sng" kern="1200" baseline="30000" dirty="0" smtClean="0">
                <a:solidFill>
                  <a:schemeClr val="tx1"/>
                </a:solidFill>
                <a:latin typeface="+mn-lt"/>
                <a:ea typeface="+mn-ea"/>
                <a:cs typeface="+mn-cs"/>
              </a:rPr>
              <a:t>E</a:t>
            </a:r>
            <a:r>
              <a:rPr lang="en-GB" sz="1200" kern="1200" baseline="30000" dirty="0" smtClean="0">
                <a:solidFill>
                  <a:schemeClr val="tx1"/>
                </a:solidFill>
                <a:latin typeface="+mn-lt"/>
                <a:ea typeface="+mn-ea"/>
                <a:cs typeface="+mn-cs"/>
              </a:rPr>
              <a:t>xcitation of the central nervous system</a:t>
            </a:r>
            <a:endParaRPr lang="en-US" sz="1200" kern="1200" baseline="30000" dirty="0" smtClean="0">
              <a:solidFill>
                <a:schemeClr val="tx1"/>
              </a:solidFill>
              <a:latin typeface="+mn-lt"/>
              <a:ea typeface="+mn-ea"/>
              <a:cs typeface="+mn-cs"/>
            </a:endParaRPr>
          </a:p>
          <a:p>
            <a:r>
              <a:rPr lang="en-GB" sz="1200" b="1" u="none" strike="noStrike" kern="1200" baseline="30000" dirty="0" smtClean="0">
                <a:solidFill>
                  <a:schemeClr val="tx1"/>
                </a:solidFill>
                <a:latin typeface="+mn-lt"/>
                <a:ea typeface="+mn-ea"/>
                <a:cs typeface="+mn-cs"/>
              </a:rPr>
              <a:t> </a:t>
            </a:r>
            <a:endParaRPr lang="en-US" sz="1200" kern="1200" baseline="300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Once emergency procedures have been performed and the poisoned patient is stabilized, or at least is out of immediate danger, additional steps can be taken to remove the poison, prevent a delay absorption, enhance excretion, or administer a specific antidote.</a:t>
            </a:r>
            <a:endParaRPr lang="en-US" altLang="en-US" sz="1200" b="1" dirty="0" smtClean="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29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GB" sz="1200" kern="1200" baseline="30000" dirty="0" smtClean="0">
                <a:solidFill>
                  <a:schemeClr val="tx1"/>
                </a:solidFill>
                <a:latin typeface="+mn-lt"/>
                <a:ea typeface="+mn-ea"/>
                <a:cs typeface="+mn-cs"/>
              </a:rPr>
              <a:t>.</a:t>
            </a:r>
            <a:endParaRPr lang="en-US" sz="1200" kern="1200" baseline="30000" dirty="0" smtClean="0">
              <a:solidFill>
                <a:schemeClr val="tx1"/>
              </a:solidFill>
              <a:latin typeface="+mn-lt"/>
              <a:ea typeface="+mn-ea"/>
              <a:cs typeface="+mn-cs"/>
            </a:endParaRPr>
          </a:p>
          <a:p>
            <a:r>
              <a:rPr lang="en-GB" sz="1200" b="1" kern="1200" baseline="30000" dirty="0" smtClean="0">
                <a:solidFill>
                  <a:schemeClr val="tx1"/>
                </a:solidFill>
                <a:latin typeface="+mn-lt"/>
                <a:ea typeface="+mn-ea"/>
                <a:cs typeface="+mn-cs"/>
              </a:rPr>
              <a:t> </a:t>
            </a:r>
            <a:endParaRPr lang="en-US" sz="1200" kern="1200" baseline="300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a:t>
            </a:r>
            <a:r>
              <a:rPr lang="en-US" baseline="0" dirty="0" smtClean="0"/>
              <a:t> </a:t>
            </a:r>
            <a:r>
              <a:rPr lang="en-US" dirty="0" smtClean="0"/>
              <a:t> techniques include the following; Forced diuresis and pH alteration, Hemodialysis, </a:t>
            </a:r>
            <a:r>
              <a:rPr lang="en-US" dirty="0" err="1" smtClean="0"/>
              <a:t>Hemoperfusion</a:t>
            </a:r>
            <a:r>
              <a:rPr lang="en-US" dirty="0" smtClean="0"/>
              <a:t>, Hemofiltration, Peritoneal dialysis, Exchange transfusion and </a:t>
            </a:r>
            <a:r>
              <a:rPr lang="en-US" dirty="0" err="1" smtClean="0"/>
              <a:t>Plasmapheresis</a:t>
            </a:r>
            <a:r>
              <a:rPr lang="en-US" dirty="0" smtClean="0"/>
              <a:t> and plasma exchange</a:t>
            </a:r>
            <a:endParaRPr lang="en-US" dirty="0"/>
          </a:p>
        </p:txBody>
      </p:sp>
      <p:sp>
        <p:nvSpPr>
          <p:cNvPr id="4" name="Slide Number Placeholder 3"/>
          <p:cNvSpPr>
            <a:spLocks noGrp="1"/>
          </p:cNvSpPr>
          <p:nvPr>
            <p:ph type="sldNum" sz="quarter" idx="10"/>
          </p:nvPr>
        </p:nvSpPr>
        <p:spPr/>
        <p:txBody>
          <a:bodyPr/>
          <a:lstStyle/>
          <a:p>
            <a:fld id="{F6708976-7426-4EC2-83F9-2D074347A8CF}" type="slidenum">
              <a:rPr lang="en-US" smtClean="0"/>
              <a:t>42</a:t>
            </a:fld>
            <a:endParaRPr lang="en-US"/>
          </a:p>
        </p:txBody>
      </p:sp>
    </p:spTree>
    <p:extLst>
      <p:ext uri="{BB962C8B-B14F-4D97-AF65-F5344CB8AC3E}">
        <p14:creationId xmlns:p14="http://schemas.microsoft.com/office/powerpoint/2010/main" val="107929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08976-7426-4EC2-83F9-2D074347A8CF}" type="slidenum">
              <a:rPr lang="en-US" smtClean="0"/>
              <a:t>47</a:t>
            </a:fld>
            <a:endParaRPr lang="en-US"/>
          </a:p>
        </p:txBody>
      </p:sp>
    </p:spTree>
    <p:extLst>
      <p:ext uri="{BB962C8B-B14F-4D97-AF65-F5344CB8AC3E}">
        <p14:creationId xmlns:p14="http://schemas.microsoft.com/office/powerpoint/2010/main" val="719373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08976-7426-4EC2-83F9-2D074347A8CF}" type="slidenum">
              <a:rPr lang="en-US" smtClean="0"/>
              <a:t>51</a:t>
            </a:fld>
            <a:endParaRPr lang="en-US"/>
          </a:p>
        </p:txBody>
      </p:sp>
    </p:spTree>
    <p:extLst>
      <p:ext uri="{BB962C8B-B14F-4D97-AF65-F5344CB8AC3E}">
        <p14:creationId xmlns:p14="http://schemas.microsoft.com/office/powerpoint/2010/main" val="2371267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Antidotes are drugs used and may themselves precipitate undesirable reactions. Consequently, both the risk and the benefit of antidotal therapy must be evaluated in every case before an antidote is given.</a:t>
            </a:r>
          </a:p>
          <a:p>
            <a:r>
              <a:rPr lang="en-US" dirty="0" smtClean="0"/>
              <a:t>Examples of antidotes are </a:t>
            </a:r>
            <a:r>
              <a:rPr lang="en-US" dirty="0" err="1" smtClean="0"/>
              <a:t>Chelators</a:t>
            </a:r>
            <a:r>
              <a:rPr lang="en-US" dirty="0" smtClean="0"/>
              <a:t>, Cyanide antidote, Calcium salts, Antivenins and Antidotes to methyl alcohol and ethylene glycol </a:t>
            </a:r>
          </a:p>
          <a:p>
            <a:endParaRPr lang="en-US" dirty="0"/>
          </a:p>
        </p:txBody>
      </p:sp>
      <p:sp>
        <p:nvSpPr>
          <p:cNvPr id="4" name="Slide Number Placeholder 3"/>
          <p:cNvSpPr>
            <a:spLocks noGrp="1"/>
          </p:cNvSpPr>
          <p:nvPr>
            <p:ph type="sldNum" sz="quarter" idx="10"/>
          </p:nvPr>
        </p:nvSpPr>
        <p:spPr/>
        <p:txBody>
          <a:bodyPr/>
          <a:lstStyle/>
          <a:p>
            <a:fld id="{F6708976-7426-4EC2-83F9-2D074347A8CF}" type="slidenum">
              <a:rPr lang="en-US" smtClean="0"/>
              <a:t>52</a:t>
            </a:fld>
            <a:endParaRPr lang="en-US"/>
          </a:p>
        </p:txBody>
      </p:sp>
    </p:spTree>
    <p:extLst>
      <p:ext uri="{BB962C8B-B14F-4D97-AF65-F5344CB8AC3E}">
        <p14:creationId xmlns:p14="http://schemas.microsoft.com/office/powerpoint/2010/main" val="3920325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08976-7426-4EC2-83F9-2D074347A8CF}" type="slidenum">
              <a:rPr lang="en-US" smtClean="0"/>
              <a:t>56</a:t>
            </a:fld>
            <a:endParaRPr lang="en-US"/>
          </a:p>
        </p:txBody>
      </p:sp>
    </p:spTree>
    <p:extLst>
      <p:ext uri="{BB962C8B-B14F-4D97-AF65-F5344CB8AC3E}">
        <p14:creationId xmlns:p14="http://schemas.microsoft.com/office/powerpoint/2010/main" val="3508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aseline="30000" dirty="0" smtClean="0"/>
          </a:p>
        </p:txBody>
      </p:sp>
      <p:sp>
        <p:nvSpPr>
          <p:cNvPr id="4" name="Slide Number Placeholder 3"/>
          <p:cNvSpPr>
            <a:spLocks noGrp="1"/>
          </p:cNvSpPr>
          <p:nvPr>
            <p:ph type="sldNum" sz="quarter" idx="10"/>
          </p:nvPr>
        </p:nvSpPr>
        <p:spPr/>
        <p:txBody>
          <a:bodyPr/>
          <a:lstStyle/>
          <a:p>
            <a:fld id="{7596075B-B8DC-4C00-B18E-9A598A4813D0}"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endParaRPr lang="en-US" baseline="0"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Once the patient has been stabilized, the potential poison has to be identified. The diagnosis of poisoning involves the following:</a:t>
            </a:r>
            <a:endParaRPr lang="en-US" sz="1200" kern="1200" baseline="0" dirty="0" smtClean="0">
              <a:solidFill>
                <a:schemeClr val="tx1"/>
              </a:solidFill>
              <a:latin typeface="+mn-lt"/>
              <a:ea typeface="+mn-ea"/>
              <a:cs typeface="+mn-cs"/>
            </a:endParaRPr>
          </a:p>
          <a:p>
            <a:pPr lvl="0"/>
            <a:r>
              <a:rPr lang="en-GB" sz="1200" kern="1200" baseline="0" dirty="0" smtClean="0">
                <a:solidFill>
                  <a:schemeClr val="tx1"/>
                </a:solidFill>
                <a:latin typeface="+mn-lt"/>
                <a:ea typeface="+mn-ea"/>
                <a:cs typeface="+mn-cs"/>
              </a:rPr>
              <a:t>1-History given by the patient himself or relatives</a:t>
            </a:r>
            <a:endParaRPr lang="en-US" sz="1200" kern="1200" baseline="0" dirty="0" smtClean="0">
              <a:solidFill>
                <a:schemeClr val="tx1"/>
              </a:solidFill>
              <a:latin typeface="+mn-lt"/>
              <a:ea typeface="+mn-ea"/>
              <a:cs typeface="+mn-cs"/>
            </a:endParaRPr>
          </a:p>
          <a:p>
            <a:pPr lvl="0"/>
            <a:r>
              <a:rPr lang="en-GB" sz="1200" kern="1200" baseline="0" dirty="0" smtClean="0">
                <a:solidFill>
                  <a:schemeClr val="tx1"/>
                </a:solidFill>
                <a:latin typeface="+mn-lt"/>
                <a:ea typeface="+mn-ea"/>
                <a:cs typeface="+mn-cs"/>
              </a:rPr>
              <a:t>2-Physical examination of the patient</a:t>
            </a:r>
            <a:endParaRPr lang="en-US"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3-Laboratory investigations</a:t>
            </a:r>
            <a:endParaRPr lang="en-US" baseline="0"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GB" sz="1200" kern="1200" baseline="0" dirty="0" smtClean="0">
                <a:solidFill>
                  <a:schemeClr val="tx1"/>
                </a:solidFill>
                <a:latin typeface="+mn-lt"/>
                <a:ea typeface="+mn-ea"/>
                <a:cs typeface="+mn-cs"/>
              </a:rPr>
              <a:t>The presence of seizures, twitching and muscular hyperactivity or muscular rigidity could reflect CNS stimulants. Flaccid coma with absent reflexes may be due to </a:t>
            </a:r>
            <a:r>
              <a:rPr lang="en-GB" sz="1200" kern="1200" baseline="0" dirty="0" err="1" smtClean="0">
                <a:solidFill>
                  <a:schemeClr val="tx1"/>
                </a:solidFill>
                <a:latin typeface="+mn-lt"/>
                <a:ea typeface="+mn-ea"/>
                <a:cs typeface="+mn-cs"/>
              </a:rPr>
              <a:t>opioid</a:t>
            </a:r>
            <a:r>
              <a:rPr lang="en-GB" sz="1200" kern="1200" baseline="0" dirty="0" smtClean="0">
                <a:solidFill>
                  <a:schemeClr val="tx1"/>
                </a:solidFill>
                <a:latin typeface="+mn-lt"/>
                <a:ea typeface="+mn-ea"/>
                <a:cs typeface="+mn-cs"/>
              </a:rPr>
              <a:t> or sedative- </a:t>
            </a:r>
            <a:r>
              <a:rPr lang="en-GB" sz="1200" kern="1200" baseline="0" dirty="0" err="1" smtClean="0">
                <a:solidFill>
                  <a:schemeClr val="tx1"/>
                </a:solidFill>
                <a:latin typeface="+mn-lt"/>
                <a:ea typeface="+mn-ea"/>
                <a:cs typeface="+mn-cs"/>
              </a:rPr>
              <a:t>hypotensive</a:t>
            </a:r>
            <a:r>
              <a:rPr lang="en-GB" sz="1200" kern="1200" baseline="0" dirty="0" smtClean="0">
                <a:solidFill>
                  <a:schemeClr val="tx1"/>
                </a:solidFill>
                <a:latin typeface="+mn-lt"/>
                <a:ea typeface="+mn-ea"/>
                <a:cs typeface="+mn-cs"/>
              </a:rPr>
              <a:t> intoxication. </a:t>
            </a:r>
            <a:endParaRPr lang="en-US"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Of the thousands of agents available for poisoning, non-research laboratories are able to detect only about 100 and </a:t>
            </a:r>
            <a:r>
              <a:rPr lang="en-GB" sz="1200" kern="1200" dirty="0" err="1" smtClean="0">
                <a:solidFill>
                  <a:schemeClr val="tx1"/>
                </a:solidFill>
                <a:latin typeface="+mn-lt"/>
                <a:ea typeface="+mn-ea"/>
                <a:cs typeface="+mn-cs"/>
              </a:rPr>
              <a:t>quantitate</a:t>
            </a:r>
            <a:r>
              <a:rPr lang="en-GB" sz="1200" kern="1200" dirty="0" smtClean="0">
                <a:solidFill>
                  <a:schemeClr val="tx1"/>
                </a:solidFill>
                <a:latin typeface="+mn-lt"/>
                <a:ea typeface="+mn-ea"/>
                <a:cs typeface="+mn-cs"/>
              </a:rPr>
              <a:t> far fewer in body fluids. Because of the limitations of time, expense and number of drugs commonly encountered, toxicology screens do not include all toxic possibilities</a:t>
            </a:r>
            <a:endParaRPr lang="en-US" dirty="0"/>
          </a:p>
        </p:txBody>
      </p:sp>
      <p:sp>
        <p:nvSpPr>
          <p:cNvPr id="4" name="Slide Number Placeholder 3"/>
          <p:cNvSpPr>
            <a:spLocks noGrp="1"/>
          </p:cNvSpPr>
          <p:nvPr>
            <p:ph type="sldNum" sz="quarter" idx="10"/>
          </p:nvPr>
        </p:nvSpPr>
        <p:spPr/>
        <p:txBody>
          <a:bodyPr/>
          <a:lstStyle/>
          <a:p>
            <a:fld id="{7596075B-B8DC-4C00-B18E-9A598A4813D0}"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2438400"/>
            <a:ext cx="4495800" cy="1069975"/>
          </a:xfrm>
        </p:spPr>
        <p:txBody>
          <a:bodyPr>
            <a:normAutofit/>
          </a:bodyPr>
          <a:lstStyle>
            <a:lvl1pPr algn="ctr">
              <a:defRPr sz="3000" b="1">
                <a:solidFill>
                  <a:srgbClr val="FFFFFF"/>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648200" y="3276600"/>
            <a:ext cx="4267200" cy="914400"/>
          </a:xfrm>
        </p:spPr>
        <p:txBody>
          <a:bodyPr>
            <a:normAutofit/>
          </a:bodyPr>
          <a:lstStyle>
            <a:lvl1pPr marL="0" indent="0" algn="ctr">
              <a:buNone/>
              <a:defRPr sz="26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F0764FF-52FC-4955-9202-3D99C7D25109}" type="datetimeFigureOut">
              <a:rPr lang="en-US"/>
              <a:pPr>
                <a:defRPr/>
              </a:pPr>
              <a:t>9/1/2015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5DF0CC-CBA1-4A1C-8D79-2438BAD64BDE}" type="slidenum">
              <a:rPr lang="en-US"/>
              <a:pPr>
                <a:defRPr/>
              </a:pPr>
              <a:t>‹#›</a:t>
            </a:fld>
            <a:endParaRPr lang="en-US"/>
          </a:p>
        </p:txBody>
      </p:sp>
    </p:spTree>
    <p:extLst>
      <p:ext uri="{BB962C8B-B14F-4D97-AF65-F5344CB8AC3E}">
        <p14:creationId xmlns:p14="http://schemas.microsoft.com/office/powerpoint/2010/main" val="413978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DEF097-5090-487B-A8EA-72CFE804BA56}" type="datetimeFigureOut">
              <a:rPr lang="en-US"/>
              <a:pPr>
                <a:defRPr/>
              </a:pPr>
              <a:t>9/1/2015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34D53E-ECAC-4A2D-9093-3222AACCADCF}" type="slidenum">
              <a:rPr lang="en-US"/>
              <a:pPr>
                <a:defRPr/>
              </a:pPr>
              <a:t>‹#›</a:t>
            </a:fld>
            <a:endParaRPr lang="en-US"/>
          </a:p>
        </p:txBody>
      </p:sp>
    </p:spTree>
    <p:extLst>
      <p:ext uri="{BB962C8B-B14F-4D97-AF65-F5344CB8AC3E}">
        <p14:creationId xmlns:p14="http://schemas.microsoft.com/office/powerpoint/2010/main" val="12238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BFFDAA-754E-46BF-8820-2668DBC38EAC}" type="datetimeFigureOut">
              <a:rPr lang="en-US"/>
              <a:pPr>
                <a:defRPr/>
              </a:pPr>
              <a:t>9/1/2015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A98CBC-0AFF-47C4-B260-43C0C01F56D1}" type="slidenum">
              <a:rPr lang="en-US"/>
              <a:pPr>
                <a:defRPr/>
              </a:pPr>
              <a:t>‹#›</a:t>
            </a:fld>
            <a:endParaRPr lang="en-US"/>
          </a:p>
        </p:txBody>
      </p:sp>
    </p:spTree>
    <p:extLst>
      <p:ext uri="{BB962C8B-B14F-4D97-AF65-F5344CB8AC3E}">
        <p14:creationId xmlns:p14="http://schemas.microsoft.com/office/powerpoint/2010/main" val="262696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A30B16-6835-4879-9C64-AF2ABF8A89ED}" type="datetimeFigureOut">
              <a:rPr lang="en-US"/>
              <a:pPr>
                <a:defRPr/>
              </a:pPr>
              <a:t>9/1/2015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983C6B-8748-4127-9E6F-8F08816A8AFB}" type="slidenum">
              <a:rPr lang="en-US"/>
              <a:pPr>
                <a:defRPr/>
              </a:pPr>
              <a:t>‹#›</a:t>
            </a:fld>
            <a:endParaRPr lang="en-US"/>
          </a:p>
        </p:txBody>
      </p:sp>
    </p:spTree>
    <p:extLst>
      <p:ext uri="{BB962C8B-B14F-4D97-AF65-F5344CB8AC3E}">
        <p14:creationId xmlns:p14="http://schemas.microsoft.com/office/powerpoint/2010/main" val="330274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A0DB37-D28D-45E5-9113-1F066BF921E5}" type="datetimeFigureOut">
              <a:rPr lang="en-US"/>
              <a:pPr>
                <a:defRPr/>
              </a:pPr>
              <a:t>9/1/2015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95C1BF-AE0D-4DC1-9102-0FA9DA86F15A}" type="slidenum">
              <a:rPr lang="en-US"/>
              <a:pPr>
                <a:defRPr/>
              </a:pPr>
              <a:t>‹#›</a:t>
            </a:fld>
            <a:endParaRPr lang="en-US"/>
          </a:p>
        </p:txBody>
      </p:sp>
    </p:spTree>
    <p:extLst>
      <p:ext uri="{BB962C8B-B14F-4D97-AF65-F5344CB8AC3E}">
        <p14:creationId xmlns:p14="http://schemas.microsoft.com/office/powerpoint/2010/main" val="199244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6841F2-0B9C-4682-9C30-0829864B3C60}" type="datetimeFigureOut">
              <a:rPr lang="en-US"/>
              <a:pPr>
                <a:defRPr/>
              </a:pPr>
              <a:t>9/1/2015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461E20-432E-4A31-A2F9-E8C2466315C3}" type="slidenum">
              <a:rPr lang="en-US"/>
              <a:pPr>
                <a:defRPr/>
              </a:pPr>
              <a:t>‹#›</a:t>
            </a:fld>
            <a:endParaRPr lang="en-US"/>
          </a:p>
        </p:txBody>
      </p:sp>
    </p:spTree>
    <p:extLst>
      <p:ext uri="{BB962C8B-B14F-4D97-AF65-F5344CB8AC3E}">
        <p14:creationId xmlns:p14="http://schemas.microsoft.com/office/powerpoint/2010/main" val="28957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32E3E2-ECD3-48C5-9F74-8F5402EB21BB}" type="datetimeFigureOut">
              <a:rPr lang="en-US"/>
              <a:pPr>
                <a:defRPr/>
              </a:pPr>
              <a:t>9/1/2015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E21479-B94F-4F7E-B3B9-BFD7282D1BE6}" type="slidenum">
              <a:rPr lang="en-US"/>
              <a:pPr>
                <a:defRPr/>
              </a:pPr>
              <a:t>‹#›</a:t>
            </a:fld>
            <a:endParaRPr lang="en-US"/>
          </a:p>
        </p:txBody>
      </p:sp>
    </p:spTree>
    <p:extLst>
      <p:ext uri="{BB962C8B-B14F-4D97-AF65-F5344CB8AC3E}">
        <p14:creationId xmlns:p14="http://schemas.microsoft.com/office/powerpoint/2010/main" val="358391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2A9BE4-BEA4-41BC-88E9-681D19AA3A31}" type="datetimeFigureOut">
              <a:rPr lang="en-US"/>
              <a:pPr>
                <a:defRPr/>
              </a:pPr>
              <a:t>9/1/2015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5AC9DD-BFC2-45CE-89A1-D03882CE48E9}" type="slidenum">
              <a:rPr lang="en-US"/>
              <a:pPr>
                <a:defRPr/>
              </a:pPr>
              <a:t>‹#›</a:t>
            </a:fld>
            <a:endParaRPr lang="en-US"/>
          </a:p>
        </p:txBody>
      </p:sp>
    </p:spTree>
    <p:extLst>
      <p:ext uri="{BB962C8B-B14F-4D97-AF65-F5344CB8AC3E}">
        <p14:creationId xmlns:p14="http://schemas.microsoft.com/office/powerpoint/2010/main" val="7367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E36F4E-86E4-47AA-82D5-B44244166850}" type="datetimeFigureOut">
              <a:rPr lang="en-US"/>
              <a:pPr>
                <a:defRPr/>
              </a:pPr>
              <a:t>9/1/2015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957C93-270F-4DA3-853C-31D831F4915D}" type="slidenum">
              <a:rPr lang="en-US"/>
              <a:pPr>
                <a:defRPr/>
              </a:pPr>
              <a:t>‹#›</a:t>
            </a:fld>
            <a:endParaRPr lang="en-US"/>
          </a:p>
        </p:txBody>
      </p:sp>
    </p:spTree>
    <p:extLst>
      <p:ext uri="{BB962C8B-B14F-4D97-AF65-F5344CB8AC3E}">
        <p14:creationId xmlns:p14="http://schemas.microsoft.com/office/powerpoint/2010/main" val="16918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397808-F12B-4C52-9D9C-CF8AACEA9931}" type="datetimeFigureOut">
              <a:rPr lang="en-US"/>
              <a:pPr>
                <a:defRPr/>
              </a:pPr>
              <a:t>9/1/2015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E84639-F947-44FD-AA19-10F026527E5B}" type="slidenum">
              <a:rPr lang="en-US"/>
              <a:pPr>
                <a:defRPr/>
              </a:pPr>
              <a:t>‹#›</a:t>
            </a:fld>
            <a:endParaRPr lang="en-US"/>
          </a:p>
        </p:txBody>
      </p:sp>
    </p:spTree>
    <p:extLst>
      <p:ext uri="{BB962C8B-B14F-4D97-AF65-F5344CB8AC3E}">
        <p14:creationId xmlns:p14="http://schemas.microsoft.com/office/powerpoint/2010/main" val="146897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32E3F7-546E-4062-AB93-2B886187C3B1}" type="datetimeFigureOut">
              <a:rPr lang="en-US"/>
              <a:pPr>
                <a:defRPr/>
              </a:pPr>
              <a:t>9/1/2015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3277B0-6289-4D8E-813B-A52570572B25}" type="slidenum">
              <a:rPr lang="en-US"/>
              <a:pPr>
                <a:defRPr/>
              </a:pPr>
              <a:t>‹#›</a:t>
            </a:fld>
            <a:endParaRPr lang="en-US"/>
          </a:p>
        </p:txBody>
      </p:sp>
    </p:spTree>
    <p:extLst>
      <p:ext uri="{BB962C8B-B14F-4D97-AF65-F5344CB8AC3E}">
        <p14:creationId xmlns:p14="http://schemas.microsoft.com/office/powerpoint/2010/main" val="263430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24384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0F05701-AE6B-4BBA-8466-6D387CD57FD5}" type="datetimeFigureOut">
              <a:rPr lang="en-US"/>
              <a:pPr>
                <a:defRPr/>
              </a:pPr>
              <a:t>9/1/2015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03D594E-4321-40EF-A83D-17D6701143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1" fontAlgn="base" hangingPunct="1">
        <a:spcBef>
          <a:spcPct val="0"/>
        </a:spcBef>
        <a:spcAft>
          <a:spcPct val="0"/>
        </a:spcAft>
        <a:defRPr sz="4400"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4400">
          <a:solidFill>
            <a:schemeClr val="tx1"/>
          </a:solidFill>
          <a:latin typeface="Tahoma" pitchFamily="112" charset="0"/>
          <a:cs typeface="Tahoma" pitchFamily="112" charset="0"/>
        </a:defRPr>
      </a:lvl2pPr>
      <a:lvl3pPr algn="ctr" rtl="0" eaLnBrk="1" fontAlgn="base" hangingPunct="1">
        <a:spcBef>
          <a:spcPct val="0"/>
        </a:spcBef>
        <a:spcAft>
          <a:spcPct val="0"/>
        </a:spcAft>
        <a:defRPr sz="4400">
          <a:solidFill>
            <a:schemeClr val="tx1"/>
          </a:solidFill>
          <a:latin typeface="Tahoma" pitchFamily="112" charset="0"/>
          <a:cs typeface="Tahoma" pitchFamily="112" charset="0"/>
        </a:defRPr>
      </a:lvl3pPr>
      <a:lvl4pPr algn="ctr" rtl="0" eaLnBrk="1" fontAlgn="base" hangingPunct="1">
        <a:spcBef>
          <a:spcPct val="0"/>
        </a:spcBef>
        <a:spcAft>
          <a:spcPct val="0"/>
        </a:spcAft>
        <a:defRPr sz="4400">
          <a:solidFill>
            <a:schemeClr val="tx1"/>
          </a:solidFill>
          <a:latin typeface="Tahoma" pitchFamily="112" charset="0"/>
          <a:cs typeface="Tahoma" pitchFamily="112" charset="0"/>
        </a:defRPr>
      </a:lvl4pPr>
      <a:lvl5pPr algn="ctr" rtl="0" eaLnBrk="1" fontAlgn="base" hangingPunct="1">
        <a:spcBef>
          <a:spcPct val="0"/>
        </a:spcBef>
        <a:spcAft>
          <a:spcPct val="0"/>
        </a:spcAft>
        <a:defRPr sz="4400">
          <a:solidFill>
            <a:schemeClr val="tx1"/>
          </a:solidFill>
          <a:latin typeface="Tahoma" pitchFamily="112" charset="0"/>
          <a:cs typeface="Tahoma" pitchFamily="112" charset="0"/>
        </a:defRPr>
      </a:lvl5pPr>
      <a:lvl6pPr marL="457200" algn="ctr" rtl="0" eaLnBrk="1" fontAlgn="base" hangingPunct="1">
        <a:spcBef>
          <a:spcPct val="0"/>
        </a:spcBef>
        <a:spcAft>
          <a:spcPct val="0"/>
        </a:spcAft>
        <a:defRPr sz="4400">
          <a:solidFill>
            <a:schemeClr val="tx1"/>
          </a:solidFill>
          <a:latin typeface="Tahoma" pitchFamily="112" charset="0"/>
          <a:cs typeface="Tahoma" pitchFamily="112" charset="0"/>
        </a:defRPr>
      </a:lvl6pPr>
      <a:lvl7pPr marL="914400" algn="ctr" rtl="0" eaLnBrk="1" fontAlgn="base" hangingPunct="1">
        <a:spcBef>
          <a:spcPct val="0"/>
        </a:spcBef>
        <a:spcAft>
          <a:spcPct val="0"/>
        </a:spcAft>
        <a:defRPr sz="4400">
          <a:solidFill>
            <a:schemeClr val="tx1"/>
          </a:solidFill>
          <a:latin typeface="Tahoma" pitchFamily="112" charset="0"/>
          <a:cs typeface="Tahoma" pitchFamily="112" charset="0"/>
        </a:defRPr>
      </a:lvl7pPr>
      <a:lvl8pPr marL="1371600" algn="ctr" rtl="0" eaLnBrk="1" fontAlgn="base" hangingPunct="1">
        <a:spcBef>
          <a:spcPct val="0"/>
        </a:spcBef>
        <a:spcAft>
          <a:spcPct val="0"/>
        </a:spcAft>
        <a:defRPr sz="4400">
          <a:solidFill>
            <a:schemeClr val="tx1"/>
          </a:solidFill>
          <a:latin typeface="Tahoma" pitchFamily="112" charset="0"/>
          <a:cs typeface="Tahoma" pitchFamily="112" charset="0"/>
        </a:defRPr>
      </a:lvl8pPr>
      <a:lvl9pPr marL="1828800" algn="ctr" rtl="0" eaLnBrk="1" fontAlgn="base" hangingPunct="1">
        <a:spcBef>
          <a:spcPct val="0"/>
        </a:spcBef>
        <a:spcAft>
          <a:spcPct val="0"/>
        </a:spcAft>
        <a:defRPr sz="4400">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normAutofit fontScale="90000"/>
          </a:bodyPr>
          <a:lstStyle/>
          <a:p>
            <a:pPr eaLnBrk="1" hangingPunct="1"/>
            <a:r>
              <a:rPr lang="en-US" altLang="en-US" dirty="0" smtClean="0"/>
              <a:t>GENERAL MANAGEMENT OF POISONED PATIENTS</a:t>
            </a:r>
          </a:p>
        </p:txBody>
      </p:sp>
      <p:sp>
        <p:nvSpPr>
          <p:cNvPr id="2" name="Subtitle 1"/>
          <p:cNvSpPr>
            <a:spLocks noGrp="1"/>
          </p:cNvSpPr>
          <p:nvPr>
            <p:ph type="subTitle" idx="1"/>
          </p:nvPr>
        </p:nvSpPr>
        <p:spPr>
          <a:xfrm>
            <a:off x="4648200" y="5181600"/>
            <a:ext cx="4267200" cy="914400"/>
          </a:xfrm>
        </p:spPr>
        <p:txBody>
          <a:bodyPr>
            <a:normAutofit fontScale="55000" lnSpcReduction="20000"/>
          </a:bodyPr>
          <a:lstStyle/>
          <a:p>
            <a:pPr lvl="0" rtl="1" fontAlgn="auto">
              <a:spcBef>
                <a:spcPts val="600"/>
              </a:spcBef>
              <a:spcAft>
                <a:spcPts val="0"/>
              </a:spcAft>
              <a:buClr>
                <a:srgbClr val="B13F9A"/>
              </a:buClr>
              <a:buSzPct val="73000"/>
            </a:pPr>
            <a:r>
              <a:rPr lang="en-US" sz="3200" b="1" dirty="0">
                <a:solidFill>
                  <a:prstClr val="black"/>
                </a:solidFill>
                <a:latin typeface="Trebuchet MS"/>
                <a:cs typeface="+mn-cs"/>
              </a:rPr>
              <a:t>Dr. </a:t>
            </a:r>
            <a:r>
              <a:rPr lang="en-US" sz="3200" b="1" dirty="0" err="1">
                <a:solidFill>
                  <a:prstClr val="black"/>
                </a:solidFill>
                <a:latin typeface="Trebuchet MS"/>
                <a:cs typeface="+mn-cs"/>
              </a:rPr>
              <a:t>Nayira</a:t>
            </a:r>
            <a:r>
              <a:rPr lang="en-US" sz="3200" b="1" dirty="0">
                <a:solidFill>
                  <a:prstClr val="black"/>
                </a:solidFill>
                <a:latin typeface="Trebuchet MS"/>
                <a:cs typeface="+mn-cs"/>
              </a:rPr>
              <a:t> A. Abdel </a:t>
            </a:r>
            <a:r>
              <a:rPr lang="en-US" sz="3200" b="1" dirty="0" err="1">
                <a:solidFill>
                  <a:prstClr val="black"/>
                </a:solidFill>
                <a:latin typeface="Trebuchet MS"/>
                <a:cs typeface="+mn-cs"/>
              </a:rPr>
              <a:t>Baky</a:t>
            </a:r>
            <a:endParaRPr lang="en-US" sz="3200" b="1" dirty="0">
              <a:solidFill>
                <a:prstClr val="black"/>
              </a:solidFill>
              <a:latin typeface="Trebuchet MS"/>
              <a:cs typeface="+mn-cs"/>
            </a:endParaRPr>
          </a:p>
          <a:p>
            <a:pPr lvl="0" rtl="1" fontAlgn="auto">
              <a:spcBef>
                <a:spcPts val="600"/>
              </a:spcBef>
              <a:spcAft>
                <a:spcPts val="0"/>
              </a:spcAft>
              <a:buClr>
                <a:srgbClr val="B13F9A"/>
              </a:buClr>
              <a:buSzPct val="73000"/>
            </a:pPr>
            <a:r>
              <a:rPr lang="en-US" sz="3200" b="1" dirty="0">
                <a:solidFill>
                  <a:prstClr val="black"/>
                </a:solidFill>
                <a:latin typeface="Trebuchet MS"/>
                <a:cs typeface="+mn-cs"/>
              </a:rPr>
              <a:t>Associate Professor</a:t>
            </a:r>
          </a:p>
          <a:p>
            <a:pPr lvl="0" rtl="1" fontAlgn="auto">
              <a:spcBef>
                <a:spcPts val="600"/>
              </a:spcBef>
              <a:spcAft>
                <a:spcPts val="0"/>
              </a:spcAft>
              <a:buClr>
                <a:srgbClr val="B13F9A"/>
              </a:buClr>
              <a:buSzPct val="73000"/>
            </a:pPr>
            <a:r>
              <a:rPr lang="en-US" sz="3200" b="1" dirty="0">
                <a:solidFill>
                  <a:prstClr val="black"/>
                </a:solidFill>
                <a:latin typeface="Trebuchet MS"/>
                <a:cs typeface="+mn-cs"/>
              </a:rPr>
              <a:t>Pharmacology and Toxicology</a:t>
            </a:r>
          </a:p>
          <a:p>
            <a:endParaRPr lang="en-US" dirty="0"/>
          </a:p>
        </p:txBody>
      </p:sp>
    </p:spTree>
    <p:extLst>
      <p:ext uri="{BB962C8B-B14F-4D97-AF65-F5344CB8AC3E}">
        <p14:creationId xmlns:p14="http://schemas.microsoft.com/office/powerpoint/2010/main" val="359073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321040" cy="6629400"/>
          </a:xfrm>
        </p:spPr>
        <p:txBody>
          <a:bodyPr>
            <a:normAutofit fontScale="40000" lnSpcReduction="20000"/>
          </a:bodyPr>
          <a:lstStyle/>
          <a:p>
            <a:endParaRPr lang="en-GB" sz="3800" dirty="0" smtClean="0"/>
          </a:p>
          <a:p>
            <a:endParaRPr lang="en-GB" sz="3800" dirty="0"/>
          </a:p>
          <a:p>
            <a:pPr marL="0" lvl="0" indent="0">
              <a:lnSpc>
                <a:spcPct val="80000"/>
              </a:lnSpc>
              <a:buNone/>
            </a:pPr>
            <a:r>
              <a:rPr lang="en-GB" sz="6500" b="1" dirty="0">
                <a:solidFill>
                  <a:srgbClr val="C4C4C4">
                    <a:lumMod val="20000"/>
                    <a:lumOff val="80000"/>
                  </a:srgbClr>
                </a:solidFill>
              </a:rPr>
              <a:t>Evaluation of  (B) Breathing </a:t>
            </a:r>
          </a:p>
          <a:p>
            <a:endParaRPr lang="en-GB" sz="3800" dirty="0" smtClean="0"/>
          </a:p>
          <a:p>
            <a:endParaRPr lang="en-GB" sz="3800" dirty="0"/>
          </a:p>
          <a:p>
            <a:pPr marL="0" indent="0">
              <a:buNone/>
            </a:pPr>
            <a:r>
              <a:rPr lang="en-GB" sz="5000" b="1" u="sng" dirty="0" smtClean="0"/>
              <a:t>Causes of oxygenation failure: </a:t>
            </a:r>
          </a:p>
          <a:p>
            <a:r>
              <a:rPr lang="en-GB" sz="5000" b="1" dirty="0" smtClean="0"/>
              <a:t>Agents which reduce tissue oxygen-utilization include cyanide or hydrogen sulphide. </a:t>
            </a:r>
          </a:p>
          <a:p>
            <a:r>
              <a:rPr lang="en-GB" sz="5000" b="1" dirty="0" smtClean="0"/>
              <a:t>Agents which decrease O2-carrying capacity include CO2 and other agents which cause </a:t>
            </a:r>
            <a:r>
              <a:rPr lang="en-GB" sz="5000" b="1" dirty="0" err="1" smtClean="0"/>
              <a:t>methemoglobinemia</a:t>
            </a:r>
            <a:r>
              <a:rPr lang="en-GB" sz="5000" b="1" dirty="0" smtClean="0"/>
              <a:t>.</a:t>
            </a:r>
            <a:endParaRPr lang="en-US" sz="5000" b="1" dirty="0" smtClean="0"/>
          </a:p>
          <a:p>
            <a:pPr lvl="0"/>
            <a:endParaRPr lang="en-GB" sz="5000" b="1" dirty="0" smtClean="0">
              <a:solidFill>
                <a:srgbClr val="0070C0"/>
              </a:solidFill>
            </a:endParaRPr>
          </a:p>
          <a:p>
            <a:pPr marL="0" lvl="0" indent="0" algn="just">
              <a:buNone/>
            </a:pPr>
            <a:r>
              <a:rPr lang="en-GB" sz="5000" b="1" dirty="0" smtClean="0">
                <a:solidFill>
                  <a:srgbClr val="0070C0"/>
                </a:solidFill>
              </a:rPr>
              <a:t>The level of  arterial oxygen is estimated by measuring the arterial </a:t>
            </a:r>
            <a:r>
              <a:rPr lang="en-GB" sz="5000" b="1" u="sng" dirty="0" smtClean="0">
                <a:solidFill>
                  <a:srgbClr val="0070C0"/>
                </a:solidFill>
              </a:rPr>
              <a:t>oxygen tension </a:t>
            </a:r>
            <a:r>
              <a:rPr lang="en-GB" sz="5000" b="1" dirty="0" smtClean="0">
                <a:solidFill>
                  <a:srgbClr val="0070C0"/>
                </a:solidFill>
              </a:rPr>
              <a:t>(PaO2). Reduced arterial oxygen produces hypoxemia (PaO2 &lt; 55 mmHg). Signs of inadequate oxygenation: Cyanosis, </a:t>
            </a:r>
            <a:r>
              <a:rPr lang="en-GB" sz="5000" b="1" dirty="0" err="1" smtClean="0">
                <a:solidFill>
                  <a:srgbClr val="0070C0"/>
                </a:solidFill>
              </a:rPr>
              <a:t>Tachypnea</a:t>
            </a:r>
            <a:r>
              <a:rPr lang="en-GB" sz="5000" b="1" dirty="0" smtClean="0">
                <a:solidFill>
                  <a:srgbClr val="0070C0"/>
                </a:solidFill>
              </a:rPr>
              <a:t>, Hypoventilation, Diaphoresis, </a:t>
            </a:r>
            <a:r>
              <a:rPr lang="en-GB" sz="5000" b="1" dirty="0" err="1" smtClean="0">
                <a:solidFill>
                  <a:srgbClr val="0070C0"/>
                </a:solidFill>
              </a:rPr>
              <a:t>Suprasternal</a:t>
            </a:r>
            <a:r>
              <a:rPr lang="en-GB" sz="5000" b="1" dirty="0" smtClean="0">
                <a:solidFill>
                  <a:srgbClr val="0070C0"/>
                </a:solidFill>
              </a:rPr>
              <a:t> and or </a:t>
            </a:r>
            <a:r>
              <a:rPr lang="en-GB" sz="5000" b="1" dirty="0" err="1" smtClean="0">
                <a:solidFill>
                  <a:srgbClr val="0070C0"/>
                </a:solidFill>
              </a:rPr>
              <a:t>intercostal</a:t>
            </a:r>
            <a:r>
              <a:rPr lang="en-GB" sz="5000" b="1" dirty="0" smtClean="0">
                <a:solidFill>
                  <a:srgbClr val="0070C0"/>
                </a:solidFill>
              </a:rPr>
              <a:t> retractions and altered mental state. </a:t>
            </a:r>
          </a:p>
          <a:p>
            <a:pPr marL="0" lvl="0" indent="0" algn="just">
              <a:buNone/>
            </a:pPr>
            <a:r>
              <a:rPr lang="en-GB" sz="5000" b="1" dirty="0" smtClean="0">
                <a:solidFill>
                  <a:srgbClr val="0070C0"/>
                </a:solidFill>
              </a:rPr>
              <a:t>     </a:t>
            </a:r>
          </a:p>
          <a:p>
            <a:pPr marL="0" lvl="0" indent="0" algn="just">
              <a:buNone/>
            </a:pPr>
            <a:r>
              <a:rPr lang="en-GB" sz="5000" b="1" u="sng" dirty="0" smtClean="0"/>
              <a:t>Evaluation of inadequate oxygenation </a:t>
            </a:r>
            <a:endParaRPr lang="en-GB" sz="5000" b="1" u="sng" dirty="0" smtClean="0">
              <a:solidFill>
                <a:srgbClr val="0070C0"/>
              </a:solidFill>
            </a:endParaRPr>
          </a:p>
          <a:p>
            <a:pPr algn="just"/>
            <a:r>
              <a:rPr lang="en-GB" sz="5000" b="1" dirty="0" smtClean="0"/>
              <a:t>Arterial blood gas measurements. However, A normal PaO2 does not guarantee adequate tissue oxygenation </a:t>
            </a:r>
            <a:endParaRPr lang="en-US" sz="5000" b="1" dirty="0" smtClean="0"/>
          </a:p>
          <a:p>
            <a:pPr lvl="0" algn="just"/>
            <a:r>
              <a:rPr lang="en-GB" sz="5000" b="1" dirty="0" smtClean="0"/>
              <a:t>Chest X-ray</a:t>
            </a:r>
          </a:p>
          <a:p>
            <a:pPr lvl="0" algn="just"/>
            <a:r>
              <a:rPr lang="en-GB" sz="5000" b="1" dirty="0" smtClean="0"/>
              <a:t>Tidal volume measurement (Tidal volume is the amount of air that is inhaled and exhaled in a single breath). </a:t>
            </a:r>
            <a:endParaRPr lang="en-US" sz="5000" b="1" dirty="0"/>
          </a:p>
        </p:txBody>
      </p:sp>
    </p:spTree>
    <p:extLst>
      <p:ext uri="{BB962C8B-B14F-4D97-AF65-F5344CB8AC3E}">
        <p14:creationId xmlns:p14="http://schemas.microsoft.com/office/powerpoint/2010/main" val="276305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457200" y="304800"/>
            <a:ext cx="8229600" cy="5835650"/>
          </a:xfrm>
        </p:spPr>
        <p:txBody>
          <a:bodyPr>
            <a:normAutofit/>
          </a:bodyPr>
          <a:lstStyle/>
          <a:p>
            <a:pPr marL="0" lvl="0" indent="0">
              <a:buNone/>
            </a:pPr>
            <a:r>
              <a:rPr lang="en-GB" sz="3200" baseline="30000" dirty="0" smtClean="0"/>
              <a:t> </a:t>
            </a:r>
            <a:r>
              <a:rPr lang="en-GB" sz="3200" dirty="0" smtClean="0"/>
              <a:t>   </a:t>
            </a:r>
            <a:r>
              <a:rPr lang="en-GB" sz="3200" b="1" dirty="0" smtClean="0">
                <a:solidFill>
                  <a:schemeClr val="accent1">
                    <a:lumMod val="20000"/>
                    <a:lumOff val="80000"/>
                  </a:schemeClr>
                </a:solidFill>
              </a:rPr>
              <a:t>Treatment </a:t>
            </a:r>
          </a:p>
          <a:p>
            <a:pPr marL="0" lvl="0" indent="0">
              <a:buNone/>
            </a:pPr>
            <a:r>
              <a:rPr lang="en-GB" sz="3200" baseline="30000" dirty="0" smtClean="0"/>
              <a:t>    </a:t>
            </a:r>
          </a:p>
          <a:p>
            <a:pPr marL="0" lvl="0" indent="0">
              <a:buNone/>
            </a:pPr>
            <a:r>
              <a:rPr lang="en-GB" sz="3200" b="1" baseline="30000" dirty="0" smtClean="0"/>
              <a:t>1-Supplemental Oxygen. Oxygen should be given to all poisoned patients with depressed consciousness or hypoxemia. Supplemental O2 does not correct hypoventilation. Hypoventilation requires assisted ventilation and supplemental oxygen delivered by nasal catheters and </a:t>
            </a:r>
            <a:r>
              <a:rPr lang="en-GB" sz="3200" b="1" baseline="30000" dirty="0" err="1" smtClean="0"/>
              <a:t>cannulae</a:t>
            </a:r>
            <a:r>
              <a:rPr lang="en-GB" sz="3200" b="1" baseline="30000" dirty="0" smtClean="0"/>
              <a:t>.</a:t>
            </a:r>
          </a:p>
          <a:p>
            <a:pPr lvl="0"/>
            <a:endParaRPr lang="en-GB" sz="3200" b="1" baseline="30000" dirty="0" smtClean="0"/>
          </a:p>
          <a:p>
            <a:pPr marL="0" lvl="0" indent="0">
              <a:buNone/>
            </a:pPr>
            <a:r>
              <a:rPr lang="en-GB" sz="3200" b="1" baseline="30000" dirty="0" smtClean="0">
                <a:solidFill>
                  <a:srgbClr val="FF0000"/>
                </a:solidFill>
              </a:rPr>
              <a:t>Complications of oxygen therapy. </a:t>
            </a:r>
          </a:p>
          <a:p>
            <a:pPr lvl="0"/>
            <a:r>
              <a:rPr lang="en-GB" sz="3200" b="1" baseline="30000" dirty="0" smtClean="0">
                <a:solidFill>
                  <a:srgbClr val="FF0000"/>
                </a:solidFill>
              </a:rPr>
              <a:t>   </a:t>
            </a:r>
            <a:r>
              <a:rPr lang="en-GB" sz="3200" b="1" baseline="30000" dirty="0" smtClean="0"/>
              <a:t>Drying of mucosal membranes. </a:t>
            </a:r>
          </a:p>
          <a:p>
            <a:pPr lvl="0"/>
            <a:r>
              <a:rPr lang="en-GB" sz="3200" b="1" baseline="30000" dirty="0" smtClean="0"/>
              <a:t>   Trauma associated with tubes, catheters or masks. </a:t>
            </a:r>
          </a:p>
          <a:p>
            <a:pPr lvl="0"/>
            <a:r>
              <a:rPr lang="en-GB" sz="3200" b="1" baseline="30000" dirty="0" smtClean="0"/>
              <a:t>  </a:t>
            </a:r>
            <a:r>
              <a:rPr lang="en-GB" sz="3200" b="1" dirty="0" smtClean="0"/>
              <a:t> </a:t>
            </a:r>
            <a:r>
              <a:rPr lang="en-GB" sz="3200" b="1" baseline="30000" dirty="0" smtClean="0"/>
              <a:t>Increased formation of free radicals, which interact with cellular enzymes and membranes to produce toxic effects</a:t>
            </a:r>
            <a:endParaRPr lang="en-US" sz="3200" b="1" baseline="30000" dirty="0" smtClean="0"/>
          </a:p>
          <a:p>
            <a:pPr marL="533400" indent="-533400" algn="l" eaLnBrk="1" hangingPunct="1">
              <a:buFont typeface="Wingdings" pitchFamily="2" charset="2"/>
              <a:buNone/>
            </a:pPr>
            <a:endParaRPr lang="en-US" altLang="en-US" sz="3200" b="1" dirty="0" smtClean="0">
              <a:cs typeface="Times New Roman" pitchFamily="18" charset="0"/>
            </a:endParaRPr>
          </a:p>
          <a:p>
            <a:pPr marL="533400" indent="-533400" algn="l"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425044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idx="1"/>
          </p:nvPr>
        </p:nvSpPr>
        <p:spPr>
          <a:xfrm>
            <a:off x="264160" y="304800"/>
            <a:ext cx="8915400" cy="6753225"/>
          </a:xfrm>
        </p:spPr>
        <p:txBody>
          <a:bodyPr>
            <a:normAutofit/>
          </a:bodyPr>
          <a:lstStyle/>
          <a:p>
            <a:pPr lvl="0">
              <a:lnSpc>
                <a:spcPct val="80000"/>
              </a:lnSpc>
              <a:buNone/>
            </a:pPr>
            <a:r>
              <a:rPr lang="en-US" altLang="en-US" sz="3200" b="1" dirty="0" smtClean="0">
                <a:solidFill>
                  <a:schemeClr val="accent1">
                    <a:lumMod val="20000"/>
                    <a:lumOff val="80000"/>
                  </a:schemeClr>
                </a:solidFill>
                <a:cs typeface="Times New Roman" pitchFamily="18" charset="0"/>
              </a:rPr>
              <a:t>Cont.; </a:t>
            </a:r>
            <a:r>
              <a:rPr lang="en-GB" sz="3200" b="1" dirty="0" smtClean="0">
                <a:solidFill>
                  <a:schemeClr val="accent1">
                    <a:lumMod val="20000"/>
                    <a:lumOff val="80000"/>
                  </a:schemeClr>
                </a:solidFill>
              </a:rPr>
              <a:t>Treatment </a:t>
            </a:r>
          </a:p>
          <a:p>
            <a:pPr algn="l" eaLnBrk="1" hangingPunct="1">
              <a:lnSpc>
                <a:spcPct val="80000"/>
              </a:lnSpc>
              <a:buFont typeface="Wingdings" pitchFamily="2" charset="2"/>
              <a:buNone/>
            </a:pPr>
            <a:endParaRPr lang="en-US" altLang="en-US" sz="2000" b="1" dirty="0" smtClean="0">
              <a:cs typeface="Times New Roman" pitchFamily="18" charset="0"/>
            </a:endParaRPr>
          </a:p>
          <a:p>
            <a:pPr algn="l" eaLnBrk="1" hangingPunct="1">
              <a:lnSpc>
                <a:spcPct val="80000"/>
              </a:lnSpc>
              <a:buFont typeface="Wingdings" pitchFamily="2" charset="2"/>
              <a:buNone/>
            </a:pPr>
            <a:r>
              <a:rPr lang="en-US" altLang="en-US" sz="2400" b="1" dirty="0" smtClean="0">
                <a:cs typeface="Times New Roman" pitchFamily="18" charset="0"/>
              </a:rPr>
              <a:t>2-Administer 100% oxygen in carbon monoxide poisoning</a:t>
            </a:r>
          </a:p>
          <a:p>
            <a:pPr algn="l" eaLnBrk="1" hangingPunct="1">
              <a:lnSpc>
                <a:spcPct val="80000"/>
              </a:lnSpc>
              <a:buFont typeface="Wingdings" pitchFamily="2" charset="2"/>
              <a:buNone/>
            </a:pPr>
            <a:endParaRPr lang="en-US" altLang="en-US" sz="2400" b="1" dirty="0" smtClean="0">
              <a:cs typeface="Times New Roman" pitchFamily="18" charset="0"/>
            </a:endParaRPr>
          </a:p>
          <a:p>
            <a:pPr algn="l" eaLnBrk="1" hangingPunct="1">
              <a:lnSpc>
                <a:spcPct val="80000"/>
              </a:lnSpc>
              <a:buFont typeface="Wingdings" pitchFamily="2" charset="2"/>
              <a:buNone/>
            </a:pPr>
            <a:r>
              <a:rPr lang="en-US" altLang="en-US" sz="2400" b="1" dirty="0" smtClean="0">
                <a:cs typeface="Times New Roman" pitchFamily="18" charset="0"/>
              </a:rPr>
              <a:t>3.Give cyanide antidote kit for cyanide poisoning.</a:t>
            </a:r>
          </a:p>
          <a:p>
            <a:pPr algn="l" eaLnBrk="1" hangingPunct="1">
              <a:lnSpc>
                <a:spcPct val="80000"/>
              </a:lnSpc>
              <a:buFont typeface="Wingdings" pitchFamily="2" charset="2"/>
              <a:buNone/>
            </a:pPr>
            <a:endParaRPr lang="en-US" altLang="en-US" sz="2400" b="1" dirty="0" smtClean="0">
              <a:cs typeface="Times New Roman" pitchFamily="18" charset="0"/>
            </a:endParaRPr>
          </a:p>
          <a:p>
            <a:pPr algn="l" eaLnBrk="1" hangingPunct="1">
              <a:lnSpc>
                <a:spcPct val="80000"/>
              </a:lnSpc>
              <a:buFont typeface="Wingdings" pitchFamily="2" charset="2"/>
              <a:buNone/>
            </a:pPr>
            <a:r>
              <a:rPr lang="en-US" altLang="en-US" sz="2400" b="1" dirty="0" smtClean="0">
                <a:solidFill>
                  <a:srgbClr val="FF0000"/>
                </a:solidFill>
                <a:cs typeface="Times New Roman" pitchFamily="18" charset="0"/>
              </a:rPr>
              <a:t>4.Remove the patient from the source of exposure to any irritant gas.</a:t>
            </a:r>
          </a:p>
          <a:p>
            <a:pPr algn="l" eaLnBrk="1" hangingPunct="1">
              <a:lnSpc>
                <a:spcPct val="80000"/>
              </a:lnSpc>
              <a:buFont typeface="Wingdings" pitchFamily="2" charset="2"/>
              <a:buNone/>
            </a:pPr>
            <a:endParaRPr lang="en-US" altLang="en-US" sz="2400" b="1" dirty="0" smtClean="0">
              <a:cs typeface="Times New Roman" pitchFamily="18" charset="0"/>
            </a:endParaRPr>
          </a:p>
          <a:p>
            <a:pPr algn="l" eaLnBrk="1" hangingPunct="1">
              <a:lnSpc>
                <a:spcPct val="80000"/>
              </a:lnSpc>
              <a:buFont typeface="Wingdings" pitchFamily="2" charset="2"/>
              <a:buNone/>
            </a:pPr>
            <a:r>
              <a:rPr lang="en-US" altLang="en-US" sz="2400" b="1" dirty="0" smtClean="0">
                <a:cs typeface="Times New Roman" pitchFamily="18" charset="0"/>
              </a:rPr>
              <a:t>5.Administer bronchodilators in case of </a:t>
            </a:r>
            <a:r>
              <a:rPr lang="en-US" altLang="en-US" sz="2400" b="1" dirty="0" err="1" smtClean="0">
                <a:cs typeface="Times New Roman" pitchFamily="18" charset="0"/>
              </a:rPr>
              <a:t>bronchospasm</a:t>
            </a:r>
            <a:endParaRPr lang="en-US" altLang="en-US" sz="2400" b="1" dirty="0" smtClean="0">
              <a:cs typeface="Times New Roman" pitchFamily="18" charset="0"/>
            </a:endParaRPr>
          </a:p>
          <a:p>
            <a:pPr algn="l" eaLnBrk="1" hangingPunct="1">
              <a:lnSpc>
                <a:spcPct val="80000"/>
              </a:lnSpc>
              <a:buFont typeface="Wingdings" pitchFamily="2" charset="2"/>
              <a:buNone/>
            </a:pPr>
            <a:r>
              <a:rPr lang="en-US" altLang="en-US" sz="2400" b="1" dirty="0" smtClean="0">
                <a:cs typeface="Times New Roman" pitchFamily="18" charset="0"/>
              </a:rPr>
              <a:t>                                         a. </a:t>
            </a:r>
            <a:r>
              <a:rPr lang="en-US" altLang="en-US" sz="2400" b="1" dirty="0" err="1" smtClean="0">
                <a:cs typeface="Times New Roman" pitchFamily="18" charset="0"/>
              </a:rPr>
              <a:t>salbutamol</a:t>
            </a:r>
            <a:r>
              <a:rPr lang="en-US" altLang="en-US" sz="2400" b="1" dirty="0" smtClean="0">
                <a:cs typeface="Times New Roman" pitchFamily="18" charset="0"/>
              </a:rPr>
              <a:t> inhaler</a:t>
            </a:r>
          </a:p>
          <a:p>
            <a:pPr algn="l" eaLnBrk="1" hangingPunct="1">
              <a:lnSpc>
                <a:spcPct val="80000"/>
              </a:lnSpc>
              <a:buFont typeface="Wingdings" pitchFamily="2" charset="2"/>
              <a:buNone/>
            </a:pPr>
            <a:r>
              <a:rPr lang="en-US" altLang="en-US" sz="2400" b="1" dirty="0" smtClean="0">
                <a:cs typeface="Times New Roman" pitchFamily="18" charset="0"/>
              </a:rPr>
              <a:t>                                         b. If this is not effective, give aminophylline, IV</a:t>
            </a:r>
          </a:p>
          <a:p>
            <a:pPr algn="l" eaLnBrk="1" hangingPunct="1">
              <a:lnSpc>
                <a:spcPct val="80000"/>
              </a:lnSpc>
              <a:buFont typeface="Wingdings" pitchFamily="2" charset="2"/>
              <a:buNone/>
            </a:pPr>
            <a:endParaRPr lang="en-US" altLang="en-US" sz="2400" b="1" dirty="0" smtClean="0">
              <a:cs typeface="Times New Roman" pitchFamily="18" charset="0"/>
            </a:endParaRPr>
          </a:p>
          <a:p>
            <a:pPr algn="l" eaLnBrk="1" hangingPunct="1">
              <a:lnSpc>
                <a:spcPct val="80000"/>
              </a:lnSpc>
              <a:buFont typeface="Wingdings" pitchFamily="2" charset="2"/>
              <a:buNone/>
            </a:pPr>
            <a:r>
              <a:rPr lang="en-US" altLang="en-US" sz="2400" b="1" dirty="0" smtClean="0">
                <a:cs typeface="Times New Roman" pitchFamily="18" charset="0"/>
              </a:rPr>
              <a:t>6-For patients with </a:t>
            </a:r>
            <a:r>
              <a:rPr lang="en-US" altLang="en-US" sz="2400" b="1" dirty="0" err="1" smtClean="0">
                <a:cs typeface="Times New Roman" pitchFamily="18" charset="0"/>
              </a:rPr>
              <a:t>bronchospasm</a:t>
            </a:r>
            <a:r>
              <a:rPr lang="en-US" altLang="en-US" sz="2400" b="1" dirty="0" smtClean="0">
                <a:cs typeface="Times New Roman" pitchFamily="18" charset="0"/>
              </a:rPr>
              <a:t> and </a:t>
            </a:r>
            <a:r>
              <a:rPr lang="en-US" altLang="en-US" sz="2400" b="1" dirty="0" err="1" smtClean="0">
                <a:cs typeface="Times New Roman" pitchFamily="18" charset="0"/>
              </a:rPr>
              <a:t>bronchorrhea</a:t>
            </a:r>
            <a:r>
              <a:rPr lang="en-US" altLang="en-US" sz="2400" b="1" dirty="0" smtClean="0">
                <a:cs typeface="Times New Roman" pitchFamily="18" charset="0"/>
              </a:rPr>
              <a:t> caused by </a:t>
            </a:r>
          </a:p>
          <a:p>
            <a:pPr algn="l" eaLnBrk="1" hangingPunct="1">
              <a:lnSpc>
                <a:spcPct val="80000"/>
              </a:lnSpc>
              <a:buFont typeface="Wingdings" pitchFamily="2" charset="2"/>
              <a:buNone/>
            </a:pPr>
            <a:r>
              <a:rPr lang="en-US" altLang="en-US" sz="2400" b="1" dirty="0" smtClean="0">
                <a:cs typeface="Times New Roman" pitchFamily="18" charset="0"/>
              </a:rPr>
              <a:t>organophosphate or other </a:t>
            </a:r>
            <a:r>
              <a:rPr lang="en-US" altLang="en-US" sz="2400" b="1" dirty="0" err="1" smtClean="0">
                <a:cs typeface="Times New Roman" pitchFamily="18" charset="0"/>
              </a:rPr>
              <a:t>anticholinesterase</a:t>
            </a:r>
            <a:r>
              <a:rPr lang="en-US" altLang="en-US" sz="2400" b="1" dirty="0" smtClean="0">
                <a:cs typeface="Times New Roman" pitchFamily="18" charset="0"/>
              </a:rPr>
              <a:t> poisoning, give atropine.</a:t>
            </a:r>
          </a:p>
          <a:p>
            <a:pPr algn="l" eaLnBrk="1" hangingPunct="1">
              <a:lnSpc>
                <a:spcPct val="80000"/>
              </a:lnSpc>
              <a:buFont typeface="Wingdings" pitchFamily="2" charset="2"/>
              <a:buNone/>
            </a:pPr>
            <a:endParaRPr lang="en-US" altLang="en-US" sz="2400" b="1" dirty="0" smtClean="0">
              <a:cs typeface="Times New Roman" pitchFamily="18" charset="0"/>
            </a:endParaRPr>
          </a:p>
          <a:p>
            <a:pPr algn="l" eaLnBrk="1" hangingPunct="1">
              <a:lnSpc>
                <a:spcPct val="80000"/>
              </a:lnSpc>
              <a:buFont typeface="Wingdings" pitchFamily="2" charset="2"/>
              <a:buNone/>
            </a:pPr>
            <a:endParaRPr lang="en-US" altLang="en-US" sz="2000" b="1" dirty="0" smtClean="0">
              <a:cs typeface="Times New Roman" pitchFamily="18" charset="0"/>
            </a:endParaRPr>
          </a:p>
        </p:txBody>
      </p:sp>
    </p:spTree>
    <p:extLst>
      <p:ext uri="{BB962C8B-B14F-4D97-AF65-F5344CB8AC3E}">
        <p14:creationId xmlns:p14="http://schemas.microsoft.com/office/powerpoint/2010/main" val="923161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324600"/>
          </a:xfrm>
        </p:spPr>
        <p:txBody>
          <a:bodyPr>
            <a:normAutofit fontScale="85000" lnSpcReduction="10000"/>
          </a:bodyPr>
          <a:lstStyle/>
          <a:p>
            <a:pPr marL="0" indent="0">
              <a:buNone/>
            </a:pPr>
            <a:r>
              <a:rPr lang="en-GB" sz="3200" b="1" dirty="0" smtClean="0">
                <a:solidFill>
                  <a:schemeClr val="accent1">
                    <a:lumMod val="20000"/>
                    <a:lumOff val="80000"/>
                  </a:schemeClr>
                </a:solidFill>
              </a:rPr>
              <a:t>Evaluation of (C) Circulation</a:t>
            </a:r>
          </a:p>
          <a:p>
            <a:pPr algn="just">
              <a:buFont typeface="Arial" pitchFamily="34" charset="0"/>
              <a:buChar char="•"/>
            </a:pPr>
            <a:endParaRPr lang="en-GB" sz="2000" dirty="0" smtClean="0"/>
          </a:p>
          <a:p>
            <a:pPr algn="just">
              <a:buFont typeface="Arial" pitchFamily="34" charset="0"/>
              <a:buChar char="•"/>
            </a:pPr>
            <a:endParaRPr lang="en-GB" dirty="0"/>
          </a:p>
          <a:p>
            <a:pPr algn="just">
              <a:buFont typeface="Arial" pitchFamily="34" charset="0"/>
              <a:buChar char="•"/>
            </a:pPr>
            <a:r>
              <a:rPr lang="en-GB" sz="2400" b="1" dirty="0" smtClean="0"/>
              <a:t>This should be done to establish that the tissues receive adequate</a:t>
            </a:r>
          </a:p>
          <a:p>
            <a:pPr marL="0" indent="0" algn="just">
              <a:buNone/>
            </a:pPr>
            <a:r>
              <a:rPr lang="en-GB" sz="2400" b="1" dirty="0"/>
              <a:t> </a:t>
            </a:r>
            <a:r>
              <a:rPr lang="en-GB" sz="2400" b="1" dirty="0" smtClean="0"/>
              <a:t>     amount of blood. The important sign of inadequate tissue perfusion is</a:t>
            </a:r>
          </a:p>
          <a:p>
            <a:pPr marL="0" indent="0" algn="just">
              <a:buNone/>
            </a:pPr>
            <a:r>
              <a:rPr lang="en-GB" sz="2400" b="1" dirty="0"/>
              <a:t> </a:t>
            </a:r>
            <a:r>
              <a:rPr lang="en-GB" sz="2400" b="1" dirty="0" smtClean="0"/>
              <a:t>     shock</a:t>
            </a:r>
          </a:p>
          <a:p>
            <a:pPr marL="0" indent="0" algn="just">
              <a:buNone/>
            </a:pPr>
            <a:r>
              <a:rPr lang="en-GB" sz="2400" b="1" dirty="0" smtClean="0"/>
              <a:t> </a:t>
            </a:r>
          </a:p>
          <a:p>
            <a:pPr algn="just">
              <a:buFont typeface="Arial" pitchFamily="34" charset="0"/>
              <a:buChar char="•"/>
            </a:pPr>
            <a:r>
              <a:rPr lang="en-GB" sz="2400" b="1" dirty="0" smtClean="0"/>
              <a:t>Early signs of shock include anxiety and agitation which reflect </a:t>
            </a:r>
            <a:r>
              <a:rPr lang="en-GB" sz="2400" b="1" dirty="0" err="1" smtClean="0"/>
              <a:t>sympathomimetic</a:t>
            </a:r>
            <a:r>
              <a:rPr lang="en-GB" sz="2400" b="1" dirty="0" smtClean="0"/>
              <a:t> excess, Tachycardia, Narrowing of pulse pressure (difference between systolic and diastolic blood pressure), Decreased urinary output (</a:t>
            </a:r>
            <a:r>
              <a:rPr lang="en-GB" sz="2400" b="1" dirty="0" err="1" smtClean="0"/>
              <a:t>Oliguria</a:t>
            </a:r>
            <a:r>
              <a:rPr lang="en-GB" sz="2400" b="1" dirty="0" smtClean="0"/>
              <a:t>), postural hypotension, increased urine specific gravity and decreased urine sodium, Hypotension usually less than 90 mm Hg systolic. Late signs include delirium, stupor and coma. </a:t>
            </a:r>
            <a:endParaRPr lang="en-US" sz="2400" b="1" dirty="0" smtClean="0"/>
          </a:p>
          <a:p>
            <a:pPr marL="0" indent="0">
              <a:buNone/>
            </a:pPr>
            <a:r>
              <a:rPr lang="en-GB" sz="2400" b="1" dirty="0" smtClean="0"/>
              <a:t>     </a:t>
            </a:r>
          </a:p>
          <a:p>
            <a:pPr marL="0" indent="0">
              <a:buNone/>
            </a:pPr>
            <a:r>
              <a:rPr lang="en-GB" sz="2400" b="1" u="sng" dirty="0" smtClean="0"/>
              <a:t>Treatment.</a:t>
            </a:r>
          </a:p>
          <a:p>
            <a:r>
              <a:rPr lang="en-GB" sz="2400" b="1" dirty="0" smtClean="0"/>
              <a:t> Hypotension is treated with fluids, Position change, Vasopressors (if adequate fluid challenge does not raise the systolic blood pressure above 80-90 mmHg and signs of shock persist after several </a:t>
            </a:r>
            <a:r>
              <a:rPr lang="en-GB" sz="2400" b="1" dirty="0" err="1" smtClean="0"/>
              <a:t>liters</a:t>
            </a:r>
            <a:r>
              <a:rPr lang="en-GB" sz="2400" b="1" dirty="0" smtClean="0"/>
              <a:t> of fluid), a vasopressor should be used as Dopamine and Norepinephrine. Constant cardiac and blood pressure monitoring should be done every 5 minutes</a:t>
            </a:r>
            <a:endParaRPr lang="en-US" sz="2400" b="1" dirty="0"/>
          </a:p>
        </p:txBody>
      </p:sp>
    </p:spTree>
    <p:extLst>
      <p:ext uri="{BB962C8B-B14F-4D97-AF65-F5344CB8AC3E}">
        <p14:creationId xmlns:p14="http://schemas.microsoft.com/office/powerpoint/2010/main" val="2973798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05800" cy="320040"/>
          </a:xfrm>
        </p:spPr>
        <p:txBody>
          <a:bodyPr/>
          <a:lstStyle/>
          <a:p>
            <a:pPr algn="l"/>
            <a:r>
              <a:rPr lang="en-GB" b="1" baseline="30000" dirty="0" smtClean="0">
                <a:solidFill>
                  <a:schemeClr val="accent1">
                    <a:lumMod val="20000"/>
                    <a:lumOff val="80000"/>
                  </a:schemeClr>
                </a:solidFill>
              </a:rPr>
              <a:t>Evaluation of (D) Depression of the </a:t>
            </a:r>
            <a:br>
              <a:rPr lang="en-GB" b="1" baseline="30000" dirty="0" smtClean="0">
                <a:solidFill>
                  <a:schemeClr val="accent1">
                    <a:lumMod val="20000"/>
                    <a:lumOff val="80000"/>
                  </a:schemeClr>
                </a:solidFill>
              </a:rPr>
            </a:br>
            <a:r>
              <a:rPr lang="en-GB" b="1" baseline="30000" dirty="0" smtClean="0">
                <a:solidFill>
                  <a:schemeClr val="accent1">
                    <a:lumMod val="20000"/>
                    <a:lumOff val="80000"/>
                  </a:schemeClr>
                </a:solidFill>
              </a:rPr>
              <a:t>central nervous system</a:t>
            </a:r>
            <a:r>
              <a:rPr lang="en-US" baseline="30000" dirty="0" smtClean="0"/>
              <a:t/>
            </a:r>
            <a:br>
              <a:rPr lang="en-US" baseline="30000" dirty="0" smtClean="0"/>
            </a:br>
            <a:endParaRPr lang="en-US" dirty="0"/>
          </a:p>
        </p:txBody>
      </p:sp>
      <p:sp>
        <p:nvSpPr>
          <p:cNvPr id="3" name="Content Placeholder 2"/>
          <p:cNvSpPr>
            <a:spLocks noGrp="1"/>
          </p:cNvSpPr>
          <p:nvPr>
            <p:ph idx="1"/>
          </p:nvPr>
        </p:nvSpPr>
        <p:spPr>
          <a:xfrm>
            <a:off x="228600" y="1066800"/>
            <a:ext cx="8305800" cy="6019800"/>
          </a:xfrm>
        </p:spPr>
        <p:txBody>
          <a:bodyPr>
            <a:normAutofit fontScale="47500" lnSpcReduction="20000"/>
          </a:bodyPr>
          <a:lstStyle/>
          <a:p>
            <a:pPr lvl="0">
              <a:buFont typeface="Arial" pitchFamily="34" charset="0"/>
              <a:buChar char="•"/>
            </a:pPr>
            <a:r>
              <a:rPr lang="en-GB" sz="3800" b="1" dirty="0" smtClean="0"/>
              <a:t>Numerous drugs are capable of depressing the CNS. This depression is evaluated by measuring the </a:t>
            </a:r>
            <a:r>
              <a:rPr lang="en-GB" sz="3800" b="1" dirty="0" err="1" smtClean="0"/>
              <a:t>pupillary</a:t>
            </a:r>
            <a:r>
              <a:rPr lang="en-GB" sz="3800" b="1" dirty="0" smtClean="0"/>
              <a:t> size and responsiveness. The maximum </a:t>
            </a:r>
            <a:r>
              <a:rPr lang="en-GB" sz="3800" b="1" dirty="0" err="1" smtClean="0"/>
              <a:t>miotic</a:t>
            </a:r>
            <a:r>
              <a:rPr lang="en-GB" sz="3800" b="1" dirty="0" smtClean="0"/>
              <a:t> response to sympathetic paralysis or parasympathetic excess is 1.5-2 mm, whereas, the maximal </a:t>
            </a:r>
            <a:r>
              <a:rPr lang="en-GB" sz="3800" b="1" dirty="0" err="1" smtClean="0"/>
              <a:t>mydriatic</a:t>
            </a:r>
            <a:r>
              <a:rPr lang="en-GB" sz="3800" b="1" dirty="0" smtClean="0"/>
              <a:t> response to sympathetic excess or parasympathetic paralysis is 8-9 mm.</a:t>
            </a:r>
          </a:p>
          <a:p>
            <a:pPr marL="0" lvl="0" indent="0">
              <a:buNone/>
            </a:pPr>
            <a:r>
              <a:rPr lang="en-GB" sz="3800" b="1" dirty="0" smtClean="0"/>
              <a:t> </a:t>
            </a:r>
            <a:endParaRPr lang="en-US" sz="3800" b="1" dirty="0" smtClean="0"/>
          </a:p>
          <a:p>
            <a:pPr lvl="0">
              <a:buFont typeface="Arial" pitchFamily="34" charset="0"/>
              <a:buChar char="•"/>
            </a:pPr>
            <a:r>
              <a:rPr lang="en-GB" sz="3800" b="1" dirty="0" smtClean="0"/>
              <a:t>Good prognostic indications of recovery from hypoxic/ischemic coma include initial presence of the pupillary light reflex, motor responses to pain, and /or spontaneous eye movements.</a:t>
            </a:r>
          </a:p>
          <a:p>
            <a:pPr marL="0" lvl="0" indent="0">
              <a:buNone/>
            </a:pPr>
            <a:endParaRPr lang="en-US" sz="3800" b="1" dirty="0" smtClean="0"/>
          </a:p>
          <a:p>
            <a:pPr lvl="0">
              <a:buFont typeface="Arial" pitchFamily="34" charset="0"/>
              <a:buChar char="•"/>
            </a:pPr>
            <a:r>
              <a:rPr lang="en-GB" sz="3800" b="1" dirty="0" smtClean="0"/>
              <a:t>The coma cocktail (GTN) is a group of antidotes be administered to all individuals who present with depressed mental status. It includes: </a:t>
            </a:r>
            <a:endParaRPr lang="en-US" sz="3800" b="1" dirty="0" smtClean="0"/>
          </a:p>
          <a:p>
            <a:pPr marL="457200" lvl="0" indent="-457200">
              <a:buFont typeface="+mj-lt"/>
              <a:buAutoNum type="arabicPeriod"/>
            </a:pPr>
            <a:r>
              <a:rPr lang="en-GB" sz="3800" b="1" i="1" dirty="0" smtClean="0"/>
              <a:t>Glucose which is given to guard against hypoglycaemia. 0.5-1.0 g/Kg is given as 50% dextrose in water in adults, 25% </a:t>
            </a:r>
            <a:r>
              <a:rPr lang="en-GB" sz="3800" b="1" i="1" dirty="0" err="1" smtClean="0"/>
              <a:t>dextose</a:t>
            </a:r>
            <a:r>
              <a:rPr lang="en-GB" sz="3800" b="1" i="1" dirty="0" smtClean="0"/>
              <a:t> in water in children, and 10% dextrose in water in neonates.</a:t>
            </a:r>
          </a:p>
          <a:p>
            <a:pPr marL="457200" lvl="0" indent="-457200">
              <a:buFont typeface="+mj-lt"/>
              <a:buAutoNum type="arabicPeriod"/>
            </a:pPr>
            <a:endParaRPr lang="en-US" sz="3800" b="1" i="1" dirty="0" smtClean="0"/>
          </a:p>
          <a:p>
            <a:pPr marL="457200" lvl="0" indent="-457200">
              <a:buFont typeface="+mj-lt"/>
              <a:buAutoNum type="arabicPeriod"/>
            </a:pPr>
            <a:r>
              <a:rPr lang="en-GB" sz="3800" b="1" i="1" dirty="0" smtClean="0"/>
              <a:t>Thiamine: 100 mg IM or IV is given as treatment and prevention of                                               Wernicke’s encephalopathy which is characterized by eye movement paralysis, ataxia and mental status changes, occasionally seen in alcoholics and other people with poor nutritional status. </a:t>
            </a:r>
          </a:p>
          <a:p>
            <a:pPr marL="457200" lvl="0" indent="-457200">
              <a:buFont typeface="+mj-lt"/>
              <a:buAutoNum type="arabicPeriod"/>
            </a:pPr>
            <a:endParaRPr lang="en-US" sz="3800" b="1" i="1" dirty="0" smtClean="0"/>
          </a:p>
          <a:p>
            <a:pPr marL="457200" lvl="0" indent="-457200">
              <a:buFont typeface="+mj-lt"/>
              <a:buAutoNum type="arabicPeriod"/>
            </a:pPr>
            <a:r>
              <a:rPr lang="en-GB" sz="3800" b="1" i="1" dirty="0" err="1" smtClean="0"/>
              <a:t>Naloxone</a:t>
            </a:r>
            <a:r>
              <a:rPr lang="en-GB" sz="3800" b="1" i="1" dirty="0" smtClean="0"/>
              <a:t> which is a specific opiate antagonist, is given to comatose patients or those with depressed neurologic signs. </a:t>
            </a:r>
            <a:endParaRPr lang="en-US" sz="3800" b="1" i="1" dirty="0" smtClean="0"/>
          </a:p>
          <a:p>
            <a:pPr marL="0" indent="0">
              <a:buNone/>
            </a:pPr>
            <a:r>
              <a:rPr lang="en-GB" sz="3800" dirty="0" smtClean="0"/>
              <a:t> </a:t>
            </a:r>
            <a:endParaRPr lang="en-US" sz="3800" dirty="0" smtClean="0"/>
          </a:p>
          <a:p>
            <a:endParaRPr lang="en-US" dirty="0"/>
          </a:p>
        </p:txBody>
      </p:sp>
    </p:spTree>
    <p:extLst>
      <p:ext uri="{BB962C8B-B14F-4D97-AF65-F5344CB8AC3E}">
        <p14:creationId xmlns:p14="http://schemas.microsoft.com/office/powerpoint/2010/main" val="2976831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096000"/>
          </a:xfrm>
        </p:spPr>
        <p:txBody>
          <a:bodyPr>
            <a:normAutofit lnSpcReduction="10000"/>
          </a:bodyPr>
          <a:lstStyle/>
          <a:p>
            <a:pPr marL="0" indent="0">
              <a:buNone/>
            </a:pPr>
            <a:r>
              <a:rPr lang="en-GB" sz="3200" b="1" dirty="0" smtClean="0">
                <a:solidFill>
                  <a:schemeClr val="accent1">
                    <a:lumMod val="20000"/>
                    <a:lumOff val="80000"/>
                  </a:schemeClr>
                </a:solidFill>
              </a:rPr>
              <a:t>Evaluation of Excitation (E) and Seizures. </a:t>
            </a:r>
            <a:endParaRPr lang="en-US" sz="3200" b="1" dirty="0">
              <a:solidFill>
                <a:schemeClr val="accent1">
                  <a:lumMod val="20000"/>
                  <a:lumOff val="80000"/>
                </a:schemeClr>
              </a:solidFill>
            </a:endParaRPr>
          </a:p>
          <a:p>
            <a:endParaRPr lang="en-GB" dirty="0" smtClean="0"/>
          </a:p>
          <a:p>
            <a:r>
              <a:rPr lang="en-GB" b="1" dirty="0" smtClean="0"/>
              <a:t>Generalized seizures secondary to toxins are usually brief and self-limited. </a:t>
            </a:r>
          </a:p>
          <a:p>
            <a:r>
              <a:rPr lang="en-GB" b="1" dirty="0" smtClean="0"/>
              <a:t> Treatments of seizures </a:t>
            </a:r>
            <a:endParaRPr lang="en-US" b="1" dirty="0" smtClean="0"/>
          </a:p>
          <a:p>
            <a:pPr lvl="0">
              <a:buFont typeface="Arial" pitchFamily="34" charset="0"/>
              <a:buChar char="•"/>
            </a:pPr>
            <a:r>
              <a:rPr lang="en-GB" b="1" dirty="0" smtClean="0"/>
              <a:t>Diazepam (</a:t>
            </a:r>
            <a:r>
              <a:rPr lang="en-GB" b="1" dirty="0" err="1" smtClean="0"/>
              <a:t>Valium</a:t>
            </a:r>
            <a:r>
              <a:rPr lang="en-GB" b="1" dirty="0" smtClean="0"/>
              <a:t>) or other benzodiazepine as </a:t>
            </a:r>
            <a:r>
              <a:rPr lang="en-GB" b="1" dirty="0" err="1" smtClean="0"/>
              <a:t>lorazepam</a:t>
            </a:r>
            <a:r>
              <a:rPr lang="en-GB" b="1" dirty="0" smtClean="0"/>
              <a:t> (</a:t>
            </a:r>
            <a:r>
              <a:rPr lang="en-GB" b="1" dirty="0" err="1" smtClean="0"/>
              <a:t>Ativan</a:t>
            </a:r>
            <a:r>
              <a:rPr lang="en-GB" b="1" dirty="0" smtClean="0"/>
              <a:t>)</a:t>
            </a:r>
            <a:endParaRPr lang="en-US" b="1" dirty="0" smtClean="0"/>
          </a:p>
          <a:p>
            <a:pPr lvl="0">
              <a:buFont typeface="Arial" pitchFamily="34" charset="0"/>
              <a:buChar char="•"/>
            </a:pPr>
            <a:r>
              <a:rPr lang="en-GB" b="1" dirty="0" err="1" smtClean="0"/>
              <a:t>Phenytoin</a:t>
            </a:r>
            <a:r>
              <a:rPr lang="en-GB" b="1" dirty="0" smtClean="0"/>
              <a:t> (</a:t>
            </a:r>
            <a:r>
              <a:rPr lang="en-GB" b="1" dirty="0" err="1" smtClean="0"/>
              <a:t>Dilantin</a:t>
            </a:r>
            <a:r>
              <a:rPr lang="en-GB" b="1" dirty="0" smtClean="0"/>
              <a:t>) if seizures are persistent</a:t>
            </a:r>
            <a:endParaRPr lang="en-US" b="1" dirty="0" smtClean="0"/>
          </a:p>
          <a:p>
            <a:pPr lvl="0">
              <a:buFont typeface="Arial" pitchFamily="34" charset="0"/>
              <a:buChar char="•"/>
            </a:pPr>
            <a:r>
              <a:rPr lang="en-GB" b="1" dirty="0" smtClean="0"/>
              <a:t>Phenobarbital is a third-line drug. </a:t>
            </a:r>
            <a:r>
              <a:rPr lang="en-GB" b="1" dirty="0" err="1" smtClean="0"/>
              <a:t>Coadministration</a:t>
            </a:r>
            <a:r>
              <a:rPr lang="en-GB" b="1" dirty="0" smtClean="0"/>
              <a:t> of </a:t>
            </a:r>
            <a:r>
              <a:rPr lang="en-GB" b="1" dirty="0" err="1" smtClean="0"/>
              <a:t>phenobarbital</a:t>
            </a:r>
            <a:r>
              <a:rPr lang="en-GB" b="1" dirty="0" smtClean="0"/>
              <a:t> and diazepam causes synergistic respiratory depression and should be avoided</a:t>
            </a:r>
            <a:endParaRPr lang="en-US" b="1" dirty="0" smtClean="0"/>
          </a:p>
          <a:p>
            <a:pPr lvl="0">
              <a:buFont typeface="Arial" pitchFamily="34" charset="0"/>
              <a:buChar char="•"/>
            </a:pPr>
            <a:r>
              <a:rPr lang="en-GB" b="1" dirty="0" smtClean="0"/>
              <a:t>General anaesthesia is the last choice in case of persistent status </a:t>
            </a:r>
            <a:r>
              <a:rPr lang="en-GB" b="1" dirty="0" err="1" smtClean="0"/>
              <a:t>epilepticus</a:t>
            </a:r>
            <a:r>
              <a:rPr lang="en-GB" b="1" dirty="0" smtClean="0"/>
              <a:t>.</a:t>
            </a:r>
            <a:endParaRPr lang="en-US" b="1" dirty="0" smtClean="0"/>
          </a:p>
          <a:p>
            <a:pPr lvl="0">
              <a:buFont typeface="Arial" pitchFamily="34" charset="0"/>
              <a:buChar char="•"/>
            </a:pPr>
            <a:r>
              <a:rPr lang="en-GB" b="1" dirty="0" smtClean="0"/>
              <a:t>Intravenous pyridoxine effectively stops seizures duo to </a:t>
            </a:r>
            <a:r>
              <a:rPr lang="en-GB" b="1" dirty="0" err="1" smtClean="0"/>
              <a:t>isoniazide</a:t>
            </a:r>
            <a:r>
              <a:rPr lang="en-GB" b="1" dirty="0" smtClean="0"/>
              <a:t> overdose.</a:t>
            </a:r>
            <a:endParaRPr lang="en-US" b="1" dirty="0" smtClean="0"/>
          </a:p>
          <a:p>
            <a:pPr lvl="0"/>
            <a:endParaRPr lang="en-GB" b="1" dirty="0" smtClean="0"/>
          </a:p>
          <a:p>
            <a:pPr marL="0" lvl="0" indent="0">
              <a:buNone/>
            </a:pPr>
            <a:r>
              <a:rPr lang="en-GB" b="1" dirty="0" smtClean="0">
                <a:solidFill>
                  <a:srgbClr val="0070C0"/>
                </a:solidFill>
              </a:rPr>
              <a:t>Seizures unresponsive to diazepam may result from altered body homeostasis and trauma e.g. acidosis, </a:t>
            </a:r>
            <a:r>
              <a:rPr lang="en-GB" b="1" dirty="0" err="1" smtClean="0">
                <a:solidFill>
                  <a:srgbClr val="0070C0"/>
                </a:solidFill>
              </a:rPr>
              <a:t>hypocalcemia</a:t>
            </a:r>
            <a:r>
              <a:rPr lang="en-GB" b="1" dirty="0" smtClean="0">
                <a:solidFill>
                  <a:srgbClr val="0070C0"/>
                </a:solidFill>
              </a:rPr>
              <a:t>, electrolyte imbalance, hypoxia, meningitis and subarachnoid </a:t>
            </a:r>
            <a:r>
              <a:rPr lang="en-GB" b="1" dirty="0" err="1" smtClean="0">
                <a:solidFill>
                  <a:srgbClr val="0070C0"/>
                </a:solidFill>
              </a:rPr>
              <a:t>hemorrhage</a:t>
            </a:r>
            <a:r>
              <a:rPr lang="en-GB" b="1" dirty="0" smtClean="0">
                <a:solidFill>
                  <a:srgbClr val="0070C0"/>
                </a:solidFill>
              </a:rPr>
              <a:t>. The presence of seizures may also indicates a serious toxic condition that requires methods to enhance drug elimination as </a:t>
            </a:r>
            <a:r>
              <a:rPr lang="en-GB" b="1" dirty="0" err="1" smtClean="0">
                <a:solidFill>
                  <a:srgbClr val="0070C0"/>
                </a:solidFill>
              </a:rPr>
              <a:t>hemodialysis</a:t>
            </a:r>
            <a:r>
              <a:rPr lang="en-GB" b="1" dirty="0" smtClean="0">
                <a:solidFill>
                  <a:srgbClr val="0070C0"/>
                </a:solidFill>
              </a:rPr>
              <a:t> use in seizures induced by </a:t>
            </a:r>
            <a:r>
              <a:rPr lang="en-GB" b="1" dirty="0" err="1" smtClean="0">
                <a:solidFill>
                  <a:srgbClr val="0070C0"/>
                </a:solidFill>
              </a:rPr>
              <a:t>theophylline</a:t>
            </a:r>
            <a:r>
              <a:rPr lang="en-GB" b="1" dirty="0" smtClean="0">
                <a:solidFill>
                  <a:srgbClr val="0070C0"/>
                </a:solidFill>
              </a:rPr>
              <a:t>, lithium and </a:t>
            </a:r>
            <a:r>
              <a:rPr lang="en-GB" b="1" dirty="0" err="1" smtClean="0">
                <a:solidFill>
                  <a:srgbClr val="0070C0"/>
                </a:solidFill>
              </a:rPr>
              <a:t>salicylate</a:t>
            </a:r>
            <a:r>
              <a:rPr lang="en-GB" b="1" dirty="0" smtClean="0">
                <a:solidFill>
                  <a:srgbClr val="0070C0"/>
                </a:solidFill>
              </a:rPr>
              <a:t>.</a:t>
            </a:r>
            <a:endParaRPr lang="en-US" b="1" dirty="0" smtClean="0">
              <a:solidFill>
                <a:srgbClr val="0070C0"/>
              </a:solidFill>
            </a:endParaRPr>
          </a:p>
          <a:p>
            <a:endParaRPr lang="en-US" dirty="0"/>
          </a:p>
        </p:txBody>
      </p:sp>
    </p:spTree>
    <p:extLst>
      <p:ext uri="{BB962C8B-B14F-4D97-AF65-F5344CB8AC3E}">
        <p14:creationId xmlns:p14="http://schemas.microsoft.com/office/powerpoint/2010/main" val="291914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4375677"/>
          </a:xfrm>
        </p:spPr>
        <p:txBody>
          <a:bodyPr>
            <a:normAutofit/>
          </a:bodyPr>
          <a:lstStyle/>
          <a:p>
            <a:pPr marL="0" indent="0">
              <a:buNone/>
            </a:pPr>
            <a:r>
              <a:rPr lang="en-GB" sz="3200" b="1" dirty="0" smtClean="0">
                <a:solidFill>
                  <a:schemeClr val="accent1">
                    <a:lumMod val="20000"/>
                    <a:lumOff val="80000"/>
                  </a:schemeClr>
                </a:solidFill>
              </a:rPr>
              <a:t>   The violent patient</a:t>
            </a:r>
          </a:p>
          <a:p>
            <a:pPr marL="0" lvl="0" indent="0">
              <a:buNone/>
            </a:pPr>
            <a:r>
              <a:rPr lang="en-GB" sz="2000" dirty="0" smtClean="0"/>
              <a:t>     </a:t>
            </a:r>
          </a:p>
          <a:p>
            <a:pPr marL="0" lvl="0" indent="0">
              <a:buNone/>
            </a:pPr>
            <a:r>
              <a:rPr lang="en-GB" sz="2000" b="1" u="sng" dirty="0" smtClean="0"/>
              <a:t>Toxins and conditions induced violence include</a:t>
            </a:r>
            <a:endParaRPr lang="en-GB" b="1" u="sng" dirty="0"/>
          </a:p>
          <a:p>
            <a:pPr marL="0" lvl="0" indent="0">
              <a:buNone/>
            </a:pPr>
            <a:r>
              <a:rPr lang="en-GB" sz="2000" b="1" dirty="0" smtClean="0"/>
              <a:t> -Phencyclidine, alcohol, heroin, amphetamine, and LSD </a:t>
            </a:r>
          </a:p>
          <a:p>
            <a:pPr marL="0" lvl="0" indent="0">
              <a:buNone/>
            </a:pPr>
            <a:r>
              <a:rPr lang="en-GB" sz="2000" b="1" dirty="0" smtClean="0"/>
              <a:t>-Head trauma, cerebral </a:t>
            </a:r>
            <a:r>
              <a:rPr lang="en-GB" sz="2000" b="1" dirty="0" err="1" smtClean="0"/>
              <a:t>edema</a:t>
            </a:r>
            <a:r>
              <a:rPr lang="en-GB" sz="2000" b="1" dirty="0" smtClean="0"/>
              <a:t>, stroke, meningoencephalitis, CNS bleeds </a:t>
            </a:r>
          </a:p>
          <a:p>
            <a:pPr marL="0" lvl="0" indent="0">
              <a:buNone/>
            </a:pPr>
            <a:r>
              <a:rPr lang="en-GB" sz="2000" b="1" dirty="0" smtClean="0"/>
              <a:t>-Metabolic abnormalities capable of altering consciousness (e.g. hypoglycaemia or </a:t>
            </a:r>
            <a:r>
              <a:rPr lang="en-GB" sz="2000" b="1" dirty="0" err="1" smtClean="0"/>
              <a:t>hyponatremia</a:t>
            </a:r>
            <a:r>
              <a:rPr lang="en-GB" sz="2000" b="1" dirty="0" smtClean="0"/>
              <a:t>). </a:t>
            </a:r>
          </a:p>
          <a:p>
            <a:pPr lvl="0"/>
            <a:endParaRPr lang="en-GB" sz="2000" b="1" dirty="0" smtClean="0"/>
          </a:p>
          <a:p>
            <a:pPr marL="0" lvl="0" indent="0">
              <a:buNone/>
            </a:pPr>
            <a:r>
              <a:rPr lang="en-GB" sz="2000" b="1" u="sng" dirty="0" smtClean="0"/>
              <a:t>Measures against violence include;</a:t>
            </a:r>
            <a:endParaRPr lang="en-US" sz="2000" b="1" u="sng" dirty="0" smtClean="0"/>
          </a:p>
          <a:p>
            <a:pPr marL="0" lvl="0" indent="0">
              <a:buNone/>
            </a:pPr>
            <a:r>
              <a:rPr lang="en-GB" sz="2000" b="1" dirty="0" smtClean="0"/>
              <a:t>-Administration of haloperidol with benzodiazepines.</a:t>
            </a:r>
            <a:endParaRPr lang="en-US" sz="2000" b="1" dirty="0" smtClean="0"/>
          </a:p>
          <a:p>
            <a:pPr marL="0" lvl="0" indent="0">
              <a:buNone/>
            </a:pPr>
            <a:r>
              <a:rPr lang="en-GB" sz="2000" b="1" dirty="0" smtClean="0"/>
              <a:t>-Stabilization of blood glucose level quickly in any violet patient</a:t>
            </a:r>
            <a:endParaRPr lang="en-US" sz="2000" b="1" dirty="0" smtClean="0"/>
          </a:p>
          <a:p>
            <a:endParaRPr lang="en-US" sz="2000" dirty="0"/>
          </a:p>
        </p:txBody>
      </p:sp>
    </p:spTree>
    <p:extLst>
      <p:ext uri="{BB962C8B-B14F-4D97-AF65-F5344CB8AC3E}">
        <p14:creationId xmlns:p14="http://schemas.microsoft.com/office/powerpoint/2010/main" val="1591712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ctr"/>
            <a:endParaRPr lang="en-GB" sz="8000" u="sng" baseline="30000" dirty="0" smtClean="0"/>
          </a:p>
          <a:p>
            <a:pPr marL="0" indent="0" algn="ctr">
              <a:buNone/>
            </a:pPr>
            <a:r>
              <a:rPr lang="en-GB" sz="8000" b="1" baseline="30000" dirty="0" smtClean="0">
                <a:solidFill>
                  <a:srgbClr val="FF0000"/>
                </a:solidFill>
                <a:effectLst>
                  <a:outerShdw blurRad="38100" dist="38100" dir="2700000" algn="tl">
                    <a:srgbClr val="000000">
                      <a:alpha val="43137"/>
                    </a:srgbClr>
                  </a:outerShdw>
                </a:effectLst>
              </a:rPr>
              <a:t>II-Diagnosis of poisons</a:t>
            </a:r>
            <a:endParaRPr lang="en-US" sz="8000" b="1" baseline="30000" dirty="0" smtClean="0">
              <a:solidFill>
                <a:srgbClr val="FF0000"/>
              </a:solidFill>
              <a:effectLst>
                <a:outerShdw blurRad="38100" dist="38100" dir="2700000" algn="tl">
                  <a:srgbClr val="000000">
                    <a:alpha val="43137"/>
                  </a:srgbClr>
                </a:outerShdw>
              </a:effectLst>
            </a:endParaRPr>
          </a:p>
          <a:p>
            <a:pPr algn="ctr"/>
            <a:endParaRPr lang="en-US" sz="8000" dirty="0"/>
          </a:p>
        </p:txBody>
      </p:sp>
    </p:spTree>
    <p:extLst>
      <p:ext uri="{BB962C8B-B14F-4D97-AF65-F5344CB8AC3E}">
        <p14:creationId xmlns:p14="http://schemas.microsoft.com/office/powerpoint/2010/main" val="132819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8"/>
          <p:cNvSpPr>
            <a:spLocks noGrp="1" noChangeArrowheads="1"/>
          </p:cNvSpPr>
          <p:nvPr>
            <p:ph type="title"/>
          </p:nvPr>
        </p:nvSpPr>
        <p:spPr>
          <a:xfrm>
            <a:off x="152400" y="0"/>
            <a:ext cx="7156450" cy="685800"/>
          </a:xfrm>
        </p:spPr>
        <p:txBody>
          <a:bodyPr/>
          <a:lstStyle/>
          <a:p>
            <a:pPr algn="l" eaLnBrk="1" hangingPunct="1"/>
            <a:r>
              <a:rPr lang="en-US" altLang="en-US" sz="3200" b="1" dirty="0" smtClean="0">
                <a:solidFill>
                  <a:schemeClr val="accent1">
                    <a:lumMod val="20000"/>
                    <a:lumOff val="80000"/>
                  </a:schemeClr>
                </a:solidFill>
                <a:cs typeface="Times New Roman" pitchFamily="18" charset="0"/>
              </a:rPr>
              <a:t>A-History </a:t>
            </a:r>
          </a:p>
        </p:txBody>
      </p:sp>
      <p:sp>
        <p:nvSpPr>
          <p:cNvPr id="248839" name="Rectangle 7"/>
          <p:cNvSpPr>
            <a:spLocks noGrp="1" noChangeArrowheads="1"/>
          </p:cNvSpPr>
          <p:nvPr>
            <p:ph idx="1"/>
          </p:nvPr>
        </p:nvSpPr>
        <p:spPr>
          <a:xfrm>
            <a:off x="0" y="1066800"/>
            <a:ext cx="8884920" cy="5638800"/>
          </a:xfrm>
        </p:spPr>
        <p:txBody>
          <a:bodyPr>
            <a:normAutofit fontScale="92500" lnSpcReduction="20000"/>
          </a:bodyPr>
          <a:lstStyle/>
          <a:p>
            <a:pPr algn="l" eaLnBrk="1" hangingPunct="1">
              <a:lnSpc>
                <a:spcPct val="80000"/>
              </a:lnSpc>
              <a:buFont typeface="Wingdings" pitchFamily="2" charset="2"/>
              <a:buNone/>
              <a:defRPr/>
            </a:pPr>
            <a:r>
              <a:rPr lang="en-US" altLang="en-US" sz="2800" b="1" dirty="0" smtClean="0">
                <a:cs typeface="Times New Roman" pitchFamily="18" charset="0"/>
              </a:rPr>
              <a:t>1-History </a:t>
            </a:r>
            <a:r>
              <a:rPr lang="en-US" altLang="en-US" sz="2800" b="1" u="sng" dirty="0" smtClean="0">
                <a:cs typeface="Times New Roman" pitchFamily="18" charset="0"/>
              </a:rPr>
              <a:t>is key</a:t>
            </a:r>
            <a:r>
              <a:rPr lang="en-US" altLang="en-US" sz="2800" b="1" dirty="0" smtClean="0">
                <a:cs typeface="Times New Roman" pitchFamily="18" charset="0"/>
              </a:rPr>
              <a:t> to the approach of the poisoned patient.</a:t>
            </a:r>
          </a:p>
          <a:p>
            <a:pPr algn="l" eaLnBrk="1" hangingPunct="1">
              <a:lnSpc>
                <a:spcPct val="80000"/>
              </a:lnSpc>
              <a:buFont typeface="Wingdings" pitchFamily="2" charset="2"/>
              <a:buNone/>
              <a:defRPr/>
            </a:pPr>
            <a:r>
              <a:rPr lang="en-US" altLang="en-US" sz="2800" b="1" dirty="0" smtClean="0">
                <a:cs typeface="Times New Roman" pitchFamily="18" charset="0"/>
              </a:rPr>
              <a:t>2-Establish an exposure time , Estimate the dose. </a:t>
            </a:r>
          </a:p>
          <a:p>
            <a:pPr algn="l" eaLnBrk="1" hangingPunct="1">
              <a:lnSpc>
                <a:spcPct val="80000"/>
              </a:lnSpc>
              <a:buFont typeface="Wingdings" pitchFamily="2" charset="2"/>
              <a:buNone/>
              <a:defRPr/>
            </a:pPr>
            <a:r>
              <a:rPr lang="en-US" altLang="en-US" sz="2800" b="1" dirty="0" smtClean="0">
                <a:cs typeface="Times New Roman" pitchFamily="18" charset="0"/>
              </a:rPr>
              <a:t>3-Determine other factors that may be present and affecting your treatment.</a:t>
            </a:r>
          </a:p>
          <a:p>
            <a:pPr algn="l" rtl="0" eaLnBrk="1" hangingPunct="1">
              <a:lnSpc>
                <a:spcPct val="90000"/>
              </a:lnSpc>
              <a:buClr>
                <a:schemeClr val="hlink"/>
              </a:buClr>
              <a:buSzPct val="120000"/>
              <a:buFontTx/>
              <a:buChar char="•"/>
              <a:defRPr/>
            </a:pPr>
            <a:r>
              <a:rPr lang="en-US" altLang="en-US" sz="2800" b="1" dirty="0" smtClean="0">
                <a:cs typeface="Times New Roman" pitchFamily="18" charset="0"/>
              </a:rPr>
              <a:t>What type of exposure was this?</a:t>
            </a:r>
          </a:p>
          <a:p>
            <a:pPr algn="l" rtl="0" eaLnBrk="1" hangingPunct="1">
              <a:lnSpc>
                <a:spcPct val="90000"/>
              </a:lnSpc>
              <a:buClr>
                <a:schemeClr val="hlink"/>
              </a:buClr>
              <a:buSzPct val="120000"/>
              <a:buFontTx/>
              <a:buChar char="•"/>
              <a:defRPr/>
            </a:pPr>
            <a:r>
              <a:rPr lang="en-US" altLang="en-US" sz="2800" b="1" dirty="0" smtClean="0">
                <a:cs typeface="Times New Roman" pitchFamily="18" charset="0"/>
              </a:rPr>
              <a:t> Environmental, industrial, accidental, homicidal, suicidal, or unknown? (Empty bottles , if  he was taken from garage….?,a factory…</a:t>
            </a:r>
            <a:r>
              <a:rPr lang="en-US" altLang="en-US" sz="2800" b="1" dirty="0" err="1" smtClean="0">
                <a:cs typeface="Times New Roman" pitchFamily="18" charset="0"/>
              </a:rPr>
              <a:t>etc</a:t>
            </a:r>
            <a:r>
              <a:rPr lang="en-US" altLang="en-US" sz="2800" b="1" dirty="0" smtClean="0">
                <a:cs typeface="Times New Roman" pitchFamily="18" charset="0"/>
              </a:rPr>
              <a:t>).</a:t>
            </a:r>
            <a:r>
              <a:rPr lang="en-US" altLang="en-US" sz="2800" b="1" dirty="0" smtClean="0">
                <a:effectLst>
                  <a:outerShdw blurRad="38100" dist="38100" dir="2700000" algn="tl">
                    <a:srgbClr val="000000"/>
                  </a:outerShdw>
                </a:effectLst>
                <a:cs typeface="Times New Roman" pitchFamily="18" charset="0"/>
              </a:rPr>
              <a:t> </a:t>
            </a:r>
          </a:p>
          <a:p>
            <a:pPr algn="l" rtl="0" eaLnBrk="1" hangingPunct="1">
              <a:lnSpc>
                <a:spcPct val="90000"/>
              </a:lnSpc>
              <a:buClr>
                <a:schemeClr val="hlink"/>
              </a:buClr>
              <a:buSzPct val="120000"/>
              <a:buFontTx/>
              <a:buChar char="•"/>
              <a:defRPr/>
            </a:pPr>
            <a:r>
              <a:rPr lang="en-US" altLang="en-US" sz="2800" b="1" dirty="0" smtClean="0">
                <a:cs typeface="Times New Roman" pitchFamily="18" charset="0"/>
              </a:rPr>
              <a:t>Establish the dose if known.  Number of pills in the bottle, time ingested/exposed, or have they vomited since ingestion?</a:t>
            </a:r>
          </a:p>
          <a:p>
            <a:pPr algn="l" rtl="0" eaLnBrk="1" hangingPunct="1">
              <a:lnSpc>
                <a:spcPct val="90000"/>
              </a:lnSpc>
              <a:buClr>
                <a:schemeClr val="hlink"/>
              </a:buClr>
              <a:buSzPct val="120000"/>
              <a:buFontTx/>
              <a:buChar char="•"/>
              <a:defRPr/>
            </a:pPr>
            <a:r>
              <a:rPr lang="en-US" altLang="en-US" sz="2800" b="1" dirty="0" smtClean="0">
                <a:cs typeface="Times New Roman" pitchFamily="18" charset="0"/>
              </a:rPr>
              <a:t>The patient's psychological profile: This  is difficult because the poisoned individual may be unconscious, unresponsive or confused. Information usually obtained from relatives or  friends.</a:t>
            </a:r>
          </a:p>
          <a:p>
            <a:pPr algn="l" rtl="0" eaLnBrk="1" hangingPunct="1">
              <a:lnSpc>
                <a:spcPct val="90000"/>
              </a:lnSpc>
              <a:buClr>
                <a:schemeClr val="hlink"/>
              </a:buClr>
              <a:buSzPct val="120000"/>
              <a:buFontTx/>
              <a:buChar char="•"/>
              <a:defRPr/>
            </a:pPr>
            <a:r>
              <a:rPr lang="en-US" altLang="en-US" sz="2800" b="1" dirty="0" smtClean="0">
                <a:cs typeface="Times New Roman" pitchFamily="18" charset="0"/>
              </a:rPr>
              <a:t>Identify if the patient performed any self treatment or took any medication?</a:t>
            </a:r>
            <a:r>
              <a:rPr lang="en-US" altLang="en-US" sz="2800" dirty="0" smtClean="0">
                <a:effectLst>
                  <a:outerShdw blurRad="38100" dist="38100" dir="2700000" algn="tl">
                    <a:srgbClr val="000000"/>
                  </a:outerShdw>
                </a:effectLst>
                <a:cs typeface="Times New Roman" pitchFamily="18" charset="0"/>
              </a:rPr>
              <a:t> </a:t>
            </a:r>
            <a:endParaRPr lang="en-US" altLang="en-US" sz="2800" dirty="0" smtClean="0">
              <a:cs typeface="Times New Roman" pitchFamily="18" charset="0"/>
            </a:endParaRPr>
          </a:p>
          <a:p>
            <a:pPr algn="l" eaLnBrk="1" hangingPunct="1">
              <a:lnSpc>
                <a:spcPct val="80000"/>
              </a:lnSpc>
              <a:buFont typeface="Wingdings" pitchFamily="2" charset="2"/>
              <a:buNone/>
              <a:defRPr/>
            </a:pPr>
            <a:endParaRPr lang="en-US" altLang="en-US" sz="2000" dirty="0" smtClean="0">
              <a:effectLst>
                <a:outerShdw blurRad="38100" dist="38100" dir="2700000" algn="tl">
                  <a:srgbClr val="000000"/>
                </a:outerShdw>
              </a:effectLst>
              <a:cs typeface="Times New Roman" pitchFamily="18" charset="0"/>
            </a:endParaRPr>
          </a:p>
          <a:p>
            <a:pPr algn="l" eaLnBrk="1" hangingPunct="1">
              <a:lnSpc>
                <a:spcPct val="80000"/>
              </a:lnSpc>
              <a:buFont typeface="Wingdings" pitchFamily="2" charset="2"/>
              <a:buNone/>
              <a:defRPr/>
            </a:pPr>
            <a:endParaRPr lang="en-US" altLang="en-US" sz="2000" u="sng" dirty="0" smtClean="0">
              <a:cs typeface="Times New Roman" pitchFamily="18" charset="0"/>
            </a:endParaRPr>
          </a:p>
        </p:txBody>
      </p:sp>
    </p:spTree>
    <p:extLst>
      <p:ext uri="{BB962C8B-B14F-4D97-AF65-F5344CB8AC3E}">
        <p14:creationId xmlns:p14="http://schemas.microsoft.com/office/powerpoint/2010/main" val="1986470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5638800"/>
          </a:xfrm>
        </p:spPr>
        <p:txBody>
          <a:bodyPr>
            <a:normAutofit fontScale="92500"/>
          </a:bodyPr>
          <a:lstStyle/>
          <a:p>
            <a:pPr marL="0" indent="0">
              <a:buNone/>
            </a:pPr>
            <a:r>
              <a:rPr lang="en-GB" sz="3800" b="1" dirty="0" smtClean="0">
                <a:solidFill>
                  <a:schemeClr val="accent1">
                    <a:lumMod val="20000"/>
                    <a:lumOff val="80000"/>
                  </a:schemeClr>
                </a:solidFill>
              </a:rPr>
              <a:t>Cont.; History</a:t>
            </a:r>
          </a:p>
          <a:p>
            <a:endParaRPr lang="en-GB" dirty="0"/>
          </a:p>
          <a:p>
            <a:pPr marL="0" indent="0">
              <a:buNone/>
            </a:pPr>
            <a:r>
              <a:rPr lang="en-GB" u="sng" dirty="0" smtClean="0"/>
              <a:t>1</a:t>
            </a:r>
            <a:r>
              <a:rPr lang="en-GB" sz="2200" b="1" u="sng" dirty="0" smtClean="0"/>
              <a:t>. Adults</a:t>
            </a:r>
            <a:endParaRPr lang="en-US" sz="2200" b="1" u="sng" dirty="0" smtClean="0"/>
          </a:p>
          <a:p>
            <a:r>
              <a:rPr lang="en-GB" sz="2200" b="1" dirty="0" smtClean="0"/>
              <a:t>Conscious patients; about 80% of adults who take poisons are conscious on arrival at hospitals and they can give their statements about the nature of the poison and the quantity of the poison taken 2</a:t>
            </a:r>
          </a:p>
          <a:p>
            <a:endParaRPr lang="en-GB" sz="2200" b="1" dirty="0" smtClean="0"/>
          </a:p>
          <a:p>
            <a:pPr marL="0" indent="0">
              <a:buNone/>
            </a:pPr>
            <a:r>
              <a:rPr lang="en-GB" sz="2200" b="1" u="sng" dirty="0" smtClean="0"/>
              <a:t>2. Children.</a:t>
            </a:r>
          </a:p>
          <a:p>
            <a:r>
              <a:rPr lang="en-GB" sz="2200" b="1" dirty="0" smtClean="0"/>
              <a:t>Diagnosis of poisoning in children is based on </a:t>
            </a:r>
            <a:endParaRPr lang="en-US" sz="2200" b="1" dirty="0" smtClean="0"/>
          </a:p>
          <a:p>
            <a:pPr lvl="0"/>
            <a:r>
              <a:rPr lang="en-GB" sz="2200" b="1" dirty="0" smtClean="0"/>
              <a:t>The presence of traces (open container, and /or the hands, face, clothing and surrounding floor soiled with some household product) or disintegrated tablets could point to the accidental poisoning in children.  </a:t>
            </a:r>
          </a:p>
          <a:p>
            <a:r>
              <a:rPr lang="en-GB" sz="2200" b="1" dirty="0" smtClean="0"/>
              <a:t> Presence of abnormal behaviour, convulsions, ataxia or GIT disturbances</a:t>
            </a:r>
            <a:endParaRPr lang="en-US" sz="2200" b="1" dirty="0"/>
          </a:p>
        </p:txBody>
      </p:sp>
    </p:spTree>
    <p:extLst>
      <p:ext uri="{BB962C8B-B14F-4D97-AF65-F5344CB8AC3E}">
        <p14:creationId xmlns:p14="http://schemas.microsoft.com/office/powerpoint/2010/main" val="4250075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297497" y="304800"/>
            <a:ext cx="8856663" cy="4114800"/>
          </a:xfrm>
        </p:spPr>
        <p:txBody>
          <a:bodyPr/>
          <a:lstStyle/>
          <a:p>
            <a:pPr eaLnBrk="1" hangingPunct="1">
              <a:buFont typeface="Wingdings" pitchFamily="2" charset="2"/>
              <a:buNone/>
            </a:pPr>
            <a:r>
              <a:rPr lang="en-US" altLang="en-US" sz="5400" dirty="0" smtClean="0">
                <a:cs typeface="Times New Roman" panose="02020603050405020304" pitchFamily="18" charset="0"/>
              </a:rPr>
              <a:t>  </a:t>
            </a:r>
            <a:r>
              <a:rPr lang="en-US" altLang="en-US" sz="5400" b="0" dirty="0" smtClean="0">
                <a:solidFill>
                  <a:schemeClr val="accent1">
                    <a:lumMod val="20000"/>
                    <a:lumOff val="80000"/>
                  </a:schemeClr>
                </a:solidFill>
                <a:cs typeface="Times New Roman" panose="02020603050405020304" pitchFamily="18" charset="0"/>
              </a:rPr>
              <a:t>Remember</a:t>
            </a:r>
          </a:p>
          <a:p>
            <a:pPr marL="457200" indent="-457200" algn="l" eaLnBrk="1" hangingPunct="1">
              <a:buFont typeface="Arial" panose="020B0604020202020204" pitchFamily="34" charset="0"/>
              <a:buChar char="•"/>
            </a:pPr>
            <a:r>
              <a:rPr lang="en-US" altLang="en-US" sz="2800" b="1" dirty="0" smtClean="0">
                <a:cs typeface="Times New Roman" panose="02020603050405020304" pitchFamily="18" charset="0"/>
              </a:rPr>
              <a:t>All chemicals have potential to be poisons if given</a:t>
            </a:r>
          </a:p>
          <a:p>
            <a:pPr marL="0" indent="0" algn="l" eaLnBrk="1" hangingPunct="1">
              <a:buNone/>
            </a:pPr>
            <a:r>
              <a:rPr lang="en-US" altLang="en-US" sz="2800" b="1" dirty="0">
                <a:cs typeface="Times New Roman" panose="02020603050405020304" pitchFamily="18" charset="0"/>
              </a:rPr>
              <a:t> </a:t>
            </a:r>
            <a:r>
              <a:rPr lang="en-US" altLang="en-US" sz="2800" b="1" dirty="0" smtClean="0">
                <a:cs typeface="Times New Roman" panose="02020603050405020304" pitchFamily="18" charset="0"/>
              </a:rPr>
              <a:t>    in a large enough dose</a:t>
            </a:r>
          </a:p>
          <a:p>
            <a:pPr marL="457200" indent="-457200" algn="l" eaLnBrk="1" hangingPunct="1">
              <a:buFont typeface="Arial" panose="020B0604020202020204" pitchFamily="34" charset="0"/>
              <a:buChar char="•"/>
            </a:pPr>
            <a:r>
              <a:rPr lang="en-US" altLang="en-US" sz="2800" b="1" dirty="0" smtClean="0">
                <a:cs typeface="Times New Roman" panose="02020603050405020304" pitchFamily="18" charset="0"/>
              </a:rPr>
              <a:t>Poisoning occurs when exposure to a substance adversely affects function of any organ system</a:t>
            </a:r>
          </a:p>
        </p:txBody>
      </p:sp>
      <p:pic>
        <p:nvPicPr>
          <p:cNvPr id="46084" name="Picture 4" descr="p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3429000"/>
            <a:ext cx="7926388"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377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0" y="0"/>
            <a:ext cx="9144000" cy="6858000"/>
          </a:xfrm>
        </p:spPr>
        <p:txBody>
          <a:bodyPr>
            <a:normAutofit fontScale="55000" lnSpcReduction="20000"/>
          </a:bodyPr>
          <a:lstStyle/>
          <a:p>
            <a:pPr algn="l" eaLnBrk="1" hangingPunct="1">
              <a:lnSpc>
                <a:spcPct val="80000"/>
              </a:lnSpc>
              <a:buFont typeface="Wingdings" pitchFamily="2" charset="2"/>
              <a:buNone/>
            </a:pPr>
            <a:r>
              <a:rPr lang="en-US" altLang="en-US" sz="900" b="1" dirty="0" smtClean="0">
                <a:cs typeface="Times New Roman" pitchFamily="18" charset="0"/>
              </a:rPr>
              <a:t> </a:t>
            </a:r>
          </a:p>
          <a:p>
            <a:pPr algn="l" eaLnBrk="1" hangingPunct="1">
              <a:lnSpc>
                <a:spcPct val="80000"/>
              </a:lnSpc>
              <a:buFont typeface="Wingdings" pitchFamily="2" charset="2"/>
              <a:buNone/>
            </a:pPr>
            <a:endParaRPr lang="en-US" altLang="en-US" sz="900" b="1" dirty="0" smtClean="0">
              <a:cs typeface="Times New Roman" pitchFamily="18" charset="0"/>
            </a:endParaRPr>
          </a:p>
          <a:p>
            <a:pPr algn="l" eaLnBrk="1" hangingPunct="1">
              <a:lnSpc>
                <a:spcPct val="80000"/>
              </a:lnSpc>
              <a:buFont typeface="Wingdings" pitchFamily="2" charset="2"/>
              <a:buNone/>
            </a:pPr>
            <a:r>
              <a:rPr lang="en-US" altLang="en-US" sz="7600" b="1" dirty="0" smtClean="0">
                <a:solidFill>
                  <a:schemeClr val="accent1">
                    <a:lumMod val="20000"/>
                    <a:lumOff val="80000"/>
                  </a:schemeClr>
                </a:solidFill>
                <a:cs typeface="Times New Roman" pitchFamily="18" charset="0"/>
              </a:rPr>
              <a:t>B-Physical examination</a:t>
            </a:r>
          </a:p>
          <a:p>
            <a:pPr algn="l" rtl="0" eaLnBrk="1" hangingPunct="1">
              <a:lnSpc>
                <a:spcPct val="80000"/>
              </a:lnSpc>
              <a:buClr>
                <a:schemeClr val="hlink"/>
              </a:buClr>
              <a:buSzPct val="120000"/>
              <a:buFontTx/>
              <a:buChar char="•"/>
            </a:pPr>
            <a:endParaRPr lang="en-US" altLang="en-US" sz="3600" b="1" dirty="0" smtClean="0">
              <a:cs typeface="Times New Roman" pitchFamily="18" charset="0"/>
            </a:endParaRPr>
          </a:p>
          <a:p>
            <a:pPr algn="l" rtl="0" eaLnBrk="1" hangingPunct="1">
              <a:lnSpc>
                <a:spcPct val="80000"/>
              </a:lnSpc>
              <a:buClr>
                <a:schemeClr val="hlink"/>
              </a:buClr>
              <a:buSzPct val="120000"/>
              <a:buFontTx/>
              <a:buChar char="•"/>
            </a:pPr>
            <a:endParaRPr lang="en-US" altLang="en-US" sz="3600" b="1" dirty="0" smtClean="0">
              <a:cs typeface="Times New Roman" pitchFamily="18" charset="0"/>
            </a:endParaRPr>
          </a:p>
          <a:p>
            <a:pPr algn="l" rtl="0" eaLnBrk="1" hangingPunct="1">
              <a:lnSpc>
                <a:spcPct val="80000"/>
              </a:lnSpc>
              <a:buClr>
                <a:schemeClr val="hlink"/>
              </a:buClr>
              <a:buSzPct val="120000"/>
              <a:buFontTx/>
              <a:buChar char="•"/>
            </a:pPr>
            <a:endParaRPr lang="en-US" altLang="en-US" sz="3600" b="1" dirty="0">
              <a:cs typeface="Times New Roman" pitchFamily="18" charset="0"/>
            </a:endParaRPr>
          </a:p>
          <a:p>
            <a:pPr algn="l" rtl="0" eaLnBrk="1" hangingPunct="1">
              <a:lnSpc>
                <a:spcPct val="80000"/>
              </a:lnSpc>
              <a:buClr>
                <a:schemeClr val="hlink"/>
              </a:buClr>
              <a:buSzPct val="120000"/>
              <a:buFontTx/>
              <a:buChar char="•"/>
            </a:pPr>
            <a:r>
              <a:rPr lang="en-US" altLang="en-US" sz="3600" b="1" dirty="0" smtClean="0">
                <a:cs typeface="Times New Roman" pitchFamily="18" charset="0"/>
              </a:rPr>
              <a:t>Physical exam should include all body systems. </a:t>
            </a:r>
          </a:p>
          <a:p>
            <a:pPr algn="l" rtl="0" eaLnBrk="1" hangingPunct="1">
              <a:lnSpc>
                <a:spcPct val="80000"/>
              </a:lnSpc>
              <a:buClr>
                <a:schemeClr val="hlink"/>
              </a:buClr>
              <a:buSzPct val="120000"/>
              <a:buFontTx/>
              <a:buChar char="•"/>
            </a:pPr>
            <a:r>
              <a:rPr lang="en-US" altLang="en-US" sz="3600" b="1" dirty="0" smtClean="0">
                <a:cs typeface="Times New Roman" pitchFamily="18" charset="0"/>
              </a:rPr>
              <a:t>Many clues may be obtained from the physical exam. </a:t>
            </a:r>
          </a:p>
          <a:p>
            <a:pPr algn="l" rtl="0" eaLnBrk="1" hangingPunct="1">
              <a:lnSpc>
                <a:spcPct val="80000"/>
              </a:lnSpc>
              <a:buClr>
                <a:schemeClr val="hlink"/>
              </a:buClr>
              <a:buSzPct val="120000"/>
              <a:buFontTx/>
              <a:buChar char="•"/>
            </a:pPr>
            <a:r>
              <a:rPr lang="en-US" altLang="en-US" sz="3600" b="1" dirty="0" smtClean="0">
                <a:cs typeface="Times New Roman" pitchFamily="18" charset="0"/>
              </a:rPr>
              <a:t>Some poisons produce clinical characteristics which strongly suggest the type of the poison</a:t>
            </a:r>
            <a:endParaRPr lang="en-US" altLang="en-US" sz="3600" b="1" u="sng" dirty="0" smtClean="0">
              <a:cs typeface="Times New Roman" pitchFamily="18" charset="0"/>
            </a:endParaRPr>
          </a:p>
          <a:p>
            <a:pPr algn="l" eaLnBrk="1" hangingPunct="1">
              <a:lnSpc>
                <a:spcPct val="80000"/>
              </a:lnSpc>
              <a:buFont typeface="Wingdings" pitchFamily="2" charset="2"/>
              <a:buNone/>
            </a:pPr>
            <a:endParaRPr lang="en-US" altLang="en-US" sz="3600" b="1" u="sng" dirty="0" smtClean="0">
              <a:cs typeface="Times New Roman" pitchFamily="18" charset="0"/>
            </a:endParaRPr>
          </a:p>
          <a:p>
            <a:pPr algn="l" eaLnBrk="1" hangingPunct="1">
              <a:lnSpc>
                <a:spcPct val="80000"/>
              </a:lnSpc>
              <a:buFont typeface="Wingdings" pitchFamily="2" charset="2"/>
              <a:buNone/>
            </a:pPr>
            <a:r>
              <a:rPr lang="en-US" altLang="en-US" sz="3600" b="1" u="sng" dirty="0" smtClean="0">
                <a:cs typeface="Times New Roman" pitchFamily="18" charset="0"/>
              </a:rPr>
              <a:t>1-Presence of characteristic </a:t>
            </a:r>
            <a:r>
              <a:rPr lang="en-US" altLang="en-US" sz="3600" b="1" u="sng" dirty="0" err="1" smtClean="0">
                <a:cs typeface="Times New Roman" pitchFamily="18" charset="0"/>
              </a:rPr>
              <a:t>odour</a:t>
            </a:r>
            <a:endParaRPr lang="en-US" altLang="en-US" sz="3600" b="1" dirty="0" smtClean="0">
              <a:cs typeface="Times New Roman" pitchFamily="18" charset="0"/>
            </a:endParaRPr>
          </a:p>
          <a:p>
            <a:pPr lvl="0">
              <a:lnSpc>
                <a:spcPct val="80000"/>
              </a:lnSpc>
            </a:pPr>
            <a:r>
              <a:rPr lang="en-US" altLang="en-US" sz="3600" b="1" dirty="0" smtClean="0">
                <a:cs typeface="Times New Roman" pitchFamily="18" charset="0"/>
              </a:rPr>
              <a:t>     </a:t>
            </a:r>
            <a:r>
              <a:rPr lang="en-GB" sz="3600" b="1" dirty="0" smtClean="0"/>
              <a:t>Breath odour (Ethanol) </a:t>
            </a:r>
          </a:p>
          <a:p>
            <a:pPr lvl="0">
              <a:lnSpc>
                <a:spcPct val="80000"/>
              </a:lnSpc>
            </a:pPr>
            <a:r>
              <a:rPr lang="en-GB" sz="3600" b="1" dirty="0" smtClean="0"/>
              <a:t>     Garlic (</a:t>
            </a:r>
            <a:r>
              <a:rPr lang="en-GB" sz="3600" b="1" dirty="0" err="1" smtClean="0"/>
              <a:t>Arsinic</a:t>
            </a:r>
            <a:r>
              <a:rPr lang="en-GB" sz="3600" b="1" dirty="0" smtClean="0"/>
              <a:t>, organophosphate phosphorus)</a:t>
            </a:r>
          </a:p>
          <a:p>
            <a:pPr lvl="0">
              <a:lnSpc>
                <a:spcPct val="80000"/>
              </a:lnSpc>
            </a:pPr>
            <a:r>
              <a:rPr lang="en-GB" sz="3600" b="1" dirty="0" smtClean="0"/>
              <a:t>     Biter almonds (cyanide)</a:t>
            </a:r>
          </a:p>
          <a:p>
            <a:pPr lvl="0">
              <a:lnSpc>
                <a:spcPct val="80000"/>
              </a:lnSpc>
            </a:pPr>
            <a:r>
              <a:rPr lang="en-GB" sz="3600" b="1" dirty="0" smtClean="0"/>
              <a:t>     Acetone (</a:t>
            </a:r>
            <a:r>
              <a:rPr lang="en-GB" sz="3600" b="1" dirty="0" err="1" smtClean="0"/>
              <a:t>isopropanol</a:t>
            </a:r>
            <a:r>
              <a:rPr lang="en-GB" sz="3600" b="1" dirty="0" smtClean="0"/>
              <a:t>, nail polish remover, </a:t>
            </a:r>
            <a:r>
              <a:rPr lang="en-GB" sz="3600" b="1" dirty="0" err="1" smtClean="0"/>
              <a:t>salicylate</a:t>
            </a:r>
            <a:r>
              <a:rPr lang="en-GB" sz="3600" b="1" dirty="0" smtClean="0"/>
              <a:t>)</a:t>
            </a:r>
          </a:p>
          <a:p>
            <a:pPr lvl="0">
              <a:lnSpc>
                <a:spcPct val="80000"/>
              </a:lnSpc>
            </a:pPr>
            <a:r>
              <a:rPr lang="en-GB" sz="3600" b="1" dirty="0" smtClean="0"/>
              <a:t>     </a:t>
            </a:r>
            <a:r>
              <a:rPr lang="en-GB" sz="3600" b="1" dirty="0" err="1" smtClean="0"/>
              <a:t>Pearlike</a:t>
            </a:r>
            <a:r>
              <a:rPr lang="en-GB" sz="3600" b="1" dirty="0" smtClean="0"/>
              <a:t> (</a:t>
            </a:r>
            <a:r>
              <a:rPr lang="en-GB" sz="3600" b="1" dirty="0" err="1" smtClean="0"/>
              <a:t>chlorahydrate</a:t>
            </a:r>
            <a:r>
              <a:rPr lang="en-GB" sz="3600" b="1" dirty="0" smtClean="0"/>
              <a:t>)</a:t>
            </a:r>
          </a:p>
          <a:p>
            <a:pPr lvl="0">
              <a:lnSpc>
                <a:spcPct val="80000"/>
              </a:lnSpc>
            </a:pPr>
            <a:endParaRPr lang="en-GB" sz="3600" b="1" dirty="0" smtClean="0"/>
          </a:p>
          <a:p>
            <a:pPr marL="0" lvl="0" indent="0">
              <a:lnSpc>
                <a:spcPct val="80000"/>
              </a:lnSpc>
              <a:buNone/>
            </a:pPr>
            <a:r>
              <a:rPr lang="en-US" altLang="en-US" sz="3600" b="1" u="sng" dirty="0" smtClean="0">
                <a:cs typeface="Times New Roman" pitchFamily="18" charset="0"/>
              </a:rPr>
              <a:t>2-Skin manifestation</a:t>
            </a:r>
          </a:p>
          <a:p>
            <a:pPr marL="0" lvl="0" indent="0">
              <a:lnSpc>
                <a:spcPct val="80000"/>
              </a:lnSpc>
              <a:buNone/>
            </a:pPr>
            <a:r>
              <a:rPr lang="en-US" altLang="en-US" sz="3600" b="1" dirty="0" smtClean="0">
                <a:solidFill>
                  <a:srgbClr val="00B0F0"/>
                </a:solidFill>
                <a:cs typeface="Times New Roman" pitchFamily="18" charset="0"/>
              </a:rPr>
              <a:t>a- Changes in the skin Color</a:t>
            </a:r>
          </a:p>
          <a:p>
            <a:pPr marL="0" lvl="0" indent="0">
              <a:lnSpc>
                <a:spcPct val="80000"/>
              </a:lnSpc>
              <a:buNone/>
            </a:pPr>
            <a:r>
              <a:rPr lang="en-US" altLang="en-US" sz="3600" b="1" dirty="0" smtClean="0">
                <a:cs typeface="Times New Roman" pitchFamily="18" charset="0"/>
              </a:rPr>
              <a:t>- Red in carbon monoxide poisoning. ,alcohol, </a:t>
            </a:r>
            <a:r>
              <a:rPr lang="en-US" altLang="en-US" sz="3600" b="1" dirty="0" err="1" smtClean="0">
                <a:cs typeface="Times New Roman" pitchFamily="18" charset="0"/>
              </a:rPr>
              <a:t>antihistaminics</a:t>
            </a:r>
            <a:r>
              <a:rPr lang="en-US" altLang="en-US" sz="3600" b="1" dirty="0" smtClean="0">
                <a:cs typeface="Times New Roman" pitchFamily="18" charset="0"/>
              </a:rPr>
              <a:t>, atropine cyanide</a:t>
            </a:r>
          </a:p>
          <a:p>
            <a:pPr marL="0" lvl="0" indent="0">
              <a:lnSpc>
                <a:spcPct val="80000"/>
              </a:lnSpc>
              <a:buNone/>
            </a:pPr>
            <a:r>
              <a:rPr lang="en-US" altLang="en-US" sz="3600" b="1" dirty="0" smtClean="0">
                <a:cs typeface="Times New Roman" pitchFamily="18" charset="0"/>
              </a:rPr>
              <a:t>- Pale and dry in atropine, amphetamine, narcotics, </a:t>
            </a:r>
            <a:r>
              <a:rPr lang="en-US" altLang="en-US" sz="3600" b="1" dirty="0" err="1" smtClean="0">
                <a:cs typeface="Times New Roman" pitchFamily="18" charset="0"/>
              </a:rPr>
              <a:t>antihistaminics</a:t>
            </a:r>
            <a:r>
              <a:rPr lang="en-US" altLang="en-US" sz="3600" b="1" dirty="0" smtClean="0">
                <a:cs typeface="Times New Roman" pitchFamily="18" charset="0"/>
              </a:rPr>
              <a:t> poisoning.</a:t>
            </a:r>
          </a:p>
          <a:p>
            <a:pPr marL="0" lvl="0" indent="0">
              <a:lnSpc>
                <a:spcPct val="80000"/>
              </a:lnSpc>
              <a:buNone/>
            </a:pPr>
            <a:r>
              <a:rPr lang="en-US" altLang="en-US" sz="3600" b="1" dirty="0" smtClean="0">
                <a:cs typeface="Times New Roman" pitchFamily="18" charset="0"/>
              </a:rPr>
              <a:t>- Excessive sweating (</a:t>
            </a:r>
            <a:r>
              <a:rPr lang="en-US" altLang="en-US" sz="3600" b="1" dirty="0" err="1" smtClean="0">
                <a:cs typeface="Times New Roman" pitchFamily="18" charset="0"/>
              </a:rPr>
              <a:t>Organophosphorous</a:t>
            </a:r>
            <a:r>
              <a:rPr lang="en-US" altLang="en-US" sz="3600" b="1" dirty="0" smtClean="0">
                <a:cs typeface="Times New Roman" pitchFamily="18" charset="0"/>
              </a:rPr>
              <a:t> compounds, nicotine, </a:t>
            </a:r>
            <a:r>
              <a:rPr lang="en-US" altLang="en-US" sz="3600" b="1" dirty="0" err="1" smtClean="0">
                <a:cs typeface="Times New Roman" pitchFamily="18" charset="0"/>
              </a:rPr>
              <a:t>sympathomimetics</a:t>
            </a:r>
            <a:r>
              <a:rPr lang="en-US" altLang="en-US" sz="3600" b="1" dirty="0" smtClean="0">
                <a:cs typeface="Times New Roman" pitchFamily="18" charset="0"/>
              </a:rPr>
              <a:t>)</a:t>
            </a:r>
          </a:p>
          <a:p>
            <a:pPr marL="0" lvl="0" indent="0">
              <a:lnSpc>
                <a:spcPct val="80000"/>
              </a:lnSpc>
              <a:buNone/>
            </a:pPr>
            <a:r>
              <a:rPr lang="en-US" altLang="en-US" sz="3600" b="1" dirty="0" smtClean="0">
                <a:cs typeface="Times New Roman" pitchFamily="18" charset="0"/>
              </a:rPr>
              <a:t>- Cyanosed in cyanide, nitrites, </a:t>
            </a:r>
            <a:r>
              <a:rPr lang="en-US" altLang="en-US" sz="3600" b="1" dirty="0" err="1" smtClean="0">
                <a:cs typeface="Times New Roman" pitchFamily="18" charset="0"/>
              </a:rPr>
              <a:t>strychnin</a:t>
            </a:r>
            <a:endParaRPr lang="en-US" altLang="en-US" sz="3600" b="1" dirty="0" smtClean="0">
              <a:cs typeface="Times New Roman" pitchFamily="18" charset="0"/>
            </a:endParaRPr>
          </a:p>
          <a:p>
            <a:pPr marL="0" lvl="0" indent="0">
              <a:lnSpc>
                <a:spcPct val="80000"/>
              </a:lnSpc>
              <a:buNone/>
            </a:pPr>
            <a:r>
              <a:rPr lang="en-US" altLang="en-US" sz="3600" b="1" dirty="0" smtClean="0">
                <a:cs typeface="Times New Roman" pitchFamily="18" charset="0"/>
              </a:rPr>
              <a:t>-Yellow “Jaundice” in acetaminophen, carbon tetrachloride ,arsenic, castor bean.</a:t>
            </a:r>
          </a:p>
          <a:p>
            <a:pPr marL="0" lvl="0" indent="0">
              <a:lnSpc>
                <a:spcPct val="80000"/>
              </a:lnSpc>
              <a:buNone/>
            </a:pPr>
            <a:endParaRPr lang="en-US" altLang="en-US" sz="3600" b="1" dirty="0" smtClean="0">
              <a:cs typeface="Times New Roman" pitchFamily="18" charset="0"/>
            </a:endParaRPr>
          </a:p>
          <a:p>
            <a:pPr marL="0" lvl="0" indent="0">
              <a:lnSpc>
                <a:spcPct val="80000"/>
              </a:lnSpc>
              <a:buNone/>
            </a:pPr>
            <a:endParaRPr lang="en-US" altLang="en-US" sz="3600" b="1" dirty="0" smtClean="0">
              <a:cs typeface="Times New Roman" pitchFamily="18" charset="0"/>
            </a:endParaRPr>
          </a:p>
          <a:p>
            <a:pPr algn="l" eaLnBrk="1" hangingPunct="1">
              <a:lnSpc>
                <a:spcPct val="80000"/>
              </a:lnSpc>
              <a:buFont typeface="Wingdings" pitchFamily="2" charset="2"/>
              <a:buNone/>
            </a:pPr>
            <a:endParaRPr lang="en-US" altLang="en-US" sz="1800" b="1" dirty="0" smtClean="0">
              <a:cs typeface="Times New Roman" pitchFamily="18" charset="0"/>
            </a:endParaRPr>
          </a:p>
          <a:p>
            <a:pPr algn="l" eaLnBrk="1" hangingPunct="1">
              <a:lnSpc>
                <a:spcPct val="80000"/>
              </a:lnSpc>
              <a:buFont typeface="Wingdings" pitchFamily="2" charset="2"/>
              <a:buNone/>
            </a:pPr>
            <a:r>
              <a:rPr lang="en-US" altLang="en-US" sz="1800" b="1" dirty="0" smtClean="0">
                <a:cs typeface="Times New Roman" pitchFamily="18" charset="0"/>
              </a:rPr>
              <a:t> </a:t>
            </a:r>
          </a:p>
          <a:p>
            <a:pPr algn="l" eaLnBrk="1" hangingPunct="1">
              <a:lnSpc>
                <a:spcPct val="80000"/>
              </a:lnSpc>
              <a:buFont typeface="Wingdings" pitchFamily="2" charset="2"/>
              <a:buNone/>
            </a:pPr>
            <a:endParaRPr lang="en-US" altLang="en-US" sz="1800" b="1" dirty="0" smtClean="0">
              <a:cs typeface="Times New Roman" pitchFamily="18" charset="0"/>
            </a:endParaRPr>
          </a:p>
        </p:txBody>
      </p:sp>
    </p:spTree>
    <p:extLst>
      <p:ext uri="{BB962C8B-B14F-4D97-AF65-F5344CB8AC3E}">
        <p14:creationId xmlns:p14="http://schemas.microsoft.com/office/powerpoint/2010/main" val="4143026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115300" cy="6096000"/>
          </a:xfrm>
        </p:spPr>
        <p:txBody>
          <a:bodyPr>
            <a:normAutofit/>
          </a:bodyPr>
          <a:lstStyle/>
          <a:p>
            <a:pPr marL="0" indent="0">
              <a:lnSpc>
                <a:spcPct val="80000"/>
              </a:lnSpc>
              <a:buNone/>
            </a:pPr>
            <a:r>
              <a:rPr lang="en-US" altLang="en-US" sz="3200" b="1" i="1" dirty="0" err="1" smtClean="0">
                <a:solidFill>
                  <a:schemeClr val="accent1">
                    <a:lumMod val="20000"/>
                    <a:lumOff val="80000"/>
                  </a:schemeClr>
                </a:solidFill>
                <a:cs typeface="Times New Roman" pitchFamily="18" charset="0"/>
              </a:rPr>
              <a:t>Cont.;Physical</a:t>
            </a:r>
            <a:r>
              <a:rPr lang="en-US" altLang="en-US" sz="3200" b="1" i="1" dirty="0" smtClean="0">
                <a:solidFill>
                  <a:schemeClr val="accent1">
                    <a:lumMod val="20000"/>
                    <a:lumOff val="80000"/>
                  </a:schemeClr>
                </a:solidFill>
                <a:cs typeface="Times New Roman" pitchFamily="18" charset="0"/>
              </a:rPr>
              <a:t> examination</a:t>
            </a:r>
          </a:p>
          <a:p>
            <a:pPr>
              <a:lnSpc>
                <a:spcPct val="80000"/>
              </a:lnSpc>
            </a:pPr>
            <a:endParaRPr lang="en-US" altLang="en-US" i="1" dirty="0" smtClean="0">
              <a:cs typeface="Times New Roman" pitchFamily="18" charset="0"/>
            </a:endParaRPr>
          </a:p>
          <a:p>
            <a:pPr marL="0" indent="0">
              <a:lnSpc>
                <a:spcPct val="80000"/>
              </a:lnSpc>
              <a:buNone/>
            </a:pPr>
            <a:r>
              <a:rPr lang="en-US" altLang="en-US" b="1" i="1" dirty="0" smtClean="0">
                <a:solidFill>
                  <a:srgbClr val="0070C0"/>
                </a:solidFill>
                <a:cs typeface="Times New Roman" pitchFamily="18" charset="0"/>
              </a:rPr>
              <a:t>b- Needle markers</a:t>
            </a:r>
            <a:r>
              <a:rPr lang="en-US" altLang="en-US" b="1" dirty="0" smtClean="0">
                <a:solidFill>
                  <a:srgbClr val="0070C0"/>
                </a:solidFill>
                <a:cs typeface="Times New Roman" pitchFamily="18" charset="0"/>
              </a:rPr>
              <a:t>:</a:t>
            </a:r>
            <a:r>
              <a:rPr lang="en-US" altLang="en-US" b="1" dirty="0" smtClean="0">
                <a:cs typeface="Times New Roman" pitchFamily="18" charset="0"/>
              </a:rPr>
              <a:t> Indicate addiction by intravenous route e.g. cocaine.</a:t>
            </a:r>
          </a:p>
          <a:p>
            <a:pPr marL="0" indent="0">
              <a:lnSpc>
                <a:spcPct val="80000"/>
              </a:lnSpc>
              <a:buNone/>
            </a:pPr>
            <a:r>
              <a:rPr lang="en-US" altLang="en-US" b="1" i="1" dirty="0">
                <a:solidFill>
                  <a:srgbClr val="0070C0"/>
                </a:solidFill>
                <a:cs typeface="Times New Roman" pitchFamily="18" charset="0"/>
              </a:rPr>
              <a:t>c</a:t>
            </a:r>
            <a:r>
              <a:rPr lang="en-US" altLang="en-US" b="1" i="1" dirty="0" smtClean="0">
                <a:solidFill>
                  <a:srgbClr val="0070C0"/>
                </a:solidFill>
                <a:cs typeface="Times New Roman" pitchFamily="18" charset="0"/>
              </a:rPr>
              <a:t>- Alopecia</a:t>
            </a:r>
            <a:r>
              <a:rPr lang="en-US" altLang="en-US" b="1" dirty="0" smtClean="0">
                <a:solidFill>
                  <a:srgbClr val="0070C0"/>
                </a:solidFill>
                <a:cs typeface="Times New Roman" pitchFamily="18" charset="0"/>
              </a:rPr>
              <a:t>: </a:t>
            </a:r>
            <a:r>
              <a:rPr lang="en-US" altLang="en-US" b="1" dirty="0" smtClean="0">
                <a:cs typeface="Times New Roman" pitchFamily="18" charset="0"/>
              </a:rPr>
              <a:t>in Thallium.</a:t>
            </a:r>
          </a:p>
          <a:p>
            <a:pPr marL="0" indent="0">
              <a:lnSpc>
                <a:spcPct val="80000"/>
              </a:lnSpc>
              <a:buNone/>
            </a:pPr>
            <a:r>
              <a:rPr lang="en-US" altLang="en-US" b="1" i="1" dirty="0" smtClean="0">
                <a:solidFill>
                  <a:srgbClr val="0070C0"/>
                </a:solidFill>
                <a:cs typeface="Times New Roman" pitchFamily="18" charset="0"/>
              </a:rPr>
              <a:t>d-Burns &amp; corrosion:</a:t>
            </a:r>
            <a:r>
              <a:rPr lang="en-US" altLang="en-US" b="1" dirty="0" smtClean="0">
                <a:solidFill>
                  <a:srgbClr val="0070C0"/>
                </a:solidFill>
                <a:cs typeface="Times New Roman" pitchFamily="18" charset="0"/>
              </a:rPr>
              <a:t> </a:t>
            </a:r>
            <a:r>
              <a:rPr lang="en-US" altLang="en-US" b="1" dirty="0" smtClean="0">
                <a:cs typeface="Times New Roman" pitchFamily="18" charset="0"/>
              </a:rPr>
              <a:t>Acids &amp; alkali </a:t>
            </a:r>
          </a:p>
          <a:p>
            <a:pPr marL="0" indent="0">
              <a:lnSpc>
                <a:spcPct val="80000"/>
              </a:lnSpc>
              <a:buClr>
                <a:schemeClr val="hlink"/>
              </a:buClr>
              <a:buSzPct val="120000"/>
              <a:buNone/>
            </a:pPr>
            <a:r>
              <a:rPr lang="en-US" altLang="en-US" b="1" dirty="0" smtClean="0">
                <a:solidFill>
                  <a:srgbClr val="0070C0"/>
                </a:solidFill>
                <a:cs typeface="Times New Roman" pitchFamily="18" charset="0"/>
              </a:rPr>
              <a:t>e-Fingernails</a:t>
            </a:r>
            <a:r>
              <a:rPr lang="en-US" altLang="en-US" b="1" dirty="0" smtClean="0">
                <a:cs typeface="Times New Roman" pitchFamily="18" charset="0"/>
              </a:rPr>
              <a:t> may hold many lines in a variety of poisonings. Brittle fingernails in thalidomide ingestion.  Lines/Grooves in sodium fluoride.  Heavy metals may cause staining or other abnormalities of the nails.</a:t>
            </a:r>
          </a:p>
          <a:p>
            <a:pPr>
              <a:lnSpc>
                <a:spcPct val="80000"/>
              </a:lnSpc>
              <a:buClr>
                <a:schemeClr val="hlink"/>
              </a:buClr>
              <a:buSzPct val="120000"/>
            </a:pPr>
            <a:endParaRPr lang="en-US" altLang="en-US" b="1" dirty="0" smtClean="0">
              <a:cs typeface="Times New Roman" pitchFamily="18" charset="0"/>
            </a:endParaRPr>
          </a:p>
          <a:p>
            <a:pPr>
              <a:lnSpc>
                <a:spcPct val="80000"/>
              </a:lnSpc>
              <a:buClr>
                <a:schemeClr val="hlink"/>
              </a:buClr>
              <a:buSzPct val="120000"/>
            </a:pPr>
            <a:endParaRPr lang="en-US" altLang="en-US" dirty="0">
              <a:cs typeface="Times New Roman" pitchFamily="18" charset="0"/>
            </a:endParaRPr>
          </a:p>
          <a:p>
            <a:pPr>
              <a:lnSpc>
                <a:spcPct val="80000"/>
              </a:lnSpc>
              <a:buClr>
                <a:schemeClr val="hlink"/>
              </a:buClr>
              <a:buSzPct val="120000"/>
            </a:pPr>
            <a:endParaRPr lang="en-US" altLang="en-US" dirty="0" smtClean="0">
              <a:cs typeface="Times New Roman" pitchFamily="18" charset="0"/>
            </a:endParaRPr>
          </a:p>
          <a:p>
            <a:pPr>
              <a:lnSpc>
                <a:spcPct val="80000"/>
              </a:lnSpc>
              <a:buClr>
                <a:schemeClr val="hlink"/>
              </a:buClr>
              <a:buSzPct val="120000"/>
            </a:pPr>
            <a:endParaRPr lang="en-US" altLang="en-US" dirty="0">
              <a:cs typeface="Times New Roman" pitchFamily="18" charset="0"/>
            </a:endParaRPr>
          </a:p>
          <a:p>
            <a:pPr>
              <a:lnSpc>
                <a:spcPct val="80000"/>
              </a:lnSpc>
              <a:buClr>
                <a:schemeClr val="hlink"/>
              </a:buClr>
              <a:buSzPct val="120000"/>
            </a:pPr>
            <a:endParaRPr lang="en-US" altLang="en-US" dirty="0" smtClean="0">
              <a:cs typeface="Times New Roman" pitchFamily="18" charset="0"/>
            </a:endParaRPr>
          </a:p>
          <a:p>
            <a:pPr>
              <a:lnSpc>
                <a:spcPct val="80000"/>
              </a:lnSpc>
              <a:buClr>
                <a:schemeClr val="hlink"/>
              </a:buClr>
              <a:buSzPct val="120000"/>
            </a:pPr>
            <a:endParaRPr lang="en-US" altLang="en-US" dirty="0">
              <a:cs typeface="Times New Roman" pitchFamily="18" charset="0"/>
            </a:endParaRPr>
          </a:p>
          <a:p>
            <a:pPr marL="0" lvl="0" indent="0">
              <a:lnSpc>
                <a:spcPct val="80000"/>
              </a:lnSpc>
              <a:buNone/>
            </a:pPr>
            <a:r>
              <a:rPr lang="en-GB" b="1" dirty="0" smtClean="0"/>
              <a:t>     </a:t>
            </a:r>
          </a:p>
          <a:p>
            <a:pPr lvl="0">
              <a:lnSpc>
                <a:spcPct val="80000"/>
              </a:lnSpc>
            </a:pPr>
            <a:endParaRPr lang="en-GB" b="1" dirty="0"/>
          </a:p>
          <a:p>
            <a:pPr lvl="0">
              <a:lnSpc>
                <a:spcPct val="80000"/>
              </a:lnSpc>
            </a:pPr>
            <a:endParaRPr lang="en-GB" b="1" dirty="0" smtClean="0"/>
          </a:p>
          <a:p>
            <a:pPr marL="0" lvl="0" indent="0">
              <a:lnSpc>
                <a:spcPct val="80000"/>
              </a:lnSpc>
              <a:buNone/>
            </a:pPr>
            <a:endParaRPr lang="en-GB" dirty="0" smtClean="0"/>
          </a:p>
          <a:p>
            <a:pPr marL="0" lvl="0" indent="0">
              <a:lnSpc>
                <a:spcPct val="80000"/>
              </a:lnSpc>
              <a:buNone/>
            </a:pP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6600"/>
            <a:ext cx="7239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958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a:xfrm>
            <a:off x="468313" y="333375"/>
            <a:ext cx="8229600" cy="6524625"/>
          </a:xfrm>
        </p:spPr>
        <p:txBody>
          <a:bodyPr>
            <a:normAutofit/>
          </a:bodyPr>
          <a:lstStyle/>
          <a:p>
            <a:pPr marL="0" lvl="0" indent="0">
              <a:lnSpc>
                <a:spcPct val="80000"/>
              </a:lnSpc>
              <a:buNone/>
            </a:pPr>
            <a:r>
              <a:rPr lang="en-US" altLang="en-US" sz="3200" b="1" i="1" dirty="0" err="1" smtClean="0">
                <a:solidFill>
                  <a:srgbClr val="C4C4C4">
                    <a:lumMod val="20000"/>
                    <a:lumOff val="80000"/>
                  </a:srgbClr>
                </a:solidFill>
                <a:cs typeface="Times New Roman" pitchFamily="18" charset="0"/>
              </a:rPr>
              <a:t>Cont</a:t>
            </a:r>
            <a:r>
              <a:rPr lang="en-US" altLang="en-US" sz="3200" b="1" i="1" dirty="0" err="1">
                <a:solidFill>
                  <a:srgbClr val="C4C4C4">
                    <a:lumMod val="20000"/>
                    <a:lumOff val="80000"/>
                  </a:srgbClr>
                </a:solidFill>
                <a:cs typeface="Times New Roman" pitchFamily="18" charset="0"/>
              </a:rPr>
              <a:t>.;Physical</a:t>
            </a:r>
            <a:r>
              <a:rPr lang="en-US" altLang="en-US" sz="3200" b="1" i="1" dirty="0">
                <a:solidFill>
                  <a:srgbClr val="C4C4C4">
                    <a:lumMod val="20000"/>
                    <a:lumOff val="80000"/>
                  </a:srgbClr>
                </a:solidFill>
                <a:cs typeface="Times New Roman" pitchFamily="18" charset="0"/>
              </a:rPr>
              <a:t> examination</a:t>
            </a:r>
          </a:p>
          <a:p>
            <a:pPr eaLnBrk="1" hangingPunct="1">
              <a:lnSpc>
                <a:spcPct val="80000"/>
              </a:lnSpc>
              <a:buFont typeface="Wingdings" pitchFamily="2" charset="2"/>
              <a:buNone/>
            </a:pPr>
            <a:endParaRPr lang="en-US" altLang="en-US" sz="1600" b="1" u="sng" dirty="0">
              <a:cs typeface="Times New Roman" pitchFamily="18" charset="0"/>
            </a:endParaRPr>
          </a:p>
          <a:p>
            <a:pPr eaLnBrk="1" hangingPunct="1">
              <a:lnSpc>
                <a:spcPct val="80000"/>
              </a:lnSpc>
              <a:buFont typeface="Wingdings" pitchFamily="2" charset="2"/>
              <a:buNone/>
            </a:pPr>
            <a:endParaRPr lang="en-US" altLang="en-US" sz="1600" b="1" u="sng" dirty="0" smtClean="0">
              <a:cs typeface="Times New Roman" pitchFamily="18" charset="0"/>
            </a:endParaRPr>
          </a:p>
          <a:p>
            <a:pPr eaLnBrk="1" hangingPunct="1">
              <a:lnSpc>
                <a:spcPct val="80000"/>
              </a:lnSpc>
              <a:buFont typeface="Wingdings" pitchFamily="2" charset="2"/>
              <a:buNone/>
            </a:pPr>
            <a:r>
              <a:rPr lang="en-US" altLang="en-US" sz="1800" b="1" u="sng" dirty="0" smtClean="0">
                <a:cs typeface="Times New Roman" pitchFamily="18" charset="0"/>
              </a:rPr>
              <a:t>3-Eye manifestation:</a:t>
            </a:r>
            <a:endParaRPr lang="en-US" altLang="en-US" sz="1800" b="1" dirty="0" smtClean="0">
              <a:cs typeface="Times New Roman" pitchFamily="18" charset="0"/>
            </a:endParaRPr>
          </a:p>
          <a:p>
            <a:pPr algn="l" eaLnBrk="1" hangingPunct="1">
              <a:lnSpc>
                <a:spcPct val="80000"/>
              </a:lnSpc>
              <a:buFont typeface="Wingdings" pitchFamily="2" charset="2"/>
              <a:buNone/>
            </a:pPr>
            <a:r>
              <a:rPr lang="en-US" altLang="en-US" sz="1600" b="1" i="1" dirty="0" smtClean="0">
                <a:cs typeface="Times New Roman" pitchFamily="18" charset="0"/>
              </a:rPr>
              <a:t>a- Eye globe:</a:t>
            </a:r>
            <a:r>
              <a:rPr lang="en-US" altLang="en-US" sz="1600" b="1" dirty="0" smtClean="0">
                <a:cs typeface="Times New Roman" pitchFamily="18" charset="0"/>
              </a:rPr>
              <a:t>                                                         </a:t>
            </a:r>
          </a:p>
          <a:p>
            <a:pPr algn="l" eaLnBrk="1" hangingPunct="1">
              <a:lnSpc>
                <a:spcPct val="80000"/>
              </a:lnSpc>
              <a:buFont typeface="Wingdings" pitchFamily="2" charset="2"/>
              <a:buNone/>
            </a:pPr>
            <a:r>
              <a:rPr lang="en-US" altLang="en-US" sz="1600" b="1" dirty="0" err="1" smtClean="0">
                <a:cs typeface="Times New Roman" pitchFamily="18" charset="0"/>
              </a:rPr>
              <a:t>i</a:t>
            </a:r>
            <a:r>
              <a:rPr lang="en-US" altLang="en-US" sz="1600" b="1" dirty="0" smtClean="0">
                <a:cs typeface="Times New Roman" pitchFamily="18" charset="0"/>
              </a:rPr>
              <a:t>- Lacrimation: In organic phosphorous </a:t>
            </a:r>
          </a:p>
          <a:p>
            <a:pPr>
              <a:lnSpc>
                <a:spcPct val="80000"/>
              </a:lnSpc>
            </a:pPr>
            <a:r>
              <a:rPr lang="en-US" altLang="en-US" sz="1600" b="1" dirty="0" smtClean="0">
                <a:cs typeface="Times New Roman" pitchFamily="18" charset="0"/>
              </a:rPr>
              <a:t>ii- Nystagmus: In barbiturates, </a:t>
            </a:r>
            <a:r>
              <a:rPr lang="en-GB" sz="1600" b="1" dirty="0" smtClean="0"/>
              <a:t>Phenytoin, phencyclidine</a:t>
            </a:r>
            <a:endParaRPr lang="en-US" altLang="en-US" sz="1600" b="1" dirty="0" smtClean="0">
              <a:cs typeface="Times New Roman" pitchFamily="18" charset="0"/>
            </a:endParaRPr>
          </a:p>
          <a:p>
            <a:pPr algn="l" eaLnBrk="1" hangingPunct="1">
              <a:lnSpc>
                <a:spcPct val="80000"/>
              </a:lnSpc>
              <a:buFont typeface="Wingdings" pitchFamily="2" charset="2"/>
              <a:buNone/>
            </a:pPr>
            <a:r>
              <a:rPr lang="en-US" altLang="en-US" sz="1600" b="1" dirty="0" smtClean="0">
                <a:cs typeface="Times New Roman" pitchFamily="18" charset="0"/>
              </a:rPr>
              <a:t> </a:t>
            </a:r>
            <a:r>
              <a:rPr lang="en-US" altLang="en-US" sz="1600" b="1" i="1" dirty="0" smtClean="0">
                <a:cs typeface="Times New Roman" pitchFamily="18" charset="0"/>
              </a:rPr>
              <a:t>b- Pupils:</a:t>
            </a:r>
            <a:endParaRPr lang="en-US" altLang="en-US" sz="1600" b="1" dirty="0" smtClean="0">
              <a:cs typeface="Times New Roman" pitchFamily="18" charset="0"/>
            </a:endParaRPr>
          </a:p>
          <a:p>
            <a:pPr algn="l" eaLnBrk="1" hangingPunct="1">
              <a:lnSpc>
                <a:spcPct val="80000"/>
              </a:lnSpc>
              <a:buFont typeface="Wingdings" pitchFamily="2" charset="2"/>
              <a:buNone/>
            </a:pPr>
            <a:r>
              <a:rPr lang="en-US" altLang="en-US" sz="1600" b="1" dirty="0" err="1" smtClean="0">
                <a:cs typeface="Times New Roman" pitchFamily="18" charset="0"/>
              </a:rPr>
              <a:t>i</a:t>
            </a:r>
            <a:r>
              <a:rPr lang="en-US" altLang="en-US" sz="1600" b="1" dirty="0" smtClean="0">
                <a:cs typeface="Times New Roman" pitchFamily="18" charset="0"/>
              </a:rPr>
              <a:t>- </a:t>
            </a:r>
            <a:r>
              <a:rPr lang="en-US" altLang="en-US" sz="1800" b="1" dirty="0" err="1" smtClean="0">
                <a:cs typeface="Times New Roman" pitchFamily="18" charset="0"/>
              </a:rPr>
              <a:t>Miosis</a:t>
            </a:r>
            <a:r>
              <a:rPr lang="en-US" altLang="en-US" sz="1800" b="1" dirty="0" smtClean="0">
                <a:cs typeface="Times New Roman" pitchFamily="18" charset="0"/>
              </a:rPr>
              <a:t>: clonidine, </a:t>
            </a:r>
            <a:r>
              <a:rPr lang="en-US" altLang="en-US" sz="1800" b="1" dirty="0" err="1" smtClean="0">
                <a:cs typeface="Times New Roman" pitchFamily="18" charset="0"/>
              </a:rPr>
              <a:t>carbamates</a:t>
            </a:r>
            <a:r>
              <a:rPr lang="en-US" altLang="en-US" sz="1800" b="1" dirty="0" smtClean="0">
                <a:cs typeface="Times New Roman" pitchFamily="18" charset="0"/>
              </a:rPr>
              <a:t>, opiates,  organophosphates</a:t>
            </a:r>
          </a:p>
          <a:p>
            <a:pPr>
              <a:lnSpc>
                <a:spcPct val="90000"/>
              </a:lnSpc>
              <a:buClr>
                <a:schemeClr val="hlink"/>
              </a:buClr>
              <a:buSzPct val="120000"/>
            </a:pPr>
            <a:r>
              <a:rPr lang="en-US" altLang="en-US" sz="1800" dirty="0" smtClean="0">
                <a:cs typeface="Times New Roman" pitchFamily="18" charset="0"/>
              </a:rPr>
              <a:t>ii</a:t>
            </a:r>
            <a:r>
              <a:rPr lang="en-US" altLang="en-US" sz="1800" b="1" dirty="0" smtClean="0">
                <a:cs typeface="Times New Roman" pitchFamily="18" charset="0"/>
              </a:rPr>
              <a:t>-</a:t>
            </a:r>
            <a:r>
              <a:rPr lang="en-US" altLang="en-US" sz="1800" b="1" dirty="0" err="1" smtClean="0">
                <a:cs typeface="Times New Roman" pitchFamily="18" charset="0"/>
              </a:rPr>
              <a:t>Mydriasis</a:t>
            </a:r>
            <a:r>
              <a:rPr lang="en-US" altLang="en-US" sz="1800" b="1" dirty="0" smtClean="0">
                <a:cs typeface="Times New Roman" pitchFamily="18" charset="0"/>
              </a:rPr>
              <a:t>: anticholinergics or </a:t>
            </a:r>
            <a:r>
              <a:rPr lang="en-US" altLang="en-US" sz="1800" b="1" dirty="0" err="1" smtClean="0">
                <a:cs typeface="Times New Roman" pitchFamily="18" charset="0"/>
              </a:rPr>
              <a:t>sympathomimetics</a:t>
            </a:r>
            <a:r>
              <a:rPr lang="en-GB" sz="1800" dirty="0" smtClean="0"/>
              <a:t> ,</a:t>
            </a:r>
            <a:r>
              <a:rPr lang="en-GB" sz="1600" b="1" dirty="0" smtClean="0"/>
              <a:t>amphetamine, cocaine, LSD, atropine.</a:t>
            </a:r>
            <a:endParaRPr lang="en-US" altLang="en-US" sz="1600" b="1" u="sng" dirty="0" smtClean="0">
              <a:cs typeface="Times New Roman" pitchFamily="18" charset="0"/>
            </a:endParaRPr>
          </a:p>
          <a:p>
            <a:pPr algn="l" eaLnBrk="1" hangingPunct="1">
              <a:lnSpc>
                <a:spcPct val="80000"/>
              </a:lnSpc>
              <a:buFont typeface="Wingdings" pitchFamily="2" charset="2"/>
              <a:buNone/>
            </a:pPr>
            <a:endParaRPr lang="en-US" altLang="en-US" sz="1600" b="1" u="sng" dirty="0" smtClean="0">
              <a:cs typeface="Times New Roman" pitchFamily="18" charset="0"/>
            </a:endParaRPr>
          </a:p>
          <a:p>
            <a:pPr algn="l" eaLnBrk="1" hangingPunct="1">
              <a:lnSpc>
                <a:spcPct val="80000"/>
              </a:lnSpc>
              <a:buFont typeface="Wingdings" pitchFamily="2" charset="2"/>
              <a:buNone/>
            </a:pPr>
            <a:r>
              <a:rPr lang="en-US" altLang="en-US" sz="1800" b="1" u="sng" dirty="0" smtClean="0">
                <a:cs typeface="Times New Roman" pitchFamily="18" charset="0"/>
              </a:rPr>
              <a:t>4-Gastro-intestinal manifestations:</a:t>
            </a:r>
            <a:endParaRPr lang="en-US" altLang="en-US" sz="1800" b="1" dirty="0" smtClean="0">
              <a:cs typeface="Times New Roman" pitchFamily="18" charset="0"/>
            </a:endParaRPr>
          </a:p>
          <a:p>
            <a:pPr algn="l" eaLnBrk="1" hangingPunct="1">
              <a:lnSpc>
                <a:spcPct val="80000"/>
              </a:lnSpc>
              <a:buFont typeface="Wingdings" pitchFamily="2" charset="2"/>
              <a:buNone/>
            </a:pPr>
            <a:r>
              <a:rPr lang="en-US" altLang="en-US" sz="1600" b="1" i="1" dirty="0" smtClean="0">
                <a:cs typeface="Times New Roman" pitchFamily="18" charset="0"/>
              </a:rPr>
              <a:t>a- Mouth:</a:t>
            </a:r>
          </a:p>
          <a:p>
            <a:pPr algn="l" eaLnBrk="1" hangingPunct="1">
              <a:lnSpc>
                <a:spcPct val="80000"/>
              </a:lnSpc>
              <a:buFont typeface="Wingdings" pitchFamily="2" charset="2"/>
              <a:buNone/>
            </a:pPr>
            <a:r>
              <a:rPr lang="en-US" altLang="en-US" sz="1600" b="1" dirty="0" err="1" smtClean="0">
                <a:cs typeface="Times New Roman" pitchFamily="18" charset="0"/>
              </a:rPr>
              <a:t>i</a:t>
            </a:r>
            <a:r>
              <a:rPr lang="en-US" altLang="en-US" sz="1600" b="1" dirty="0" smtClean="0">
                <a:cs typeface="Times New Roman" pitchFamily="18" charset="0"/>
              </a:rPr>
              <a:t>- Salivation: In </a:t>
            </a:r>
            <a:r>
              <a:rPr lang="en-US" altLang="en-US" sz="1600" b="1" dirty="0" err="1" smtClean="0">
                <a:cs typeface="Times New Roman" pitchFamily="18" charset="0"/>
              </a:rPr>
              <a:t>organophosphorous</a:t>
            </a:r>
            <a:r>
              <a:rPr lang="en-US" altLang="en-US" sz="1600" b="1" dirty="0" smtClean="0">
                <a:cs typeface="Times New Roman" pitchFamily="18" charset="0"/>
              </a:rPr>
              <a:t> compounds.</a:t>
            </a:r>
          </a:p>
          <a:p>
            <a:pPr algn="l" eaLnBrk="1" hangingPunct="1">
              <a:lnSpc>
                <a:spcPct val="80000"/>
              </a:lnSpc>
              <a:buFont typeface="Wingdings" pitchFamily="2" charset="2"/>
              <a:buNone/>
            </a:pPr>
            <a:r>
              <a:rPr lang="en-US" altLang="en-US" sz="1600" b="1" dirty="0" smtClean="0">
                <a:cs typeface="Times New Roman" pitchFamily="18" charset="0"/>
              </a:rPr>
              <a:t>ii- Dry mouth: In atropine and other anticholinergic drugs.</a:t>
            </a:r>
          </a:p>
          <a:p>
            <a:pPr algn="l" eaLnBrk="1" hangingPunct="1">
              <a:lnSpc>
                <a:spcPct val="80000"/>
              </a:lnSpc>
              <a:buFont typeface="Wingdings" pitchFamily="2" charset="2"/>
              <a:buNone/>
            </a:pPr>
            <a:r>
              <a:rPr lang="en-US" altLang="en-US" sz="1600" b="1" dirty="0" smtClean="0">
                <a:cs typeface="Times New Roman" pitchFamily="18" charset="0"/>
              </a:rPr>
              <a:t>iii- Corrosion : With corrosives.</a:t>
            </a:r>
          </a:p>
          <a:p>
            <a:pPr algn="l" eaLnBrk="1" hangingPunct="1">
              <a:lnSpc>
                <a:spcPct val="80000"/>
              </a:lnSpc>
              <a:buFont typeface="Wingdings" pitchFamily="2" charset="2"/>
              <a:buNone/>
            </a:pPr>
            <a:r>
              <a:rPr lang="en-US" altLang="en-US" sz="1600" b="1" dirty="0" smtClean="0">
                <a:cs typeface="Times New Roman" pitchFamily="18" charset="0"/>
              </a:rPr>
              <a:t>iv- Gum discoloration: Lead causes blue line. Cadmium causes yellow line. Mercury causes grey line.</a:t>
            </a:r>
          </a:p>
          <a:p>
            <a:pPr algn="l" eaLnBrk="1" hangingPunct="1">
              <a:lnSpc>
                <a:spcPct val="80000"/>
              </a:lnSpc>
              <a:buFont typeface="Wingdings" pitchFamily="2" charset="2"/>
              <a:buNone/>
            </a:pPr>
            <a:endParaRPr lang="en-US" altLang="en-US" sz="1600" b="1" dirty="0" smtClean="0">
              <a:cs typeface="Times New Roman" pitchFamily="18" charset="0"/>
            </a:endParaRPr>
          </a:p>
          <a:p>
            <a:pPr algn="l" eaLnBrk="1" hangingPunct="1">
              <a:lnSpc>
                <a:spcPct val="80000"/>
              </a:lnSpc>
              <a:buFont typeface="Wingdings" pitchFamily="2" charset="2"/>
              <a:buNone/>
            </a:pPr>
            <a:r>
              <a:rPr lang="en-US" altLang="en-US" sz="1600" b="1" i="1" dirty="0" smtClean="0">
                <a:cs typeface="Times New Roman" pitchFamily="18" charset="0"/>
              </a:rPr>
              <a:t>b- Vomiting: </a:t>
            </a:r>
            <a:r>
              <a:rPr lang="en-GB" sz="1600" b="1" dirty="0" smtClean="0"/>
              <a:t>Caffeine, corrosive, heavy metals, phenol, salicylates</a:t>
            </a:r>
            <a:endParaRPr lang="en-US" altLang="en-US" sz="1600" b="1" dirty="0" smtClean="0">
              <a:cs typeface="Times New Roman" pitchFamily="18" charset="0"/>
            </a:endParaRPr>
          </a:p>
          <a:p>
            <a:pPr marL="0" indent="0">
              <a:lnSpc>
                <a:spcPct val="80000"/>
              </a:lnSpc>
              <a:buNone/>
            </a:pPr>
            <a:r>
              <a:rPr lang="en-US" altLang="en-US" sz="1600" b="1" i="1" dirty="0" smtClean="0">
                <a:cs typeface="Times New Roman" pitchFamily="18" charset="0"/>
              </a:rPr>
              <a:t>c- Abdominal </a:t>
            </a:r>
            <a:r>
              <a:rPr lang="en-US" altLang="en-US" sz="1600" b="1" i="1" dirty="0" err="1" smtClean="0">
                <a:cs typeface="Times New Roman" pitchFamily="18" charset="0"/>
              </a:rPr>
              <a:t>colics</a:t>
            </a:r>
            <a:r>
              <a:rPr lang="en-US" altLang="en-US" sz="1600" b="1" i="1" dirty="0" smtClean="0">
                <a:cs typeface="Times New Roman" pitchFamily="18" charset="0"/>
              </a:rPr>
              <a:t>:  </a:t>
            </a:r>
            <a:r>
              <a:rPr lang="en-GB" sz="1600" b="1" dirty="0" smtClean="0"/>
              <a:t>Arsenic, heavy metals, organophosphates, mushrooms</a:t>
            </a:r>
            <a:endParaRPr lang="en-US" altLang="en-US" sz="1600" b="1" i="1" dirty="0" smtClean="0">
              <a:cs typeface="Times New Roman" pitchFamily="18" charset="0"/>
            </a:endParaRPr>
          </a:p>
          <a:p>
            <a:pPr marL="0" indent="0">
              <a:lnSpc>
                <a:spcPct val="80000"/>
              </a:lnSpc>
              <a:buNone/>
            </a:pPr>
            <a:r>
              <a:rPr lang="en-US" altLang="en-US" sz="1600" b="1" dirty="0" smtClean="0">
                <a:cs typeface="Times New Roman" pitchFamily="18" charset="0"/>
              </a:rPr>
              <a:t>d- Diarrhea: with </a:t>
            </a:r>
            <a:r>
              <a:rPr lang="en-GB" altLang="en-US" sz="1600" b="1" dirty="0" smtClean="0"/>
              <a:t>a</a:t>
            </a:r>
            <a:r>
              <a:rPr lang="en-GB" sz="1600" b="1" dirty="0" smtClean="0"/>
              <a:t>rsenic, boric acid, iron, organophosphates, mushrooms</a:t>
            </a:r>
            <a:r>
              <a:rPr lang="en-US" altLang="en-US" sz="1600" b="1" dirty="0" smtClean="0">
                <a:cs typeface="Times New Roman" pitchFamily="18" charset="0"/>
              </a:rPr>
              <a:t>.</a:t>
            </a:r>
          </a:p>
          <a:p>
            <a:pPr algn="l" eaLnBrk="1" hangingPunct="1">
              <a:lnSpc>
                <a:spcPct val="80000"/>
              </a:lnSpc>
              <a:buFont typeface="Wingdings" pitchFamily="2" charset="2"/>
              <a:buNone/>
            </a:pPr>
            <a:r>
              <a:rPr lang="en-US" altLang="en-US" sz="1600" b="1" dirty="0" smtClean="0">
                <a:cs typeface="Times New Roman" pitchFamily="18" charset="0"/>
              </a:rPr>
              <a:t>e- Constipation with opium and lead.</a:t>
            </a:r>
          </a:p>
          <a:p>
            <a:pPr algn="l" eaLnBrk="1" hangingPunct="1">
              <a:lnSpc>
                <a:spcPct val="80000"/>
              </a:lnSpc>
              <a:buFont typeface="Wingdings" pitchFamily="2" charset="2"/>
              <a:buNone/>
            </a:pPr>
            <a:endParaRPr lang="en-US" altLang="en-US" sz="1600" b="1" u="sng" dirty="0" smtClean="0">
              <a:cs typeface="Times New Roman" pitchFamily="18" charset="0"/>
            </a:endParaRPr>
          </a:p>
        </p:txBody>
      </p:sp>
      <p:pic>
        <p:nvPicPr>
          <p:cNvPr id="59395" name="Picture 3" descr="ey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066800"/>
            <a:ext cx="26860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oral muco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971800"/>
            <a:ext cx="18716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343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304800" y="304800"/>
            <a:ext cx="8748712" cy="6192838"/>
          </a:xfrm>
        </p:spPr>
        <p:txBody>
          <a:bodyPr>
            <a:normAutofit/>
          </a:bodyPr>
          <a:lstStyle/>
          <a:p>
            <a:pPr marL="0" lvl="0" indent="0">
              <a:lnSpc>
                <a:spcPct val="80000"/>
              </a:lnSpc>
              <a:buNone/>
            </a:pPr>
            <a:r>
              <a:rPr lang="en-US" altLang="en-US" sz="3200" b="1" i="1" dirty="0" err="1" smtClean="0">
                <a:solidFill>
                  <a:srgbClr val="C4C4C4">
                    <a:lumMod val="20000"/>
                    <a:lumOff val="80000"/>
                  </a:srgbClr>
                </a:solidFill>
                <a:cs typeface="Times New Roman" pitchFamily="18" charset="0"/>
              </a:rPr>
              <a:t>Cont</a:t>
            </a:r>
            <a:r>
              <a:rPr lang="en-US" altLang="en-US" sz="3200" b="1" i="1" dirty="0" err="1">
                <a:solidFill>
                  <a:srgbClr val="C4C4C4">
                    <a:lumMod val="20000"/>
                    <a:lumOff val="80000"/>
                  </a:srgbClr>
                </a:solidFill>
                <a:cs typeface="Times New Roman" pitchFamily="18" charset="0"/>
              </a:rPr>
              <a:t>.;Physical</a:t>
            </a:r>
            <a:r>
              <a:rPr lang="en-US" altLang="en-US" sz="3200" b="1" i="1" dirty="0">
                <a:solidFill>
                  <a:srgbClr val="C4C4C4">
                    <a:lumMod val="20000"/>
                    <a:lumOff val="80000"/>
                  </a:srgbClr>
                </a:solidFill>
                <a:cs typeface="Times New Roman" pitchFamily="18" charset="0"/>
              </a:rPr>
              <a:t> examination</a:t>
            </a:r>
          </a:p>
          <a:p>
            <a:pPr algn="l" eaLnBrk="1" hangingPunct="1">
              <a:lnSpc>
                <a:spcPct val="80000"/>
              </a:lnSpc>
              <a:buFont typeface="Wingdings" pitchFamily="2" charset="2"/>
              <a:buNone/>
            </a:pPr>
            <a:endParaRPr lang="en-US" altLang="en-US" sz="1600" b="1" u="sng" dirty="0">
              <a:cs typeface="Times New Roman" pitchFamily="18" charset="0"/>
            </a:endParaRPr>
          </a:p>
          <a:p>
            <a:pPr algn="l" eaLnBrk="1" hangingPunct="1">
              <a:lnSpc>
                <a:spcPct val="80000"/>
              </a:lnSpc>
              <a:buFont typeface="Wingdings" pitchFamily="2" charset="2"/>
              <a:buNone/>
            </a:pPr>
            <a:endParaRPr lang="en-US" altLang="en-US" sz="1600" b="1" u="sng" dirty="0" smtClean="0">
              <a:cs typeface="Times New Roman" pitchFamily="18" charset="0"/>
            </a:endParaRPr>
          </a:p>
          <a:p>
            <a:pPr algn="l" eaLnBrk="1" hangingPunct="1">
              <a:lnSpc>
                <a:spcPct val="80000"/>
              </a:lnSpc>
              <a:buFont typeface="Wingdings" pitchFamily="2" charset="2"/>
              <a:buNone/>
            </a:pPr>
            <a:r>
              <a:rPr lang="en-US" altLang="en-US" sz="1600" b="1" u="sng" dirty="0" smtClean="0">
                <a:cs typeface="Times New Roman" pitchFamily="18" charset="0"/>
              </a:rPr>
              <a:t>5-Cardio-vascular manifestations:</a:t>
            </a:r>
            <a:endParaRPr lang="en-US" altLang="en-US" sz="1600" b="1" dirty="0" smtClean="0">
              <a:cs typeface="Times New Roman" pitchFamily="18" charset="0"/>
            </a:endParaRPr>
          </a:p>
          <a:p>
            <a:pPr marL="0" indent="0">
              <a:lnSpc>
                <a:spcPct val="80000"/>
              </a:lnSpc>
              <a:buNone/>
            </a:pPr>
            <a:r>
              <a:rPr lang="en-US" altLang="en-US" sz="1600" b="1" dirty="0" smtClean="0">
                <a:cs typeface="Times New Roman" pitchFamily="18" charset="0"/>
              </a:rPr>
              <a:t>a- Tachycardia: In alcohol (ethanol) atropine., </a:t>
            </a:r>
            <a:r>
              <a:rPr lang="en-GB" sz="1600" b="1" dirty="0" smtClean="0"/>
              <a:t>amphetamine, </a:t>
            </a:r>
            <a:r>
              <a:rPr lang="en-GB" sz="1600" b="1" dirty="0" err="1" smtClean="0"/>
              <a:t>salicylates</a:t>
            </a:r>
            <a:endParaRPr lang="en-US" altLang="en-US" sz="1600" b="1" dirty="0" smtClean="0">
              <a:cs typeface="Times New Roman" pitchFamily="18" charset="0"/>
            </a:endParaRPr>
          </a:p>
          <a:p>
            <a:pPr marL="0" indent="0">
              <a:lnSpc>
                <a:spcPct val="80000"/>
              </a:lnSpc>
              <a:buNone/>
            </a:pPr>
            <a:r>
              <a:rPr lang="en-US" altLang="en-US" sz="1600" b="1" dirty="0" smtClean="0">
                <a:cs typeface="Times New Roman" pitchFamily="18" charset="0"/>
              </a:rPr>
              <a:t>b- </a:t>
            </a:r>
            <a:r>
              <a:rPr lang="en-US" altLang="en-US" sz="1600" b="1" dirty="0" err="1" smtClean="0">
                <a:cs typeface="Times New Roman" pitchFamily="18" charset="0"/>
              </a:rPr>
              <a:t>Bradycardia</a:t>
            </a:r>
            <a:r>
              <a:rPr lang="en-US" altLang="en-US" sz="1600" b="1" dirty="0" smtClean="0">
                <a:cs typeface="Times New Roman" pitchFamily="18" charset="0"/>
              </a:rPr>
              <a:t> : In digitalis ,</a:t>
            </a:r>
            <a:r>
              <a:rPr lang="en-GB" sz="1600" b="1" dirty="0" smtClean="0"/>
              <a:t> narcotics, sedatives</a:t>
            </a:r>
            <a:r>
              <a:rPr lang="en-US" altLang="en-US" sz="1600" b="1" dirty="0" smtClean="0">
                <a:cs typeface="Times New Roman" pitchFamily="18" charset="0"/>
              </a:rPr>
              <a:t> opium,&amp; β  blockers.</a:t>
            </a:r>
          </a:p>
          <a:p>
            <a:pPr marL="0" indent="0">
              <a:lnSpc>
                <a:spcPct val="80000"/>
              </a:lnSpc>
              <a:buNone/>
            </a:pPr>
            <a:r>
              <a:rPr lang="en-US" altLang="en-US" sz="1600" b="1" dirty="0" smtClean="0">
                <a:cs typeface="Times New Roman" pitchFamily="18" charset="0"/>
              </a:rPr>
              <a:t>c- Rise in blood pressure: Lead, amphetamine, and tricyclic antidepressant.</a:t>
            </a:r>
            <a:r>
              <a:rPr lang="en-GB" sz="1600" b="1" dirty="0" smtClean="0"/>
              <a:t>, cocaine, </a:t>
            </a:r>
            <a:r>
              <a:rPr lang="en-GB" sz="1600" b="1" dirty="0" err="1" smtClean="0"/>
              <a:t>antimuscarinic</a:t>
            </a:r>
            <a:endParaRPr lang="en-US" altLang="en-US" sz="1600" b="1" dirty="0" smtClean="0">
              <a:cs typeface="Times New Roman" pitchFamily="18" charset="0"/>
            </a:endParaRPr>
          </a:p>
          <a:p>
            <a:pPr marL="0" indent="0">
              <a:lnSpc>
                <a:spcPct val="80000"/>
              </a:lnSpc>
              <a:buNone/>
            </a:pPr>
            <a:r>
              <a:rPr lang="en-US" altLang="en-US" sz="1600" b="1" dirty="0" smtClean="0">
                <a:cs typeface="Times New Roman" pitchFamily="18" charset="0"/>
              </a:rPr>
              <a:t>d- Hypotension: In barbiturates., </a:t>
            </a:r>
            <a:r>
              <a:rPr lang="en-GB" sz="1600" b="1" dirty="0" smtClean="0"/>
              <a:t>Calcium channel blockers, β-blockers, clonidine, sedative hypnotics</a:t>
            </a:r>
            <a:endParaRPr lang="en-US" altLang="en-US" sz="1600" b="1" dirty="0" smtClean="0">
              <a:cs typeface="Times New Roman" pitchFamily="18" charset="0"/>
            </a:endParaRPr>
          </a:p>
          <a:p>
            <a:pPr algn="l" eaLnBrk="1" hangingPunct="1">
              <a:lnSpc>
                <a:spcPct val="80000"/>
              </a:lnSpc>
              <a:buFont typeface="Wingdings" pitchFamily="2" charset="2"/>
              <a:buNone/>
            </a:pPr>
            <a:endParaRPr lang="en-US" altLang="en-US" sz="1600" b="1" u="sng" dirty="0" smtClean="0">
              <a:cs typeface="Times New Roman" pitchFamily="18" charset="0"/>
            </a:endParaRPr>
          </a:p>
          <a:p>
            <a:pPr algn="l" eaLnBrk="1" hangingPunct="1">
              <a:lnSpc>
                <a:spcPct val="80000"/>
              </a:lnSpc>
              <a:buFont typeface="Wingdings" pitchFamily="2" charset="2"/>
              <a:buNone/>
            </a:pPr>
            <a:r>
              <a:rPr lang="en-US" altLang="en-US" sz="1600" b="1" u="sng" dirty="0" smtClean="0">
                <a:cs typeface="Times New Roman" pitchFamily="18" charset="0"/>
              </a:rPr>
              <a:t>6-Respiratory manifestations:</a:t>
            </a:r>
            <a:endParaRPr lang="en-US" altLang="en-US" sz="1600" b="1" dirty="0" smtClean="0">
              <a:cs typeface="Times New Roman" pitchFamily="18" charset="0"/>
            </a:endParaRPr>
          </a:p>
          <a:p>
            <a:pPr>
              <a:lnSpc>
                <a:spcPct val="80000"/>
              </a:lnSpc>
            </a:pPr>
            <a:r>
              <a:rPr lang="en-US" altLang="en-US" sz="1600" b="1" dirty="0" smtClean="0">
                <a:cs typeface="Times New Roman" pitchFamily="18" charset="0"/>
              </a:rPr>
              <a:t>Acute respiratory failure in barbiturates.</a:t>
            </a:r>
          </a:p>
          <a:p>
            <a:pPr>
              <a:lnSpc>
                <a:spcPct val="80000"/>
              </a:lnSpc>
            </a:pPr>
            <a:r>
              <a:rPr lang="en-US" altLang="en-US" sz="1600" b="1" dirty="0" smtClean="0">
                <a:cs typeface="Times New Roman" pitchFamily="18" charset="0"/>
              </a:rPr>
              <a:t>Pulmonary edema due to inhalation of petroleum and arsenic fumes. </a:t>
            </a:r>
          </a:p>
          <a:p>
            <a:pPr>
              <a:lnSpc>
                <a:spcPct val="80000"/>
              </a:lnSpc>
            </a:pPr>
            <a:r>
              <a:rPr lang="en-GB" sz="1600" b="1" dirty="0" smtClean="0"/>
              <a:t>Rapid respiration	(Salicylate, CO), Slow rate (Alcohol, barbiturates, narcotics)</a:t>
            </a:r>
          </a:p>
          <a:p>
            <a:pPr>
              <a:lnSpc>
                <a:spcPct val="80000"/>
              </a:lnSpc>
            </a:pPr>
            <a:r>
              <a:rPr lang="en-GB" sz="1600" b="1" dirty="0" smtClean="0"/>
              <a:t>Paralysis of respiration(Botulism, organophosphates), </a:t>
            </a:r>
            <a:endParaRPr lang="en-US" altLang="en-US" sz="1600" b="1" dirty="0" smtClean="0">
              <a:cs typeface="Times New Roman" pitchFamily="18" charset="0"/>
            </a:endParaRPr>
          </a:p>
          <a:p>
            <a:pPr>
              <a:lnSpc>
                <a:spcPct val="80000"/>
              </a:lnSpc>
            </a:pPr>
            <a:endParaRPr lang="en-US" altLang="en-US" sz="1600" b="1" u="sng" dirty="0" smtClean="0">
              <a:cs typeface="Times New Roman" pitchFamily="18" charset="0"/>
            </a:endParaRPr>
          </a:p>
          <a:p>
            <a:pPr algn="l" eaLnBrk="1" hangingPunct="1">
              <a:lnSpc>
                <a:spcPct val="80000"/>
              </a:lnSpc>
              <a:buFont typeface="Wingdings" pitchFamily="2" charset="2"/>
              <a:buNone/>
            </a:pPr>
            <a:endParaRPr lang="en-US" altLang="en-US" sz="1600" b="1" dirty="0" smtClean="0">
              <a:cs typeface="Times New Roman" pitchFamily="18" charset="0"/>
            </a:endParaRPr>
          </a:p>
          <a:p>
            <a:pPr algn="l" eaLnBrk="1" hangingPunct="1">
              <a:lnSpc>
                <a:spcPct val="80000"/>
              </a:lnSpc>
              <a:buFont typeface="Wingdings" pitchFamily="2" charset="2"/>
              <a:buNone/>
            </a:pPr>
            <a:r>
              <a:rPr lang="en-US" altLang="en-US" sz="1600" b="1" dirty="0" smtClean="0">
                <a:cs typeface="Times New Roman" pitchFamily="18" charset="0"/>
              </a:rPr>
              <a:t>              	</a:t>
            </a:r>
          </a:p>
        </p:txBody>
      </p:sp>
      <p:pic>
        <p:nvPicPr>
          <p:cNvPr id="60419" name="Picture 3" descr="blood%20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14800"/>
            <a:ext cx="678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510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idx="1"/>
          </p:nvPr>
        </p:nvSpPr>
        <p:spPr>
          <a:xfrm>
            <a:off x="611188" y="404813"/>
            <a:ext cx="8229600" cy="5903912"/>
          </a:xfrm>
        </p:spPr>
        <p:txBody>
          <a:bodyPr/>
          <a:lstStyle/>
          <a:p>
            <a:pPr algn="l" eaLnBrk="1" hangingPunct="1">
              <a:lnSpc>
                <a:spcPct val="80000"/>
              </a:lnSpc>
              <a:buFont typeface="Wingdings" pitchFamily="2" charset="2"/>
              <a:buNone/>
            </a:pPr>
            <a:r>
              <a:rPr lang="en-US" altLang="en-US" sz="2800" b="1" dirty="0" smtClean="0">
                <a:solidFill>
                  <a:schemeClr val="accent1">
                    <a:lumMod val="20000"/>
                    <a:lumOff val="80000"/>
                  </a:schemeClr>
                </a:solidFill>
              </a:rPr>
              <a:t>C- Analytical toxicological laboratory screening</a:t>
            </a:r>
          </a:p>
          <a:p>
            <a:pPr algn="l" eaLnBrk="1" hangingPunct="1">
              <a:lnSpc>
                <a:spcPct val="80000"/>
              </a:lnSpc>
              <a:buFont typeface="Wingdings" pitchFamily="2" charset="2"/>
              <a:buNone/>
            </a:pPr>
            <a:endParaRPr lang="en-US" altLang="en-US" sz="2400" b="1" dirty="0" smtClean="0"/>
          </a:p>
          <a:p>
            <a:pPr algn="l" eaLnBrk="1" hangingPunct="1">
              <a:lnSpc>
                <a:spcPct val="80000"/>
              </a:lnSpc>
              <a:buFont typeface="Wingdings" pitchFamily="2" charset="2"/>
              <a:buNone/>
            </a:pPr>
            <a:endParaRPr lang="en-US" altLang="en-US" sz="2400" b="1" dirty="0" smtClean="0"/>
          </a:p>
          <a:p>
            <a:pPr marL="0" indent="0">
              <a:lnSpc>
                <a:spcPct val="80000"/>
              </a:lnSpc>
              <a:buNone/>
            </a:pPr>
            <a:r>
              <a:rPr lang="en-US" altLang="en-US" sz="2400" b="1" dirty="0"/>
              <a:t> </a:t>
            </a:r>
            <a:r>
              <a:rPr lang="en-US" altLang="en-US" sz="2400" b="1" dirty="0" smtClean="0"/>
              <a:t>These give the correct diagnosis and could be done on biological fluids .This usually include:</a:t>
            </a:r>
          </a:p>
          <a:p>
            <a:pPr>
              <a:lnSpc>
                <a:spcPct val="80000"/>
              </a:lnSpc>
            </a:pPr>
            <a:r>
              <a:rPr lang="en-US" altLang="en-US" sz="2400" b="1" dirty="0" smtClean="0"/>
              <a:t>CBC</a:t>
            </a:r>
          </a:p>
          <a:p>
            <a:pPr>
              <a:lnSpc>
                <a:spcPct val="80000"/>
              </a:lnSpc>
            </a:pPr>
            <a:r>
              <a:rPr lang="en-US" altLang="en-US" sz="2400" b="1" dirty="0" smtClean="0"/>
              <a:t>Serum electrolyte level.</a:t>
            </a:r>
          </a:p>
          <a:p>
            <a:pPr>
              <a:lnSpc>
                <a:spcPct val="80000"/>
              </a:lnSpc>
            </a:pPr>
            <a:r>
              <a:rPr lang="en-US" altLang="en-US" sz="2400" b="1" dirty="0" smtClean="0"/>
              <a:t>BUN</a:t>
            </a:r>
          </a:p>
          <a:p>
            <a:pPr>
              <a:lnSpc>
                <a:spcPct val="80000"/>
              </a:lnSpc>
            </a:pPr>
            <a:r>
              <a:rPr lang="en-US" altLang="en-US" sz="2400" b="1" dirty="0" smtClean="0"/>
              <a:t>Blood glucose, prothrombin time.</a:t>
            </a:r>
          </a:p>
          <a:p>
            <a:pPr>
              <a:lnSpc>
                <a:spcPct val="80000"/>
              </a:lnSpc>
            </a:pPr>
            <a:r>
              <a:rPr lang="en-US" altLang="en-US" sz="2400" b="1" dirty="0" smtClean="0"/>
              <a:t>Urine analysis.</a:t>
            </a:r>
          </a:p>
          <a:p>
            <a:pPr>
              <a:lnSpc>
                <a:spcPct val="80000"/>
              </a:lnSpc>
            </a:pPr>
            <a:r>
              <a:rPr lang="en-US" altLang="en-US" sz="2400" b="1" dirty="0" smtClean="0"/>
              <a:t>X-ray on the chest.</a:t>
            </a:r>
          </a:p>
          <a:p>
            <a:pPr>
              <a:lnSpc>
                <a:spcPct val="80000"/>
              </a:lnSpc>
            </a:pPr>
            <a:r>
              <a:rPr lang="en-US" altLang="en-US" sz="2400" b="1" dirty="0" smtClean="0"/>
              <a:t>Spinal tap (meningitis (coma, fever)</a:t>
            </a:r>
          </a:p>
          <a:p>
            <a:pPr>
              <a:lnSpc>
                <a:spcPct val="80000"/>
              </a:lnSpc>
            </a:pPr>
            <a:endParaRPr lang="en-US" altLang="en-US" sz="2400" b="1" dirty="0" smtClean="0"/>
          </a:p>
          <a:p>
            <a:pPr algn="l" eaLnBrk="1" hangingPunct="1">
              <a:lnSpc>
                <a:spcPct val="80000"/>
              </a:lnSpc>
              <a:buFont typeface="Wingdings" pitchFamily="2" charset="2"/>
              <a:buNone/>
            </a:pPr>
            <a:endParaRPr lang="en-US" altLang="en-US" sz="2400" dirty="0" smtClean="0"/>
          </a:p>
          <a:p>
            <a:pPr eaLnBrk="1" hangingPunct="1">
              <a:lnSpc>
                <a:spcPct val="80000"/>
              </a:lnSpc>
            </a:pPr>
            <a:endParaRPr lang="en-US" altLang="en-US" sz="2400" dirty="0" smtClean="0"/>
          </a:p>
        </p:txBody>
      </p:sp>
    </p:spTree>
    <p:extLst>
      <p:ext uri="{BB962C8B-B14F-4D97-AF65-F5344CB8AC3E}">
        <p14:creationId xmlns:p14="http://schemas.microsoft.com/office/powerpoint/2010/main" val="484480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10600" cy="5181600"/>
          </a:xfrm>
        </p:spPr>
        <p:txBody>
          <a:bodyPr/>
          <a:lstStyle/>
          <a:p>
            <a:pPr marL="0" indent="0">
              <a:buNone/>
            </a:pPr>
            <a:endParaRPr lang="en-GB" dirty="0" smtClean="0"/>
          </a:p>
          <a:p>
            <a:pPr marL="0" indent="0">
              <a:buNone/>
            </a:pPr>
            <a:r>
              <a:rPr lang="en-GB" sz="2800" b="1" dirty="0" smtClean="0">
                <a:solidFill>
                  <a:schemeClr val="accent1">
                    <a:lumMod val="20000"/>
                    <a:lumOff val="80000"/>
                  </a:schemeClr>
                </a:solidFill>
              </a:rPr>
              <a:t>General methods</a:t>
            </a:r>
            <a:endParaRPr lang="en-US" sz="2800" b="1" dirty="0" smtClean="0">
              <a:solidFill>
                <a:schemeClr val="accent1">
                  <a:lumMod val="20000"/>
                  <a:lumOff val="80000"/>
                </a:schemeClr>
              </a:solidFill>
            </a:endParaRPr>
          </a:p>
          <a:p>
            <a:pPr lvl="0">
              <a:buFont typeface="Arial" pitchFamily="34" charset="0"/>
              <a:buChar char="•"/>
            </a:pPr>
            <a:endParaRPr lang="en-GB" dirty="0" smtClean="0"/>
          </a:p>
          <a:p>
            <a:pPr lvl="0">
              <a:buFont typeface="Arial" pitchFamily="34" charset="0"/>
              <a:buChar char="•"/>
            </a:pPr>
            <a:r>
              <a:rPr lang="en-GB" sz="1800" b="1" dirty="0" smtClean="0"/>
              <a:t>Since about 15-20 drugs account for almost 90% of pharmaceutical poisonings, most laboratories limit drug screens to those substances commonly involved in poisonings.</a:t>
            </a:r>
            <a:endParaRPr lang="en-US" sz="1800" b="1" dirty="0" smtClean="0"/>
          </a:p>
          <a:p>
            <a:pPr lvl="0">
              <a:buFont typeface="Arial" pitchFamily="34" charset="0"/>
              <a:buChar char="•"/>
            </a:pPr>
            <a:r>
              <a:rPr lang="en-GB" sz="1800" b="1" dirty="0" smtClean="0"/>
              <a:t>Initially the samples are separated into bases and acids. Weak acids (e.g. barbiturates) are unionized in acid pH and easily extracted from an acidified sample. Weak bases (e.g. opiates) are extracted under alkaline conditions. </a:t>
            </a:r>
            <a:endParaRPr lang="en-US" sz="1800" b="1" dirty="0" smtClean="0"/>
          </a:p>
          <a:p>
            <a:pPr lvl="0">
              <a:buFont typeface="Arial" pitchFamily="34" charset="0"/>
              <a:buChar char="•"/>
            </a:pPr>
            <a:r>
              <a:rPr lang="en-GB" sz="1800" b="1" dirty="0" smtClean="0"/>
              <a:t>Simple rapid screening methods (1.5-hour turnaround time) can detect 94-98% of all substances eventually found by chromatographic methods, by combining spot tests, immunoassay, and thin-layer chromatography (TLC). </a:t>
            </a:r>
            <a:endParaRPr lang="en-US" sz="1800" b="1" dirty="0" smtClean="0"/>
          </a:p>
          <a:p>
            <a:pPr lvl="0">
              <a:buFont typeface="Arial" pitchFamily="34" charset="0"/>
              <a:buChar char="•"/>
            </a:pPr>
            <a:r>
              <a:rPr lang="en-GB" sz="1800" b="1" dirty="0" smtClean="0"/>
              <a:t>Urine spot tests (i.e., rudimentary tests generally involving the addition of a reagent to a urine specimen) are available for </a:t>
            </a:r>
            <a:r>
              <a:rPr lang="en-GB" sz="1800" b="1" dirty="0" err="1" smtClean="0"/>
              <a:t>salicylates</a:t>
            </a:r>
            <a:r>
              <a:rPr lang="en-GB" sz="1800" b="1" dirty="0" smtClean="0"/>
              <a:t>, acetaminophen, </a:t>
            </a:r>
            <a:r>
              <a:rPr lang="en-GB" sz="1800" b="1" dirty="0" err="1" smtClean="0"/>
              <a:t>phenothiazines</a:t>
            </a:r>
            <a:r>
              <a:rPr lang="en-GB" sz="1800" b="1" dirty="0" smtClean="0"/>
              <a:t>, glucose, </a:t>
            </a:r>
            <a:r>
              <a:rPr lang="en-GB" sz="1800" b="1" dirty="0" err="1" smtClean="0"/>
              <a:t>ketone</a:t>
            </a:r>
            <a:r>
              <a:rPr lang="en-GB" sz="1800" b="1" dirty="0" smtClean="0"/>
              <a:t> bodies, opiates, barbiturates, </a:t>
            </a:r>
            <a:r>
              <a:rPr lang="en-GB" sz="1800" b="1" dirty="0" err="1" smtClean="0"/>
              <a:t>benzodiazpines</a:t>
            </a:r>
            <a:r>
              <a:rPr lang="en-GB" sz="1800" b="1" dirty="0" smtClean="0"/>
              <a:t>, phencyclidine and </a:t>
            </a:r>
            <a:r>
              <a:rPr lang="en-GB" sz="1800" b="1" dirty="0" err="1" smtClean="0"/>
              <a:t>tetrahydrocannabinol</a:t>
            </a:r>
            <a:r>
              <a:rPr lang="en-GB" sz="1800" b="1" dirty="0" smtClean="0"/>
              <a:t>.</a:t>
            </a:r>
            <a:endParaRPr lang="en-US" sz="1800" b="1" dirty="0" smtClean="0"/>
          </a:p>
          <a:p>
            <a:pPr lvl="0">
              <a:buFont typeface="Arial" pitchFamily="34" charset="0"/>
              <a:buChar char="•"/>
            </a:pPr>
            <a:r>
              <a:rPr lang="en-GB" sz="1800" b="1" dirty="0" smtClean="0"/>
              <a:t>Gas liquid chromatography (GLC) generally screens for volatiles (alcohols). </a:t>
            </a:r>
            <a:endParaRPr lang="en-US" sz="1800" b="1" dirty="0" smtClean="0"/>
          </a:p>
          <a:p>
            <a:pPr lvl="0">
              <a:buFont typeface="Arial" pitchFamily="34" charset="0"/>
              <a:buChar char="•"/>
            </a:pPr>
            <a:r>
              <a:rPr lang="en-GB" sz="1800" b="1" dirty="0" smtClean="0"/>
              <a:t>Enzyme-mediated immunoassay technique (EMIT) screens for drugs of abuse such as benzodiazepines, opiates, cocaine, phencyclidine, barbiturates.</a:t>
            </a:r>
            <a:endParaRPr lang="en-US" sz="1800" b="1" dirty="0" smtClean="0"/>
          </a:p>
          <a:p>
            <a:pPr lvl="0">
              <a:buFont typeface="Arial" pitchFamily="34" charset="0"/>
              <a:buChar char="•"/>
            </a:pPr>
            <a:r>
              <a:rPr lang="en-GB" sz="1800" b="1" dirty="0" smtClean="0"/>
              <a:t>TLC screens both the urine and serum.</a:t>
            </a:r>
            <a:endParaRPr lang="en-US" sz="1800" b="1" dirty="0" smtClean="0"/>
          </a:p>
          <a:p>
            <a:pPr lvl="0">
              <a:buFont typeface="Arial" pitchFamily="34" charset="0"/>
              <a:buChar char="•"/>
            </a:pPr>
            <a:r>
              <a:rPr lang="en-GB" sz="1800" b="1" dirty="0" smtClean="0"/>
              <a:t>Positive results are generally confirmed by another method, generally TLC or EMIT. </a:t>
            </a:r>
            <a:endParaRPr lang="en-US" sz="1800" b="1" dirty="0" smtClean="0"/>
          </a:p>
          <a:p>
            <a:pPr>
              <a:buFont typeface="Arial" pitchFamily="34" charset="0"/>
              <a:buChar char="•"/>
            </a:pPr>
            <a:endParaRPr lang="en-US" dirty="0"/>
          </a:p>
        </p:txBody>
      </p:sp>
    </p:spTree>
    <p:extLst>
      <p:ext uri="{BB962C8B-B14F-4D97-AF65-F5344CB8AC3E}">
        <p14:creationId xmlns:p14="http://schemas.microsoft.com/office/powerpoint/2010/main" val="3406389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839200" cy="6400800"/>
          </a:xfrm>
        </p:spPr>
        <p:txBody>
          <a:bodyPr>
            <a:noAutofit/>
          </a:bodyPr>
          <a:lstStyle/>
          <a:p>
            <a:pPr marL="0" indent="0">
              <a:buNone/>
            </a:pPr>
            <a:r>
              <a:rPr lang="en-GB" sz="2800" b="1" dirty="0" smtClean="0">
                <a:solidFill>
                  <a:schemeClr val="accent1">
                    <a:lumMod val="20000"/>
                    <a:lumOff val="80000"/>
                  </a:schemeClr>
                </a:solidFill>
              </a:rPr>
              <a:t>Types of samples used in laboratories</a:t>
            </a:r>
            <a:endParaRPr lang="en-US" sz="2800" b="1" dirty="0" smtClean="0">
              <a:solidFill>
                <a:schemeClr val="accent1">
                  <a:lumMod val="20000"/>
                  <a:lumOff val="80000"/>
                </a:schemeClr>
              </a:solidFill>
            </a:endParaRPr>
          </a:p>
          <a:p>
            <a:pPr marL="0" lvl="1" indent="0">
              <a:buNone/>
            </a:pPr>
            <a:endParaRPr lang="en-GB" sz="2400" b="1" dirty="0" smtClean="0"/>
          </a:p>
          <a:p>
            <a:pPr marL="0" lvl="1" indent="0">
              <a:buNone/>
            </a:pPr>
            <a:r>
              <a:rPr lang="en-GB" sz="2200" b="1" dirty="0" smtClean="0"/>
              <a:t>Urine samples</a:t>
            </a:r>
            <a:r>
              <a:rPr lang="en-GB" sz="2200" dirty="0" smtClean="0"/>
              <a:t>. Urine samples are preferred when blood concentrations of known or suspected compounds are </a:t>
            </a:r>
            <a:r>
              <a:rPr lang="en-GB" sz="2200" dirty="0" smtClean="0">
                <a:solidFill>
                  <a:srgbClr val="FF0000"/>
                </a:solidFill>
              </a:rPr>
              <a:t>too low </a:t>
            </a:r>
            <a:r>
              <a:rPr lang="en-GB" sz="2200" dirty="0" smtClean="0"/>
              <a:t>for detection by conventional methods. Such drugs usually have either rapid elimination or large volumes of distribution. </a:t>
            </a:r>
            <a:r>
              <a:rPr lang="en-GB" sz="2200" i="1" dirty="0" smtClean="0">
                <a:solidFill>
                  <a:srgbClr val="0070C0"/>
                </a:solidFill>
              </a:rPr>
              <a:t>Examples: </a:t>
            </a:r>
            <a:r>
              <a:rPr lang="en-GB" sz="2200" dirty="0" err="1" smtClean="0">
                <a:solidFill>
                  <a:srgbClr val="0070C0"/>
                </a:solidFill>
              </a:rPr>
              <a:t>phenothiazines</a:t>
            </a:r>
            <a:r>
              <a:rPr lang="en-GB" sz="2200" dirty="0" smtClean="0">
                <a:solidFill>
                  <a:srgbClr val="0070C0"/>
                </a:solidFill>
              </a:rPr>
              <a:t>, barbiturates, benzodiazepines, sedative hypnotics, </a:t>
            </a:r>
            <a:r>
              <a:rPr lang="en-GB" sz="2200" dirty="0" err="1" smtClean="0">
                <a:solidFill>
                  <a:srgbClr val="0070C0"/>
                </a:solidFill>
              </a:rPr>
              <a:t>tricyclic</a:t>
            </a:r>
            <a:r>
              <a:rPr lang="en-GB" sz="2200" dirty="0" smtClean="0">
                <a:solidFill>
                  <a:srgbClr val="0070C0"/>
                </a:solidFill>
              </a:rPr>
              <a:t> antidepressants and antihistamines.</a:t>
            </a:r>
            <a:endParaRPr lang="en-US" sz="2200" dirty="0" smtClean="0">
              <a:solidFill>
                <a:srgbClr val="0070C0"/>
              </a:solidFill>
            </a:endParaRPr>
          </a:p>
          <a:p>
            <a:pPr marL="0" lvl="1" indent="0">
              <a:buNone/>
            </a:pPr>
            <a:r>
              <a:rPr lang="en-GB" sz="2200" b="1" dirty="0" smtClean="0"/>
              <a:t>Blood samples</a:t>
            </a:r>
            <a:r>
              <a:rPr lang="en-GB" sz="2200" dirty="0" smtClean="0"/>
              <a:t>. </a:t>
            </a:r>
          </a:p>
          <a:p>
            <a:pPr lvl="1"/>
            <a:r>
              <a:rPr lang="en-GB" sz="2200" dirty="0" smtClean="0"/>
              <a:t>Blood samples are preferred when detectable levels occur in blood because </a:t>
            </a:r>
            <a:r>
              <a:rPr lang="en-GB" sz="2200" i="1" u="sng" dirty="0" smtClean="0"/>
              <a:t>these concentrations are more representative of the concentration at receptor sites</a:t>
            </a:r>
            <a:r>
              <a:rPr lang="en-GB" sz="2200" dirty="0" smtClean="0"/>
              <a:t>. </a:t>
            </a:r>
            <a:r>
              <a:rPr lang="en-GB" sz="2200" dirty="0"/>
              <a:t>Not all blood levels correlate with clinical effects</a:t>
            </a:r>
            <a:endParaRPr lang="en-GB" sz="2200" dirty="0" smtClean="0"/>
          </a:p>
          <a:p>
            <a:pPr lvl="1"/>
            <a:r>
              <a:rPr lang="en-GB" sz="2200" dirty="0" smtClean="0"/>
              <a:t>Blood samples are quantitative whereas urine levels are qualitative. </a:t>
            </a:r>
          </a:p>
          <a:p>
            <a:pPr lvl="1"/>
            <a:r>
              <a:rPr lang="en-GB" sz="2200" dirty="0" smtClean="0"/>
              <a:t>Basic drugs have large volume of distribution and are better </a:t>
            </a:r>
            <a:r>
              <a:rPr lang="en-GB" sz="2200" b="1" dirty="0" smtClean="0"/>
              <a:t>detected in urine, </a:t>
            </a:r>
            <a:r>
              <a:rPr lang="en-GB" sz="2200" dirty="0" smtClean="0"/>
              <a:t>whereas acid and neutral drugs are more easily detected in blood screens. </a:t>
            </a:r>
            <a:endParaRPr lang="en-US" sz="2200" dirty="0" smtClean="0"/>
          </a:p>
          <a:p>
            <a:endParaRPr lang="en-US" sz="2400" dirty="0"/>
          </a:p>
        </p:txBody>
      </p:sp>
    </p:spTree>
    <p:extLst>
      <p:ext uri="{BB962C8B-B14F-4D97-AF65-F5344CB8AC3E}">
        <p14:creationId xmlns:p14="http://schemas.microsoft.com/office/powerpoint/2010/main" val="3769991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477000"/>
          </a:xfrm>
        </p:spPr>
        <p:txBody>
          <a:bodyPr>
            <a:normAutofit/>
          </a:bodyPr>
          <a:lstStyle/>
          <a:p>
            <a:pPr marL="0" lvl="0" indent="0">
              <a:buNone/>
            </a:pPr>
            <a:r>
              <a:rPr lang="en-GB" sz="2800" b="1" dirty="0">
                <a:solidFill>
                  <a:srgbClr val="C4C4C4">
                    <a:lumMod val="20000"/>
                    <a:lumOff val="80000"/>
                  </a:srgbClr>
                </a:solidFill>
              </a:rPr>
              <a:t>Types of samples used in laboratories</a:t>
            </a:r>
            <a:endParaRPr lang="en-US" sz="2800" b="1" dirty="0">
              <a:solidFill>
                <a:srgbClr val="C4C4C4">
                  <a:lumMod val="20000"/>
                  <a:lumOff val="80000"/>
                </a:srgbClr>
              </a:solidFill>
            </a:endParaRPr>
          </a:p>
          <a:p>
            <a:pPr marL="342900" lvl="1" indent="-342900">
              <a:spcBef>
                <a:spcPts val="800"/>
              </a:spcBef>
              <a:buClrTx/>
            </a:pPr>
            <a:endParaRPr lang="en-GB" sz="1700" b="1" dirty="0" smtClean="0"/>
          </a:p>
          <a:p>
            <a:pPr marL="0" lvl="1" indent="0">
              <a:spcBef>
                <a:spcPts val="800"/>
              </a:spcBef>
              <a:buClrTx/>
              <a:buNone/>
            </a:pPr>
            <a:r>
              <a:rPr lang="en-GB" sz="1800" b="1" dirty="0" smtClean="0"/>
              <a:t>Meconium samples</a:t>
            </a:r>
            <a:r>
              <a:rPr lang="en-GB" sz="1800" dirty="0" smtClean="0"/>
              <a:t>. </a:t>
            </a:r>
          </a:p>
          <a:p>
            <a:pPr marL="0" lvl="1" indent="0" algn="just">
              <a:spcBef>
                <a:spcPts val="800"/>
              </a:spcBef>
              <a:buClrTx/>
              <a:buNone/>
            </a:pPr>
            <a:r>
              <a:rPr lang="en-GB" sz="1800" dirty="0" smtClean="0"/>
              <a:t>Meconium drug analysis is useful for drug testing in the new-born period and may be highly specific and sensitive. Meconium analysis can be performed with common laboratory techniques for screening purposes and confirmed by GC-MS. Collection of meconium is easy and analysis of serial meconium samples can reflect the type and amount of </a:t>
            </a:r>
            <a:r>
              <a:rPr lang="en-GB" sz="1800" i="1" dirty="0" smtClean="0"/>
              <a:t>in utero</a:t>
            </a:r>
            <a:r>
              <a:rPr lang="en-GB" sz="1800" dirty="0" smtClean="0"/>
              <a:t> drug exposure by the infant. Drugs in meconium are present up to 3 days after birth.  Meconium represents the entire intestinal contents of the </a:t>
            </a:r>
            <a:r>
              <a:rPr lang="en-GB" sz="1800" dirty="0" err="1" smtClean="0"/>
              <a:t>fetus</a:t>
            </a:r>
            <a:r>
              <a:rPr lang="en-GB" sz="1800" dirty="0" smtClean="0"/>
              <a:t> before birth and is composed of desquamated epithelial cells, bile, pancreatic and intestinal secretions and the residues of swallowed amniotic fluid. Serial analysis of meconium may be a useful tool to determine the pattern of drug use by the mother throughout gestation. </a:t>
            </a:r>
            <a:r>
              <a:rPr lang="en-GB" sz="1800" dirty="0" err="1" smtClean="0"/>
              <a:t>Meconium</a:t>
            </a:r>
            <a:r>
              <a:rPr lang="en-GB" sz="1800" dirty="0" smtClean="0"/>
              <a:t> is available during the first day of life. Its passage may occur in the first hour of life but usually occurs by the tenth hour. </a:t>
            </a:r>
            <a:r>
              <a:rPr lang="en-GB" sz="1800" dirty="0" smtClean="0">
                <a:solidFill>
                  <a:schemeClr val="accent3">
                    <a:lumMod val="75000"/>
                  </a:schemeClr>
                </a:solidFill>
              </a:rPr>
              <a:t>Drugs detected in </a:t>
            </a:r>
            <a:r>
              <a:rPr lang="en-GB" sz="1800" dirty="0" err="1" smtClean="0">
                <a:solidFill>
                  <a:schemeClr val="accent3">
                    <a:lumMod val="75000"/>
                  </a:schemeClr>
                </a:solidFill>
              </a:rPr>
              <a:t>meconium</a:t>
            </a:r>
            <a:r>
              <a:rPr lang="en-GB" sz="1800" dirty="0" smtClean="0">
                <a:solidFill>
                  <a:schemeClr val="accent3">
                    <a:lumMod val="75000"/>
                  </a:schemeClr>
                </a:solidFill>
              </a:rPr>
              <a:t> as cocaine and morphine</a:t>
            </a:r>
            <a:r>
              <a:rPr lang="en-GB" sz="1800" dirty="0" smtClean="0"/>
              <a:t> can correlate with the amount of drugs used by the mother during pregnancy. Coca-ethylene, a metabolite of cocaine and ethanol appears in </a:t>
            </a:r>
            <a:r>
              <a:rPr lang="en-GB" sz="1800" dirty="0" err="1" smtClean="0"/>
              <a:t>meconium</a:t>
            </a:r>
            <a:r>
              <a:rPr lang="en-GB" sz="1800" dirty="0" smtClean="0"/>
              <a:t> and may corroborate neurobehavioral abnormalities seen in the cocaine baby syndrome. Nicotine metabolites in </a:t>
            </a:r>
            <a:r>
              <a:rPr lang="en-GB" sz="1800" dirty="0" err="1" smtClean="0"/>
              <a:t>meconium</a:t>
            </a:r>
            <a:r>
              <a:rPr lang="en-GB" sz="1800" dirty="0" smtClean="0"/>
              <a:t> may provide a quantitative measure of </a:t>
            </a:r>
            <a:r>
              <a:rPr lang="en-GB" sz="1800" dirty="0" err="1" smtClean="0"/>
              <a:t>fetal</a:t>
            </a:r>
            <a:r>
              <a:rPr lang="en-GB" sz="1800" dirty="0" smtClean="0"/>
              <a:t> exposure to nicotine by active and passive maternal smoking. </a:t>
            </a:r>
            <a:endParaRPr lang="en-US" sz="1800" dirty="0" smtClean="0"/>
          </a:p>
          <a:p>
            <a:pPr marL="0" lvl="1" indent="0" algn="just">
              <a:spcBef>
                <a:spcPts val="800"/>
              </a:spcBef>
              <a:buClrTx/>
              <a:buNone/>
            </a:pPr>
            <a:endParaRPr lang="en-US" sz="1800" dirty="0" smtClean="0"/>
          </a:p>
          <a:p>
            <a:endParaRPr lang="en-US" dirty="0"/>
          </a:p>
        </p:txBody>
      </p:sp>
    </p:spTree>
    <p:extLst>
      <p:ext uri="{BB962C8B-B14F-4D97-AF65-F5344CB8AC3E}">
        <p14:creationId xmlns:p14="http://schemas.microsoft.com/office/powerpoint/2010/main" val="2950594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5943600"/>
          </a:xfrm>
        </p:spPr>
        <p:txBody>
          <a:bodyPr>
            <a:noAutofit/>
          </a:bodyPr>
          <a:lstStyle/>
          <a:p>
            <a:pPr marL="0" lvl="0" indent="0">
              <a:buNone/>
            </a:pPr>
            <a:r>
              <a:rPr lang="en-GB" sz="2800" b="1" dirty="0">
                <a:solidFill>
                  <a:srgbClr val="C4C4C4">
                    <a:lumMod val="20000"/>
                    <a:lumOff val="80000"/>
                  </a:srgbClr>
                </a:solidFill>
              </a:rPr>
              <a:t>Types of samples used in </a:t>
            </a:r>
            <a:r>
              <a:rPr lang="en-GB" sz="2800" b="1" dirty="0" smtClean="0">
                <a:solidFill>
                  <a:srgbClr val="C4C4C4">
                    <a:lumMod val="20000"/>
                    <a:lumOff val="80000"/>
                  </a:srgbClr>
                </a:solidFill>
              </a:rPr>
              <a:t>laboratories</a:t>
            </a:r>
            <a:endParaRPr lang="en-US" sz="2800" b="1" dirty="0" smtClean="0">
              <a:solidFill>
                <a:srgbClr val="C4C4C4">
                  <a:lumMod val="20000"/>
                  <a:lumOff val="80000"/>
                </a:srgbClr>
              </a:solidFill>
            </a:endParaRPr>
          </a:p>
          <a:p>
            <a:pPr marL="0" lvl="0" indent="0">
              <a:buNone/>
            </a:pPr>
            <a:endParaRPr lang="en-US" sz="1400" b="1" dirty="0">
              <a:solidFill>
                <a:srgbClr val="C4C4C4">
                  <a:lumMod val="20000"/>
                  <a:lumOff val="80000"/>
                </a:srgbClr>
              </a:solidFill>
            </a:endParaRPr>
          </a:p>
          <a:p>
            <a:pPr marL="0" lvl="0" indent="0">
              <a:buNone/>
            </a:pPr>
            <a:r>
              <a:rPr lang="en-GB" sz="1800" b="1" dirty="0" smtClean="0"/>
              <a:t>Saliva samples</a:t>
            </a:r>
            <a:r>
              <a:rPr lang="en-GB" sz="1800" dirty="0" smtClean="0"/>
              <a:t>. </a:t>
            </a:r>
          </a:p>
          <a:p>
            <a:pPr marL="0" lvl="0" indent="0">
              <a:buNone/>
            </a:pPr>
            <a:r>
              <a:rPr lang="en-GB" sz="1800" dirty="0" smtClean="0"/>
              <a:t>Drugs that could be detected in saliva include marijuana, cocaine, phencyclidine, opiate, barbiturates, amphetamine and benzodiazepines. There is a correlation between saliva and plasma concentrations of these drugs, indicating a dynamic equilibrium between saliva and blood. Concentrations of drug are usually lower in saliva than in urine.</a:t>
            </a:r>
          </a:p>
          <a:p>
            <a:pPr marL="0" lvl="0" indent="0">
              <a:buNone/>
            </a:pPr>
            <a:r>
              <a:rPr lang="en-GB" sz="1800" b="1" dirty="0" smtClean="0"/>
              <a:t>Sweat samples</a:t>
            </a:r>
            <a:r>
              <a:rPr lang="en-GB" sz="1800" dirty="0" smtClean="0"/>
              <a:t>. </a:t>
            </a:r>
          </a:p>
          <a:p>
            <a:pPr marL="0" lvl="0" indent="0">
              <a:buNone/>
            </a:pPr>
            <a:r>
              <a:rPr lang="en-GB" sz="1800" dirty="0" smtClean="0"/>
              <a:t>Drugs that have been detected in sweat include cocaine, heroin, methamphetamine, phencyclidine and tetrahydrocannabinol.</a:t>
            </a:r>
          </a:p>
          <a:p>
            <a:pPr marL="0" lvl="0" indent="0">
              <a:buNone/>
            </a:pPr>
            <a:r>
              <a:rPr lang="en-GB" sz="1800" b="1" dirty="0" smtClean="0"/>
              <a:t>Hair samples</a:t>
            </a:r>
            <a:r>
              <a:rPr lang="en-GB" sz="1800" dirty="0" smtClean="0"/>
              <a:t>. </a:t>
            </a:r>
          </a:p>
          <a:p>
            <a:pPr marL="0" lvl="0" indent="0">
              <a:buNone/>
            </a:pPr>
            <a:r>
              <a:rPr lang="en-GB" sz="1800" dirty="0" smtClean="0"/>
              <a:t>Drugs of abuse could be detected in human hair. These drugs include opiates, cocaine, morphine, phencyclidine, methadone, methamphetamine, caffeine, nicotine, </a:t>
            </a:r>
            <a:r>
              <a:rPr lang="en-GB" sz="1800" dirty="0" err="1" smtClean="0"/>
              <a:t>phenobarbital</a:t>
            </a:r>
            <a:r>
              <a:rPr lang="en-GB" sz="1800" dirty="0" smtClean="0"/>
              <a:t>, haloperidol, </a:t>
            </a:r>
            <a:r>
              <a:rPr lang="en-GB" sz="1800" dirty="0" err="1" smtClean="0"/>
              <a:t>digoxin</a:t>
            </a:r>
            <a:r>
              <a:rPr lang="en-GB" sz="1800" dirty="0" smtClean="0"/>
              <a:t>, antidepressants, </a:t>
            </a:r>
            <a:r>
              <a:rPr lang="en-GB" sz="1800" dirty="0" err="1" smtClean="0"/>
              <a:t>chloroquine</a:t>
            </a:r>
            <a:r>
              <a:rPr lang="en-GB" sz="1800" dirty="0" smtClean="0"/>
              <a:t>. Hair analyses have been performed by radioimmunoassay with confirmation by standard gas chromatography-mass spectrometry (GC-MS). Drugs incorporated into hair could remain indefinitely and can be detected as long as the hair is available. It may be possible to trace the drug intake of an addict over periods longer than 6 months depending on hair length. Drug concentration differs in head hair, </a:t>
            </a:r>
            <a:r>
              <a:rPr lang="en-GB" sz="1800" dirty="0" err="1" smtClean="0"/>
              <a:t>axillary</a:t>
            </a:r>
            <a:r>
              <a:rPr lang="en-GB" sz="1800" dirty="0" smtClean="0"/>
              <a:t> hair and pubic hair. Laboratory analysis of hair is tedious and diffusion of drugs within hair may cause difficulties in interpretation of positive and negative results</a:t>
            </a:r>
          </a:p>
          <a:p>
            <a:pPr lvl="1" algn="just"/>
            <a:endParaRPr lang="en-US" sz="1800" dirty="0" smtClean="0"/>
          </a:p>
          <a:p>
            <a:pPr algn="just"/>
            <a:r>
              <a:rPr lang="en-GB" sz="1800" dirty="0" smtClean="0"/>
              <a:t> </a:t>
            </a:r>
            <a:endParaRPr lang="en-US" sz="1800" dirty="0" smtClean="0"/>
          </a:p>
          <a:p>
            <a:pPr algn="just"/>
            <a:endParaRPr lang="en-US" sz="2000" dirty="0"/>
          </a:p>
        </p:txBody>
      </p:sp>
    </p:spTree>
    <p:extLst>
      <p:ext uri="{BB962C8B-B14F-4D97-AF65-F5344CB8AC3E}">
        <p14:creationId xmlns:p14="http://schemas.microsoft.com/office/powerpoint/2010/main" val="1558867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a:xfrm>
            <a:off x="4724400" y="2751767"/>
            <a:ext cx="4102342" cy="1204306"/>
          </a:xfrm>
        </p:spPr>
        <p:txBody>
          <a:bodyPr>
            <a:noAutofit/>
          </a:bodyPr>
          <a:lstStyle/>
          <a:p>
            <a:pPr algn="ctr" eaLnBrk="1" hangingPunct="1"/>
            <a:r>
              <a:rPr lang="en-US" altLang="en-US" b="1" dirty="0" smtClean="0"/>
              <a:t>III-Prevent absorption of poison</a:t>
            </a:r>
            <a:br>
              <a:rPr lang="en-US" altLang="en-US" b="1" dirty="0" smtClean="0"/>
            </a:br>
            <a:endParaRPr lang="en-US" altLang="en-US" b="1" dirty="0" smtClean="0"/>
          </a:p>
        </p:txBody>
      </p:sp>
    </p:spTree>
    <p:extLst>
      <p:ext uri="{BB962C8B-B14F-4D97-AF65-F5344CB8AC3E}">
        <p14:creationId xmlns:p14="http://schemas.microsoft.com/office/powerpoint/2010/main" val="2664087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477520" y="-165100"/>
            <a:ext cx="8229600" cy="138430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txBody>
          <a:bodyPr anchor="ctr"/>
          <a:lstStyle>
            <a:lvl1pPr algn="l">
              <a:defRPr sz="4400">
                <a:solidFill>
                  <a:schemeClr val="tx2"/>
                </a:solidFill>
                <a:latin typeface="Times New Roman" pitchFamily="18" charset="0"/>
                <a:cs typeface="Arial" charset="0"/>
              </a:defRPr>
            </a:lvl1pPr>
            <a:lvl2pPr algn="l">
              <a:defRPr sz="4400">
                <a:solidFill>
                  <a:schemeClr val="tx2"/>
                </a:solidFill>
                <a:latin typeface="Times New Roman" pitchFamily="18" charset="0"/>
                <a:cs typeface="Arial" charset="0"/>
              </a:defRPr>
            </a:lvl2pPr>
            <a:lvl3pPr algn="l">
              <a:defRPr sz="4400">
                <a:solidFill>
                  <a:schemeClr val="tx2"/>
                </a:solidFill>
                <a:latin typeface="Times New Roman" pitchFamily="18" charset="0"/>
                <a:cs typeface="Arial" charset="0"/>
              </a:defRPr>
            </a:lvl3pPr>
            <a:lvl4pPr algn="l">
              <a:defRPr sz="4400">
                <a:solidFill>
                  <a:schemeClr val="tx2"/>
                </a:solidFill>
                <a:latin typeface="Times New Roman" pitchFamily="18" charset="0"/>
                <a:cs typeface="Arial" charset="0"/>
              </a:defRPr>
            </a:lvl4pPr>
            <a:lvl5pPr algn="l">
              <a:defRPr sz="4400">
                <a:solidFill>
                  <a:schemeClr val="tx2"/>
                </a:solidFill>
                <a:latin typeface="Times New Roman" pitchFamily="18" charset="0"/>
                <a:cs typeface="Arial" charset="0"/>
              </a:defRPr>
            </a:lvl5pPr>
            <a:lvl6pPr marL="457200" rtl="1" fontAlgn="base">
              <a:spcBef>
                <a:spcPct val="0"/>
              </a:spcBef>
              <a:spcAft>
                <a:spcPct val="0"/>
              </a:spcAft>
              <a:defRPr sz="4400">
                <a:solidFill>
                  <a:schemeClr val="tx2"/>
                </a:solidFill>
                <a:latin typeface="Times New Roman" pitchFamily="18" charset="0"/>
                <a:cs typeface="Arial" charset="0"/>
              </a:defRPr>
            </a:lvl6pPr>
            <a:lvl7pPr marL="914400" rtl="1" fontAlgn="base">
              <a:spcBef>
                <a:spcPct val="0"/>
              </a:spcBef>
              <a:spcAft>
                <a:spcPct val="0"/>
              </a:spcAft>
              <a:defRPr sz="4400">
                <a:solidFill>
                  <a:schemeClr val="tx2"/>
                </a:solidFill>
                <a:latin typeface="Times New Roman" pitchFamily="18" charset="0"/>
                <a:cs typeface="Arial" charset="0"/>
              </a:defRPr>
            </a:lvl7pPr>
            <a:lvl8pPr marL="1371600" rtl="1" fontAlgn="base">
              <a:spcBef>
                <a:spcPct val="0"/>
              </a:spcBef>
              <a:spcAft>
                <a:spcPct val="0"/>
              </a:spcAft>
              <a:defRPr sz="4400">
                <a:solidFill>
                  <a:schemeClr val="tx2"/>
                </a:solidFill>
                <a:latin typeface="Times New Roman" pitchFamily="18" charset="0"/>
                <a:cs typeface="Arial" charset="0"/>
              </a:defRPr>
            </a:lvl8pPr>
            <a:lvl9pPr marL="1828800" rtl="1" fontAlgn="base">
              <a:spcBef>
                <a:spcPct val="0"/>
              </a:spcBef>
              <a:spcAft>
                <a:spcPct val="0"/>
              </a:spcAft>
              <a:defRPr sz="4400">
                <a:solidFill>
                  <a:schemeClr val="tx2"/>
                </a:solidFill>
                <a:latin typeface="Times New Roman" pitchFamily="18" charset="0"/>
                <a:cs typeface="Arial" charset="0"/>
              </a:defRPr>
            </a:lvl9pPr>
          </a:lstStyle>
          <a:p>
            <a:pPr rtl="0">
              <a:defRPr/>
            </a:pPr>
            <a:r>
              <a:rPr kumimoji="0" lang="en-US" altLang="en-US" sz="6600" b="1" dirty="0" smtClean="0">
                <a:solidFill>
                  <a:schemeClr val="accent1">
                    <a:lumMod val="20000"/>
                    <a:lumOff val="80000"/>
                  </a:schemeClr>
                </a:solidFill>
                <a:latin typeface="+mn-lt"/>
              </a:rPr>
              <a:t>Treatment</a:t>
            </a:r>
          </a:p>
        </p:txBody>
      </p:sp>
      <p:sp>
        <p:nvSpPr>
          <p:cNvPr id="257027" name="Rectangle 3"/>
          <p:cNvSpPr>
            <a:spLocks noChangeArrowheads="1"/>
          </p:cNvSpPr>
          <p:nvPr/>
        </p:nvSpPr>
        <p:spPr bwMode="auto">
          <a:xfrm>
            <a:off x="348456" y="1371600"/>
            <a:ext cx="8447087" cy="457200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txBody>
          <a:bodyPr/>
          <a:lstStyle>
            <a:lvl1pPr marL="342900" indent="-342900">
              <a:spcBef>
                <a:spcPct val="20000"/>
              </a:spcBef>
              <a:buClr>
                <a:schemeClr val="tx2"/>
              </a:buClr>
              <a:buSzPct val="90000"/>
              <a:buFont typeface="Wingdings" pitchFamily="2" charset="2"/>
              <a:buChar char="Ú"/>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algn="r" rtl="1" fontAlgn="base">
              <a:spcBef>
                <a:spcPct val="20000"/>
              </a:spcBef>
              <a:spcAft>
                <a:spcPct val="0"/>
              </a:spcAft>
              <a:buChar char="•"/>
              <a:defRPr sz="2000">
                <a:solidFill>
                  <a:schemeClr val="tx1"/>
                </a:solidFill>
                <a:latin typeface="Times New Roman" pitchFamily="18" charset="0"/>
                <a:cs typeface="Arial" charset="0"/>
              </a:defRPr>
            </a:lvl6pPr>
            <a:lvl7pPr marL="2971800" indent="-228600" algn="r" rtl="1" fontAlgn="base">
              <a:spcBef>
                <a:spcPct val="20000"/>
              </a:spcBef>
              <a:spcAft>
                <a:spcPct val="0"/>
              </a:spcAft>
              <a:buChar char="•"/>
              <a:defRPr sz="2000">
                <a:solidFill>
                  <a:schemeClr val="tx1"/>
                </a:solidFill>
                <a:latin typeface="Times New Roman" pitchFamily="18" charset="0"/>
                <a:cs typeface="Arial" charset="0"/>
              </a:defRPr>
            </a:lvl7pPr>
            <a:lvl8pPr marL="3429000" indent="-228600" algn="r" rtl="1" fontAlgn="base">
              <a:spcBef>
                <a:spcPct val="20000"/>
              </a:spcBef>
              <a:spcAft>
                <a:spcPct val="0"/>
              </a:spcAft>
              <a:buChar char="•"/>
              <a:defRPr sz="2000">
                <a:solidFill>
                  <a:schemeClr val="tx1"/>
                </a:solidFill>
                <a:latin typeface="Times New Roman" pitchFamily="18" charset="0"/>
                <a:cs typeface="Arial" charset="0"/>
              </a:defRPr>
            </a:lvl8pPr>
            <a:lvl9pPr marL="3886200" indent="-228600" algn="r" rtl="1" fontAlgn="base">
              <a:spcBef>
                <a:spcPct val="20000"/>
              </a:spcBef>
              <a:spcAft>
                <a:spcPct val="0"/>
              </a:spcAft>
              <a:buChar char="•"/>
              <a:defRPr sz="2000">
                <a:solidFill>
                  <a:schemeClr val="tx1"/>
                </a:solidFill>
                <a:latin typeface="Times New Roman" pitchFamily="18" charset="0"/>
                <a:cs typeface="Arial" charset="0"/>
              </a:defRPr>
            </a:lvl9pPr>
          </a:lstStyle>
          <a:p>
            <a:pPr algn="l" rtl="0">
              <a:lnSpc>
                <a:spcPct val="90000"/>
              </a:lnSpc>
              <a:buClr>
                <a:schemeClr val="hlink"/>
              </a:buClr>
              <a:buSzPct val="120000"/>
              <a:buFontTx/>
              <a:buChar char="•"/>
              <a:defRPr/>
            </a:pPr>
            <a:r>
              <a:rPr kumimoji="0" lang="en-US" altLang="en-US" b="1" dirty="0" smtClean="0">
                <a:latin typeface="+mn-lt"/>
                <a:cs typeface="Times New Roman" panose="02020603050405020304" pitchFamily="18" charset="0"/>
              </a:rPr>
              <a:t>DECONTAMINATION!  ALWAYS be sure that </a:t>
            </a:r>
          </a:p>
          <a:p>
            <a:pPr marL="0" indent="0" algn="l" rtl="0">
              <a:lnSpc>
                <a:spcPct val="90000"/>
              </a:lnSpc>
              <a:buClr>
                <a:schemeClr val="hlink"/>
              </a:buClr>
              <a:buSzPct val="120000"/>
              <a:buNone/>
              <a:defRPr/>
            </a:pPr>
            <a:r>
              <a:rPr lang="en-US" altLang="en-US" b="1" dirty="0">
                <a:latin typeface="+mn-lt"/>
                <a:cs typeface="Times New Roman" panose="02020603050405020304" pitchFamily="18" charset="0"/>
              </a:rPr>
              <a:t> </a:t>
            </a:r>
            <a:r>
              <a:rPr lang="en-US" altLang="en-US" b="1" dirty="0" smtClean="0">
                <a:latin typeface="+mn-lt"/>
                <a:cs typeface="Times New Roman" panose="02020603050405020304" pitchFamily="18" charset="0"/>
              </a:rPr>
              <a:t>   </a:t>
            </a:r>
            <a:r>
              <a:rPr kumimoji="0" lang="en-US" altLang="en-US" b="1" dirty="0" smtClean="0">
                <a:latin typeface="+mn-lt"/>
                <a:cs typeface="Times New Roman" panose="02020603050405020304" pitchFamily="18" charset="0"/>
              </a:rPr>
              <a:t>the patient has been decontaminated PRIOR             to doing anything to them!  </a:t>
            </a:r>
          </a:p>
          <a:p>
            <a:pPr algn="l" rtl="0">
              <a:lnSpc>
                <a:spcPct val="90000"/>
              </a:lnSpc>
              <a:buClr>
                <a:schemeClr val="hlink"/>
              </a:buClr>
              <a:buSzPct val="120000"/>
              <a:buFontTx/>
              <a:buChar char="•"/>
              <a:defRPr/>
            </a:pPr>
            <a:r>
              <a:rPr kumimoji="0" lang="en-US" altLang="en-US" b="1" dirty="0" smtClean="0">
                <a:latin typeface="+mn-lt"/>
                <a:cs typeface="Times New Roman" panose="02020603050405020304" pitchFamily="18" charset="0"/>
              </a:rPr>
              <a:t>ABC’s…  Always stabilize the patient like you would any other patient initially. </a:t>
            </a:r>
          </a:p>
          <a:p>
            <a:pPr algn="l" rtl="0">
              <a:lnSpc>
                <a:spcPct val="90000"/>
              </a:lnSpc>
              <a:buClr>
                <a:schemeClr val="hlink"/>
              </a:buClr>
              <a:buSzPct val="120000"/>
              <a:buFontTx/>
              <a:buChar char="•"/>
              <a:defRPr/>
            </a:pPr>
            <a:r>
              <a:rPr kumimoji="0" lang="en-US" altLang="en-US" b="1" dirty="0" smtClean="0">
                <a:latin typeface="+mn-lt"/>
                <a:cs typeface="Times New Roman" panose="02020603050405020304" pitchFamily="18" charset="0"/>
              </a:rPr>
              <a:t>Draw labs, obtain your EKG, get x-rays if needed, begin fluids, and if needed.</a:t>
            </a:r>
          </a:p>
          <a:p>
            <a:pPr algn="l" rtl="0">
              <a:lnSpc>
                <a:spcPct val="90000"/>
              </a:lnSpc>
              <a:buClr>
                <a:schemeClr val="hlink"/>
              </a:buClr>
              <a:buSzPct val="120000"/>
              <a:buFontTx/>
              <a:buChar char="•"/>
              <a:defRPr/>
            </a:pPr>
            <a:r>
              <a:rPr kumimoji="0" lang="en-US" altLang="en-US" b="1" dirty="0" smtClean="0">
                <a:latin typeface="+mn-lt"/>
                <a:cs typeface="Times New Roman" panose="02020603050405020304" pitchFamily="18" charset="0"/>
              </a:rPr>
              <a:t> Decrease absorption or Enhance elimination </a:t>
            </a:r>
          </a:p>
          <a:p>
            <a:pPr algn="l" rtl="0">
              <a:lnSpc>
                <a:spcPct val="90000"/>
              </a:lnSpc>
              <a:buClr>
                <a:schemeClr val="hlink"/>
              </a:buClr>
              <a:buSzPct val="120000"/>
              <a:buFontTx/>
              <a:buChar char="•"/>
              <a:defRPr/>
            </a:pPr>
            <a:endParaRPr kumimoji="0" lang="en-US" altLang="en-US" dirty="0" smtClean="0">
              <a:effectLst>
                <a:outerShdw blurRad="38100" dist="38100" dir="2700000" algn="tl">
                  <a:srgbClr val="000000"/>
                </a:outerShdw>
              </a:effectLst>
              <a:latin typeface="Tahoma" pitchFamily="34" charset="0"/>
            </a:endParaRPr>
          </a:p>
          <a:p>
            <a:pPr algn="l" rtl="0">
              <a:lnSpc>
                <a:spcPct val="90000"/>
              </a:lnSpc>
              <a:buClr>
                <a:schemeClr val="hlink"/>
              </a:buClr>
              <a:buSzPct val="120000"/>
              <a:buFontTx/>
              <a:buNone/>
              <a:defRPr/>
            </a:pPr>
            <a:endParaRPr kumimoji="0" lang="en-US" altLang="en-US" dirty="0" smtClean="0">
              <a:effectLst>
                <a:outerShdw blurRad="38100" dist="38100" dir="2700000" algn="tl">
                  <a:srgbClr val="000000"/>
                </a:outerShdw>
              </a:effectLst>
              <a:latin typeface="Tahoma" pitchFamily="34" charset="0"/>
            </a:endParaRPr>
          </a:p>
          <a:p>
            <a:pPr algn="l" rtl="0">
              <a:lnSpc>
                <a:spcPct val="90000"/>
              </a:lnSpc>
              <a:buClr>
                <a:schemeClr val="hlink"/>
              </a:buClr>
              <a:buSzPct val="120000"/>
              <a:buFontTx/>
              <a:buChar char="•"/>
              <a:defRPr/>
            </a:pPr>
            <a:endParaRPr kumimoji="0" lang="en-US" altLang="en-US" dirty="0" smtClean="0"/>
          </a:p>
        </p:txBody>
      </p:sp>
    </p:spTree>
    <p:extLst>
      <p:ext uri="{BB962C8B-B14F-4D97-AF65-F5344CB8AC3E}">
        <p14:creationId xmlns:p14="http://schemas.microsoft.com/office/powerpoint/2010/main" val="1069499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5867400"/>
          </a:xfrm>
        </p:spPr>
        <p:txBody>
          <a:bodyPr>
            <a:normAutofit fontScale="92500"/>
          </a:bodyPr>
          <a:lstStyle/>
          <a:p>
            <a:pPr marL="0" indent="0">
              <a:buNone/>
            </a:pPr>
            <a:r>
              <a:rPr lang="en-GB" sz="3800" b="1" dirty="0" smtClean="0">
                <a:solidFill>
                  <a:schemeClr val="accent1">
                    <a:lumMod val="20000"/>
                    <a:lumOff val="80000"/>
                  </a:schemeClr>
                </a:solidFill>
              </a:rPr>
              <a:t>A-</a:t>
            </a:r>
            <a:r>
              <a:rPr lang="en-GB" sz="3800" b="1" baseline="30000" dirty="0" smtClean="0">
                <a:solidFill>
                  <a:schemeClr val="accent1">
                    <a:lumMod val="20000"/>
                    <a:lumOff val="80000"/>
                  </a:schemeClr>
                </a:solidFill>
              </a:rPr>
              <a:t> </a:t>
            </a:r>
            <a:r>
              <a:rPr lang="en-GB" sz="3800" b="1" dirty="0" smtClean="0">
                <a:solidFill>
                  <a:schemeClr val="accent1">
                    <a:lumMod val="20000"/>
                    <a:lumOff val="80000"/>
                  </a:schemeClr>
                </a:solidFill>
              </a:rPr>
              <a:t>Non ingested poison</a:t>
            </a:r>
            <a:endParaRPr lang="en-US" sz="3800" b="1" dirty="0" smtClean="0">
              <a:solidFill>
                <a:schemeClr val="accent1">
                  <a:lumMod val="20000"/>
                  <a:lumOff val="80000"/>
                </a:schemeClr>
              </a:solidFill>
            </a:endParaRPr>
          </a:p>
          <a:p>
            <a:pPr marL="0" indent="0">
              <a:buNone/>
            </a:pPr>
            <a:endParaRPr lang="en-GB" sz="1200" b="1" dirty="0" smtClean="0"/>
          </a:p>
          <a:p>
            <a:pPr marL="0" indent="0">
              <a:buNone/>
            </a:pPr>
            <a:r>
              <a:rPr lang="en-GB" sz="2800" b="1" dirty="0" smtClean="0"/>
              <a:t>1-Inhalation exposures </a:t>
            </a:r>
            <a:endParaRPr lang="en-US" sz="2800" b="1" dirty="0" smtClean="0"/>
          </a:p>
          <a:p>
            <a:pPr marL="0" indent="0">
              <a:buNone/>
            </a:pPr>
            <a:r>
              <a:rPr lang="en-GB" b="1" dirty="0" smtClean="0"/>
              <a:t>They are dangerous, as the lung represents a large surface area for absorption, so the poison is rapidly circulated to the most vital organs e.g. brain, heart, and liver.</a:t>
            </a:r>
            <a:endParaRPr lang="en-US" b="1" dirty="0" smtClean="0"/>
          </a:p>
          <a:p>
            <a:endParaRPr lang="en-GB" b="1" dirty="0" smtClean="0"/>
          </a:p>
          <a:p>
            <a:pPr marL="0" indent="0">
              <a:buNone/>
            </a:pPr>
            <a:r>
              <a:rPr lang="en-GB" b="1" u="sng" dirty="0" smtClean="0"/>
              <a:t>Treatment comprises </a:t>
            </a:r>
            <a:endParaRPr lang="en-US" b="1" u="sng" dirty="0" smtClean="0"/>
          </a:p>
          <a:p>
            <a:pPr lvl="0">
              <a:buFont typeface="Arial" pitchFamily="34" charset="0"/>
              <a:buChar char="•"/>
            </a:pPr>
            <a:r>
              <a:rPr lang="en-GB" b="1" dirty="0" smtClean="0"/>
              <a:t>Immediate, cautious removal of the patient from the hazardous environment.</a:t>
            </a:r>
            <a:endParaRPr lang="en-US" b="1" dirty="0" smtClean="0"/>
          </a:p>
          <a:p>
            <a:pPr lvl="0">
              <a:buFont typeface="Arial" pitchFamily="34" charset="0"/>
              <a:buChar char="•"/>
            </a:pPr>
            <a:r>
              <a:rPr lang="en-GB" b="1" dirty="0" smtClean="0"/>
              <a:t>Administration of 100% humidified oxygen, assisted ventilation, and bronchodilators.</a:t>
            </a:r>
            <a:endParaRPr lang="en-US" b="1" dirty="0" smtClean="0"/>
          </a:p>
          <a:p>
            <a:pPr lvl="0">
              <a:buFont typeface="Arial" pitchFamily="34" charset="0"/>
              <a:buChar char="•"/>
            </a:pPr>
            <a:r>
              <a:rPr lang="en-GB" b="1" dirty="0" smtClean="0"/>
              <a:t>Observe for </a:t>
            </a:r>
            <a:r>
              <a:rPr lang="en-GB" b="1" dirty="0" err="1" smtClean="0"/>
              <a:t>edema</a:t>
            </a:r>
            <a:r>
              <a:rPr lang="en-GB" b="1" dirty="0" smtClean="0"/>
              <a:t> of the respiratory tract and later non-</a:t>
            </a:r>
            <a:r>
              <a:rPr lang="en-GB" b="1" dirty="0" err="1" smtClean="0"/>
              <a:t>cardiogenic</a:t>
            </a:r>
            <a:r>
              <a:rPr lang="en-GB" b="1" dirty="0" smtClean="0"/>
              <a:t> pulmonary </a:t>
            </a:r>
            <a:r>
              <a:rPr lang="en-GB" b="1" dirty="0" err="1" smtClean="0"/>
              <a:t>edema</a:t>
            </a:r>
            <a:r>
              <a:rPr lang="en-GB" b="1" dirty="0" smtClean="0"/>
              <a:t>. </a:t>
            </a:r>
            <a:endParaRPr lang="en-US" b="1" dirty="0" smtClean="0"/>
          </a:p>
          <a:p>
            <a:pPr lvl="0">
              <a:buFont typeface="Arial" pitchFamily="34" charset="0"/>
              <a:buChar char="•"/>
            </a:pPr>
            <a:r>
              <a:rPr lang="en-GB" b="1" dirty="0" smtClean="0"/>
              <a:t>For the symptomatic patient, arterial blood gas assays, chest examination, and blood tests for the criminal substance (e.g., cyanide) should be performed. </a:t>
            </a:r>
            <a:endParaRPr lang="en-US" b="1" dirty="0" smtClean="0"/>
          </a:p>
          <a:p>
            <a:pPr lvl="0">
              <a:buFont typeface="Arial" pitchFamily="34" charset="0"/>
              <a:buChar char="•"/>
            </a:pPr>
            <a:r>
              <a:rPr lang="en-GB" b="1" dirty="0" smtClean="0"/>
              <a:t>Treatment should not await laboratory results.</a:t>
            </a:r>
            <a:endParaRPr lang="en-US" b="1" dirty="0" smtClean="0"/>
          </a:p>
          <a:p>
            <a:pPr marL="0" indent="0">
              <a:buNone/>
            </a:pPr>
            <a:r>
              <a:rPr lang="en-GB" b="1" dirty="0" smtClean="0"/>
              <a:t> </a:t>
            </a:r>
            <a:endParaRPr lang="en-US" b="1" dirty="0" smtClean="0"/>
          </a:p>
          <a:p>
            <a:endParaRPr lang="en-US" dirty="0"/>
          </a:p>
        </p:txBody>
      </p:sp>
    </p:spTree>
    <p:extLst>
      <p:ext uri="{BB962C8B-B14F-4D97-AF65-F5344CB8AC3E}">
        <p14:creationId xmlns:p14="http://schemas.microsoft.com/office/powerpoint/2010/main" val="1391212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541338" y="620713"/>
            <a:ext cx="7561263" cy="333375"/>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txBody>
          <a:bodyPr anchor="ctr"/>
          <a:lstStyle>
            <a:lvl1pPr algn="l">
              <a:defRPr sz="4400">
                <a:solidFill>
                  <a:schemeClr val="tx2"/>
                </a:solidFill>
                <a:latin typeface="Times New Roman" pitchFamily="18" charset="0"/>
                <a:cs typeface="Arial" charset="0"/>
              </a:defRPr>
            </a:lvl1pPr>
            <a:lvl2pPr algn="l">
              <a:defRPr sz="4400">
                <a:solidFill>
                  <a:schemeClr val="tx2"/>
                </a:solidFill>
                <a:latin typeface="Times New Roman" pitchFamily="18" charset="0"/>
                <a:cs typeface="Arial" charset="0"/>
              </a:defRPr>
            </a:lvl2pPr>
            <a:lvl3pPr algn="l">
              <a:defRPr sz="4400">
                <a:solidFill>
                  <a:schemeClr val="tx2"/>
                </a:solidFill>
                <a:latin typeface="Times New Roman" pitchFamily="18" charset="0"/>
                <a:cs typeface="Arial" charset="0"/>
              </a:defRPr>
            </a:lvl3pPr>
            <a:lvl4pPr algn="l">
              <a:defRPr sz="4400">
                <a:solidFill>
                  <a:schemeClr val="tx2"/>
                </a:solidFill>
                <a:latin typeface="Times New Roman" pitchFamily="18" charset="0"/>
                <a:cs typeface="Arial" charset="0"/>
              </a:defRPr>
            </a:lvl4pPr>
            <a:lvl5pPr algn="l">
              <a:defRPr sz="4400">
                <a:solidFill>
                  <a:schemeClr val="tx2"/>
                </a:solidFill>
                <a:latin typeface="Times New Roman" pitchFamily="18" charset="0"/>
                <a:cs typeface="Arial" charset="0"/>
              </a:defRPr>
            </a:lvl5pPr>
            <a:lvl6pPr marL="457200" rtl="1" fontAlgn="base">
              <a:spcBef>
                <a:spcPct val="0"/>
              </a:spcBef>
              <a:spcAft>
                <a:spcPct val="0"/>
              </a:spcAft>
              <a:defRPr sz="4400">
                <a:solidFill>
                  <a:schemeClr val="tx2"/>
                </a:solidFill>
                <a:latin typeface="Times New Roman" pitchFamily="18" charset="0"/>
                <a:cs typeface="Arial" charset="0"/>
              </a:defRPr>
            </a:lvl6pPr>
            <a:lvl7pPr marL="914400" rtl="1" fontAlgn="base">
              <a:spcBef>
                <a:spcPct val="0"/>
              </a:spcBef>
              <a:spcAft>
                <a:spcPct val="0"/>
              </a:spcAft>
              <a:defRPr sz="4400">
                <a:solidFill>
                  <a:schemeClr val="tx2"/>
                </a:solidFill>
                <a:latin typeface="Times New Roman" pitchFamily="18" charset="0"/>
                <a:cs typeface="Arial" charset="0"/>
              </a:defRPr>
            </a:lvl7pPr>
            <a:lvl8pPr marL="1371600" rtl="1" fontAlgn="base">
              <a:spcBef>
                <a:spcPct val="0"/>
              </a:spcBef>
              <a:spcAft>
                <a:spcPct val="0"/>
              </a:spcAft>
              <a:defRPr sz="4400">
                <a:solidFill>
                  <a:schemeClr val="tx2"/>
                </a:solidFill>
                <a:latin typeface="Times New Roman" pitchFamily="18" charset="0"/>
                <a:cs typeface="Arial" charset="0"/>
              </a:defRPr>
            </a:lvl8pPr>
            <a:lvl9pPr marL="1828800" rtl="1" fontAlgn="base">
              <a:spcBef>
                <a:spcPct val="0"/>
              </a:spcBef>
              <a:spcAft>
                <a:spcPct val="0"/>
              </a:spcAft>
              <a:defRPr sz="4400">
                <a:solidFill>
                  <a:schemeClr val="tx2"/>
                </a:solidFill>
                <a:latin typeface="Times New Roman" pitchFamily="18" charset="0"/>
                <a:cs typeface="Arial" charset="0"/>
              </a:defRPr>
            </a:lvl9pPr>
          </a:lstStyle>
          <a:p>
            <a:pPr rtl="0">
              <a:defRPr/>
            </a:pPr>
            <a:r>
              <a:rPr kumimoji="0" lang="en-US" altLang="en-US" dirty="0" smtClean="0">
                <a:effectLst>
                  <a:outerShdw blurRad="38100" dist="38100" dir="2700000" algn="tl">
                    <a:srgbClr val="000000"/>
                  </a:outerShdw>
                </a:effectLst>
                <a:latin typeface="Tahoma" pitchFamily="34" charset="0"/>
              </a:rPr>
              <a:t>      </a:t>
            </a:r>
            <a:r>
              <a:rPr lang="en-US" altLang="en-US" sz="2400" b="1" dirty="0" smtClean="0">
                <a:solidFill>
                  <a:schemeClr val="accent1">
                    <a:lumMod val="20000"/>
                    <a:lumOff val="80000"/>
                  </a:schemeClr>
                </a:solidFill>
                <a:latin typeface="Tahoma" pitchFamily="34" charset="0"/>
                <a:cs typeface="Times New Roman" pitchFamily="18" charset="0"/>
              </a:rPr>
              <a:t>2-</a:t>
            </a:r>
            <a:r>
              <a:rPr kumimoji="0" lang="en-US" altLang="en-US" sz="2400" b="1" dirty="0" smtClean="0">
                <a:solidFill>
                  <a:schemeClr val="accent1">
                    <a:lumMod val="20000"/>
                    <a:lumOff val="80000"/>
                  </a:schemeClr>
                </a:solidFill>
                <a:cs typeface="Times New Roman" pitchFamily="18" charset="0"/>
              </a:rPr>
              <a:t>Topical decontamination</a:t>
            </a:r>
            <a:r>
              <a:rPr kumimoji="0" lang="en-US" altLang="en-US" sz="4800" b="1" dirty="0" smtClean="0">
                <a:solidFill>
                  <a:schemeClr val="accent1">
                    <a:lumMod val="20000"/>
                    <a:lumOff val="80000"/>
                  </a:schemeClr>
                </a:solidFill>
                <a:cs typeface="Times New Roman" pitchFamily="18" charset="0"/>
              </a:rPr>
              <a:t/>
            </a:r>
            <a:br>
              <a:rPr kumimoji="0" lang="en-US" altLang="en-US" sz="4800" b="1" dirty="0" smtClean="0">
                <a:solidFill>
                  <a:schemeClr val="accent1">
                    <a:lumMod val="20000"/>
                    <a:lumOff val="80000"/>
                  </a:schemeClr>
                </a:solidFill>
                <a:cs typeface="Times New Roman" pitchFamily="18" charset="0"/>
              </a:rPr>
            </a:br>
            <a:endParaRPr kumimoji="0" lang="en-US" altLang="en-US" dirty="0" smtClean="0">
              <a:solidFill>
                <a:schemeClr val="accent1">
                  <a:lumMod val="20000"/>
                  <a:lumOff val="80000"/>
                </a:schemeClr>
              </a:solidFill>
              <a:effectLst>
                <a:outerShdw blurRad="38100" dist="38100" dir="2700000" algn="tl">
                  <a:srgbClr val="000000"/>
                </a:outerShdw>
              </a:effectLst>
              <a:latin typeface="Tahoma" pitchFamily="34" charset="0"/>
            </a:endParaRPr>
          </a:p>
        </p:txBody>
      </p:sp>
      <p:sp>
        <p:nvSpPr>
          <p:cNvPr id="246787" name="Rectangle 3"/>
          <p:cNvSpPr>
            <a:spLocks noChangeArrowheads="1"/>
          </p:cNvSpPr>
          <p:nvPr/>
        </p:nvSpPr>
        <p:spPr bwMode="auto">
          <a:xfrm>
            <a:off x="468313" y="1052513"/>
            <a:ext cx="8208962" cy="5229225"/>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txBody>
          <a:bodyPr/>
          <a:lstStyle>
            <a:lvl1pPr marL="342900" indent="-342900">
              <a:spcBef>
                <a:spcPct val="20000"/>
              </a:spcBef>
              <a:buClr>
                <a:schemeClr val="tx2"/>
              </a:buClr>
              <a:buSzPct val="90000"/>
              <a:buFont typeface="Wingdings" pitchFamily="2" charset="2"/>
              <a:buChar char="Ú"/>
              <a:defRPr sz="2800">
                <a:solidFill>
                  <a:schemeClr val="tx1"/>
                </a:solidFill>
                <a:latin typeface="Times New Roman" pitchFamily="18" charset="0"/>
                <a:cs typeface="Arial" charset="0"/>
              </a:defRPr>
            </a:lvl1pPr>
            <a:lvl2pPr marL="742950" indent="-285750">
              <a:spcBef>
                <a:spcPct val="20000"/>
              </a:spcBef>
              <a:buChar char="–"/>
              <a:defRPr sz="2400">
                <a:solidFill>
                  <a:schemeClr val="tx1"/>
                </a:solidFill>
                <a:latin typeface="Times New Roman" pitchFamily="18" charset="0"/>
                <a:cs typeface="Arial" charset="0"/>
              </a:defRPr>
            </a:lvl2pPr>
            <a:lvl3pPr marL="1143000" indent="-228600">
              <a:spcBef>
                <a:spcPct val="20000"/>
              </a:spcBef>
              <a:buChar char="•"/>
              <a:defRPr sz="2000">
                <a:solidFill>
                  <a:schemeClr val="tx1"/>
                </a:solidFill>
                <a:latin typeface="Times New Roman" pitchFamily="18" charset="0"/>
                <a:cs typeface="Arial" charset="0"/>
              </a:defRPr>
            </a:lvl3pPr>
            <a:lvl4pPr marL="1600200" indent="-228600">
              <a:spcBef>
                <a:spcPct val="20000"/>
              </a:spcBef>
              <a:buChar char="–"/>
              <a:defRPr>
                <a:solidFill>
                  <a:schemeClr val="tx1"/>
                </a:solidFill>
                <a:latin typeface="Times New Roman" pitchFamily="18" charset="0"/>
                <a:cs typeface="Arial" charset="0"/>
              </a:defRPr>
            </a:lvl4pPr>
            <a:lvl5pPr marL="2057400" indent="-228600">
              <a:spcBef>
                <a:spcPct val="20000"/>
              </a:spcBef>
              <a:buChar char="•"/>
              <a:defRPr>
                <a:solidFill>
                  <a:schemeClr val="tx1"/>
                </a:solidFill>
                <a:latin typeface="Times New Roman" pitchFamily="18" charset="0"/>
                <a:cs typeface="Arial" charset="0"/>
              </a:defRPr>
            </a:lvl5pPr>
            <a:lvl6pPr marL="2514600" indent="-228600" algn="r" rtl="1" fontAlgn="base">
              <a:spcBef>
                <a:spcPct val="20000"/>
              </a:spcBef>
              <a:spcAft>
                <a:spcPct val="0"/>
              </a:spcAft>
              <a:buChar char="•"/>
              <a:defRPr>
                <a:solidFill>
                  <a:schemeClr val="tx1"/>
                </a:solidFill>
                <a:latin typeface="Times New Roman" pitchFamily="18" charset="0"/>
                <a:cs typeface="Arial" charset="0"/>
              </a:defRPr>
            </a:lvl6pPr>
            <a:lvl7pPr marL="2971800" indent="-228600" algn="r" rtl="1" fontAlgn="base">
              <a:spcBef>
                <a:spcPct val="20000"/>
              </a:spcBef>
              <a:spcAft>
                <a:spcPct val="0"/>
              </a:spcAft>
              <a:buChar char="•"/>
              <a:defRPr>
                <a:solidFill>
                  <a:schemeClr val="tx1"/>
                </a:solidFill>
                <a:latin typeface="Times New Roman" pitchFamily="18" charset="0"/>
                <a:cs typeface="Arial" charset="0"/>
              </a:defRPr>
            </a:lvl7pPr>
            <a:lvl8pPr marL="3429000" indent="-228600" algn="r" rtl="1" fontAlgn="base">
              <a:spcBef>
                <a:spcPct val="20000"/>
              </a:spcBef>
              <a:spcAft>
                <a:spcPct val="0"/>
              </a:spcAft>
              <a:buChar char="•"/>
              <a:defRPr>
                <a:solidFill>
                  <a:schemeClr val="tx1"/>
                </a:solidFill>
                <a:latin typeface="Times New Roman" pitchFamily="18" charset="0"/>
                <a:cs typeface="Arial" charset="0"/>
              </a:defRPr>
            </a:lvl8pPr>
            <a:lvl9pPr marL="3886200" indent="-228600" algn="r" rtl="1" fontAlgn="base">
              <a:spcBef>
                <a:spcPct val="20000"/>
              </a:spcBef>
              <a:spcAft>
                <a:spcPct val="0"/>
              </a:spcAft>
              <a:buChar char="•"/>
              <a:defRPr>
                <a:solidFill>
                  <a:schemeClr val="tx1"/>
                </a:solidFill>
                <a:latin typeface="Times New Roman" pitchFamily="18" charset="0"/>
                <a:cs typeface="Arial" charset="0"/>
              </a:defRPr>
            </a:lvl9pPr>
          </a:lstStyle>
          <a:p>
            <a:pPr>
              <a:buClr>
                <a:schemeClr val="hlink"/>
              </a:buClr>
              <a:buSzPct val="120000"/>
              <a:defRPr/>
            </a:pPr>
            <a:r>
              <a:rPr kumimoji="0" lang="en-US" altLang="en-US" sz="1800" b="1" dirty="0" smtClean="0">
                <a:cs typeface="Times New Roman" pitchFamily="18" charset="0"/>
              </a:rPr>
              <a:t>Prior to the assessment of the patient, you MUST be </a:t>
            </a:r>
          </a:p>
          <a:p>
            <a:pPr>
              <a:buClr>
                <a:schemeClr val="hlink"/>
              </a:buClr>
              <a:buSzPct val="120000"/>
              <a:defRPr/>
            </a:pPr>
            <a:r>
              <a:rPr kumimoji="0" lang="en-US" altLang="en-US" sz="1800" b="1" dirty="0" smtClean="0">
                <a:cs typeface="Times New Roman" pitchFamily="18" charset="0"/>
              </a:rPr>
              <a:t>       sure the toxin is not toxic to you.  </a:t>
            </a:r>
          </a:p>
          <a:p>
            <a:pPr>
              <a:buClr>
                <a:schemeClr val="hlink"/>
              </a:buClr>
              <a:buSzPct val="120000"/>
              <a:defRPr/>
            </a:pPr>
            <a:r>
              <a:rPr kumimoji="0" lang="en-US" altLang="en-US" sz="1800" b="1" dirty="0" smtClean="0">
                <a:cs typeface="Times New Roman" pitchFamily="18" charset="0"/>
              </a:rPr>
              <a:t>If the patient needs to be decontaminated, do this PRIOR to your assessment. No need for 2 or more patients.</a:t>
            </a:r>
          </a:p>
          <a:p>
            <a:pPr>
              <a:defRPr/>
            </a:pPr>
            <a:r>
              <a:rPr kumimoji="0" lang="en-US" altLang="en-US" sz="1800" b="1" dirty="0" smtClean="0">
                <a:cs typeface="Times New Roman" pitchFamily="18" charset="0"/>
              </a:rPr>
              <a:t>Generally; achieved by; undressing patients and washing them thoroughly with  copious amounts of water</a:t>
            </a:r>
          </a:p>
          <a:p>
            <a:pPr>
              <a:defRPr/>
            </a:pPr>
            <a:r>
              <a:rPr kumimoji="0" lang="en-US" altLang="en-US" sz="1800" b="1" dirty="0" smtClean="0">
                <a:cs typeface="Times New Roman" pitchFamily="18" charset="0"/>
              </a:rPr>
              <a:t>Should occur outside of ER (Pt should initially be in isolated area)</a:t>
            </a:r>
          </a:p>
          <a:p>
            <a:pPr>
              <a:defRPr/>
            </a:pPr>
            <a:r>
              <a:rPr kumimoji="0" lang="en-US" altLang="en-US" sz="1800" b="1" dirty="0" smtClean="0">
                <a:cs typeface="Times New Roman" pitchFamily="18" charset="0"/>
              </a:rPr>
              <a:t>All towels and clothing should be put into hazardous waste bags</a:t>
            </a:r>
            <a:endParaRPr kumimoji="0" lang="en-US" altLang="en-US" sz="1800" b="1" u="sng" dirty="0" smtClean="0">
              <a:cs typeface="Times New Roman" pitchFamily="18" charset="0"/>
            </a:endParaRPr>
          </a:p>
          <a:p>
            <a:pPr algn="l">
              <a:buFont typeface="Wingdings" pitchFamily="2" charset="2"/>
              <a:buNone/>
              <a:defRPr/>
            </a:pPr>
            <a:r>
              <a:rPr kumimoji="0" lang="en-US" altLang="en-US" sz="1800" b="1" u="sng" dirty="0" smtClean="0">
                <a:cs typeface="Times New Roman" pitchFamily="18" charset="0"/>
              </a:rPr>
              <a:t>1- Skin decontamination:</a:t>
            </a:r>
            <a:endParaRPr kumimoji="0" lang="en-US" altLang="en-US" sz="1800" b="1" dirty="0" smtClean="0">
              <a:cs typeface="Times New Roman" pitchFamily="18" charset="0"/>
            </a:endParaRPr>
          </a:p>
          <a:p>
            <a:pPr marL="0" indent="0">
              <a:buNone/>
              <a:defRPr/>
            </a:pPr>
            <a:r>
              <a:rPr kumimoji="0" lang="en-US" altLang="en-US" sz="1800" b="1" dirty="0" smtClean="0">
                <a:cs typeface="Times New Roman" pitchFamily="18" charset="0"/>
              </a:rPr>
              <a:t>-Rapid decontamination is needed specially if the poison is a corrosive or is easily absorbed from the skin.</a:t>
            </a:r>
          </a:p>
          <a:p>
            <a:pPr marL="0" indent="0">
              <a:buNone/>
              <a:defRPr/>
            </a:pPr>
            <a:r>
              <a:rPr kumimoji="0" lang="en-US" altLang="en-US" sz="1800" b="1" dirty="0" smtClean="0">
                <a:cs typeface="Times New Roman" pitchFamily="18" charset="0"/>
              </a:rPr>
              <a:t>-Wash contaminated areas as well as exposed areas with </a:t>
            </a:r>
          </a:p>
          <a:p>
            <a:pPr marL="0" indent="0">
              <a:buNone/>
              <a:defRPr/>
            </a:pPr>
            <a:r>
              <a:rPr lang="en-US" altLang="en-US" sz="1800" b="1" dirty="0">
                <a:cs typeface="Times New Roman" pitchFamily="18" charset="0"/>
              </a:rPr>
              <a:t> </a:t>
            </a:r>
            <a:r>
              <a:rPr lang="en-US" altLang="en-US" sz="1800" b="1" dirty="0" smtClean="0">
                <a:cs typeface="Times New Roman" pitchFamily="18" charset="0"/>
              </a:rPr>
              <a:t>  </a:t>
            </a:r>
            <a:r>
              <a:rPr kumimoji="0" lang="en-US" altLang="en-US" sz="1800" b="1" dirty="0" smtClean="0">
                <a:cs typeface="Times New Roman" pitchFamily="18" charset="0"/>
              </a:rPr>
              <a:t>warm water or saline , with careful washing of the skin, </a:t>
            </a:r>
          </a:p>
          <a:p>
            <a:pPr marL="0" indent="0">
              <a:buNone/>
              <a:defRPr/>
            </a:pPr>
            <a:r>
              <a:rPr lang="en-US" altLang="en-US" sz="1800" b="1" dirty="0">
                <a:cs typeface="Times New Roman" pitchFamily="18" charset="0"/>
              </a:rPr>
              <a:t> </a:t>
            </a:r>
            <a:r>
              <a:rPr lang="en-US" altLang="en-US" sz="1800" b="1" dirty="0" smtClean="0">
                <a:cs typeface="Times New Roman" pitchFamily="18" charset="0"/>
              </a:rPr>
              <a:t>  </a:t>
            </a:r>
            <a:r>
              <a:rPr kumimoji="0" lang="en-US" altLang="en-US" sz="1800" b="1" dirty="0" smtClean="0">
                <a:cs typeface="Times New Roman" pitchFamily="18" charset="0"/>
              </a:rPr>
              <a:t>behind ears, under nails, and skin folds.</a:t>
            </a:r>
            <a:endParaRPr kumimoji="0" lang="en-US" altLang="en-US" sz="1800" b="1" i="1" dirty="0" smtClean="0">
              <a:cs typeface="Times New Roman" pitchFamily="18" charset="0"/>
            </a:endParaRPr>
          </a:p>
          <a:p>
            <a:pPr algn="l">
              <a:buFont typeface="Wingdings" pitchFamily="2" charset="2"/>
              <a:buNone/>
              <a:defRPr/>
            </a:pPr>
            <a:r>
              <a:rPr kumimoji="0" lang="en-US" altLang="en-US" sz="1800" b="1" i="1" dirty="0" smtClean="0">
                <a:solidFill>
                  <a:srgbClr val="0070C0"/>
                </a:solidFill>
                <a:cs typeface="Times New Roman" pitchFamily="18" charset="0"/>
              </a:rPr>
              <a:t>1-Phenol:</a:t>
            </a:r>
            <a:r>
              <a:rPr kumimoji="0" lang="en-US" altLang="en-US" sz="1800" b="1" dirty="0" smtClean="0">
                <a:cs typeface="Times New Roman" pitchFamily="18" charset="0"/>
              </a:rPr>
              <a:t> Can apply olive oil .</a:t>
            </a:r>
            <a:endParaRPr kumimoji="0" lang="en-US" altLang="en-US" sz="1800" b="1" i="1" dirty="0" smtClean="0">
              <a:cs typeface="Times New Roman" pitchFamily="18" charset="0"/>
            </a:endParaRPr>
          </a:p>
          <a:p>
            <a:pPr algn="l">
              <a:buFont typeface="Wingdings" pitchFamily="2" charset="2"/>
              <a:buNone/>
              <a:defRPr/>
            </a:pPr>
            <a:r>
              <a:rPr kumimoji="0" lang="en-US" altLang="en-US" sz="1800" b="1" i="1" dirty="0" smtClean="0">
                <a:solidFill>
                  <a:srgbClr val="0070C0"/>
                </a:solidFill>
                <a:cs typeface="Times New Roman" pitchFamily="18" charset="0"/>
              </a:rPr>
              <a:t>2-Oxalic acid</a:t>
            </a:r>
            <a:r>
              <a:rPr kumimoji="0" lang="en-US" altLang="en-US" sz="1800" b="1" dirty="0" smtClean="0">
                <a:solidFill>
                  <a:srgbClr val="0070C0"/>
                </a:solidFill>
                <a:cs typeface="Times New Roman" pitchFamily="18" charset="0"/>
              </a:rPr>
              <a:t>: </a:t>
            </a:r>
            <a:r>
              <a:rPr kumimoji="0" lang="en-US" altLang="en-US" sz="1800" b="1" dirty="0" smtClean="0">
                <a:cs typeface="Times New Roman" pitchFamily="18" charset="0"/>
              </a:rPr>
              <a:t>Soak the affected area with solution of calcium </a:t>
            </a:r>
          </a:p>
          <a:p>
            <a:pPr algn="l">
              <a:buFont typeface="Wingdings" pitchFamily="2" charset="2"/>
              <a:buNone/>
              <a:defRPr/>
            </a:pPr>
            <a:r>
              <a:rPr lang="en-US" altLang="en-US" sz="1800" b="1" dirty="0">
                <a:cs typeface="Times New Roman" pitchFamily="18" charset="0"/>
              </a:rPr>
              <a:t> </a:t>
            </a:r>
            <a:r>
              <a:rPr lang="en-US" altLang="en-US" sz="1800" b="1" dirty="0" smtClean="0">
                <a:cs typeface="Times New Roman" pitchFamily="18" charset="0"/>
              </a:rPr>
              <a:t>                       </a:t>
            </a:r>
            <a:r>
              <a:rPr kumimoji="0" lang="en-US" altLang="en-US" sz="1800" b="1" dirty="0" smtClean="0">
                <a:cs typeface="Times New Roman" pitchFamily="18" charset="0"/>
              </a:rPr>
              <a:t>gluconate.</a:t>
            </a:r>
            <a:endParaRPr kumimoji="0" lang="en-US" altLang="en-US" sz="1800" b="1" i="1" dirty="0" smtClean="0">
              <a:cs typeface="Times New Roman" pitchFamily="18" charset="0"/>
            </a:endParaRPr>
          </a:p>
          <a:p>
            <a:pPr algn="l">
              <a:buFont typeface="Wingdings" pitchFamily="2" charset="2"/>
              <a:buNone/>
              <a:defRPr/>
            </a:pPr>
            <a:r>
              <a:rPr kumimoji="0" lang="en-US" altLang="en-US" sz="1800" b="1" i="1" dirty="0" smtClean="0">
                <a:solidFill>
                  <a:srgbClr val="0070C0"/>
                </a:solidFill>
                <a:cs typeface="Times New Roman" pitchFamily="18" charset="0"/>
              </a:rPr>
              <a:t>3-Organophosphorus</a:t>
            </a:r>
            <a:r>
              <a:rPr kumimoji="0" lang="en-US" altLang="en-US" sz="1800" b="1" dirty="0" smtClean="0">
                <a:solidFill>
                  <a:srgbClr val="0070C0"/>
                </a:solidFill>
                <a:cs typeface="Times New Roman" pitchFamily="18" charset="0"/>
              </a:rPr>
              <a:t>:</a:t>
            </a:r>
            <a:r>
              <a:rPr kumimoji="0" lang="en-US" altLang="en-US" sz="1800" b="1" dirty="0" smtClean="0">
                <a:cs typeface="Times New Roman" pitchFamily="18" charset="0"/>
              </a:rPr>
              <a:t> Soap water</a:t>
            </a:r>
          </a:p>
          <a:p>
            <a:pPr algn="l" rtl="0">
              <a:buClr>
                <a:schemeClr val="hlink"/>
              </a:buClr>
              <a:buSzPct val="120000"/>
              <a:defRPr/>
            </a:pPr>
            <a:endParaRPr kumimoji="0" lang="en-US" altLang="en-US" sz="1800" dirty="0" smtClean="0">
              <a:cs typeface="Times New Roman" pitchFamily="18" charset="0"/>
            </a:endParaRPr>
          </a:p>
        </p:txBody>
      </p:sp>
      <p:pic>
        <p:nvPicPr>
          <p:cNvPr id="63492" name="Picture 4" descr="biohazard s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0"/>
            <a:ext cx="23304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3925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6172200"/>
          </a:xfrm>
        </p:spPr>
        <p:txBody>
          <a:bodyPr/>
          <a:lstStyle/>
          <a:p>
            <a:pPr lvl="0">
              <a:buFont typeface="Arial" pitchFamily="34" charset="0"/>
              <a:buChar char="•"/>
            </a:pPr>
            <a:r>
              <a:rPr lang="en-US" altLang="en-US" sz="2400" b="1" dirty="0" err="1" smtClean="0">
                <a:solidFill>
                  <a:srgbClr val="C4C4C4">
                    <a:lumMod val="20000"/>
                    <a:lumOff val="80000"/>
                  </a:srgbClr>
                </a:solidFill>
                <a:latin typeface="Tahoma" pitchFamily="34" charset="0"/>
                <a:cs typeface="Times New Roman" pitchFamily="18" charset="0"/>
              </a:rPr>
              <a:t>Cont.;</a:t>
            </a:r>
            <a:r>
              <a:rPr lang="en-US" altLang="en-US" sz="2400" b="1" dirty="0" err="1" smtClean="0">
                <a:solidFill>
                  <a:srgbClr val="C4C4C4">
                    <a:lumMod val="20000"/>
                    <a:lumOff val="80000"/>
                  </a:srgbClr>
                </a:solidFill>
                <a:latin typeface="Arial" charset="0"/>
                <a:cs typeface="Times New Roman" pitchFamily="18" charset="0"/>
              </a:rPr>
              <a:t>Topical</a:t>
            </a:r>
            <a:r>
              <a:rPr lang="en-US" altLang="en-US" sz="2400" b="1" dirty="0" smtClean="0">
                <a:solidFill>
                  <a:srgbClr val="C4C4C4">
                    <a:lumMod val="20000"/>
                    <a:lumOff val="80000"/>
                  </a:srgbClr>
                </a:solidFill>
                <a:latin typeface="Arial" charset="0"/>
                <a:cs typeface="Times New Roman" pitchFamily="18" charset="0"/>
              </a:rPr>
              <a:t> </a:t>
            </a:r>
            <a:r>
              <a:rPr lang="en-US" altLang="en-US" sz="2400" b="1" dirty="0">
                <a:solidFill>
                  <a:srgbClr val="C4C4C4">
                    <a:lumMod val="20000"/>
                    <a:lumOff val="80000"/>
                  </a:srgbClr>
                </a:solidFill>
                <a:latin typeface="Arial" charset="0"/>
                <a:cs typeface="Times New Roman" pitchFamily="18" charset="0"/>
              </a:rPr>
              <a:t>decontamination</a:t>
            </a:r>
            <a:endParaRPr lang="en-GB" sz="2400" dirty="0" smtClean="0"/>
          </a:p>
          <a:p>
            <a:pPr marL="0" lvl="0" indent="0">
              <a:buNone/>
            </a:pPr>
            <a:endParaRPr lang="en-GB" sz="2400" dirty="0" smtClean="0"/>
          </a:p>
          <a:p>
            <a:pPr lvl="0">
              <a:buFont typeface="Arial" pitchFamily="34" charset="0"/>
              <a:buChar char="•"/>
            </a:pPr>
            <a:r>
              <a:rPr lang="en-GB" sz="2400" b="1" dirty="0" smtClean="0"/>
              <a:t>Gently rinse and wash the skin with copious amounts of water for at least 30 minutes, including the hair, fingernails and perineum. </a:t>
            </a:r>
            <a:endParaRPr lang="en-US" sz="2400" b="1" dirty="0" smtClean="0"/>
          </a:p>
          <a:p>
            <a:pPr lvl="0">
              <a:buFont typeface="Arial" pitchFamily="34" charset="0"/>
              <a:buChar char="•"/>
            </a:pPr>
            <a:r>
              <a:rPr lang="en-GB" sz="2400" b="1" dirty="0" smtClean="0"/>
              <a:t>Do not use forceful flushing in a shower, as it may cause deeper penetration of the toxic substance. Initially, the water should be slightly cool to avoid </a:t>
            </a:r>
            <a:r>
              <a:rPr lang="en-GB" sz="2400" b="1" dirty="0" err="1" smtClean="0"/>
              <a:t>vasodilation</a:t>
            </a:r>
            <a:r>
              <a:rPr lang="en-GB" sz="2400" b="1" dirty="0" smtClean="0"/>
              <a:t> and increased absorption. Use soap to remove oily substances.</a:t>
            </a:r>
            <a:endParaRPr lang="en-US" sz="2400" b="1" dirty="0" smtClean="0"/>
          </a:p>
          <a:p>
            <a:pPr lvl="0">
              <a:buFont typeface="Arial" pitchFamily="34" charset="0"/>
              <a:buChar char="•"/>
            </a:pPr>
            <a:r>
              <a:rPr lang="en-GB" sz="2400" b="1" dirty="0" smtClean="0"/>
              <a:t>Toxic substances such as </a:t>
            </a:r>
            <a:r>
              <a:rPr lang="en-GB" sz="2400" b="1" dirty="0" err="1" smtClean="0"/>
              <a:t>organophosphorous</a:t>
            </a:r>
            <a:r>
              <a:rPr lang="en-GB" sz="2400" b="1" dirty="0" smtClean="0"/>
              <a:t> compounds, organic metal compounds (e.g. lead), aniline, phenol, hydrocyanic acid may penetrate the intact skin and must be handled with proper protective equipment.</a:t>
            </a:r>
            <a:endParaRPr lang="en-US" sz="2400" b="1" dirty="0" smtClean="0"/>
          </a:p>
          <a:p>
            <a:endParaRPr lang="en-US" b="1" dirty="0"/>
          </a:p>
        </p:txBody>
      </p:sp>
    </p:spTree>
    <p:extLst>
      <p:ext uri="{BB962C8B-B14F-4D97-AF65-F5344CB8AC3E}">
        <p14:creationId xmlns:p14="http://schemas.microsoft.com/office/powerpoint/2010/main" val="3698751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altLang="en-US" smtClean="0"/>
          </a:p>
        </p:txBody>
      </p:sp>
      <p:pic>
        <p:nvPicPr>
          <p:cNvPr id="64515" name="Picture 4" descr="decontamin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333375"/>
            <a:ext cx="8713787" cy="6335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260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idx="1"/>
          </p:nvPr>
        </p:nvSpPr>
        <p:spPr>
          <a:xfrm>
            <a:off x="179388" y="404813"/>
            <a:ext cx="8856662" cy="6119812"/>
          </a:xfrm>
        </p:spPr>
        <p:txBody>
          <a:bodyPr>
            <a:normAutofit/>
          </a:bodyPr>
          <a:lstStyle/>
          <a:p>
            <a:pPr algn="l" eaLnBrk="1" hangingPunct="1">
              <a:lnSpc>
                <a:spcPct val="90000"/>
              </a:lnSpc>
              <a:buFont typeface="Wingdings" pitchFamily="2" charset="2"/>
              <a:buNone/>
            </a:pPr>
            <a:r>
              <a:rPr lang="en-US" altLang="en-US" sz="3200" b="1" dirty="0" smtClean="0">
                <a:solidFill>
                  <a:schemeClr val="accent1">
                    <a:lumMod val="20000"/>
                    <a:lumOff val="80000"/>
                  </a:schemeClr>
                </a:solidFill>
                <a:cs typeface="Times New Roman" pitchFamily="18" charset="0"/>
              </a:rPr>
              <a:t>3-Eye decontamination</a:t>
            </a:r>
          </a:p>
          <a:p>
            <a:pPr>
              <a:lnSpc>
                <a:spcPct val="90000"/>
              </a:lnSpc>
              <a:buFont typeface="Arial" pitchFamily="34" charset="0"/>
              <a:buChar char="•"/>
            </a:pPr>
            <a:endParaRPr lang="en-US" altLang="en-US" sz="2400" b="1" dirty="0" smtClean="0">
              <a:cs typeface="Times New Roman" pitchFamily="18" charset="0"/>
            </a:endParaRPr>
          </a:p>
          <a:p>
            <a:pPr>
              <a:lnSpc>
                <a:spcPct val="90000"/>
              </a:lnSpc>
              <a:buFont typeface="Arial" pitchFamily="34" charset="0"/>
              <a:buChar char="•"/>
            </a:pPr>
            <a:r>
              <a:rPr lang="en-US" altLang="en-US" sz="1800" b="1" dirty="0" smtClean="0">
                <a:cs typeface="Times New Roman" pitchFamily="18" charset="0"/>
              </a:rPr>
              <a:t>Irrigation of the eyes with large amounts of water. For at least 15 min.</a:t>
            </a:r>
            <a:r>
              <a:rPr lang="en-GB" sz="1800" dirty="0" smtClean="0"/>
              <a:t> </a:t>
            </a:r>
            <a:r>
              <a:rPr lang="en-GB" sz="1800" b="1" dirty="0" smtClean="0"/>
              <a:t>irrigation of eyes with normal saline or water. Alkaline or acid irrigating solutions should be avoided. Continue to irrigate the eye for as long as the pH is abnormal. </a:t>
            </a:r>
            <a:endParaRPr lang="en-US" sz="1800" b="1" dirty="0" smtClean="0"/>
          </a:p>
          <a:p>
            <a:pPr algn="l" eaLnBrk="1" hangingPunct="1">
              <a:lnSpc>
                <a:spcPct val="90000"/>
              </a:lnSpc>
              <a:buFont typeface="Arial" pitchFamily="34" charset="0"/>
              <a:buChar char="•"/>
            </a:pPr>
            <a:r>
              <a:rPr lang="en-US" altLang="en-US" sz="1800" b="1" dirty="0" smtClean="0">
                <a:cs typeface="Times New Roman" pitchFamily="18" charset="0"/>
              </a:rPr>
              <a:t>The  eye is usually affected by a corrosive :apply anesthetic  drops e.g. cocaine HCI (</a:t>
            </a:r>
            <a:r>
              <a:rPr lang="en-US" altLang="en-US" sz="1800" b="1" dirty="0" err="1" smtClean="0">
                <a:cs typeface="Times New Roman" pitchFamily="18" charset="0"/>
              </a:rPr>
              <a:t>Xylocaine</a:t>
            </a:r>
            <a:r>
              <a:rPr lang="en-US" altLang="en-US" sz="1800" b="1" dirty="0" smtClean="0">
                <a:cs typeface="Times New Roman" pitchFamily="18" charset="0"/>
              </a:rPr>
              <a:t>)    </a:t>
            </a:r>
          </a:p>
          <a:p>
            <a:pPr algn="l" eaLnBrk="1" hangingPunct="1">
              <a:lnSpc>
                <a:spcPct val="90000"/>
              </a:lnSpc>
              <a:buFont typeface="Arial" pitchFamily="34" charset="0"/>
              <a:buChar char="•"/>
            </a:pPr>
            <a:r>
              <a:rPr lang="en-US" altLang="en-US" sz="1800" b="1" dirty="0" smtClean="0">
                <a:cs typeface="Times New Roman" pitchFamily="18" charset="0"/>
              </a:rPr>
              <a:t> After first aid treatment the patient should be referred to  an ophthalmologist in order to asses and treat any  inflammation.</a:t>
            </a:r>
            <a:endParaRPr lang="en-US" sz="1800" dirty="0" smtClean="0"/>
          </a:p>
          <a:p>
            <a:pPr lvl="0">
              <a:buFont typeface="Arial" pitchFamily="34" charset="0"/>
              <a:buChar char="•"/>
            </a:pPr>
            <a:r>
              <a:rPr lang="en-GB" sz="1800" b="1" dirty="0" smtClean="0"/>
              <a:t>Alkaline corneal burns are requiring ophthalmic consultation.</a:t>
            </a:r>
            <a:r>
              <a:rPr lang="en-GB" sz="1800" b="1" baseline="30000" dirty="0" smtClean="0"/>
              <a:t> </a:t>
            </a:r>
            <a:endParaRPr lang="en-GB" sz="1800" b="1" baseline="30000" dirty="0" smtClean="0"/>
          </a:p>
          <a:p>
            <a:pPr lvl="0">
              <a:buFont typeface="Arial" pitchFamily="34" charset="0"/>
              <a:buChar char="•"/>
            </a:pPr>
            <a:endParaRPr lang="en-GB" sz="1800" b="1" baseline="30000" dirty="0"/>
          </a:p>
          <a:p>
            <a:pPr lvl="0">
              <a:buFont typeface="Arial" pitchFamily="34" charset="0"/>
              <a:buChar char="•"/>
            </a:pPr>
            <a:endParaRPr lang="en-GB" sz="1800" b="1" baseline="30000" dirty="0" smtClean="0"/>
          </a:p>
          <a:p>
            <a:pPr lvl="0">
              <a:buFont typeface="Arial" pitchFamily="34" charset="0"/>
              <a:buChar char="•"/>
            </a:pPr>
            <a:endParaRPr lang="en-GB" sz="1800" b="1" baseline="30000" dirty="0"/>
          </a:p>
          <a:p>
            <a:pPr lvl="0">
              <a:buFont typeface="Arial" pitchFamily="34" charset="0"/>
              <a:buChar char="•"/>
            </a:pPr>
            <a:endParaRPr lang="en-GB" sz="1800" b="1" baseline="30000" dirty="0" smtClean="0"/>
          </a:p>
          <a:p>
            <a:pPr lvl="0">
              <a:buFont typeface="Arial" pitchFamily="34" charset="0"/>
              <a:buChar char="•"/>
            </a:pPr>
            <a:endParaRPr lang="en-GB" sz="1800" b="1" baseline="30000" dirty="0"/>
          </a:p>
          <a:p>
            <a:pPr>
              <a:buFont typeface="Arial" pitchFamily="34" charset="0"/>
              <a:buChar char="•"/>
            </a:pPr>
            <a:r>
              <a:rPr lang="en-US" altLang="en-US" sz="1800" b="1" dirty="0">
                <a:cs typeface="Times New Roman" pitchFamily="18" charset="0"/>
              </a:rPr>
              <a:t>Many plants and chemicals cause oral and gastric mucosa irritation but no serious toxicity. Management for these acute ingestion may include ice cream or milk. Egg whites, which serve as a source of readily available protein, have been given for corrosive intoxications.</a:t>
            </a:r>
            <a:endParaRPr lang="en-US" altLang="en-US" sz="1800" b="1" u="sng" dirty="0">
              <a:cs typeface="Times New Roman" pitchFamily="18" charset="0"/>
            </a:endParaRPr>
          </a:p>
          <a:p>
            <a:pPr lvl="0">
              <a:buFont typeface="Arial" pitchFamily="34" charset="0"/>
              <a:buChar char="•"/>
            </a:pPr>
            <a:endParaRPr lang="en-US" sz="1800" b="1" baseline="30000" dirty="0" smtClean="0"/>
          </a:p>
          <a:p>
            <a:pPr algn="l" eaLnBrk="1" hangingPunct="1">
              <a:lnSpc>
                <a:spcPct val="90000"/>
              </a:lnSpc>
              <a:buFont typeface="Wingdings" pitchFamily="2" charset="2"/>
              <a:buNone/>
            </a:pPr>
            <a:endParaRPr lang="en-US" altLang="en-US" sz="1800" b="1" u="sng" dirty="0" smtClean="0">
              <a:cs typeface="Times New Roman" pitchFamily="18" charset="0"/>
            </a:endParaRPr>
          </a:p>
          <a:p>
            <a:pPr algn="l" eaLnBrk="1" hangingPunct="1">
              <a:lnSpc>
                <a:spcPct val="90000"/>
              </a:lnSpc>
              <a:buFont typeface="Wingdings" pitchFamily="2" charset="2"/>
              <a:buNone/>
            </a:pPr>
            <a:endParaRPr lang="en-US" altLang="en-US" sz="2400" b="1" dirty="0" smtClean="0">
              <a:cs typeface="Times New Roman" pitchFamily="18" charset="0"/>
            </a:endParaRPr>
          </a:p>
        </p:txBody>
      </p:sp>
      <p:sp>
        <p:nvSpPr>
          <p:cNvPr id="3" name="TextBox 2"/>
          <p:cNvSpPr txBox="1"/>
          <p:nvPr/>
        </p:nvSpPr>
        <p:spPr>
          <a:xfrm>
            <a:off x="86360" y="3581400"/>
            <a:ext cx="7848600" cy="840230"/>
          </a:xfrm>
          <a:prstGeom prst="rect">
            <a:avLst/>
          </a:prstGeom>
          <a:solidFill>
            <a:schemeClr val="accent2"/>
          </a:solidFill>
        </p:spPr>
        <p:txBody>
          <a:bodyPr wrap="square" rtlCol="0">
            <a:spAutoFit/>
          </a:bodyPr>
          <a:lstStyle/>
          <a:p>
            <a:pPr>
              <a:lnSpc>
                <a:spcPct val="90000"/>
              </a:lnSpc>
              <a:buNone/>
            </a:pPr>
            <a:r>
              <a:rPr lang="en-US" altLang="en-US" sz="3600" b="1" dirty="0" smtClean="0">
                <a:solidFill>
                  <a:schemeClr val="accent1">
                    <a:lumMod val="20000"/>
                    <a:lumOff val="80000"/>
                  </a:schemeClr>
                </a:solidFill>
                <a:cs typeface="Times New Roman" pitchFamily="18" charset="0"/>
              </a:rPr>
              <a:t>4-Demulcents</a:t>
            </a:r>
          </a:p>
          <a:p>
            <a:pPr>
              <a:lnSpc>
                <a:spcPct val="90000"/>
              </a:lnSpc>
              <a:buNone/>
            </a:pPr>
            <a:endParaRPr lang="en-US" altLang="en-US" b="1" dirty="0">
              <a:solidFill>
                <a:schemeClr val="accent1">
                  <a:lumMod val="20000"/>
                  <a:lumOff val="80000"/>
                </a:schemeClr>
              </a:solidFill>
              <a:cs typeface="Times New Roman" pitchFamily="18" charset="0"/>
            </a:endParaRPr>
          </a:p>
        </p:txBody>
      </p:sp>
    </p:spTree>
    <p:extLst>
      <p:ext uri="{BB962C8B-B14F-4D97-AF65-F5344CB8AC3E}">
        <p14:creationId xmlns:p14="http://schemas.microsoft.com/office/powerpoint/2010/main" val="1070119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5560" y="-304800"/>
            <a:ext cx="8812212" cy="1447800"/>
          </a:xfrm>
        </p:spPr>
        <p:txBody>
          <a:bodyPr/>
          <a:lstStyle/>
          <a:p>
            <a:pPr algn="l" eaLnBrk="1" hangingPunct="1"/>
            <a:r>
              <a:rPr lang="en-US" altLang="en-US" sz="3200" b="1" dirty="0" smtClean="0">
                <a:cs typeface="Times New Roman" pitchFamily="18" charset="0"/>
              </a:rPr>
              <a:t>    </a:t>
            </a:r>
            <a:r>
              <a:rPr lang="en-US" altLang="en-US" sz="3200" b="1" dirty="0" smtClean="0">
                <a:solidFill>
                  <a:schemeClr val="accent1">
                    <a:lumMod val="20000"/>
                    <a:lumOff val="80000"/>
                  </a:schemeClr>
                </a:solidFill>
                <a:cs typeface="Times New Roman" pitchFamily="18" charset="0"/>
              </a:rPr>
              <a:t>B-If the poison was ingested:</a:t>
            </a:r>
          </a:p>
        </p:txBody>
      </p:sp>
      <p:sp>
        <p:nvSpPr>
          <p:cNvPr id="66563" name="Rectangle 3"/>
          <p:cNvSpPr>
            <a:spLocks noGrp="1" noChangeArrowheads="1"/>
          </p:cNvSpPr>
          <p:nvPr>
            <p:ph idx="1"/>
          </p:nvPr>
        </p:nvSpPr>
        <p:spPr>
          <a:xfrm>
            <a:off x="250825" y="1341438"/>
            <a:ext cx="8642350" cy="4114800"/>
          </a:xfrm>
        </p:spPr>
        <p:txBody>
          <a:bodyPr>
            <a:normAutofit fontScale="92500"/>
          </a:bodyPr>
          <a:lstStyle/>
          <a:p>
            <a:pPr algn="l" eaLnBrk="1" hangingPunct="1">
              <a:lnSpc>
                <a:spcPct val="90000"/>
              </a:lnSpc>
              <a:buFont typeface="Wingdings" pitchFamily="2" charset="2"/>
              <a:buNone/>
            </a:pPr>
            <a:r>
              <a:rPr lang="en-US" altLang="en-US" sz="2800" b="1" dirty="0" smtClean="0"/>
              <a:t>   Three general methods involve removing toxin from stomach via the mouth, binding it inside gut lumen, or mechanically flushing it through GIT. Each method has benefits and risks. However, we usually begin with dilution</a:t>
            </a:r>
          </a:p>
          <a:p>
            <a:pPr algn="l" eaLnBrk="1" hangingPunct="1">
              <a:lnSpc>
                <a:spcPct val="90000"/>
              </a:lnSpc>
              <a:buFont typeface="Wingdings" pitchFamily="2" charset="2"/>
              <a:buNone/>
            </a:pPr>
            <a:endParaRPr lang="en-US" altLang="en-US" sz="2800" b="1" dirty="0" smtClean="0"/>
          </a:p>
          <a:p>
            <a:pPr algn="l" rtl="0" eaLnBrk="1" hangingPunct="1">
              <a:lnSpc>
                <a:spcPct val="90000"/>
              </a:lnSpc>
              <a:buFont typeface="Wingdings" pitchFamily="2" charset="2"/>
              <a:buNone/>
            </a:pPr>
            <a:r>
              <a:rPr lang="en-US" altLang="en-US" sz="2800" b="1" u="sng" dirty="0" smtClean="0">
                <a:solidFill>
                  <a:srgbClr val="0070C0"/>
                </a:solidFill>
                <a:cs typeface="Times New Roman" pitchFamily="18" charset="0"/>
              </a:rPr>
              <a:t>1- Dilution: </a:t>
            </a:r>
          </a:p>
          <a:p>
            <a:pPr algn="l" rtl="0" eaLnBrk="1" hangingPunct="1">
              <a:lnSpc>
                <a:spcPct val="90000"/>
              </a:lnSpc>
              <a:buFont typeface="Wingdings" pitchFamily="2" charset="2"/>
              <a:buNone/>
            </a:pPr>
            <a:r>
              <a:rPr lang="en-US" altLang="en-US" sz="2800" b="1" dirty="0" smtClean="0">
                <a:cs typeface="Times New Roman" pitchFamily="18" charset="0"/>
              </a:rPr>
              <a:t>- By using water &amp;  milk immediately after poisoning.</a:t>
            </a:r>
          </a:p>
          <a:p>
            <a:pPr algn="l" rtl="0" eaLnBrk="1" hangingPunct="1">
              <a:lnSpc>
                <a:spcPct val="90000"/>
              </a:lnSpc>
              <a:buFont typeface="Wingdings" pitchFamily="2" charset="2"/>
              <a:buNone/>
            </a:pPr>
            <a:r>
              <a:rPr lang="en-US" altLang="en-US" sz="2800" b="1" dirty="0" smtClean="0">
                <a:cs typeface="Times New Roman" pitchFamily="18" charset="0"/>
              </a:rPr>
              <a:t>- This reduce the gastric irritation induced by many ingested poisons.</a:t>
            </a:r>
          </a:p>
          <a:p>
            <a:pPr algn="l" rtl="0" eaLnBrk="1" hangingPunct="1">
              <a:lnSpc>
                <a:spcPct val="90000"/>
              </a:lnSpc>
              <a:buFont typeface="Wingdings" pitchFamily="2" charset="2"/>
              <a:buNone/>
            </a:pPr>
            <a:r>
              <a:rPr lang="en-US" altLang="en-US" sz="2800" b="1" dirty="0" smtClean="0">
                <a:cs typeface="Times New Roman" pitchFamily="18" charset="0"/>
              </a:rPr>
              <a:t>- Milk provides dilution and is also a demulcent.</a:t>
            </a:r>
          </a:p>
          <a:p>
            <a:pPr algn="l" rtl="0" eaLnBrk="1" hangingPunct="1">
              <a:lnSpc>
                <a:spcPct val="90000"/>
              </a:lnSpc>
              <a:buFont typeface="Wingdings" pitchFamily="2" charset="2"/>
              <a:buNone/>
            </a:pPr>
            <a:endParaRPr lang="en-US" altLang="en-US" sz="2800" b="1" dirty="0" smtClean="0">
              <a:cs typeface="Times New Roman" pitchFamily="18" charset="0"/>
            </a:endParaRPr>
          </a:p>
          <a:p>
            <a:pPr algn="l" eaLnBrk="1" hangingPunct="1">
              <a:lnSpc>
                <a:spcPct val="90000"/>
              </a:lnSpc>
              <a:buFont typeface="Wingdings" pitchFamily="2" charset="2"/>
              <a:buNone/>
            </a:pPr>
            <a:endParaRPr lang="en-US" altLang="en-US" sz="2800" b="1" dirty="0" smtClean="0"/>
          </a:p>
        </p:txBody>
      </p:sp>
    </p:spTree>
    <p:extLst>
      <p:ext uri="{BB962C8B-B14F-4D97-AF65-F5344CB8AC3E}">
        <p14:creationId xmlns:p14="http://schemas.microsoft.com/office/powerpoint/2010/main" val="1116344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324600"/>
          </a:xfrm>
        </p:spPr>
        <p:txBody>
          <a:bodyPr>
            <a:noAutofit/>
          </a:bodyPr>
          <a:lstStyle/>
          <a:p>
            <a:pPr marL="0" lvl="0" indent="0">
              <a:buNone/>
            </a:pPr>
            <a:r>
              <a:rPr lang="en-GB" sz="3200" b="1" dirty="0" smtClean="0">
                <a:solidFill>
                  <a:schemeClr val="accent1">
                    <a:lumMod val="20000"/>
                    <a:lumOff val="80000"/>
                  </a:schemeClr>
                </a:solidFill>
              </a:rPr>
              <a:t>Cont.; Dilution</a:t>
            </a:r>
            <a:endParaRPr lang="en-US" sz="3200" b="1" dirty="0" smtClean="0">
              <a:solidFill>
                <a:schemeClr val="accent1">
                  <a:lumMod val="20000"/>
                  <a:lumOff val="80000"/>
                </a:schemeClr>
              </a:solidFill>
            </a:endParaRPr>
          </a:p>
          <a:p>
            <a:pPr>
              <a:buFont typeface="Arial" pitchFamily="34" charset="0"/>
              <a:buChar char="•"/>
            </a:pPr>
            <a:endParaRPr lang="en-GB" sz="2000" dirty="0" smtClean="0"/>
          </a:p>
          <a:p>
            <a:pPr>
              <a:buFont typeface="Arial" pitchFamily="34" charset="0"/>
              <a:buChar char="•"/>
            </a:pPr>
            <a:r>
              <a:rPr lang="en-GB" sz="2000" b="1" dirty="0" smtClean="0"/>
              <a:t>The initial procedure generally recommended when ever ingestion of a poison is suspected is dilution. In cases of ingestion of solid dosage forms such as tablets or capsules, dilution is not universally recommended. In this case dilution promotes dissolution of the medication and actually increases absorption.</a:t>
            </a:r>
          </a:p>
          <a:p>
            <a:pPr marL="0" indent="0">
              <a:buNone/>
            </a:pPr>
            <a:endParaRPr lang="en-US" sz="2000" b="1" dirty="0" smtClean="0"/>
          </a:p>
          <a:p>
            <a:pPr>
              <a:buFont typeface="Arial" pitchFamily="34" charset="0"/>
              <a:buChar char="•"/>
            </a:pPr>
            <a:r>
              <a:rPr lang="en-GB" sz="2000" b="1" dirty="0" smtClean="0"/>
              <a:t>A general rule is that nothing should be </a:t>
            </a:r>
            <a:r>
              <a:rPr lang="en-GB" sz="2000" b="1" u="sng" dirty="0" smtClean="0"/>
              <a:t>administered orally to an unconscious patient.</a:t>
            </a:r>
            <a:endParaRPr lang="en-US" sz="2000" b="1" dirty="0" smtClean="0"/>
          </a:p>
          <a:p>
            <a:pPr marL="0" indent="0">
              <a:buNone/>
            </a:pPr>
            <a:endParaRPr lang="en-GB" sz="2000" u="sng" dirty="0" smtClean="0">
              <a:solidFill>
                <a:srgbClr val="0070C0"/>
              </a:solidFill>
            </a:endParaRPr>
          </a:p>
          <a:p>
            <a:pPr marL="0" indent="0">
              <a:buNone/>
            </a:pPr>
            <a:r>
              <a:rPr lang="en-GB" sz="2000" u="sng" dirty="0" smtClean="0">
                <a:solidFill>
                  <a:srgbClr val="0070C0"/>
                </a:solidFill>
              </a:rPr>
              <a:t>Water is given to accomplish at least two functions</a:t>
            </a:r>
            <a:endParaRPr lang="en-US" sz="2000" u="sng" dirty="0" smtClean="0">
              <a:solidFill>
                <a:srgbClr val="0070C0"/>
              </a:solidFill>
            </a:endParaRPr>
          </a:p>
          <a:p>
            <a:pPr marL="0" indent="0">
              <a:buNone/>
            </a:pPr>
            <a:r>
              <a:rPr lang="en-GB" sz="2000" b="1" dirty="0" smtClean="0"/>
              <a:t>1- It helps reduce the gastric irritation induced by many ingested poisons.</a:t>
            </a:r>
            <a:endParaRPr lang="en-US" sz="2000" b="1" dirty="0" smtClean="0"/>
          </a:p>
          <a:p>
            <a:pPr marL="0" indent="0">
              <a:buNone/>
            </a:pPr>
            <a:r>
              <a:rPr lang="en-GB" sz="2000" b="1" dirty="0" smtClean="0"/>
              <a:t>2- It adds bulk to the stomach that may be needed later for emesis. Ipecac-induced emesis is more effective if there is fluid or bulk present in the stomach. Milk provides dilution and is also a demulcent.</a:t>
            </a:r>
            <a:endParaRPr lang="en-US" sz="2000" b="1" dirty="0" smtClean="0"/>
          </a:p>
          <a:p>
            <a:endParaRPr lang="en-US" sz="2000" b="1" dirty="0"/>
          </a:p>
        </p:txBody>
      </p:sp>
    </p:spTree>
    <p:extLst>
      <p:ext uri="{BB962C8B-B14F-4D97-AF65-F5344CB8AC3E}">
        <p14:creationId xmlns:p14="http://schemas.microsoft.com/office/powerpoint/2010/main" val="4083377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a:xfrm>
            <a:off x="0" y="188913"/>
            <a:ext cx="9144000" cy="6308725"/>
          </a:xfrm>
        </p:spPr>
        <p:txBody>
          <a:bodyPr>
            <a:normAutofit fontScale="92500" lnSpcReduction="20000"/>
          </a:bodyPr>
          <a:lstStyle/>
          <a:p>
            <a:pPr algn="l" rtl="0" eaLnBrk="1" hangingPunct="1">
              <a:lnSpc>
                <a:spcPct val="80000"/>
              </a:lnSpc>
              <a:buFont typeface="Wingdings" pitchFamily="2" charset="2"/>
              <a:buNone/>
            </a:pPr>
            <a:r>
              <a:rPr lang="en-US" altLang="en-US" sz="3500" b="1" dirty="0" smtClean="0">
                <a:solidFill>
                  <a:schemeClr val="accent1">
                    <a:lumMod val="20000"/>
                    <a:lumOff val="80000"/>
                  </a:schemeClr>
                </a:solidFill>
                <a:cs typeface="Times New Roman" pitchFamily="18" charset="0"/>
              </a:rPr>
              <a:t>2- Delay gastric emptying:</a:t>
            </a:r>
            <a:endParaRPr lang="en-US" altLang="en-US" sz="3500" b="1" i="1" dirty="0" smtClean="0">
              <a:solidFill>
                <a:schemeClr val="accent1">
                  <a:lumMod val="20000"/>
                  <a:lumOff val="80000"/>
                </a:schemeClr>
              </a:solidFill>
              <a:cs typeface="Times New Roman" pitchFamily="18" charset="0"/>
            </a:endParaRPr>
          </a:p>
          <a:p>
            <a:pPr algn="l" rtl="0" eaLnBrk="1" hangingPunct="1">
              <a:lnSpc>
                <a:spcPct val="80000"/>
              </a:lnSpc>
              <a:buFont typeface="Wingdings" pitchFamily="2" charset="2"/>
              <a:buNone/>
            </a:pPr>
            <a:endParaRPr lang="en-US" altLang="en-US" sz="1800" b="1" i="1" dirty="0" smtClean="0">
              <a:solidFill>
                <a:srgbClr val="FF00FF"/>
              </a:solidFill>
              <a:cs typeface="Times New Roman" pitchFamily="18" charset="0"/>
            </a:endParaRPr>
          </a:p>
          <a:p>
            <a:pPr algn="l" rtl="0" eaLnBrk="1" hangingPunct="1">
              <a:lnSpc>
                <a:spcPct val="80000"/>
              </a:lnSpc>
              <a:buFont typeface="Wingdings" pitchFamily="2" charset="2"/>
              <a:buNone/>
            </a:pPr>
            <a:endParaRPr lang="en-US" altLang="en-US" sz="1800" b="1" i="1" dirty="0">
              <a:solidFill>
                <a:srgbClr val="FF00FF"/>
              </a:solidFill>
              <a:cs typeface="Times New Roman" pitchFamily="18" charset="0"/>
            </a:endParaRPr>
          </a:p>
          <a:p>
            <a:pPr algn="l" rtl="0" eaLnBrk="1" hangingPunct="1">
              <a:lnSpc>
                <a:spcPct val="80000"/>
              </a:lnSpc>
              <a:buFont typeface="Wingdings" pitchFamily="2" charset="2"/>
              <a:buNone/>
            </a:pPr>
            <a:endParaRPr lang="en-US" altLang="en-US" sz="1800" b="1" i="1" dirty="0" smtClean="0">
              <a:solidFill>
                <a:srgbClr val="FF00FF"/>
              </a:solidFill>
              <a:cs typeface="Times New Roman" pitchFamily="18" charset="0"/>
            </a:endParaRPr>
          </a:p>
          <a:p>
            <a:pPr algn="l" rtl="0" eaLnBrk="1" hangingPunct="1">
              <a:lnSpc>
                <a:spcPct val="80000"/>
              </a:lnSpc>
              <a:buFont typeface="Wingdings" pitchFamily="2" charset="2"/>
              <a:buNone/>
            </a:pPr>
            <a:r>
              <a:rPr lang="en-US" altLang="en-US" sz="2200" b="1" i="1" dirty="0" smtClean="0">
                <a:solidFill>
                  <a:srgbClr val="FF00FF"/>
                </a:solidFill>
                <a:cs typeface="Times New Roman" pitchFamily="18" charset="0"/>
              </a:rPr>
              <a:t>a)-Emesis</a:t>
            </a:r>
            <a:r>
              <a:rPr lang="en-US" altLang="en-US" sz="2200" b="1" dirty="0" smtClean="0">
                <a:cs typeface="Times New Roman" pitchFamily="18" charset="0"/>
              </a:rPr>
              <a:t> </a:t>
            </a:r>
          </a:p>
          <a:p>
            <a:pPr marL="0" lvl="0" indent="0" algn="just">
              <a:buNone/>
            </a:pPr>
            <a:r>
              <a:rPr lang="en-GB" sz="1800" b="1" dirty="0" smtClean="0"/>
              <a:t>Emetics are substances that cause regurgitation of gastric contents causing removal</a:t>
            </a:r>
          </a:p>
          <a:p>
            <a:pPr marL="0" lvl="0" indent="0" algn="just">
              <a:buNone/>
            </a:pPr>
            <a:r>
              <a:rPr lang="en-GB" sz="1800" b="1" dirty="0" smtClean="0"/>
              <a:t>of stomach contents, thereby preventing the absorption. Emesis may occur by </a:t>
            </a:r>
          </a:p>
          <a:p>
            <a:pPr marL="0" lvl="0" indent="0" algn="just">
              <a:buNone/>
            </a:pPr>
            <a:r>
              <a:rPr lang="en-GB" sz="1800" b="1" dirty="0" smtClean="0"/>
              <a:t>either locally irritating the stomach or centrally by stimulating the medullary chemoreceptor trigger zone. </a:t>
            </a:r>
          </a:p>
          <a:p>
            <a:pPr marL="0" lvl="0" indent="0" algn="just">
              <a:buNone/>
            </a:pPr>
            <a:r>
              <a:rPr lang="en-GB" sz="1800" b="1" dirty="0" smtClean="0"/>
              <a:t>As Syrup of ipecac (Local irritation +stimulation of CTZ) and </a:t>
            </a:r>
            <a:r>
              <a:rPr lang="en-GB" sz="1800" b="1" dirty="0" err="1" smtClean="0"/>
              <a:t>Apomorphine</a:t>
            </a:r>
            <a:r>
              <a:rPr lang="en-GB" sz="1800" b="1" dirty="0" smtClean="0"/>
              <a:t> (Stimulation of CTZ).</a:t>
            </a:r>
            <a:endParaRPr lang="en-US" sz="1800" b="1" dirty="0" smtClean="0"/>
          </a:p>
          <a:p>
            <a:pPr marL="0" indent="0">
              <a:buNone/>
            </a:pPr>
            <a:r>
              <a:rPr lang="en-GB" sz="1900" b="1" u="sng" dirty="0" smtClean="0"/>
              <a:t>Advantages of </a:t>
            </a:r>
            <a:r>
              <a:rPr lang="en-GB" sz="1900" b="1" u="sng" dirty="0" err="1" smtClean="0"/>
              <a:t>Apomorphin</a:t>
            </a:r>
            <a:r>
              <a:rPr lang="en-GB" sz="1900" b="1" u="sng" dirty="0" smtClean="0"/>
              <a:t> over Syrup of </a:t>
            </a:r>
            <a:r>
              <a:rPr lang="en-GB" sz="1900" b="1" u="sng" dirty="0" err="1" smtClean="0"/>
              <a:t>Ipeca</a:t>
            </a:r>
            <a:r>
              <a:rPr lang="en-GB" sz="1900" b="1" u="sng" dirty="0" smtClean="0"/>
              <a:t>:</a:t>
            </a:r>
            <a:endParaRPr lang="en-US" sz="1900" b="1" u="sng" dirty="0" smtClean="0"/>
          </a:p>
          <a:p>
            <a:pPr marL="0" indent="0">
              <a:buNone/>
            </a:pPr>
            <a:r>
              <a:rPr lang="en-GB" sz="1900" b="1" dirty="0" smtClean="0"/>
              <a:t>1- Its action is reliable and more effective than syrup Ipecac.</a:t>
            </a:r>
            <a:endParaRPr lang="en-US" sz="1900" b="1" dirty="0" smtClean="0"/>
          </a:p>
          <a:p>
            <a:pPr marL="0" indent="0">
              <a:buNone/>
            </a:pPr>
            <a:r>
              <a:rPr lang="en-GB" sz="1900" b="1" dirty="0" smtClean="0"/>
              <a:t>2- It can be used along with orally administered activated charcoal, whereas syrup of ipecac should be given at least 30 min before activated charcoal.</a:t>
            </a:r>
            <a:endParaRPr lang="en-US" sz="1900" b="1" dirty="0" smtClean="0"/>
          </a:p>
          <a:p>
            <a:endParaRPr lang="en-GB" sz="1900" b="1" u="sng" dirty="0" smtClean="0"/>
          </a:p>
          <a:p>
            <a:pPr marL="0" indent="0">
              <a:buNone/>
            </a:pPr>
            <a:r>
              <a:rPr lang="en-GB" sz="1900" b="1" u="sng" dirty="0" smtClean="0"/>
              <a:t>Disadvantages of </a:t>
            </a:r>
            <a:r>
              <a:rPr lang="en-GB" sz="1900" b="1" u="sng" dirty="0" err="1" smtClean="0"/>
              <a:t>Apomorphin</a:t>
            </a:r>
            <a:r>
              <a:rPr lang="en-GB" sz="1900" b="1" u="sng" dirty="0" smtClean="0"/>
              <a:t> over Syrup of </a:t>
            </a:r>
            <a:r>
              <a:rPr lang="en-GB" sz="1900" b="1" u="sng" dirty="0" err="1" smtClean="0"/>
              <a:t>Ipeca</a:t>
            </a:r>
            <a:r>
              <a:rPr lang="en-GB" sz="1900" b="1" u="sng" dirty="0" smtClean="0"/>
              <a:t>::</a:t>
            </a:r>
            <a:endParaRPr lang="en-US" sz="1900" b="1" u="sng" dirty="0" smtClean="0"/>
          </a:p>
          <a:p>
            <a:pPr marL="0" indent="0">
              <a:buNone/>
            </a:pPr>
            <a:r>
              <a:rPr lang="en-GB" sz="1900" b="1" dirty="0" smtClean="0"/>
              <a:t>1- It can cause  CNS depression, respiratory depression, and hypotension. </a:t>
            </a:r>
            <a:r>
              <a:rPr lang="en-GB" sz="1900" b="1" dirty="0" err="1" smtClean="0"/>
              <a:t>Apomorphine</a:t>
            </a:r>
            <a:r>
              <a:rPr lang="en-GB" sz="1900" b="1" dirty="0" smtClean="0"/>
              <a:t> should be avoided with ingested poisons which produce CNS depression.</a:t>
            </a:r>
            <a:endParaRPr lang="en-US" sz="1900" b="1" dirty="0" smtClean="0"/>
          </a:p>
          <a:p>
            <a:pPr marL="0" indent="0">
              <a:buNone/>
            </a:pPr>
            <a:r>
              <a:rPr lang="en-GB" sz="1900" b="1" dirty="0">
                <a:solidFill>
                  <a:srgbClr val="00B0F0"/>
                </a:solidFill>
              </a:rPr>
              <a:t>T</a:t>
            </a:r>
            <a:r>
              <a:rPr lang="en-GB" sz="1900" b="1" dirty="0" smtClean="0">
                <a:solidFill>
                  <a:srgbClr val="00B0F0"/>
                </a:solidFill>
              </a:rPr>
              <a:t>o overcome the effect of protracted emetic action, respiratory depression, and sedative properties, some physicians administrate a narcotic antagonist, such as naloxone, shortly following onset of emesis.</a:t>
            </a:r>
            <a:endParaRPr lang="en-US" sz="1900" b="1" dirty="0" smtClean="0">
              <a:solidFill>
                <a:srgbClr val="00B0F0"/>
              </a:solidFill>
            </a:endParaRPr>
          </a:p>
          <a:p>
            <a:pPr marL="0" indent="0">
              <a:buNone/>
            </a:pPr>
            <a:r>
              <a:rPr lang="en-GB" sz="1900" b="1" dirty="0" smtClean="0"/>
              <a:t>2-It must be freshly prepared as it is unstable in solution , and it must be given by injection.</a:t>
            </a:r>
            <a:endParaRPr lang="en-US" sz="1900" b="1" dirty="0" smtClean="0"/>
          </a:p>
          <a:p>
            <a:pPr marL="0" indent="0">
              <a:buNone/>
            </a:pPr>
            <a:r>
              <a:rPr lang="en-GB" sz="1900" b="1" dirty="0" smtClean="0"/>
              <a:t>3- It is not readily available and it should only be administered by qualified medical personnel.</a:t>
            </a:r>
            <a:endParaRPr lang="en-US" sz="1900" b="1" dirty="0" smtClean="0"/>
          </a:p>
          <a:p>
            <a:pPr algn="l" rtl="0" eaLnBrk="1" hangingPunct="1">
              <a:lnSpc>
                <a:spcPct val="80000"/>
              </a:lnSpc>
              <a:buFont typeface="Wingdings" pitchFamily="2" charset="2"/>
              <a:buNone/>
            </a:pPr>
            <a:endParaRPr lang="en-US" altLang="en-US" sz="1900" b="1" dirty="0" smtClean="0">
              <a:cs typeface="Times New Roman" pitchFamily="18" charset="0"/>
            </a:endParaRPr>
          </a:p>
          <a:p>
            <a:pPr algn="l" rtl="0" eaLnBrk="1" hangingPunct="1">
              <a:lnSpc>
                <a:spcPct val="80000"/>
              </a:lnSpc>
              <a:buFont typeface="Wingdings" pitchFamily="2" charset="2"/>
              <a:buNone/>
            </a:pPr>
            <a:r>
              <a:rPr lang="en-US" altLang="en-US" sz="1900" b="1" dirty="0" smtClean="0">
                <a:cs typeface="Times New Roman" pitchFamily="18" charset="0"/>
              </a:rPr>
              <a:t>     </a:t>
            </a:r>
          </a:p>
        </p:txBody>
      </p:sp>
    </p:spTree>
    <p:extLst>
      <p:ext uri="{BB962C8B-B14F-4D97-AF65-F5344CB8AC3E}">
        <p14:creationId xmlns:p14="http://schemas.microsoft.com/office/powerpoint/2010/main" val="1178329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458200" cy="5943600"/>
          </a:xfrm>
        </p:spPr>
        <p:txBody>
          <a:bodyPr>
            <a:noAutofit/>
          </a:bodyPr>
          <a:lstStyle/>
          <a:p>
            <a:pPr lvl="0">
              <a:lnSpc>
                <a:spcPct val="80000"/>
              </a:lnSpc>
              <a:buNone/>
            </a:pPr>
            <a:r>
              <a:rPr lang="en-US" altLang="en-US" sz="3200" b="1" dirty="0" smtClean="0">
                <a:solidFill>
                  <a:srgbClr val="C4C4C4">
                    <a:lumMod val="20000"/>
                    <a:lumOff val="80000"/>
                  </a:srgbClr>
                </a:solidFill>
                <a:cs typeface="Times New Roman" pitchFamily="18" charset="0"/>
              </a:rPr>
              <a:t>Cont.; Delay </a:t>
            </a:r>
            <a:r>
              <a:rPr lang="en-US" altLang="en-US" sz="3200" b="1" dirty="0">
                <a:solidFill>
                  <a:srgbClr val="C4C4C4">
                    <a:lumMod val="20000"/>
                    <a:lumOff val="80000"/>
                  </a:srgbClr>
                </a:solidFill>
                <a:cs typeface="Times New Roman" pitchFamily="18" charset="0"/>
              </a:rPr>
              <a:t>gastric emptying:</a:t>
            </a:r>
            <a:endParaRPr lang="en-US" altLang="en-US" sz="3200" b="1" i="1" dirty="0">
              <a:solidFill>
                <a:srgbClr val="C4C4C4">
                  <a:lumMod val="20000"/>
                  <a:lumOff val="80000"/>
                </a:srgbClr>
              </a:solidFill>
              <a:cs typeface="Times New Roman" pitchFamily="18" charset="0"/>
            </a:endParaRPr>
          </a:p>
          <a:p>
            <a:pPr lvl="0">
              <a:lnSpc>
                <a:spcPct val="80000"/>
              </a:lnSpc>
              <a:buNone/>
            </a:pPr>
            <a:r>
              <a:rPr lang="en-US" altLang="en-US" sz="2400" b="1" i="1" dirty="0" smtClean="0">
                <a:solidFill>
                  <a:schemeClr val="accent1">
                    <a:lumMod val="20000"/>
                    <a:lumOff val="80000"/>
                  </a:schemeClr>
                </a:solidFill>
                <a:cs typeface="Times New Roman" pitchFamily="18" charset="0"/>
              </a:rPr>
              <a:t>a)Emesis</a:t>
            </a:r>
            <a:endParaRPr lang="en-US" altLang="en-US" sz="2400" b="1" i="1" dirty="0">
              <a:solidFill>
                <a:schemeClr val="accent1">
                  <a:lumMod val="20000"/>
                  <a:lumOff val="80000"/>
                </a:schemeClr>
              </a:solidFill>
              <a:cs typeface="Times New Roman" pitchFamily="18" charset="0"/>
            </a:endParaRPr>
          </a:p>
          <a:p>
            <a:pPr marL="0" indent="0">
              <a:buNone/>
            </a:pPr>
            <a:r>
              <a:rPr lang="en-GB" sz="2400" b="1" dirty="0" smtClean="0">
                <a:solidFill>
                  <a:srgbClr val="FF0000"/>
                </a:solidFill>
              </a:rPr>
              <a:t>General conditions in which emesis should not be attempted</a:t>
            </a:r>
            <a:r>
              <a:rPr lang="en-GB" sz="1800" b="1" dirty="0" smtClean="0"/>
              <a:t>. </a:t>
            </a:r>
            <a:endParaRPr lang="en-US" sz="1800" b="1" dirty="0" smtClean="0"/>
          </a:p>
          <a:p>
            <a:r>
              <a:rPr lang="en-GB" sz="1800" b="1" dirty="0" smtClean="0"/>
              <a:t>Do not induce vomiting if the poison is a:</a:t>
            </a:r>
            <a:endParaRPr lang="en-US" sz="1800" b="1" dirty="0" smtClean="0"/>
          </a:p>
          <a:p>
            <a:r>
              <a:rPr lang="en-GB" sz="1800" b="1" dirty="0" err="1" smtClean="0"/>
              <a:t>Convulsant</a:t>
            </a:r>
            <a:r>
              <a:rPr lang="en-GB" sz="1800" b="1" dirty="0" smtClean="0"/>
              <a:t>. </a:t>
            </a:r>
            <a:endParaRPr lang="en-US" sz="1800" b="1" dirty="0" smtClean="0"/>
          </a:p>
          <a:p>
            <a:r>
              <a:rPr lang="en-GB" sz="1800" b="1" dirty="0" smtClean="0"/>
              <a:t>Hydrocarbon.</a:t>
            </a:r>
            <a:endParaRPr lang="en-US" sz="1800" b="1" dirty="0" smtClean="0"/>
          </a:p>
          <a:p>
            <a:r>
              <a:rPr lang="en-GB" sz="1800" b="1" dirty="0" smtClean="0"/>
              <a:t>Corrosive acid or alkali.</a:t>
            </a:r>
            <a:endParaRPr lang="en-US" sz="1800" b="1" dirty="0" smtClean="0"/>
          </a:p>
          <a:p>
            <a:pPr marL="0" indent="0">
              <a:buNone/>
            </a:pPr>
            <a:r>
              <a:rPr lang="en-GB" sz="2400" b="1" dirty="0" smtClean="0">
                <a:solidFill>
                  <a:srgbClr val="FF0000"/>
                </a:solidFill>
              </a:rPr>
              <a:t>Do not induce vomiting if the patient:</a:t>
            </a:r>
            <a:endParaRPr lang="en-US" sz="2400" b="1" dirty="0" smtClean="0">
              <a:solidFill>
                <a:srgbClr val="FF0000"/>
              </a:solidFill>
            </a:endParaRPr>
          </a:p>
          <a:p>
            <a:r>
              <a:rPr lang="en-GB" sz="1800" b="1" dirty="0" smtClean="0"/>
              <a:t>Is Unconscious or comatose.</a:t>
            </a:r>
            <a:endParaRPr lang="en-US" sz="1800" b="1" dirty="0" smtClean="0"/>
          </a:p>
          <a:p>
            <a:r>
              <a:rPr lang="en-GB" sz="1800" b="1" dirty="0" smtClean="0"/>
              <a:t>Has severe cardiovascular disease or, emphysema, or extremely </a:t>
            </a:r>
            <a:r>
              <a:rPr lang="en-GB" sz="1800" b="1" dirty="0" err="1" smtClean="0"/>
              <a:t>weakenedblood</a:t>
            </a:r>
            <a:r>
              <a:rPr lang="en-GB" sz="1800" b="1" dirty="0" smtClean="0"/>
              <a:t> vessels.</a:t>
            </a:r>
            <a:endParaRPr lang="en-US" sz="1800" b="1" dirty="0" smtClean="0"/>
          </a:p>
          <a:p>
            <a:r>
              <a:rPr lang="en-GB" sz="1800" b="1" dirty="0" smtClean="0"/>
              <a:t>Is under 6 months of age.</a:t>
            </a:r>
            <a:endParaRPr lang="en-US" sz="1800" b="1" dirty="0" smtClean="0"/>
          </a:p>
          <a:p>
            <a:pPr marL="0" indent="0">
              <a:buNone/>
            </a:pPr>
            <a:r>
              <a:rPr lang="en-GB" sz="1800" b="1" dirty="0" smtClean="0"/>
              <a:t>-</a:t>
            </a:r>
            <a:r>
              <a:rPr lang="en-GB" sz="1800" b="1" dirty="0" smtClean="0">
                <a:solidFill>
                  <a:srgbClr val="0070C0"/>
                </a:solidFill>
              </a:rPr>
              <a:t>If the victim is unconscious </a:t>
            </a:r>
            <a:r>
              <a:rPr lang="en-GB" sz="1800" b="1" dirty="0" smtClean="0"/>
              <a:t>danger exists that vomitus may be aspirated into the lungs. If the poison is a </a:t>
            </a:r>
            <a:r>
              <a:rPr lang="en-GB" sz="1800" b="1" dirty="0" err="1" smtClean="0"/>
              <a:t>convalsant,forced</a:t>
            </a:r>
            <a:r>
              <a:rPr lang="en-GB" sz="1800" b="1" dirty="0" smtClean="0"/>
              <a:t> emesis may precipitate seizures.</a:t>
            </a:r>
            <a:endParaRPr lang="en-US" sz="1800" b="1" dirty="0" smtClean="0"/>
          </a:p>
          <a:p>
            <a:pPr marL="0" indent="0">
              <a:buNone/>
            </a:pPr>
            <a:r>
              <a:rPr lang="en-GB" sz="1800" b="1" dirty="0" smtClean="0"/>
              <a:t>-</a:t>
            </a:r>
            <a:r>
              <a:rPr lang="en-GB" sz="1800" b="1" dirty="0" smtClean="0">
                <a:solidFill>
                  <a:srgbClr val="0070C0"/>
                </a:solidFill>
              </a:rPr>
              <a:t>For petroleum,</a:t>
            </a:r>
            <a:r>
              <a:rPr lang="en-GB" sz="1800" b="1" dirty="0" smtClean="0"/>
              <a:t> this substance can be readily aspirated into the lungs during emesis, and may cause chemical pneumonitis.</a:t>
            </a:r>
            <a:endParaRPr lang="en-US" sz="1800" b="1" dirty="0" smtClean="0"/>
          </a:p>
          <a:p>
            <a:pPr marL="0" indent="0">
              <a:buNone/>
            </a:pPr>
            <a:r>
              <a:rPr lang="en-GB" sz="1800" b="1" dirty="0" smtClean="0"/>
              <a:t>-</a:t>
            </a:r>
            <a:r>
              <a:rPr lang="en-GB" sz="1800" b="1" dirty="0" smtClean="0">
                <a:solidFill>
                  <a:srgbClr val="0070C0"/>
                </a:solidFill>
              </a:rPr>
              <a:t>If the ingested poison is corrosive</a:t>
            </a:r>
            <a:r>
              <a:rPr lang="en-GB" sz="1800" b="1" dirty="0" smtClean="0"/>
              <a:t>, emesis should be avoided because it may induce further damage to the </a:t>
            </a:r>
            <a:r>
              <a:rPr lang="en-GB" sz="1800" b="1" dirty="0" err="1" smtClean="0"/>
              <a:t>esophagus</a:t>
            </a:r>
            <a:r>
              <a:rPr lang="en-GB" sz="1800" b="1" dirty="0" smtClean="0"/>
              <a:t> as the substance is brought up. Children under 6 months of age should not receive syrup of ipecac unless supervised by a physician. Their gag reflex is poorly developed and emetic may cause choking with aspiration.</a:t>
            </a:r>
            <a:endParaRPr lang="en-US" sz="1800" b="1" dirty="0" smtClean="0"/>
          </a:p>
          <a:p>
            <a:endParaRPr lang="en-US" sz="1800" dirty="0"/>
          </a:p>
        </p:txBody>
      </p:sp>
    </p:spTree>
    <p:extLst>
      <p:ext uri="{BB962C8B-B14F-4D97-AF65-F5344CB8AC3E}">
        <p14:creationId xmlns:p14="http://schemas.microsoft.com/office/powerpoint/2010/main" val="507987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324600"/>
          </a:xfrm>
        </p:spPr>
        <p:txBody>
          <a:bodyPr>
            <a:noAutofit/>
          </a:bodyPr>
          <a:lstStyle/>
          <a:p>
            <a:pPr>
              <a:lnSpc>
                <a:spcPct val="80000"/>
              </a:lnSpc>
            </a:pPr>
            <a:endParaRPr lang="en-US" altLang="en-US" sz="2000" i="1" dirty="0" smtClean="0">
              <a:solidFill>
                <a:srgbClr val="FF00FF"/>
              </a:solidFill>
              <a:cs typeface="Times New Roman" pitchFamily="18" charset="0"/>
            </a:endParaRPr>
          </a:p>
          <a:p>
            <a:pPr marL="0" indent="0">
              <a:lnSpc>
                <a:spcPct val="80000"/>
              </a:lnSpc>
              <a:buNone/>
            </a:pPr>
            <a:r>
              <a:rPr lang="en-US" altLang="en-US" sz="2400" b="1" i="1" dirty="0" smtClean="0">
                <a:solidFill>
                  <a:schemeClr val="accent1">
                    <a:lumMod val="20000"/>
                    <a:lumOff val="80000"/>
                  </a:schemeClr>
                </a:solidFill>
                <a:cs typeface="Times New Roman" pitchFamily="18" charset="0"/>
              </a:rPr>
              <a:t>b)-Gastric lavage</a:t>
            </a:r>
            <a:endParaRPr lang="en-US" altLang="en-US" sz="2400" b="1" dirty="0" smtClean="0">
              <a:solidFill>
                <a:schemeClr val="accent1">
                  <a:lumMod val="20000"/>
                  <a:lumOff val="80000"/>
                </a:schemeClr>
              </a:solidFill>
              <a:cs typeface="Times New Roman" pitchFamily="18" charset="0"/>
            </a:endParaRPr>
          </a:p>
          <a:p>
            <a:pPr>
              <a:lnSpc>
                <a:spcPct val="80000"/>
              </a:lnSpc>
              <a:buFont typeface="Arial" pitchFamily="34" charset="0"/>
              <a:buChar char="•"/>
            </a:pPr>
            <a:endParaRPr lang="en-US" altLang="en-US" sz="2000" dirty="0" smtClean="0">
              <a:cs typeface="Times New Roman" pitchFamily="18" charset="0"/>
            </a:endParaRPr>
          </a:p>
          <a:p>
            <a:pPr>
              <a:lnSpc>
                <a:spcPct val="80000"/>
              </a:lnSpc>
              <a:buFont typeface="Arial" pitchFamily="34" charset="0"/>
              <a:buChar char="•"/>
            </a:pPr>
            <a:endParaRPr lang="en-US" altLang="en-US" dirty="0">
              <a:cs typeface="Times New Roman" pitchFamily="18" charset="0"/>
            </a:endParaRPr>
          </a:p>
          <a:p>
            <a:pPr>
              <a:lnSpc>
                <a:spcPct val="80000"/>
              </a:lnSpc>
              <a:buFont typeface="Arial" pitchFamily="34" charset="0"/>
              <a:buChar char="•"/>
            </a:pPr>
            <a:r>
              <a:rPr lang="en-US" altLang="en-US" sz="1800" b="1" dirty="0" smtClean="0">
                <a:cs typeface="Times New Roman" pitchFamily="18" charset="0"/>
              </a:rPr>
              <a:t>Gastric lavage is only effective when ingestion of the poison is discovered within 1 hours except </a:t>
            </a:r>
            <a:r>
              <a:rPr lang="en-US" altLang="en-US" sz="1800" b="1" dirty="0" err="1" smtClean="0">
                <a:cs typeface="Times New Roman" pitchFamily="18" charset="0"/>
              </a:rPr>
              <a:t>salicytates</a:t>
            </a:r>
            <a:r>
              <a:rPr lang="en-US" altLang="en-US" sz="1800" b="1" dirty="0" smtClean="0">
                <a:cs typeface="Times New Roman" pitchFamily="18" charset="0"/>
              </a:rPr>
              <a:t> may be within 4-6 hours (it sticks to the mucous membrane).This procedure is often reserved for patients with impaired consciousness and uncooperative or when ipecac failed to produce emesis.</a:t>
            </a:r>
          </a:p>
          <a:p>
            <a:pPr>
              <a:lnSpc>
                <a:spcPct val="80000"/>
              </a:lnSpc>
              <a:buFont typeface="Arial" pitchFamily="34" charset="0"/>
              <a:buChar char="•"/>
            </a:pPr>
            <a:r>
              <a:rPr lang="en-US" altLang="en-US" sz="1800" b="1" dirty="0" smtClean="0">
                <a:cs typeface="Times New Roman" pitchFamily="18" charset="0"/>
              </a:rPr>
              <a:t>Solutions used :sodium bicarbonate, saline, tannic acid or water.</a:t>
            </a:r>
          </a:p>
          <a:p>
            <a:pPr marL="0" indent="0">
              <a:lnSpc>
                <a:spcPct val="80000"/>
              </a:lnSpc>
              <a:buNone/>
            </a:pPr>
            <a:r>
              <a:rPr lang="en-US" altLang="en-US" sz="1800" b="1" dirty="0" smtClean="0"/>
              <a:t>          </a:t>
            </a:r>
            <a:r>
              <a:rPr lang="en-US" altLang="en-US" sz="1800" b="1" u="sng" dirty="0" smtClean="0"/>
              <a:t>Indicated for</a:t>
            </a:r>
          </a:p>
          <a:p>
            <a:pPr lvl="1">
              <a:lnSpc>
                <a:spcPct val="80000"/>
              </a:lnSpc>
            </a:pPr>
            <a:r>
              <a:rPr lang="en-US" altLang="en-US" sz="1800" b="1" dirty="0" smtClean="0"/>
              <a:t>Heavy metals</a:t>
            </a:r>
          </a:p>
          <a:p>
            <a:pPr lvl="1">
              <a:lnSpc>
                <a:spcPct val="80000"/>
              </a:lnSpc>
            </a:pPr>
            <a:r>
              <a:rPr lang="en-US" altLang="en-US" sz="1800" b="1" dirty="0" smtClean="0"/>
              <a:t>Iron </a:t>
            </a:r>
          </a:p>
          <a:p>
            <a:pPr lvl="1">
              <a:lnSpc>
                <a:spcPct val="80000"/>
              </a:lnSpc>
            </a:pPr>
            <a:r>
              <a:rPr lang="en-US" altLang="en-US" sz="1800" b="1" dirty="0" smtClean="0"/>
              <a:t>Lithium</a:t>
            </a:r>
          </a:p>
          <a:p>
            <a:pPr lvl="1">
              <a:lnSpc>
                <a:spcPct val="80000"/>
              </a:lnSpc>
            </a:pPr>
            <a:r>
              <a:rPr lang="en-US" altLang="en-US" sz="1800" b="1" dirty="0" smtClean="0"/>
              <a:t>Sustained or delayed release formulations</a:t>
            </a:r>
            <a:endParaRPr lang="en-US" altLang="en-US" sz="1800" b="1" dirty="0" smtClean="0">
              <a:cs typeface="Times New Roman" pitchFamily="18" charset="0"/>
            </a:endParaRPr>
          </a:p>
          <a:p>
            <a:pPr marL="0" indent="0">
              <a:buNone/>
            </a:pPr>
            <a:r>
              <a:rPr lang="en-GB" sz="1800" b="1" dirty="0">
                <a:solidFill>
                  <a:srgbClr val="FF0000"/>
                </a:solidFill>
              </a:rPr>
              <a:t> </a:t>
            </a:r>
            <a:r>
              <a:rPr lang="en-GB" sz="1800" b="1" dirty="0" smtClean="0">
                <a:solidFill>
                  <a:srgbClr val="FF0000"/>
                </a:solidFill>
              </a:rPr>
              <a:t>    </a:t>
            </a:r>
            <a:r>
              <a:rPr lang="en-GB" sz="1800" b="1" u="sng" dirty="0" smtClean="0">
                <a:solidFill>
                  <a:srgbClr val="FF0000"/>
                </a:solidFill>
              </a:rPr>
              <a:t>Risk</a:t>
            </a:r>
            <a:endParaRPr lang="en-US" sz="1800" b="1" u="sng" dirty="0" smtClean="0">
              <a:solidFill>
                <a:srgbClr val="FF0000"/>
              </a:solidFill>
            </a:endParaRPr>
          </a:p>
          <a:p>
            <a:r>
              <a:rPr lang="en-GB" sz="1800" b="1" dirty="0" smtClean="0"/>
              <a:t>The tube may be accidentally inserted into the trachea.</a:t>
            </a:r>
            <a:endParaRPr lang="en-US" sz="1800" b="1" dirty="0" smtClean="0"/>
          </a:p>
          <a:p>
            <a:r>
              <a:rPr lang="en-GB" sz="1800" b="1" dirty="0" smtClean="0"/>
              <a:t>Improperly used, lavage can incite a greater risk of aspiration of solution. </a:t>
            </a:r>
            <a:endParaRPr lang="en-US" sz="1800" b="1" dirty="0" smtClean="0"/>
          </a:p>
          <a:p>
            <a:r>
              <a:rPr lang="en-GB" sz="1800" b="1" dirty="0" smtClean="0"/>
              <a:t>Aspiration pneumonia secondary to emesis with unprotected airway.</a:t>
            </a:r>
            <a:endParaRPr lang="en-US" sz="1800" b="1" dirty="0" smtClean="0"/>
          </a:p>
          <a:p>
            <a:r>
              <a:rPr lang="en-GB" sz="1800" b="1" dirty="0" smtClean="0"/>
              <a:t> Laryngospasm with cyanosis.</a:t>
            </a:r>
            <a:endParaRPr lang="en-US" sz="1800" b="1" dirty="0" smtClean="0"/>
          </a:p>
          <a:p>
            <a:r>
              <a:rPr lang="en-GB" sz="1800" b="1" dirty="0" smtClean="0"/>
              <a:t>The tube may cause perforation of the stomach or hasten its emptying time into the intestine.</a:t>
            </a:r>
            <a:endParaRPr lang="en-US" sz="1800" b="1" dirty="0" smtClean="0"/>
          </a:p>
          <a:p>
            <a:r>
              <a:rPr lang="en-GB" sz="1800" b="1" dirty="0" smtClean="0"/>
              <a:t>If a cool </a:t>
            </a:r>
            <a:r>
              <a:rPr lang="en-GB" sz="1800" b="1" i="1" dirty="0" err="1" smtClean="0"/>
              <a:t>lavaging</a:t>
            </a:r>
            <a:r>
              <a:rPr lang="en-GB" sz="1800" b="1" dirty="0" smtClean="0"/>
              <a:t> solution is used too rapidly, the body temperature may be lowered.</a:t>
            </a:r>
            <a:endParaRPr lang="en-US" sz="1800" b="1" dirty="0" smtClean="0"/>
          </a:p>
          <a:p>
            <a:pPr marL="0" indent="0">
              <a:lnSpc>
                <a:spcPct val="80000"/>
              </a:lnSpc>
              <a:buNone/>
            </a:pPr>
            <a:endParaRPr lang="en-US" sz="2000" b="1" dirty="0"/>
          </a:p>
        </p:txBody>
      </p:sp>
    </p:spTree>
    <p:extLst>
      <p:ext uri="{BB962C8B-B14F-4D97-AF65-F5344CB8AC3E}">
        <p14:creationId xmlns:p14="http://schemas.microsoft.com/office/powerpoint/2010/main" val="3316221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152400"/>
            <a:ext cx="7772400" cy="685800"/>
          </a:xfrm>
        </p:spPr>
        <p:txBody>
          <a:bodyPr>
            <a:normAutofit/>
          </a:bodyPr>
          <a:lstStyle/>
          <a:p>
            <a:pPr algn="l" eaLnBrk="1" hangingPunct="1"/>
            <a:r>
              <a:rPr lang="en-GB" altLang="en-US" sz="3600" b="1" dirty="0" smtClean="0">
                <a:solidFill>
                  <a:schemeClr val="accent1">
                    <a:lumMod val="20000"/>
                    <a:lumOff val="80000"/>
                  </a:schemeClr>
                </a:solidFill>
              </a:rPr>
              <a:t>Management Steps</a:t>
            </a:r>
          </a:p>
        </p:txBody>
      </p:sp>
      <p:sp>
        <p:nvSpPr>
          <p:cNvPr id="48131" name="Rectangle 3"/>
          <p:cNvSpPr>
            <a:spLocks noGrp="1" noChangeArrowheads="1"/>
          </p:cNvSpPr>
          <p:nvPr>
            <p:ph idx="1"/>
          </p:nvPr>
        </p:nvSpPr>
        <p:spPr>
          <a:xfrm>
            <a:off x="250825" y="685800"/>
            <a:ext cx="8893175" cy="6019800"/>
          </a:xfrm>
        </p:spPr>
        <p:txBody>
          <a:bodyPr/>
          <a:lstStyle/>
          <a:p>
            <a:pPr algn="l" eaLnBrk="1" hangingPunct="1">
              <a:lnSpc>
                <a:spcPct val="80000"/>
              </a:lnSpc>
              <a:buFont typeface="Wingdings" pitchFamily="2" charset="2"/>
              <a:buNone/>
            </a:pPr>
            <a:endParaRPr lang="en-GB" altLang="en-US" sz="2800" b="1" u="sng" dirty="0" smtClean="0">
              <a:cs typeface="Times New Roman" panose="02020603050405020304" pitchFamily="18" charset="0"/>
            </a:endParaRPr>
          </a:p>
          <a:p>
            <a:pPr algn="l" eaLnBrk="1" hangingPunct="1">
              <a:lnSpc>
                <a:spcPct val="80000"/>
              </a:lnSpc>
              <a:buFont typeface="Wingdings" pitchFamily="2" charset="2"/>
              <a:buNone/>
            </a:pPr>
            <a:r>
              <a:rPr lang="en-GB" altLang="en-US" sz="2800" b="1" dirty="0" smtClean="0">
                <a:cs typeface="Times New Roman" panose="02020603050405020304" pitchFamily="18" charset="0"/>
              </a:rPr>
              <a:t>      </a:t>
            </a:r>
            <a:r>
              <a:rPr lang="en-GB" altLang="en-US" sz="2800" b="1" u="sng" dirty="0" smtClean="0">
                <a:cs typeface="Times New Roman" panose="02020603050405020304" pitchFamily="18" charset="0"/>
              </a:rPr>
              <a:t>1-Supportive</a:t>
            </a:r>
          </a:p>
          <a:p>
            <a:pPr lvl="1">
              <a:lnSpc>
                <a:spcPct val="80000"/>
              </a:lnSpc>
            </a:pPr>
            <a:r>
              <a:rPr lang="en-GB" altLang="en-US" sz="2400" b="1" dirty="0" smtClean="0">
                <a:cs typeface="Times New Roman" panose="02020603050405020304" pitchFamily="18" charset="0"/>
              </a:rPr>
              <a:t>Maintain airway clean, and assure respiration.</a:t>
            </a:r>
          </a:p>
          <a:p>
            <a:pPr lvl="1">
              <a:lnSpc>
                <a:spcPct val="80000"/>
              </a:lnSpc>
            </a:pPr>
            <a:r>
              <a:rPr lang="en-GB" altLang="en-US" sz="2400" b="1" dirty="0" smtClean="0">
                <a:cs typeface="Times New Roman" panose="02020603050405020304" pitchFamily="18" charset="0"/>
              </a:rPr>
              <a:t>Correct hypoxia, hypotension, dehydration, hypo- or hyperthermia, and acidosis</a:t>
            </a:r>
          </a:p>
          <a:p>
            <a:pPr lvl="1">
              <a:lnSpc>
                <a:spcPct val="80000"/>
              </a:lnSpc>
            </a:pPr>
            <a:r>
              <a:rPr lang="en-GB" altLang="en-US" sz="2400" b="1" dirty="0" smtClean="0">
                <a:cs typeface="Times New Roman" panose="02020603050405020304" pitchFamily="18" charset="0"/>
              </a:rPr>
              <a:t>Control seizures</a:t>
            </a:r>
          </a:p>
          <a:p>
            <a:pPr lvl="1">
              <a:lnSpc>
                <a:spcPct val="80000"/>
              </a:lnSpc>
            </a:pPr>
            <a:endParaRPr lang="en-GB" altLang="en-US" sz="1200" b="1" dirty="0" smtClean="0">
              <a:cs typeface="Times New Roman" panose="02020603050405020304" pitchFamily="18" charset="0"/>
            </a:endParaRPr>
          </a:p>
          <a:p>
            <a:pPr algn="l" eaLnBrk="1" hangingPunct="1">
              <a:lnSpc>
                <a:spcPct val="80000"/>
              </a:lnSpc>
              <a:buFont typeface="Wingdings" pitchFamily="2" charset="2"/>
              <a:buNone/>
            </a:pPr>
            <a:r>
              <a:rPr lang="en-GB" altLang="en-US" sz="2800" b="1" dirty="0" smtClean="0">
                <a:cs typeface="Times New Roman" panose="02020603050405020304" pitchFamily="18" charset="0"/>
              </a:rPr>
              <a:t>     </a:t>
            </a:r>
            <a:r>
              <a:rPr lang="en-GB" altLang="en-US" sz="2800" b="1" u="sng" dirty="0" smtClean="0">
                <a:cs typeface="Times New Roman" panose="02020603050405020304" pitchFamily="18" charset="0"/>
              </a:rPr>
              <a:t>2-Monitor</a:t>
            </a:r>
          </a:p>
          <a:p>
            <a:pPr lvl="1">
              <a:lnSpc>
                <a:spcPct val="80000"/>
              </a:lnSpc>
            </a:pPr>
            <a:r>
              <a:rPr lang="en-GB" altLang="en-US" sz="2400" b="1" dirty="0" smtClean="0">
                <a:cs typeface="Times New Roman" panose="02020603050405020304" pitchFamily="18" charset="0"/>
              </a:rPr>
              <a:t>PR, BP, ECG, Oxygenation</a:t>
            </a:r>
          </a:p>
          <a:p>
            <a:pPr lvl="1">
              <a:lnSpc>
                <a:spcPct val="80000"/>
              </a:lnSpc>
            </a:pPr>
            <a:endParaRPr lang="en-GB" altLang="en-US" sz="1200" b="1" dirty="0" smtClean="0">
              <a:cs typeface="Times New Roman" panose="02020603050405020304" pitchFamily="18" charset="0"/>
            </a:endParaRPr>
          </a:p>
          <a:p>
            <a:pPr algn="l" eaLnBrk="1" hangingPunct="1">
              <a:lnSpc>
                <a:spcPct val="80000"/>
              </a:lnSpc>
              <a:buFont typeface="Wingdings" pitchFamily="2" charset="2"/>
              <a:buNone/>
            </a:pPr>
            <a:r>
              <a:rPr lang="en-GB" altLang="en-US" sz="2800" b="1" dirty="0" smtClean="0">
                <a:cs typeface="Times New Roman" panose="02020603050405020304" pitchFamily="18" charset="0"/>
              </a:rPr>
              <a:t>     </a:t>
            </a:r>
            <a:r>
              <a:rPr lang="en-GB" altLang="en-US" sz="2800" b="1" u="sng" dirty="0" smtClean="0">
                <a:cs typeface="Times New Roman" panose="02020603050405020304" pitchFamily="18" charset="0"/>
              </a:rPr>
              <a:t>3-History &amp; Physical examination</a:t>
            </a:r>
          </a:p>
          <a:p>
            <a:pPr algn="l" eaLnBrk="1" hangingPunct="1">
              <a:lnSpc>
                <a:spcPct val="80000"/>
              </a:lnSpc>
              <a:buFont typeface="Wingdings" pitchFamily="2" charset="2"/>
              <a:buNone/>
            </a:pPr>
            <a:r>
              <a:rPr lang="en-GB" altLang="en-US" sz="2800" dirty="0" smtClean="0">
                <a:cs typeface="Times New Roman" panose="02020603050405020304" pitchFamily="18" charset="0"/>
              </a:rPr>
              <a:t> </a:t>
            </a:r>
          </a:p>
          <a:p>
            <a:pPr algn="l" eaLnBrk="1" hangingPunct="1">
              <a:lnSpc>
                <a:spcPct val="80000"/>
              </a:lnSpc>
              <a:buFont typeface="Wingdings" pitchFamily="2" charset="2"/>
              <a:buNone/>
            </a:pPr>
            <a:r>
              <a:rPr lang="en-GB" altLang="en-US" sz="2800" b="1" dirty="0" smtClean="0">
                <a:cs typeface="Times New Roman" panose="02020603050405020304" pitchFamily="18" charset="0"/>
              </a:rPr>
              <a:t>     </a:t>
            </a:r>
            <a:r>
              <a:rPr lang="en-GB" altLang="en-US" sz="2800" b="1" u="sng" dirty="0" smtClean="0">
                <a:cs typeface="Times New Roman" panose="02020603050405020304" pitchFamily="18" charset="0"/>
              </a:rPr>
              <a:t>4-General Steps</a:t>
            </a:r>
          </a:p>
          <a:p>
            <a:pPr lvl="1">
              <a:lnSpc>
                <a:spcPct val="80000"/>
              </a:lnSpc>
            </a:pPr>
            <a:r>
              <a:rPr lang="en-GB" altLang="en-US" sz="2400" b="1" dirty="0" smtClean="0">
                <a:cs typeface="Times New Roman" panose="02020603050405020304" pitchFamily="18" charset="0"/>
                <a:sym typeface="Symbol" pitchFamily="18" charset="2"/>
              </a:rPr>
              <a:t> </a:t>
            </a:r>
            <a:r>
              <a:rPr lang="en-GB" altLang="en-US" sz="2400" b="1" dirty="0" smtClean="0">
                <a:cs typeface="Times New Roman" panose="02020603050405020304" pitchFamily="18" charset="0"/>
              </a:rPr>
              <a:t>Absorption</a:t>
            </a:r>
          </a:p>
          <a:p>
            <a:pPr lvl="1">
              <a:lnSpc>
                <a:spcPct val="80000"/>
              </a:lnSpc>
            </a:pPr>
            <a:r>
              <a:rPr lang="en-GB" altLang="en-US" sz="2400" b="1" dirty="0" smtClean="0">
                <a:cs typeface="Times New Roman" panose="02020603050405020304" pitchFamily="18" charset="0"/>
              </a:rPr>
              <a:t>Elimination</a:t>
            </a:r>
          </a:p>
          <a:p>
            <a:pPr lvl="1">
              <a:lnSpc>
                <a:spcPct val="80000"/>
              </a:lnSpc>
            </a:pPr>
            <a:endParaRPr lang="en-GB" altLang="en-US" sz="1200" b="1" dirty="0" smtClean="0">
              <a:cs typeface="Times New Roman" panose="02020603050405020304" pitchFamily="18" charset="0"/>
            </a:endParaRPr>
          </a:p>
          <a:p>
            <a:pPr marL="457200" lvl="1" indent="0">
              <a:lnSpc>
                <a:spcPct val="80000"/>
              </a:lnSpc>
              <a:buNone/>
            </a:pPr>
            <a:r>
              <a:rPr lang="en-GB" altLang="en-US" sz="2400" b="1" u="sng" dirty="0" smtClean="0">
                <a:cs typeface="Times New Roman" panose="02020603050405020304" pitchFamily="18" charset="0"/>
              </a:rPr>
              <a:t>5-Specific antidotes</a:t>
            </a:r>
          </a:p>
        </p:txBody>
      </p:sp>
    </p:spTree>
    <p:extLst>
      <p:ext uri="{BB962C8B-B14F-4D97-AF65-F5344CB8AC3E}">
        <p14:creationId xmlns:p14="http://schemas.microsoft.com/office/powerpoint/2010/main" val="2822808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0" y="0"/>
            <a:ext cx="9251950" cy="6858000"/>
          </a:xfrm>
        </p:spPr>
        <p:txBody>
          <a:bodyPr>
            <a:normAutofit fontScale="92500" lnSpcReduction="10000"/>
          </a:bodyPr>
          <a:lstStyle/>
          <a:p>
            <a:pPr algn="l" eaLnBrk="1" hangingPunct="1">
              <a:lnSpc>
                <a:spcPct val="80000"/>
              </a:lnSpc>
              <a:buFont typeface="Wingdings" pitchFamily="2" charset="2"/>
              <a:buNone/>
            </a:pPr>
            <a:endParaRPr lang="en-US" altLang="en-US" sz="2800" b="1" dirty="0" smtClean="0">
              <a:solidFill>
                <a:schemeClr val="accent1">
                  <a:lumMod val="20000"/>
                  <a:lumOff val="80000"/>
                </a:schemeClr>
              </a:solidFill>
              <a:cs typeface="Times New Roman" pitchFamily="18" charset="0"/>
            </a:endParaRPr>
          </a:p>
          <a:p>
            <a:pPr algn="l" eaLnBrk="1" hangingPunct="1">
              <a:lnSpc>
                <a:spcPct val="80000"/>
              </a:lnSpc>
              <a:buFont typeface="Wingdings" pitchFamily="2" charset="2"/>
              <a:buNone/>
            </a:pPr>
            <a:r>
              <a:rPr lang="en-US" altLang="en-US" sz="2800" b="1" dirty="0" smtClean="0">
                <a:solidFill>
                  <a:schemeClr val="accent1">
                    <a:lumMod val="20000"/>
                    <a:lumOff val="80000"/>
                  </a:schemeClr>
                </a:solidFill>
                <a:cs typeface="Times New Roman" pitchFamily="18" charset="0"/>
              </a:rPr>
              <a:t>3-Adsorbents </a:t>
            </a:r>
          </a:p>
          <a:p>
            <a:pPr algn="l" eaLnBrk="1" hangingPunct="1">
              <a:lnSpc>
                <a:spcPct val="80000"/>
              </a:lnSpc>
              <a:buFont typeface="Arial" panose="020B0604020202020204" pitchFamily="34" charset="0"/>
              <a:buChar char="•"/>
            </a:pPr>
            <a:endParaRPr lang="en-US" altLang="en-US" sz="2000" b="1" dirty="0" smtClean="0">
              <a:cs typeface="Times New Roman" pitchFamily="18" charset="0"/>
            </a:endParaRPr>
          </a:p>
          <a:p>
            <a:pPr algn="l" eaLnBrk="1" hangingPunct="1">
              <a:lnSpc>
                <a:spcPct val="80000"/>
              </a:lnSpc>
              <a:buFont typeface="Arial" panose="020B0604020202020204" pitchFamily="34" charset="0"/>
              <a:buChar char="•"/>
            </a:pPr>
            <a:endParaRPr lang="en-US" altLang="en-US" b="1" dirty="0">
              <a:cs typeface="Times New Roman" pitchFamily="18" charset="0"/>
            </a:endParaRPr>
          </a:p>
          <a:p>
            <a:pPr>
              <a:lnSpc>
                <a:spcPct val="80000"/>
              </a:lnSpc>
            </a:pPr>
            <a:r>
              <a:rPr lang="en-US" altLang="en-US" sz="2000" b="1" dirty="0" smtClean="0">
                <a:cs typeface="Times New Roman" pitchFamily="18" charset="0"/>
              </a:rPr>
              <a:t>Activated charcoal is administered orally to adsorb or bind toxins and allows</a:t>
            </a:r>
          </a:p>
          <a:p>
            <a:pPr marL="0" indent="0" algn="l" eaLnBrk="1" hangingPunct="1">
              <a:lnSpc>
                <a:spcPct val="80000"/>
              </a:lnSpc>
              <a:buNone/>
            </a:pPr>
            <a:r>
              <a:rPr lang="en-US" altLang="en-US" sz="2000" b="1" dirty="0" smtClean="0">
                <a:cs typeface="Times New Roman" pitchFamily="18" charset="0"/>
              </a:rPr>
              <a:t>      them to pass from the GIT without being absorbed into the systemic circulation. </a:t>
            </a:r>
          </a:p>
          <a:p>
            <a:pPr>
              <a:lnSpc>
                <a:spcPct val="80000"/>
              </a:lnSpc>
            </a:pPr>
            <a:r>
              <a:rPr lang="en-US" altLang="en-US" sz="2000" b="1" dirty="0" smtClean="0">
                <a:cs typeface="Times New Roman" pitchFamily="18" charset="0"/>
              </a:rPr>
              <a:t>Because </a:t>
            </a:r>
            <a:r>
              <a:rPr lang="en-US" altLang="en-US" sz="2000" b="1" dirty="0">
                <a:cs typeface="Times New Roman" pitchFamily="18" charset="0"/>
              </a:rPr>
              <a:t>of its almost universal binding of toxins, charcoal should be given to all overdoses in which there is not a specific contraindication. </a:t>
            </a:r>
            <a:endParaRPr lang="en-US" altLang="en-US" sz="2000" b="1" dirty="0" smtClean="0">
              <a:cs typeface="Times New Roman" pitchFamily="18" charset="0"/>
            </a:endParaRPr>
          </a:p>
          <a:p>
            <a:pPr>
              <a:lnSpc>
                <a:spcPct val="80000"/>
              </a:lnSpc>
            </a:pPr>
            <a:r>
              <a:rPr lang="en-US" altLang="en-US" sz="2000" b="1" dirty="0">
                <a:cs typeface="Times New Roman" pitchFamily="18" charset="0"/>
              </a:rPr>
              <a:t>The notable exceptions to charcoal administration are poisonings with heavy metals (do not bind to charcoal), caustic agents, hydrocarbons, and possibly </a:t>
            </a:r>
            <a:r>
              <a:rPr lang="en-US" altLang="en-US" sz="2000" b="1" dirty="0" smtClean="0">
                <a:cs typeface="Times New Roman" pitchFamily="18" charset="0"/>
              </a:rPr>
              <a:t>cyanide</a:t>
            </a:r>
          </a:p>
          <a:p>
            <a:pPr marL="0" indent="0">
              <a:lnSpc>
                <a:spcPct val="80000"/>
              </a:lnSpc>
              <a:buNone/>
            </a:pPr>
            <a:r>
              <a:rPr lang="en-US" altLang="en-US" sz="2000" b="1" u="sng" dirty="0" smtClean="0">
                <a:solidFill>
                  <a:srgbClr val="FF0000"/>
                </a:solidFill>
                <a:cs typeface="Times New Roman" pitchFamily="18" charset="0"/>
              </a:rPr>
              <a:t>Time </a:t>
            </a:r>
            <a:r>
              <a:rPr lang="en-US" altLang="en-US" sz="2000" b="1" u="sng" dirty="0">
                <a:solidFill>
                  <a:srgbClr val="FF0000"/>
                </a:solidFill>
                <a:cs typeface="Times New Roman" pitchFamily="18" charset="0"/>
              </a:rPr>
              <a:t>Interval for </a:t>
            </a:r>
            <a:r>
              <a:rPr lang="en-US" altLang="en-US" sz="2000" b="1" u="sng" dirty="0" err="1">
                <a:solidFill>
                  <a:srgbClr val="FF0000"/>
                </a:solidFill>
                <a:cs typeface="Times New Roman" pitchFamily="18" charset="0"/>
              </a:rPr>
              <a:t>MAXIMALeffect</a:t>
            </a:r>
            <a:r>
              <a:rPr lang="en-US" altLang="en-US" sz="2000" b="1" u="sng" dirty="0">
                <a:solidFill>
                  <a:srgbClr val="FF0000"/>
                </a:solidFill>
                <a:cs typeface="Times New Roman" pitchFamily="18" charset="0"/>
              </a:rPr>
              <a:t>, is within the first 30 minutes of the poisoning </a:t>
            </a:r>
            <a:r>
              <a:rPr lang="en-US" altLang="en-US" sz="2000" b="1" u="sng" dirty="0" smtClean="0">
                <a:solidFill>
                  <a:srgbClr val="FF0000"/>
                </a:solidFill>
                <a:cs typeface="Times New Roman" pitchFamily="18" charset="0"/>
              </a:rPr>
              <a:t>EXCEPT </a:t>
            </a:r>
            <a:r>
              <a:rPr lang="en-US" altLang="en-US" sz="2000" b="1" u="sng" dirty="0">
                <a:solidFill>
                  <a:srgbClr val="FF0000"/>
                </a:solidFill>
                <a:cs typeface="Times New Roman" pitchFamily="18" charset="0"/>
              </a:rPr>
              <a:t>in:</a:t>
            </a:r>
          </a:p>
          <a:p>
            <a:pPr marL="0" indent="0">
              <a:lnSpc>
                <a:spcPct val="80000"/>
              </a:lnSpc>
              <a:buNone/>
            </a:pPr>
            <a:r>
              <a:rPr lang="en-US" altLang="en-US" sz="2000" b="1" dirty="0">
                <a:cs typeface="Times New Roman" pitchFamily="18" charset="0"/>
              </a:rPr>
              <a:t>a- Drugs that slow the gastric emptying, sedative, etc. Here charcoal can be given up to 6-8 hours following poison ingestion.</a:t>
            </a:r>
          </a:p>
          <a:p>
            <a:pPr marL="0" indent="0">
              <a:lnSpc>
                <a:spcPct val="80000"/>
              </a:lnSpc>
              <a:buNone/>
            </a:pPr>
            <a:r>
              <a:rPr lang="en-US" altLang="en-US" sz="2000" b="1" dirty="0">
                <a:cs typeface="Times New Roman" pitchFamily="18" charset="0"/>
              </a:rPr>
              <a:t>b- Following salicylate ingestion, it can be given 9-10 hours later, as salicylate sticks to gastric mucous membrane</a:t>
            </a:r>
          </a:p>
          <a:p>
            <a:pPr marL="0" indent="0">
              <a:lnSpc>
                <a:spcPct val="80000"/>
              </a:lnSpc>
              <a:buNone/>
            </a:pPr>
            <a:r>
              <a:rPr lang="en-US" altLang="en-US" sz="2000" b="1" dirty="0">
                <a:cs typeface="Times New Roman" pitchFamily="18" charset="0"/>
              </a:rPr>
              <a:t>c- Drugs that enter </a:t>
            </a:r>
            <a:r>
              <a:rPr lang="en-US" altLang="en-US" sz="2000" b="1" dirty="0" err="1">
                <a:cs typeface="Times New Roman" pitchFamily="18" charset="0"/>
              </a:rPr>
              <a:t>enterohepatic</a:t>
            </a:r>
            <a:r>
              <a:rPr lang="en-US" altLang="en-US" sz="2000" b="1" dirty="0">
                <a:cs typeface="Times New Roman" pitchFamily="18" charset="0"/>
              </a:rPr>
              <a:t> circulation.</a:t>
            </a:r>
          </a:p>
          <a:p>
            <a:pPr marL="0" indent="0">
              <a:lnSpc>
                <a:spcPct val="80000"/>
              </a:lnSpc>
              <a:buNone/>
            </a:pPr>
            <a:r>
              <a:rPr lang="en-US" altLang="en-US" sz="2000" b="1" dirty="0">
                <a:solidFill>
                  <a:srgbClr val="FF0000"/>
                </a:solidFill>
                <a:cs typeface="Times New Roman" pitchFamily="18" charset="0"/>
              </a:rPr>
              <a:t>Adverse effects:</a:t>
            </a:r>
          </a:p>
          <a:p>
            <a:pPr marL="0" indent="0">
              <a:lnSpc>
                <a:spcPct val="80000"/>
              </a:lnSpc>
              <a:buNone/>
            </a:pPr>
            <a:r>
              <a:rPr lang="en-US" altLang="en-US" sz="2000" b="1" dirty="0">
                <a:cs typeface="Times New Roman" pitchFamily="18" charset="0"/>
              </a:rPr>
              <a:t>1. Constipation, can be prevented if given with cathartics.</a:t>
            </a:r>
          </a:p>
          <a:p>
            <a:pPr marL="0" indent="0">
              <a:lnSpc>
                <a:spcPct val="80000"/>
              </a:lnSpc>
              <a:buNone/>
            </a:pPr>
            <a:r>
              <a:rPr lang="en-US" altLang="en-US" sz="2000" b="1" dirty="0">
                <a:cs typeface="Times New Roman" pitchFamily="18" charset="0"/>
              </a:rPr>
              <a:t>2- Distention of the stomach with potential risk of pulmonary aspiration.</a:t>
            </a:r>
          </a:p>
          <a:p>
            <a:pPr marL="0" indent="0">
              <a:lnSpc>
                <a:spcPct val="80000"/>
              </a:lnSpc>
              <a:buNone/>
            </a:pPr>
            <a:r>
              <a:rPr lang="en-US" altLang="en-US" sz="2000" b="1" dirty="0">
                <a:cs typeface="Times New Roman" pitchFamily="18" charset="0"/>
              </a:rPr>
              <a:t>3. Many new products add sorbitol to the mixture so repeated doses may lead to excessive diarrhea, dehydration in children and elderly.</a:t>
            </a:r>
          </a:p>
          <a:p>
            <a:pPr marL="0" indent="0">
              <a:lnSpc>
                <a:spcPct val="80000"/>
              </a:lnSpc>
              <a:buNone/>
            </a:pPr>
            <a:r>
              <a:rPr lang="en-US" altLang="en-US" sz="2000" b="1" dirty="0" smtClean="0">
                <a:solidFill>
                  <a:srgbClr val="FF0000"/>
                </a:solidFill>
                <a:cs typeface="Times New Roman" pitchFamily="18" charset="0"/>
              </a:rPr>
              <a:t>Contraindications: </a:t>
            </a:r>
          </a:p>
          <a:p>
            <a:pPr algn="l" eaLnBrk="1" hangingPunct="1">
              <a:lnSpc>
                <a:spcPct val="80000"/>
              </a:lnSpc>
              <a:buFont typeface="Wingdings" pitchFamily="2" charset="2"/>
              <a:buNone/>
            </a:pPr>
            <a:r>
              <a:rPr lang="en-US" altLang="en-US" sz="2000" b="1" dirty="0" smtClean="0">
                <a:cs typeface="Times New Roman" pitchFamily="18" charset="0"/>
              </a:rPr>
              <a:t>1- Absence of the bowel sounds .</a:t>
            </a:r>
          </a:p>
          <a:p>
            <a:pPr algn="l" eaLnBrk="1" hangingPunct="1">
              <a:lnSpc>
                <a:spcPct val="80000"/>
              </a:lnSpc>
              <a:buFont typeface="Wingdings" pitchFamily="2" charset="2"/>
              <a:buNone/>
            </a:pPr>
            <a:r>
              <a:rPr lang="en-US" altLang="en-US" sz="2000" b="1" dirty="0" smtClean="0">
                <a:cs typeface="Times New Roman" pitchFamily="18" charset="0"/>
              </a:rPr>
              <a:t>2- Intestinal obstruction. </a:t>
            </a:r>
          </a:p>
          <a:p>
            <a:pPr algn="l" eaLnBrk="1" hangingPunct="1">
              <a:lnSpc>
                <a:spcPct val="80000"/>
              </a:lnSpc>
              <a:buFont typeface="Wingdings" pitchFamily="2" charset="2"/>
              <a:buNone/>
            </a:pPr>
            <a:r>
              <a:rPr lang="en-US" altLang="en-US" sz="2000" b="1" dirty="0" smtClean="0">
                <a:cs typeface="Times New Roman" pitchFamily="18" charset="0"/>
              </a:rPr>
              <a:t>3- DO NOT give with syrup of ipecac because it will bind it .</a:t>
            </a:r>
          </a:p>
        </p:txBody>
      </p:sp>
    </p:spTree>
    <p:extLst>
      <p:ext uri="{BB962C8B-B14F-4D97-AF65-F5344CB8AC3E}">
        <p14:creationId xmlns:p14="http://schemas.microsoft.com/office/powerpoint/2010/main" val="911073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534400" cy="6705600"/>
          </a:xfrm>
        </p:spPr>
        <p:txBody>
          <a:bodyPr>
            <a:normAutofit/>
          </a:bodyPr>
          <a:lstStyle/>
          <a:p>
            <a:pPr marL="0" indent="0">
              <a:buNone/>
            </a:pPr>
            <a:r>
              <a:rPr lang="en-US" sz="2800" b="1" dirty="0">
                <a:solidFill>
                  <a:schemeClr val="accent1">
                    <a:lumMod val="20000"/>
                    <a:lumOff val="80000"/>
                  </a:schemeClr>
                </a:solidFill>
              </a:rPr>
              <a:t>4-Cathartic Agents</a:t>
            </a:r>
          </a:p>
          <a:p>
            <a:pPr marL="0" lvl="0" indent="0">
              <a:buNone/>
            </a:pPr>
            <a:r>
              <a:rPr lang="en-US" dirty="0" smtClean="0"/>
              <a:t>      </a:t>
            </a:r>
          </a:p>
          <a:p>
            <a:r>
              <a:rPr lang="en-US" sz="1800" b="1" dirty="0" smtClean="0"/>
              <a:t>Cathartics </a:t>
            </a:r>
            <a:r>
              <a:rPr lang="en-US" sz="1800" b="1" dirty="0"/>
              <a:t>are substances that reduce the transit time of drugs in the gut. </a:t>
            </a:r>
            <a:endParaRPr lang="en-US" sz="1800" b="1" dirty="0" smtClean="0"/>
          </a:p>
          <a:p>
            <a:pPr marL="0" lvl="0" indent="0">
              <a:buNone/>
            </a:pPr>
            <a:r>
              <a:rPr lang="en-US" sz="1800" b="1" dirty="0" smtClean="0"/>
              <a:t>       This </a:t>
            </a:r>
            <a:r>
              <a:rPr lang="en-US" sz="1800" b="1" dirty="0"/>
              <a:t>reduces the contact time with the absorption sites and </a:t>
            </a:r>
            <a:r>
              <a:rPr lang="en-US" sz="1800" b="1" dirty="0" smtClean="0"/>
              <a:t>reduces </a:t>
            </a:r>
            <a:r>
              <a:rPr lang="en-US" sz="1800" b="1" dirty="0"/>
              <a:t>toxicity. </a:t>
            </a:r>
            <a:endParaRPr lang="en-US" sz="1800" b="1" dirty="0" smtClean="0"/>
          </a:p>
          <a:p>
            <a:r>
              <a:rPr lang="en-US" sz="1800" b="1" dirty="0" smtClean="0"/>
              <a:t>Cathartics </a:t>
            </a:r>
            <a:r>
              <a:rPr lang="en-US" sz="1800" b="1" dirty="0"/>
              <a:t>may be hyper-osmotic saline, bulk-forming stimulant, and lubricant laxatives. </a:t>
            </a:r>
            <a:endParaRPr lang="en-US" sz="1800" b="1" dirty="0" smtClean="0"/>
          </a:p>
          <a:p>
            <a:r>
              <a:rPr lang="en-US" sz="1800" b="1" dirty="0" smtClean="0"/>
              <a:t>Commonly </a:t>
            </a:r>
            <a:r>
              <a:rPr lang="en-US" sz="1800" b="1" dirty="0"/>
              <a:t>used cathartics are classified saline </a:t>
            </a:r>
            <a:r>
              <a:rPr lang="en-US" sz="1800" b="1" dirty="0">
                <a:solidFill>
                  <a:srgbClr val="00B0F0"/>
                </a:solidFill>
              </a:rPr>
              <a:t>(magnesium citrate) </a:t>
            </a:r>
            <a:r>
              <a:rPr lang="en-US" sz="1800" b="1" dirty="0"/>
              <a:t>and saccharide </a:t>
            </a:r>
            <a:r>
              <a:rPr lang="en-US" sz="1800" b="1" dirty="0">
                <a:solidFill>
                  <a:srgbClr val="00B0F0"/>
                </a:solidFill>
              </a:rPr>
              <a:t>(sorbitol)</a:t>
            </a:r>
            <a:r>
              <a:rPr lang="en-US" sz="1800" b="1" dirty="0"/>
              <a:t>. Saline cathartics are poorly absorbed salts and exert their effects by increasing of osmotic load and thereby stimulating </a:t>
            </a:r>
            <a:r>
              <a:rPr lang="en-US" sz="1800" b="1" dirty="0" err="1" smtClean="0"/>
              <a:t>persistalsis</a:t>
            </a:r>
            <a:r>
              <a:rPr lang="en-US" sz="1800" b="1" dirty="0" smtClean="0"/>
              <a:t>. </a:t>
            </a:r>
            <a:r>
              <a:rPr lang="en-US" sz="1800" b="1" dirty="0"/>
              <a:t>Careful monitoring of the fluid and electrolyte status is </a:t>
            </a:r>
            <a:r>
              <a:rPr lang="en-US" sz="1800" b="1" dirty="0" smtClean="0"/>
              <a:t>necessary.</a:t>
            </a:r>
          </a:p>
          <a:p>
            <a:pPr marL="0" indent="0">
              <a:buNone/>
            </a:pPr>
            <a:r>
              <a:rPr lang="en-US" sz="1800" b="1" u="sng" dirty="0" smtClean="0">
                <a:solidFill>
                  <a:srgbClr val="FF0000"/>
                </a:solidFill>
              </a:rPr>
              <a:t>Contraindications</a:t>
            </a:r>
            <a:r>
              <a:rPr lang="en-US" sz="1800" b="1" u="sng" dirty="0">
                <a:solidFill>
                  <a:srgbClr val="FF0000"/>
                </a:solidFill>
              </a:rPr>
              <a:t>:</a:t>
            </a:r>
          </a:p>
          <a:p>
            <a:pPr>
              <a:buFont typeface="Arial" panose="020B0604020202020204" pitchFamily="34" charset="0"/>
              <a:buChar char="•"/>
            </a:pPr>
            <a:r>
              <a:rPr lang="en-US" sz="1800" b="1" dirty="0" smtClean="0">
                <a:solidFill>
                  <a:srgbClr val="FF0000"/>
                </a:solidFill>
              </a:rPr>
              <a:t>Catharsis </a:t>
            </a:r>
            <a:r>
              <a:rPr lang="en-US" sz="1800" b="1" dirty="0">
                <a:solidFill>
                  <a:srgbClr val="FF0000"/>
                </a:solidFill>
              </a:rPr>
              <a:t>should not be attempted when the </a:t>
            </a:r>
            <a:r>
              <a:rPr lang="en-US" sz="1800" b="1" dirty="0" err="1" smtClean="0">
                <a:solidFill>
                  <a:srgbClr val="FF0000"/>
                </a:solidFill>
              </a:rPr>
              <a:t>the</a:t>
            </a:r>
            <a:r>
              <a:rPr lang="en-US" sz="1800" b="1" dirty="0" smtClean="0">
                <a:solidFill>
                  <a:srgbClr val="FF0000"/>
                </a:solidFill>
              </a:rPr>
              <a:t> </a:t>
            </a:r>
            <a:r>
              <a:rPr lang="en-US" sz="1800" b="1" dirty="0">
                <a:solidFill>
                  <a:srgbClr val="FF0000"/>
                </a:solidFill>
              </a:rPr>
              <a:t>patient has electrolyte disturbance or bowel sounds are absent.</a:t>
            </a:r>
          </a:p>
          <a:p>
            <a:pPr>
              <a:buFont typeface="Arial" panose="020B0604020202020204" pitchFamily="34" charset="0"/>
              <a:buChar char="•"/>
            </a:pPr>
            <a:r>
              <a:rPr lang="en-US" sz="1800" b="1" dirty="0" smtClean="0">
                <a:solidFill>
                  <a:srgbClr val="FF0000"/>
                </a:solidFill>
              </a:rPr>
              <a:t>Magnesium </a:t>
            </a:r>
            <a:r>
              <a:rPr lang="en-US" sz="1800" b="1" dirty="0">
                <a:solidFill>
                  <a:srgbClr val="FF0000"/>
                </a:solidFill>
              </a:rPr>
              <a:t>containing cathartics-should not be used in cases of renal failure…… because of the possibility of causing CNS depression due to accumulation of high concentration of magnesium in the serum.</a:t>
            </a:r>
          </a:p>
          <a:p>
            <a:pPr>
              <a:buFont typeface="Arial" panose="020B0604020202020204" pitchFamily="34" charset="0"/>
              <a:buChar char="•"/>
            </a:pPr>
            <a:r>
              <a:rPr lang="en-US" sz="1800" b="1" dirty="0" smtClean="0">
                <a:solidFill>
                  <a:srgbClr val="FF0000"/>
                </a:solidFill>
              </a:rPr>
              <a:t> Sodium </a:t>
            </a:r>
            <a:r>
              <a:rPr lang="en-US" sz="1800" b="1" dirty="0">
                <a:solidFill>
                  <a:srgbClr val="FF0000"/>
                </a:solidFill>
              </a:rPr>
              <a:t>containing cathartics are, likewise, best avoided by persons with congestive heart failure</a:t>
            </a:r>
          </a:p>
          <a:p>
            <a:pPr>
              <a:buFont typeface="Arial" panose="020B0604020202020204" pitchFamily="34" charset="0"/>
              <a:buChar char="•"/>
            </a:pPr>
            <a:r>
              <a:rPr lang="en-US" sz="1800" b="1" dirty="0" smtClean="0">
                <a:solidFill>
                  <a:srgbClr val="FF0000"/>
                </a:solidFill>
              </a:rPr>
              <a:t> Oil </a:t>
            </a:r>
            <a:r>
              <a:rPr lang="en-US" sz="1800" b="1" dirty="0">
                <a:solidFill>
                  <a:srgbClr val="FF0000"/>
                </a:solidFill>
              </a:rPr>
              <a:t>cathartics e.g. castor oil may increase the absorption of fat-soluble poisons such as pesticides. </a:t>
            </a:r>
          </a:p>
          <a:p>
            <a:endParaRPr lang="en-US" dirty="0"/>
          </a:p>
        </p:txBody>
      </p:sp>
    </p:spTree>
    <p:extLst>
      <p:ext uri="{BB962C8B-B14F-4D97-AF65-F5344CB8AC3E}">
        <p14:creationId xmlns:p14="http://schemas.microsoft.com/office/powerpoint/2010/main" val="3099033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p:txBody>
          <a:bodyPr>
            <a:normAutofit fontScale="90000"/>
          </a:bodyPr>
          <a:lstStyle/>
          <a:p>
            <a:pPr eaLnBrk="1" hangingPunct="1"/>
            <a:r>
              <a:rPr lang="en-US" altLang="en-US" sz="4800" b="1" smtClean="0"/>
              <a:t>IV-Enhance  Excretion</a:t>
            </a:r>
          </a:p>
        </p:txBody>
      </p:sp>
    </p:spTree>
    <p:extLst>
      <p:ext uri="{BB962C8B-B14F-4D97-AF65-F5344CB8AC3E}">
        <p14:creationId xmlns:p14="http://schemas.microsoft.com/office/powerpoint/2010/main" val="3144938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179388" y="188913"/>
            <a:ext cx="8736012" cy="6897687"/>
          </a:xfrm>
        </p:spPr>
        <p:txBody>
          <a:bodyPr>
            <a:normAutofit fontScale="25000" lnSpcReduction="20000"/>
          </a:bodyPr>
          <a:lstStyle/>
          <a:p>
            <a:pPr algn="l" eaLnBrk="1" hangingPunct="1">
              <a:lnSpc>
                <a:spcPct val="80000"/>
              </a:lnSpc>
              <a:buFont typeface="Wingdings" pitchFamily="2" charset="2"/>
              <a:buNone/>
            </a:pPr>
            <a:endParaRPr lang="en-US" altLang="en-US" sz="1800" b="1" dirty="0" smtClean="0">
              <a:solidFill>
                <a:srgbClr val="FF00FF"/>
              </a:solidFill>
            </a:endParaRPr>
          </a:p>
          <a:p>
            <a:pPr eaLnBrk="1" hangingPunct="1">
              <a:lnSpc>
                <a:spcPct val="80000"/>
              </a:lnSpc>
              <a:buFont typeface="Wingdings" pitchFamily="2" charset="2"/>
              <a:buNone/>
            </a:pPr>
            <a:r>
              <a:rPr lang="en-US" altLang="en-US" sz="9600" b="1" dirty="0" smtClean="0">
                <a:solidFill>
                  <a:schemeClr val="accent1">
                    <a:lumMod val="20000"/>
                    <a:lumOff val="80000"/>
                  </a:schemeClr>
                </a:solidFill>
              </a:rPr>
              <a:t>1-Forced Diuresis:</a:t>
            </a:r>
          </a:p>
          <a:p>
            <a:pPr>
              <a:lnSpc>
                <a:spcPct val="120000"/>
              </a:lnSpc>
            </a:pPr>
            <a:endParaRPr lang="en-US" altLang="en-US" sz="6200" dirty="0"/>
          </a:p>
          <a:p>
            <a:pPr>
              <a:lnSpc>
                <a:spcPct val="120000"/>
              </a:lnSpc>
            </a:pPr>
            <a:endParaRPr lang="en-US" altLang="en-US" sz="6200" dirty="0" smtClean="0"/>
          </a:p>
          <a:p>
            <a:pPr>
              <a:lnSpc>
                <a:spcPct val="120000"/>
              </a:lnSpc>
            </a:pPr>
            <a:r>
              <a:rPr lang="en-US" altLang="en-US" sz="6200" b="1" dirty="0" smtClean="0"/>
              <a:t>Forced </a:t>
            </a:r>
            <a:r>
              <a:rPr lang="en-US" altLang="en-US" sz="6200" b="1" dirty="0"/>
              <a:t>diuresis is employed to remove chemicals from the blood after they have been absorbed. It is useful when the compound or its metabolite is eliminated in the urine and when diuresis enhances the excretion.</a:t>
            </a:r>
          </a:p>
          <a:p>
            <a:pPr>
              <a:lnSpc>
                <a:spcPct val="120000"/>
              </a:lnSpc>
            </a:pPr>
            <a:r>
              <a:rPr lang="en-US" altLang="en-US" sz="6200" b="1" dirty="0" smtClean="0"/>
              <a:t>The </a:t>
            </a:r>
            <a:r>
              <a:rPr lang="en-US" altLang="en-US" sz="6200" b="1" dirty="0"/>
              <a:t>procedure is based on increasing the volume of flow of urine through renal tubules so the chemical may be more quickly eliminated.</a:t>
            </a:r>
          </a:p>
          <a:p>
            <a:pPr>
              <a:lnSpc>
                <a:spcPct val="120000"/>
              </a:lnSpc>
            </a:pPr>
            <a:r>
              <a:rPr lang="en-US" altLang="en-US" sz="6200" b="1" dirty="0" smtClean="0"/>
              <a:t>The </a:t>
            </a:r>
            <a:r>
              <a:rPr lang="en-US" altLang="en-US" sz="6200" b="1" dirty="0"/>
              <a:t>urine output should be of 300-500 mL/h or 8-14 L/day using either mannitol or furosemide.</a:t>
            </a:r>
          </a:p>
          <a:p>
            <a:pPr>
              <a:lnSpc>
                <a:spcPct val="120000"/>
              </a:lnSpc>
            </a:pPr>
            <a:r>
              <a:rPr lang="en-US" altLang="en-US" sz="6200" b="1" dirty="0" smtClean="0"/>
              <a:t>Increasing </a:t>
            </a:r>
            <a:r>
              <a:rPr lang="en-US" altLang="en-US" sz="6200" b="1" dirty="0"/>
              <a:t>the urinary flow is not a mean to remove any chemicals from the blood. Chemicals which are not normally reabsorbed by the kidney will not be significantly lowered in concentration with forced diuresis.</a:t>
            </a:r>
          </a:p>
          <a:p>
            <a:pPr marL="0" indent="0">
              <a:lnSpc>
                <a:spcPct val="120000"/>
              </a:lnSpc>
              <a:buNone/>
            </a:pPr>
            <a:r>
              <a:rPr lang="en-US" altLang="en-US" sz="9600" b="1" dirty="0" smtClean="0"/>
              <a:t>2-pH </a:t>
            </a:r>
            <a:r>
              <a:rPr lang="en-US" altLang="en-US" sz="9600" b="1" dirty="0"/>
              <a:t>alteration</a:t>
            </a:r>
            <a:endParaRPr lang="en-US" altLang="en-US" sz="9600" b="1" dirty="0" smtClean="0"/>
          </a:p>
          <a:p>
            <a:pPr marL="0" indent="0">
              <a:lnSpc>
                <a:spcPct val="120000"/>
              </a:lnSpc>
              <a:buNone/>
            </a:pPr>
            <a:r>
              <a:rPr lang="en-US" altLang="en-US" sz="6200" b="1" dirty="0" smtClean="0"/>
              <a:t>The </a:t>
            </a:r>
            <a:r>
              <a:rPr lang="en-US" altLang="en-US" sz="6200" b="1" dirty="0"/>
              <a:t>principle of pH alteration is to enhance renal excretion of weak acidic or basic drugs by increasing the degree of the ionization through pH alteration. </a:t>
            </a:r>
          </a:p>
          <a:p>
            <a:pPr algn="l" eaLnBrk="1" hangingPunct="1">
              <a:lnSpc>
                <a:spcPct val="120000"/>
              </a:lnSpc>
              <a:buFont typeface="Wingdings" pitchFamily="2" charset="2"/>
              <a:buNone/>
            </a:pPr>
            <a:endParaRPr lang="en-US" altLang="en-US" sz="6200" b="1" dirty="0" smtClean="0">
              <a:solidFill>
                <a:srgbClr val="FF00FF"/>
              </a:solidFill>
            </a:endParaRPr>
          </a:p>
          <a:p>
            <a:pPr algn="l" eaLnBrk="1" hangingPunct="1">
              <a:lnSpc>
                <a:spcPct val="120000"/>
              </a:lnSpc>
              <a:buFont typeface="Wingdings" pitchFamily="2" charset="2"/>
              <a:buNone/>
            </a:pPr>
            <a:r>
              <a:rPr lang="en-US" altLang="en-US" sz="6200" b="1" dirty="0">
                <a:solidFill>
                  <a:srgbClr val="FF00FF"/>
                </a:solidFill>
              </a:rPr>
              <a:t>a</a:t>
            </a:r>
            <a:r>
              <a:rPr lang="en-US" altLang="en-US" sz="6200" b="1" dirty="0" smtClean="0">
                <a:solidFill>
                  <a:srgbClr val="FF00FF"/>
                </a:solidFill>
              </a:rPr>
              <a:t>-Acid Diuresis:</a:t>
            </a:r>
            <a:r>
              <a:rPr lang="en-US" altLang="en-US" sz="6200" b="1" dirty="0" smtClean="0"/>
              <a:t> </a:t>
            </a:r>
          </a:p>
          <a:p>
            <a:pPr algn="l" eaLnBrk="1" hangingPunct="1">
              <a:lnSpc>
                <a:spcPct val="120000"/>
              </a:lnSpc>
              <a:buFont typeface="Wingdings" pitchFamily="2" charset="2"/>
              <a:buNone/>
            </a:pPr>
            <a:r>
              <a:rPr lang="en-US" altLang="en-US" sz="6200" b="1" dirty="0"/>
              <a:t> </a:t>
            </a:r>
            <a:r>
              <a:rPr lang="en-US" altLang="en-US" sz="6200" b="1" dirty="0" smtClean="0"/>
              <a:t>    with ammonium chloride can enhance the elimination of weak bases e.g. phencyclidine, amphetamine, strychnine and quinidine. </a:t>
            </a:r>
          </a:p>
          <a:p>
            <a:pPr algn="l" eaLnBrk="1" hangingPunct="1">
              <a:lnSpc>
                <a:spcPct val="120000"/>
              </a:lnSpc>
              <a:buFont typeface="Wingdings" pitchFamily="2" charset="2"/>
              <a:buNone/>
            </a:pPr>
            <a:endParaRPr lang="en-US" altLang="en-US" sz="6200" b="1" dirty="0" smtClean="0"/>
          </a:p>
          <a:p>
            <a:pPr algn="l" eaLnBrk="1" hangingPunct="1">
              <a:lnSpc>
                <a:spcPct val="120000"/>
              </a:lnSpc>
              <a:buFont typeface="Wingdings" pitchFamily="2" charset="2"/>
              <a:buNone/>
            </a:pPr>
            <a:r>
              <a:rPr lang="en-US" altLang="en-US" sz="6200" b="1" dirty="0">
                <a:solidFill>
                  <a:srgbClr val="FF00FF"/>
                </a:solidFill>
              </a:rPr>
              <a:t>b</a:t>
            </a:r>
            <a:r>
              <a:rPr lang="en-US" altLang="en-US" sz="6200" b="1" dirty="0" smtClean="0">
                <a:solidFill>
                  <a:srgbClr val="FF00FF"/>
                </a:solidFill>
              </a:rPr>
              <a:t>-Alkaline Diuresis:</a:t>
            </a:r>
            <a:r>
              <a:rPr lang="en-US" altLang="en-US" sz="6200" b="1" dirty="0" smtClean="0"/>
              <a:t> </a:t>
            </a:r>
          </a:p>
          <a:p>
            <a:pPr algn="l" eaLnBrk="1" hangingPunct="1">
              <a:lnSpc>
                <a:spcPct val="120000"/>
              </a:lnSpc>
              <a:buFont typeface="Wingdings" pitchFamily="2" charset="2"/>
              <a:buNone/>
            </a:pPr>
            <a:r>
              <a:rPr lang="en-US" altLang="en-US" sz="6200" b="1" dirty="0"/>
              <a:t> </a:t>
            </a:r>
            <a:r>
              <a:rPr lang="en-US" altLang="en-US" sz="6200" b="1" dirty="0" smtClean="0"/>
              <a:t>   with Sodium bicarbonate can remove weak acids (e.g. salicylates and Phenobarbital). </a:t>
            </a:r>
          </a:p>
          <a:p>
            <a:pPr algn="l" eaLnBrk="1" hangingPunct="1">
              <a:lnSpc>
                <a:spcPct val="120000"/>
              </a:lnSpc>
              <a:buFont typeface="Wingdings" pitchFamily="2" charset="2"/>
              <a:buNone/>
            </a:pPr>
            <a:endParaRPr lang="en-US" altLang="en-US" sz="6200" b="1" dirty="0" smtClean="0"/>
          </a:p>
          <a:p>
            <a:pPr algn="l" eaLnBrk="1" hangingPunct="1">
              <a:lnSpc>
                <a:spcPct val="120000"/>
              </a:lnSpc>
              <a:buFont typeface="Wingdings" pitchFamily="2" charset="2"/>
              <a:buNone/>
            </a:pPr>
            <a:r>
              <a:rPr lang="en-US" altLang="en-US" sz="6200" b="1" dirty="0" smtClean="0"/>
              <a:t> </a:t>
            </a:r>
            <a:endParaRPr lang="en-US" altLang="en-US" sz="6200" dirty="0" smtClean="0"/>
          </a:p>
          <a:p>
            <a:pPr algn="l" eaLnBrk="1" hangingPunct="1">
              <a:lnSpc>
                <a:spcPct val="80000"/>
              </a:lnSpc>
              <a:buFont typeface="Wingdings" pitchFamily="2" charset="2"/>
              <a:buNone/>
            </a:pPr>
            <a:endParaRPr lang="en-US" altLang="en-US" sz="3800" b="1" u="sng" dirty="0" smtClean="0"/>
          </a:p>
          <a:p>
            <a:pPr algn="l" eaLnBrk="1" hangingPunct="1">
              <a:lnSpc>
                <a:spcPct val="80000"/>
              </a:lnSpc>
              <a:buFont typeface="Wingdings" pitchFamily="2" charset="2"/>
              <a:buNone/>
            </a:pPr>
            <a:endParaRPr lang="en-US" altLang="en-US" sz="3800" dirty="0" smtClean="0"/>
          </a:p>
        </p:txBody>
      </p:sp>
    </p:spTree>
    <p:extLst>
      <p:ext uri="{BB962C8B-B14F-4D97-AF65-F5344CB8AC3E}">
        <p14:creationId xmlns:p14="http://schemas.microsoft.com/office/powerpoint/2010/main" val="415877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pPr algn="l"/>
            <a:r>
              <a:rPr lang="en-US" sz="2800" b="1" dirty="0">
                <a:solidFill>
                  <a:schemeClr val="accent1">
                    <a:lumMod val="20000"/>
                    <a:lumOff val="80000"/>
                  </a:schemeClr>
                </a:solidFill>
              </a:rPr>
              <a:t>3</a:t>
            </a:r>
            <a:r>
              <a:rPr lang="en-US" sz="2800" b="1" dirty="0" smtClean="0">
                <a:solidFill>
                  <a:schemeClr val="accent1">
                    <a:lumMod val="20000"/>
                    <a:lumOff val="80000"/>
                  </a:schemeClr>
                </a:solidFill>
              </a:rPr>
              <a:t>-Extracorporeal </a:t>
            </a:r>
            <a:r>
              <a:rPr lang="en-US" sz="2800" b="1" dirty="0">
                <a:solidFill>
                  <a:schemeClr val="accent1">
                    <a:lumMod val="20000"/>
                    <a:lumOff val="80000"/>
                  </a:schemeClr>
                </a:solidFill>
              </a:rPr>
              <a:t>techniques</a:t>
            </a:r>
            <a:r>
              <a:rPr lang="en-US" sz="2800" b="1" dirty="0" smtClean="0">
                <a:solidFill>
                  <a:schemeClr val="accent1">
                    <a:lumMod val="20000"/>
                    <a:lumOff val="80000"/>
                  </a:schemeClr>
                </a:solidFill>
              </a:rPr>
              <a:t>: Dialysis </a:t>
            </a:r>
            <a:r>
              <a:rPr lang="en-US" sz="2800" b="1" dirty="0">
                <a:solidFill>
                  <a:schemeClr val="accent1">
                    <a:lumMod val="20000"/>
                    <a:lumOff val="80000"/>
                  </a:schemeClr>
                </a:solidFill>
              </a:rPr>
              <a:t>and </a:t>
            </a:r>
            <a:r>
              <a:rPr lang="en-US" sz="2800" b="1" dirty="0" err="1" smtClean="0">
                <a:solidFill>
                  <a:schemeClr val="accent1">
                    <a:lumMod val="20000"/>
                    <a:lumOff val="80000"/>
                  </a:schemeClr>
                </a:solidFill>
              </a:rPr>
              <a:t>Hemoperfusion</a:t>
            </a:r>
            <a:r>
              <a:rPr lang="en-US" sz="2800" b="1" dirty="0">
                <a:solidFill>
                  <a:schemeClr val="accent1">
                    <a:lumMod val="20000"/>
                    <a:lumOff val="80000"/>
                  </a:schemeClr>
                </a:solidFill>
              </a:rPr>
              <a:t/>
            </a:r>
            <a:br>
              <a:rPr lang="en-US" sz="2800" b="1" dirty="0">
                <a:solidFill>
                  <a:schemeClr val="accent1">
                    <a:lumMod val="20000"/>
                    <a:lumOff val="80000"/>
                  </a:schemeClr>
                </a:solidFill>
              </a:rPr>
            </a:br>
            <a:endParaRPr lang="en-US" sz="2800" b="1" dirty="0">
              <a:solidFill>
                <a:schemeClr val="accent1">
                  <a:lumMod val="20000"/>
                  <a:lumOff val="80000"/>
                </a:schemeClr>
              </a:solidFill>
            </a:endParaRPr>
          </a:p>
        </p:txBody>
      </p:sp>
      <p:sp>
        <p:nvSpPr>
          <p:cNvPr id="3" name="Content Placeholder 2"/>
          <p:cNvSpPr>
            <a:spLocks noGrp="1"/>
          </p:cNvSpPr>
          <p:nvPr>
            <p:ph idx="1"/>
          </p:nvPr>
        </p:nvSpPr>
        <p:spPr>
          <a:xfrm>
            <a:off x="152400" y="1447800"/>
            <a:ext cx="8458200" cy="4267200"/>
          </a:xfrm>
        </p:spPr>
        <p:txBody>
          <a:bodyPr>
            <a:normAutofit/>
          </a:bodyPr>
          <a:lstStyle/>
          <a:p>
            <a:pPr>
              <a:buFont typeface="Arial" panose="020B0604020202020204" pitchFamily="34" charset="0"/>
              <a:buChar char="•"/>
            </a:pPr>
            <a:r>
              <a:rPr lang="en-US" sz="2400" b="1" dirty="0" smtClean="0"/>
              <a:t>As </a:t>
            </a:r>
            <a:r>
              <a:rPr lang="en-US" sz="2400" b="1" dirty="0"/>
              <a:t>adjuncts for management of severely intoxicated </a:t>
            </a:r>
            <a:r>
              <a:rPr lang="en-US" sz="2400" b="1" dirty="0" smtClean="0"/>
              <a:t> patients</a:t>
            </a:r>
            <a:r>
              <a:rPr lang="en-US" sz="2400" b="1" dirty="0"/>
              <a:t>.</a:t>
            </a:r>
          </a:p>
          <a:p>
            <a:pPr>
              <a:buFont typeface="Arial" panose="020B0604020202020204" pitchFamily="34" charset="0"/>
              <a:buChar char="•"/>
            </a:pPr>
            <a:r>
              <a:rPr lang="en-US" sz="2400" b="1" dirty="0" smtClean="0"/>
              <a:t>Dialysis </a:t>
            </a:r>
            <a:r>
              <a:rPr lang="en-US" sz="2400" b="1" dirty="0"/>
              <a:t>and </a:t>
            </a:r>
            <a:r>
              <a:rPr lang="en-US" sz="2400" b="1" dirty="0" err="1"/>
              <a:t>hemoperfusion</a:t>
            </a:r>
            <a:r>
              <a:rPr lang="en-US" sz="2400" b="1" dirty="0"/>
              <a:t> should never replace more </a:t>
            </a:r>
            <a:r>
              <a:rPr lang="en-US" sz="2400" b="1" dirty="0" smtClean="0"/>
              <a:t> specific </a:t>
            </a:r>
            <a:r>
              <a:rPr lang="en-US" sz="2400" b="1" dirty="0"/>
              <a:t>antidotes.</a:t>
            </a:r>
          </a:p>
          <a:p>
            <a:pPr>
              <a:buFont typeface="Arial" panose="020B0604020202020204" pitchFamily="34" charset="0"/>
              <a:buChar char="•"/>
            </a:pPr>
            <a:r>
              <a:rPr lang="en-US" sz="2400" b="1" dirty="0" smtClean="0"/>
              <a:t>These </a:t>
            </a:r>
            <a:r>
              <a:rPr lang="en-US" sz="2400" b="1" dirty="0"/>
              <a:t>procedures would be of little value in treating </a:t>
            </a:r>
            <a:r>
              <a:rPr lang="en-US" sz="2400" b="1" dirty="0" smtClean="0"/>
              <a:t>acute ingestions </a:t>
            </a:r>
            <a:r>
              <a:rPr lang="en-US" sz="2400" b="1" dirty="0"/>
              <a:t>of cytotoxic </a:t>
            </a:r>
            <a:r>
              <a:rPr lang="en-US" sz="2400" b="1" dirty="0" smtClean="0"/>
              <a:t>poisons such </a:t>
            </a:r>
            <a:r>
              <a:rPr lang="en-US" sz="2400" b="1" dirty="0"/>
              <a:t>as cyanide which produce </a:t>
            </a:r>
            <a:r>
              <a:rPr lang="en-US" sz="2400" b="1" dirty="0" smtClean="0"/>
              <a:t> toxic </a:t>
            </a:r>
            <a:r>
              <a:rPr lang="en-US" sz="2400" b="1" dirty="0"/>
              <a:t>effects very rapidly.</a:t>
            </a:r>
          </a:p>
          <a:p>
            <a:pPr>
              <a:buFont typeface="Arial" panose="020B0604020202020204" pitchFamily="34" charset="0"/>
              <a:buChar char="•"/>
            </a:pPr>
            <a:r>
              <a:rPr lang="en-US" sz="2400" b="1" dirty="0" smtClean="0"/>
              <a:t>Dialysis </a:t>
            </a:r>
            <a:r>
              <a:rPr lang="en-US" sz="2400" b="1" dirty="0"/>
              <a:t>reserved for specific toxins: salicylates, methanol, </a:t>
            </a:r>
            <a:r>
              <a:rPr lang="en-US" sz="2400" b="1" dirty="0" smtClean="0"/>
              <a:t> ethylene </a:t>
            </a:r>
            <a:r>
              <a:rPr lang="en-US" sz="2400" b="1" dirty="0"/>
              <a:t>glycol, lithium, theophylline, amanita (mushrooms)</a:t>
            </a:r>
          </a:p>
          <a:p>
            <a:pPr>
              <a:buFont typeface="Arial" panose="020B0604020202020204" pitchFamily="34" charset="0"/>
              <a:buChar char="•"/>
            </a:pPr>
            <a:r>
              <a:rPr lang="en-US" sz="2400" b="1" dirty="0" smtClean="0"/>
              <a:t>Benefits</a:t>
            </a:r>
            <a:r>
              <a:rPr lang="en-US" sz="2400" b="1" dirty="0"/>
              <a:t>: removal of toxins already absorbed by </a:t>
            </a:r>
            <a:r>
              <a:rPr lang="en-US" sz="2400" b="1" dirty="0" smtClean="0"/>
              <a:t>gut, </a:t>
            </a:r>
            <a:r>
              <a:rPr lang="en-US" sz="2400" b="1" dirty="0"/>
              <a:t>ability to remove parent compound and active </a:t>
            </a:r>
            <a:r>
              <a:rPr lang="en-US" sz="2400" b="1" dirty="0" smtClean="0"/>
              <a:t>metabolite</a:t>
            </a:r>
            <a:endParaRPr lang="en-US" sz="2400" b="1" dirty="0"/>
          </a:p>
          <a:p>
            <a:pPr>
              <a:buFont typeface="Arial" panose="020B0604020202020204" pitchFamily="34" charset="0"/>
              <a:buChar char="•"/>
            </a:pPr>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1113870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
            <a:ext cx="8610600" cy="6629400"/>
          </a:xfrm>
        </p:spPr>
        <p:txBody>
          <a:bodyPr>
            <a:noAutofit/>
          </a:bodyPr>
          <a:lstStyle/>
          <a:p>
            <a:pPr marL="0" indent="0">
              <a:buNone/>
            </a:pPr>
            <a:endParaRPr lang="en-US" sz="800" b="1" dirty="0" smtClean="0">
              <a:solidFill>
                <a:schemeClr val="accent1">
                  <a:lumMod val="20000"/>
                  <a:lumOff val="80000"/>
                </a:schemeClr>
              </a:solidFill>
            </a:endParaRPr>
          </a:p>
          <a:p>
            <a:pPr marL="0" indent="0">
              <a:buNone/>
            </a:pPr>
            <a:r>
              <a:rPr lang="en-US" sz="2800" b="1" dirty="0" smtClean="0">
                <a:solidFill>
                  <a:schemeClr val="accent1">
                    <a:lumMod val="20000"/>
                    <a:lumOff val="80000"/>
                  </a:schemeClr>
                </a:solidFill>
              </a:rPr>
              <a:t>A</a:t>
            </a:r>
            <a:r>
              <a:rPr lang="en-US" sz="2800" b="1" dirty="0">
                <a:solidFill>
                  <a:schemeClr val="accent1">
                    <a:lumMod val="20000"/>
                    <a:lumOff val="80000"/>
                  </a:schemeClr>
                </a:solidFill>
              </a:rPr>
              <a:t>. Peritoneal </a:t>
            </a:r>
            <a:r>
              <a:rPr lang="en-US" sz="2800" b="1" dirty="0" smtClean="0">
                <a:solidFill>
                  <a:schemeClr val="accent1">
                    <a:lumMod val="20000"/>
                    <a:lumOff val="80000"/>
                  </a:schemeClr>
                </a:solidFill>
              </a:rPr>
              <a:t>dialysis</a:t>
            </a:r>
            <a:endParaRPr lang="en-US" sz="2800" b="1" dirty="0">
              <a:solidFill>
                <a:schemeClr val="accent1">
                  <a:lumMod val="20000"/>
                  <a:lumOff val="80000"/>
                </a:schemeClr>
              </a:solidFill>
            </a:endParaRPr>
          </a:p>
          <a:p>
            <a:pPr marL="0" indent="0">
              <a:buNone/>
            </a:pPr>
            <a:r>
              <a:rPr lang="en-US" sz="2000" dirty="0" smtClean="0"/>
              <a:t> </a:t>
            </a:r>
            <a:endParaRPr lang="en-US" dirty="0"/>
          </a:p>
          <a:p>
            <a:pPr>
              <a:buFont typeface="Arial" panose="020B0604020202020204" pitchFamily="34" charset="0"/>
              <a:buChar char="•"/>
            </a:pPr>
            <a:r>
              <a:rPr lang="en-US" sz="2000" b="1" dirty="0" smtClean="0"/>
              <a:t>It </a:t>
            </a:r>
            <a:r>
              <a:rPr lang="en-US" sz="2000" b="1" dirty="0"/>
              <a:t>is the easiest method of dialysis and is associated with the lowest risk of complications. It involves the diffusion of toxins from mesenteric capillaries across the peritoneal membrane, which is utilized as the membrane of dialysis, into dialysate dwelling in the peritoneal cavity.</a:t>
            </a:r>
          </a:p>
          <a:p>
            <a:pPr>
              <a:buFont typeface="Arial" panose="020B0604020202020204" pitchFamily="34" charset="0"/>
              <a:buChar char="•"/>
            </a:pPr>
            <a:r>
              <a:rPr lang="en-US" sz="2000" b="1" dirty="0"/>
              <a:t> </a:t>
            </a:r>
            <a:r>
              <a:rPr lang="en-US" sz="2000" b="1" dirty="0" smtClean="0"/>
              <a:t>It </a:t>
            </a:r>
            <a:r>
              <a:rPr lang="en-US" sz="2000" b="1" dirty="0"/>
              <a:t>involves the insertion of a tube through a small incision made in the mid-abdomen area into the </a:t>
            </a:r>
            <a:r>
              <a:rPr lang="en-US" sz="2000" b="1" dirty="0" smtClean="0"/>
              <a:t>peritoneum.</a:t>
            </a:r>
          </a:p>
          <a:p>
            <a:pPr>
              <a:buFont typeface="Arial" panose="020B0604020202020204" pitchFamily="34" charset="0"/>
              <a:buChar char="•"/>
            </a:pPr>
            <a:r>
              <a:rPr lang="en-US" sz="2000" b="1" dirty="0" smtClean="0"/>
              <a:t>1 </a:t>
            </a:r>
            <a:r>
              <a:rPr lang="en-US" sz="2000" b="1" dirty="0"/>
              <a:t>- 2 L of warmed dialyzing solution is introduced into the peritoneal cavity over a period of 15-20 minutes. The fluid is left in place for 45-60 minutes till equilibrium occurs, and removed.</a:t>
            </a:r>
          </a:p>
          <a:p>
            <a:pPr>
              <a:buFont typeface="Arial" panose="020B0604020202020204" pitchFamily="34" charset="0"/>
              <a:buChar char="•"/>
            </a:pPr>
            <a:r>
              <a:rPr lang="en-US" sz="2000" b="1" dirty="0" smtClean="0"/>
              <a:t>The </a:t>
            </a:r>
            <a:r>
              <a:rPr lang="en-US" sz="2000" b="1" dirty="0"/>
              <a:t>dialyzable chemical will diffuse from the blood into the dialyzing fluid (from an area of higher to lower concentration).</a:t>
            </a:r>
          </a:p>
          <a:p>
            <a:pPr>
              <a:buFont typeface="Arial" panose="020B0604020202020204" pitchFamily="34" charset="0"/>
              <a:buChar char="•"/>
            </a:pPr>
            <a:endParaRPr lang="en-US" sz="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800600"/>
            <a:ext cx="647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528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6477000"/>
          </a:xfrm>
        </p:spPr>
        <p:txBody>
          <a:bodyPr/>
          <a:lstStyle/>
          <a:p>
            <a:pPr marL="0" lvl="0" indent="0">
              <a:buNone/>
            </a:pPr>
            <a:r>
              <a:rPr lang="en-US" sz="2800" b="1" dirty="0" smtClean="0">
                <a:solidFill>
                  <a:schemeClr val="accent1">
                    <a:lumMod val="20000"/>
                    <a:lumOff val="80000"/>
                  </a:schemeClr>
                </a:solidFill>
              </a:rPr>
              <a:t>Cont.;</a:t>
            </a:r>
            <a:r>
              <a:rPr lang="en-US" sz="2800" b="1" dirty="0">
                <a:solidFill>
                  <a:schemeClr val="accent1">
                    <a:lumMod val="20000"/>
                    <a:lumOff val="80000"/>
                  </a:schemeClr>
                </a:solidFill>
              </a:rPr>
              <a:t> </a:t>
            </a:r>
            <a:r>
              <a:rPr lang="en-US" sz="2800" b="1" dirty="0">
                <a:solidFill>
                  <a:srgbClr val="C4C4C4">
                    <a:lumMod val="20000"/>
                    <a:lumOff val="80000"/>
                  </a:srgbClr>
                </a:solidFill>
              </a:rPr>
              <a:t>Peritoneal </a:t>
            </a:r>
            <a:r>
              <a:rPr lang="en-US" sz="2800" b="1" dirty="0" smtClean="0">
                <a:solidFill>
                  <a:srgbClr val="C4C4C4">
                    <a:lumMod val="20000"/>
                    <a:lumOff val="80000"/>
                  </a:srgbClr>
                </a:solidFill>
              </a:rPr>
              <a:t>dialysis</a:t>
            </a:r>
            <a:endParaRPr lang="en-US" sz="2800" b="1" dirty="0">
              <a:solidFill>
                <a:srgbClr val="C4C4C4">
                  <a:lumMod val="20000"/>
                  <a:lumOff val="80000"/>
                </a:srgbClr>
              </a:solidFill>
            </a:endParaRPr>
          </a:p>
          <a:p>
            <a:pPr marL="0" indent="0">
              <a:buNone/>
            </a:pPr>
            <a:endParaRPr lang="en-US" sz="2000" u="sng" dirty="0" smtClean="0"/>
          </a:p>
          <a:p>
            <a:pPr marL="0" indent="0">
              <a:buNone/>
            </a:pPr>
            <a:r>
              <a:rPr lang="en-US" sz="2000" b="1" u="sng" dirty="0" smtClean="0"/>
              <a:t>The </a:t>
            </a:r>
            <a:r>
              <a:rPr lang="en-US" sz="2000" b="1" u="sng" dirty="0"/>
              <a:t>dialysis solution consists of balanced electrolyte solution which may contain</a:t>
            </a:r>
          </a:p>
          <a:p>
            <a:pPr marL="0" indent="0">
              <a:buNone/>
            </a:pPr>
            <a:r>
              <a:rPr lang="en-US" sz="2000" b="1" dirty="0" smtClean="0">
                <a:solidFill>
                  <a:srgbClr val="0070C0"/>
                </a:solidFill>
              </a:rPr>
              <a:t>1.Dextrose</a:t>
            </a:r>
            <a:r>
              <a:rPr lang="en-US" sz="2000" b="1" dirty="0" smtClean="0">
                <a:solidFill>
                  <a:srgbClr val="00B0F0"/>
                </a:solidFill>
              </a:rPr>
              <a:t> </a:t>
            </a:r>
            <a:r>
              <a:rPr lang="en-US" sz="2000" b="1" dirty="0"/>
              <a:t>to make the solution hypertonic and to ↑ recovery of water-soluble chemicals.</a:t>
            </a:r>
          </a:p>
          <a:p>
            <a:pPr marL="0" indent="0">
              <a:buNone/>
            </a:pPr>
            <a:r>
              <a:rPr lang="en-US" sz="2000" b="1" dirty="0" smtClean="0">
                <a:solidFill>
                  <a:srgbClr val="0070C0"/>
                </a:solidFill>
              </a:rPr>
              <a:t>2.Albumin</a:t>
            </a:r>
            <a:r>
              <a:rPr lang="en-US" sz="2000" b="1" dirty="0" smtClean="0">
                <a:solidFill>
                  <a:srgbClr val="00B0F0"/>
                </a:solidFill>
              </a:rPr>
              <a:t> </a:t>
            </a:r>
            <a:r>
              <a:rPr lang="en-US" sz="2000" b="1" dirty="0"/>
              <a:t>which increase the recovery of highly protein-bound drugs.</a:t>
            </a:r>
          </a:p>
          <a:p>
            <a:pPr marL="0" indent="0">
              <a:buNone/>
            </a:pPr>
            <a:r>
              <a:rPr lang="en-US" sz="2000" b="1" dirty="0" smtClean="0">
                <a:solidFill>
                  <a:srgbClr val="0070C0"/>
                </a:solidFill>
              </a:rPr>
              <a:t>3.A </a:t>
            </a:r>
            <a:r>
              <a:rPr lang="en-US" sz="2000" b="1" dirty="0">
                <a:solidFill>
                  <a:srgbClr val="0070C0"/>
                </a:solidFill>
              </a:rPr>
              <a:t>substance to alter the pH </a:t>
            </a:r>
            <a:r>
              <a:rPr lang="en-US" sz="2000" b="1" dirty="0"/>
              <a:t>to the acidic or alkaline side to ↑ total drug recovery. e.g. In acute Phenobarbital ingestion, the use of alkaline solution increases the recovery.</a:t>
            </a:r>
          </a:p>
          <a:p>
            <a:pPr marL="0" indent="0">
              <a:buNone/>
            </a:pPr>
            <a:r>
              <a:rPr lang="en-US" b="1" dirty="0" smtClean="0">
                <a:solidFill>
                  <a:srgbClr val="0070C0"/>
                </a:solidFill>
              </a:rPr>
              <a:t>4.</a:t>
            </a:r>
            <a:r>
              <a:rPr lang="en-US" sz="2000" b="1" dirty="0" smtClean="0">
                <a:solidFill>
                  <a:srgbClr val="0070C0"/>
                </a:solidFill>
              </a:rPr>
              <a:t>Peanut </a:t>
            </a:r>
            <a:r>
              <a:rPr lang="en-US" sz="2000" b="1" dirty="0">
                <a:solidFill>
                  <a:srgbClr val="0070C0"/>
                </a:solidFill>
              </a:rPr>
              <a:t>oil </a:t>
            </a:r>
            <a:r>
              <a:rPr lang="en-US" sz="2000" b="1" dirty="0"/>
              <a:t>to attract highly lipid soluble compounds.</a:t>
            </a:r>
          </a:p>
          <a:p>
            <a:pPr marL="0" indent="0">
              <a:buNone/>
            </a:pPr>
            <a:r>
              <a:rPr lang="en-US" sz="2000" b="1" u="sng" dirty="0"/>
              <a:t>Indications:</a:t>
            </a:r>
          </a:p>
          <a:p>
            <a:pPr marL="0" indent="0">
              <a:buNone/>
            </a:pPr>
            <a:r>
              <a:rPr lang="en-US" sz="2000" b="1" dirty="0"/>
              <a:t>1-  Acute ingestion in children because of their large peritoneal surface area in relation to body size and the ease of penetration of the abdominal wall. </a:t>
            </a:r>
          </a:p>
          <a:p>
            <a:pPr marL="0" indent="0">
              <a:buNone/>
            </a:pPr>
            <a:r>
              <a:rPr lang="en-US" sz="2000" b="1" dirty="0"/>
              <a:t>2-  Treatment of patients with acute renal failure especially in patients with bleeding problems or venous access problems </a:t>
            </a:r>
          </a:p>
          <a:p>
            <a:pPr marL="0" indent="0">
              <a:buNone/>
            </a:pPr>
            <a:r>
              <a:rPr lang="en-US" sz="2000" b="1" u="sng" dirty="0" smtClean="0"/>
              <a:t>Adverse effects</a:t>
            </a:r>
          </a:p>
          <a:p>
            <a:pPr marL="0" indent="0">
              <a:buNone/>
            </a:pPr>
            <a:r>
              <a:rPr lang="en-US" sz="2000" b="1" dirty="0" smtClean="0"/>
              <a:t>Abdominal pain</a:t>
            </a:r>
            <a:r>
              <a:rPr lang="en-US" sz="2000" b="1" dirty="0"/>
              <a:t>, </a:t>
            </a:r>
            <a:r>
              <a:rPr lang="en-US" sz="2000" b="1" dirty="0" smtClean="0"/>
              <a:t>hemorrhage</a:t>
            </a:r>
            <a:r>
              <a:rPr lang="en-US" sz="2000" b="1" dirty="0"/>
              <a:t>, peritonitis, volume overload or depletion, electrolyte imbalance, </a:t>
            </a:r>
            <a:r>
              <a:rPr lang="en-US" sz="2000" b="1" dirty="0" smtClean="0"/>
              <a:t>liability for infection</a:t>
            </a:r>
            <a:r>
              <a:rPr lang="en-US" sz="2000" dirty="0" smtClean="0"/>
              <a:t>.</a:t>
            </a:r>
            <a:endParaRPr lang="en-US" sz="2000" dirty="0"/>
          </a:p>
          <a:p>
            <a:endParaRPr lang="en-US" dirty="0"/>
          </a:p>
        </p:txBody>
      </p:sp>
    </p:spTree>
    <p:extLst>
      <p:ext uri="{BB962C8B-B14F-4D97-AF65-F5344CB8AC3E}">
        <p14:creationId xmlns:p14="http://schemas.microsoft.com/office/powerpoint/2010/main" val="3080214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763000" cy="6781800"/>
          </a:xfrm>
        </p:spPr>
        <p:txBody>
          <a:bodyPr/>
          <a:lstStyle/>
          <a:p>
            <a:pPr marL="0" indent="0">
              <a:buNone/>
            </a:pPr>
            <a:endParaRPr lang="en-US" sz="1000" b="1" dirty="0" smtClean="0">
              <a:solidFill>
                <a:schemeClr val="accent1">
                  <a:lumMod val="20000"/>
                  <a:lumOff val="80000"/>
                </a:schemeClr>
              </a:solidFill>
            </a:endParaRPr>
          </a:p>
          <a:p>
            <a:pPr marL="0" indent="0">
              <a:buNone/>
            </a:pPr>
            <a:r>
              <a:rPr lang="en-US" sz="2800" b="1" dirty="0" smtClean="0">
                <a:solidFill>
                  <a:schemeClr val="accent1">
                    <a:lumMod val="20000"/>
                    <a:lumOff val="80000"/>
                  </a:schemeClr>
                </a:solidFill>
              </a:rPr>
              <a:t>B</a:t>
            </a:r>
            <a:r>
              <a:rPr lang="en-US" sz="2800" b="1" dirty="0">
                <a:solidFill>
                  <a:schemeClr val="accent1">
                    <a:lumMod val="20000"/>
                    <a:lumOff val="80000"/>
                  </a:schemeClr>
                </a:solidFill>
              </a:rPr>
              <a:t>. Hemodialysis</a:t>
            </a:r>
          </a:p>
          <a:p>
            <a:pPr marL="0" indent="0">
              <a:buNone/>
            </a:pPr>
            <a:r>
              <a:rPr lang="en-US" dirty="0" smtClean="0"/>
              <a:t>    </a:t>
            </a:r>
          </a:p>
          <a:p>
            <a:pPr marL="0" indent="0">
              <a:buNone/>
            </a:pPr>
            <a:r>
              <a:rPr lang="en-US" b="1" dirty="0" smtClean="0"/>
              <a:t>In </a:t>
            </a:r>
            <a:r>
              <a:rPr lang="en-US" b="1" dirty="0"/>
              <a:t>this method a cellophane bag (artificial kidney) forms a semipermeable membrane similar to peritoneal membrane in the peritoneal dialysis. Two catheters are inserted into the patient’s femoral vein, about 2 inches apart. Blood is pumped from one catheter through the dialysis unit, across the semipermeable membrane and returned through the other catheter. The procedure continued for 6-8 hours.</a:t>
            </a:r>
          </a:p>
          <a:p>
            <a:pPr marL="0" indent="0">
              <a:buNone/>
            </a:pPr>
            <a:r>
              <a:rPr lang="en-US" b="1" u="sng" dirty="0"/>
              <a:t>Characteristics of drugs or substances for hemodialysis</a:t>
            </a:r>
          </a:p>
          <a:p>
            <a:r>
              <a:rPr lang="en-US" b="1" dirty="0" smtClean="0"/>
              <a:t>Molecular </a:t>
            </a:r>
            <a:r>
              <a:rPr lang="en-US" b="1" dirty="0"/>
              <a:t>weight below 500 </a:t>
            </a:r>
            <a:r>
              <a:rPr lang="en-US" b="1" dirty="0" err="1"/>
              <a:t>daltons</a:t>
            </a:r>
            <a:r>
              <a:rPr lang="en-US" b="1" dirty="0"/>
              <a:t>.               </a:t>
            </a:r>
          </a:p>
          <a:p>
            <a:r>
              <a:rPr lang="en-US" b="1" dirty="0" smtClean="0"/>
              <a:t>Low </a:t>
            </a:r>
            <a:r>
              <a:rPr lang="en-US" b="1" dirty="0"/>
              <a:t>protein binding </a:t>
            </a:r>
            <a:r>
              <a:rPr lang="en-US" b="1" dirty="0" smtClean="0"/>
              <a:t>, </a:t>
            </a:r>
            <a:r>
              <a:rPr lang="en-US" b="1" dirty="0"/>
              <a:t>High water solubility  </a:t>
            </a:r>
            <a:endParaRPr lang="en-US" b="1" dirty="0" smtClean="0"/>
          </a:p>
          <a:p>
            <a:r>
              <a:rPr lang="en-US" b="1" dirty="0" smtClean="0"/>
              <a:t>Compounds </a:t>
            </a:r>
            <a:r>
              <a:rPr lang="en-US" b="1" dirty="0"/>
              <a:t>with small volume of distribution (</a:t>
            </a:r>
            <a:r>
              <a:rPr lang="en-US" b="1" dirty="0" err="1"/>
              <a:t>Vd</a:t>
            </a:r>
            <a:r>
              <a:rPr lang="en-US" b="1" dirty="0"/>
              <a:t>) </a:t>
            </a:r>
            <a:r>
              <a:rPr lang="en-US" b="1" dirty="0" err="1"/>
              <a:t>e.g</a:t>
            </a:r>
            <a:r>
              <a:rPr lang="en-US" b="1" dirty="0"/>
              <a:t> salicylates are more easily removed by dialysis, because the plasma concentrations are greater in relation to the total amount of drug in the body. Conversely, if the </a:t>
            </a:r>
            <a:r>
              <a:rPr lang="en-US" b="1" dirty="0" err="1"/>
              <a:t>Vd</a:t>
            </a:r>
            <a:r>
              <a:rPr lang="en-US" b="1" dirty="0"/>
              <a:t> is greater than 250-300 L, then less chemical per unit of blood is available for elimination by dialysis.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410200"/>
            <a:ext cx="533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254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324600"/>
          </a:xfrm>
        </p:spPr>
        <p:txBody>
          <a:bodyPr/>
          <a:lstStyle/>
          <a:p>
            <a:pPr marL="0" lvl="0" indent="0">
              <a:buNone/>
            </a:pPr>
            <a:r>
              <a:rPr lang="en-US" sz="2800" b="1" dirty="0" err="1" smtClean="0">
                <a:solidFill>
                  <a:srgbClr val="C4C4C4">
                    <a:lumMod val="20000"/>
                    <a:lumOff val="80000"/>
                  </a:srgbClr>
                </a:solidFill>
              </a:rPr>
              <a:t>Cont.;Hemodialysis</a:t>
            </a:r>
            <a:endParaRPr lang="en-US" sz="2800" b="1" dirty="0">
              <a:solidFill>
                <a:srgbClr val="C4C4C4">
                  <a:lumMod val="20000"/>
                  <a:lumOff val="80000"/>
                </a:srgbClr>
              </a:solidFill>
            </a:endParaRPr>
          </a:p>
          <a:p>
            <a:endParaRPr lang="en-US" sz="2000" u="sng" dirty="0" smtClean="0"/>
          </a:p>
          <a:p>
            <a:pPr marL="0" indent="0">
              <a:buNone/>
            </a:pPr>
            <a:r>
              <a:rPr lang="en-US" sz="2000" b="1" u="sng" dirty="0" smtClean="0"/>
              <a:t>Indications</a:t>
            </a:r>
            <a:r>
              <a:rPr lang="en-US" sz="2000" b="1" u="sng" dirty="0"/>
              <a:t>:</a:t>
            </a:r>
          </a:p>
          <a:p>
            <a:r>
              <a:rPr lang="en-US" sz="2000" b="1" dirty="0" smtClean="0"/>
              <a:t>Clinical </a:t>
            </a:r>
            <a:r>
              <a:rPr lang="en-US" sz="2000" b="1" dirty="0"/>
              <a:t>intoxication with vital sign abnormalities such as hypotension, apnea or hypothermia that don’t respond to supportive care.</a:t>
            </a:r>
          </a:p>
          <a:p>
            <a:r>
              <a:rPr lang="en-US" sz="2000" b="1" dirty="0" smtClean="0"/>
              <a:t>Impairment </a:t>
            </a:r>
            <a:r>
              <a:rPr lang="en-US" sz="2000" b="1" dirty="0"/>
              <a:t>of normal excretion routes or the presence of disease that ↓ drug clearance.</a:t>
            </a:r>
          </a:p>
          <a:p>
            <a:r>
              <a:rPr lang="en-US" sz="2000" b="1" dirty="0" smtClean="0"/>
              <a:t>Aspiration </a:t>
            </a:r>
            <a:r>
              <a:rPr lang="en-US" sz="2000" b="1" dirty="0"/>
              <a:t>pneumonia  and Prolonged coma </a:t>
            </a:r>
          </a:p>
          <a:p>
            <a:r>
              <a:rPr lang="en-US" sz="2000" b="1" dirty="0" smtClean="0"/>
              <a:t>Presence </a:t>
            </a:r>
            <a:r>
              <a:rPr lang="en-US" sz="2000" b="1" dirty="0"/>
              <a:t>of diseases such as COPD.</a:t>
            </a:r>
          </a:p>
          <a:p>
            <a:r>
              <a:rPr lang="en-US" sz="2000" b="1" dirty="0" smtClean="0"/>
              <a:t>Presence </a:t>
            </a:r>
            <a:r>
              <a:rPr lang="en-US" sz="2000" b="1" dirty="0"/>
              <a:t>of a significant amount of a toxin that is metabolized to a toxic metabolite.</a:t>
            </a:r>
          </a:p>
          <a:p>
            <a:endParaRPr lang="en-US" sz="2000" b="1" dirty="0" smtClean="0"/>
          </a:p>
          <a:p>
            <a:pPr marL="0" indent="0">
              <a:buNone/>
            </a:pPr>
            <a:r>
              <a:rPr lang="en-US" sz="2000" b="1" u="sng" dirty="0"/>
              <a:t>Adverse reactions</a:t>
            </a:r>
          </a:p>
          <a:p>
            <a:pPr marL="0" indent="0">
              <a:buNone/>
            </a:pPr>
            <a:r>
              <a:rPr lang="en-US" sz="2000" b="1" dirty="0" smtClean="0"/>
              <a:t>1.Hypotension</a:t>
            </a:r>
            <a:r>
              <a:rPr lang="en-US" sz="2000" b="1" dirty="0"/>
              <a:t>, electrolyte and </a:t>
            </a:r>
            <a:r>
              <a:rPr lang="en-US" sz="2000" b="1" dirty="0" err="1"/>
              <a:t>osmolar</a:t>
            </a:r>
            <a:r>
              <a:rPr lang="en-US" sz="2000" b="1" dirty="0"/>
              <a:t> imbalance (muscle cramps, confusion, convulsions or coma) hypoxemia, spontaneous bleeding. </a:t>
            </a:r>
          </a:p>
          <a:p>
            <a:pPr marL="0" indent="0">
              <a:buNone/>
            </a:pPr>
            <a:r>
              <a:rPr lang="en-US" sz="2000" b="1" dirty="0" smtClean="0"/>
              <a:t>2.Mechanical </a:t>
            </a:r>
            <a:r>
              <a:rPr lang="en-US" sz="2000" b="1" dirty="0"/>
              <a:t>complications (air embolism, blood leak).</a:t>
            </a:r>
          </a:p>
          <a:p>
            <a:pPr marL="0" indent="0">
              <a:buNone/>
            </a:pPr>
            <a:r>
              <a:rPr lang="en-US" sz="2000" b="1" dirty="0" smtClean="0"/>
              <a:t>3.Sudden </a:t>
            </a:r>
            <a:r>
              <a:rPr lang="en-US" sz="2000" b="1" dirty="0"/>
              <a:t>death during dialysis has resulted from machine malfunction or fistula rupture, complete heart block.</a:t>
            </a:r>
          </a:p>
          <a:p>
            <a:endParaRPr lang="en-US" dirty="0"/>
          </a:p>
        </p:txBody>
      </p:sp>
    </p:spTree>
    <p:extLst>
      <p:ext uri="{BB962C8B-B14F-4D97-AF65-F5344CB8AC3E}">
        <p14:creationId xmlns:p14="http://schemas.microsoft.com/office/powerpoint/2010/main" val="4236418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686800" cy="6670040"/>
          </a:xfrm>
        </p:spPr>
        <p:txBody>
          <a:bodyPr>
            <a:normAutofit/>
          </a:bodyPr>
          <a:lstStyle/>
          <a:p>
            <a:pPr marL="0" indent="0">
              <a:buNone/>
            </a:pPr>
            <a:r>
              <a:rPr lang="en-US" sz="3200" b="1" dirty="0">
                <a:solidFill>
                  <a:schemeClr val="accent1">
                    <a:lumMod val="20000"/>
                    <a:lumOff val="80000"/>
                  </a:schemeClr>
                </a:solidFill>
              </a:rPr>
              <a:t>C. </a:t>
            </a:r>
            <a:r>
              <a:rPr lang="en-US" sz="3200" b="1" dirty="0" err="1">
                <a:solidFill>
                  <a:schemeClr val="accent1">
                    <a:lumMod val="20000"/>
                    <a:lumOff val="80000"/>
                  </a:schemeClr>
                </a:solidFill>
              </a:rPr>
              <a:t>Hemoperfusion</a:t>
            </a:r>
            <a:endParaRPr lang="en-US" sz="3200" b="1" dirty="0">
              <a:solidFill>
                <a:schemeClr val="accent1">
                  <a:lumMod val="20000"/>
                  <a:lumOff val="80000"/>
                </a:schemeClr>
              </a:solidFill>
            </a:endParaRPr>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a:p>
          <a:p>
            <a:pPr>
              <a:buFont typeface="Arial" panose="020B0604020202020204" pitchFamily="34" charset="0"/>
              <a:buChar char="•"/>
            </a:pPr>
            <a:r>
              <a:rPr lang="en-US" sz="1800" b="1" dirty="0" smtClean="0"/>
              <a:t>It </a:t>
            </a:r>
            <a:r>
              <a:rPr lang="en-US" sz="1800" b="1" dirty="0"/>
              <a:t>is more effective than peritoneal dialysis and hemodialysis for removing intoxicating compounds, particularly the lipid soluble, protein bounded drugs or poorly dialyzable compounds. </a:t>
            </a:r>
          </a:p>
          <a:p>
            <a:pPr>
              <a:buFont typeface="Arial" panose="020B0604020202020204" pitchFamily="34" charset="0"/>
              <a:buChar char="•"/>
            </a:pPr>
            <a:r>
              <a:rPr lang="en-US" sz="1800" b="1" dirty="0"/>
              <a:t>The blood is withdrawn from the patient via an arteriovenous or </a:t>
            </a:r>
            <a:r>
              <a:rPr lang="en-US" sz="1800" b="1" dirty="0" err="1"/>
              <a:t>venovenous</a:t>
            </a:r>
            <a:r>
              <a:rPr lang="en-US" sz="1800" b="1" dirty="0"/>
              <a:t> shunt and passed directly over the adsorbing material contained in sterile columns to remove toxic materials.</a:t>
            </a:r>
          </a:p>
          <a:p>
            <a:pPr marL="0" indent="0">
              <a:buNone/>
            </a:pPr>
            <a:r>
              <a:rPr lang="en-US" sz="1800" b="1" u="sng" dirty="0"/>
              <a:t>The adsorbing materials are:</a:t>
            </a:r>
          </a:p>
          <a:p>
            <a:pPr>
              <a:buFont typeface="Arial" panose="020B0604020202020204" pitchFamily="34" charset="0"/>
              <a:buChar char="•"/>
            </a:pPr>
            <a:r>
              <a:rPr lang="en-US" sz="1800" b="1" dirty="0" smtClean="0"/>
              <a:t>Charcoal </a:t>
            </a:r>
            <a:r>
              <a:rPr lang="en-US" sz="1800" b="1" dirty="0"/>
              <a:t>coated adsorbing material which removes both polar (salicylates, methotrexate) and non-polar drugs as well as metabolites.</a:t>
            </a:r>
          </a:p>
          <a:p>
            <a:pPr>
              <a:buFont typeface="Arial" panose="020B0604020202020204" pitchFamily="34" charset="0"/>
              <a:buChar char="•"/>
            </a:pPr>
            <a:r>
              <a:rPr lang="en-US" sz="1800" b="1" dirty="0" smtClean="0"/>
              <a:t>Anion </a:t>
            </a:r>
            <a:r>
              <a:rPr lang="en-US" sz="1800" b="1" dirty="0"/>
              <a:t>exchange resins as well as </a:t>
            </a:r>
            <a:r>
              <a:rPr lang="en-US" sz="1800" b="1" dirty="0" err="1"/>
              <a:t>nonion</a:t>
            </a:r>
            <a:r>
              <a:rPr lang="en-US" sz="1800" b="1" dirty="0"/>
              <a:t> resins such as </a:t>
            </a:r>
            <a:r>
              <a:rPr lang="en-US" sz="1800" b="1" dirty="0" err="1"/>
              <a:t>Amberlite</a:t>
            </a:r>
            <a:r>
              <a:rPr lang="en-US" sz="1800" b="1" dirty="0"/>
              <a:t> resin which clears nonpolar, lipid soluble drugs (e.g. </a:t>
            </a:r>
            <a:r>
              <a:rPr lang="en-US" sz="1800" b="1" dirty="0" err="1"/>
              <a:t>ethchlorvynol</a:t>
            </a:r>
            <a:r>
              <a:rPr lang="en-US" sz="1800" b="1" dirty="0"/>
              <a:t>) better than charcoal- coated cartridges.</a:t>
            </a:r>
          </a:p>
          <a:p>
            <a:pPr>
              <a:buFont typeface="Arial" panose="020B0604020202020204" pitchFamily="34" charset="0"/>
              <a:buChar char="•"/>
            </a:pP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724400"/>
            <a:ext cx="54864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095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267200"/>
          </a:xfrm>
        </p:spPr>
        <p:txBody>
          <a:bodyPr/>
          <a:lstStyle/>
          <a:p>
            <a:pPr algn="ctr"/>
            <a:endParaRPr lang="en-GB" baseline="30000" dirty="0" smtClean="0"/>
          </a:p>
          <a:p>
            <a:pPr algn="ctr"/>
            <a:endParaRPr lang="en-GB" baseline="30000" dirty="0" smtClean="0"/>
          </a:p>
          <a:p>
            <a:pPr algn="ctr"/>
            <a:endParaRPr lang="en-GB" baseline="30000" dirty="0" smtClean="0"/>
          </a:p>
          <a:p>
            <a:pPr algn="ctr"/>
            <a:endParaRPr lang="en-GB" baseline="30000" dirty="0" smtClean="0"/>
          </a:p>
          <a:p>
            <a:pPr marL="0" indent="0" algn="ctr">
              <a:buNone/>
            </a:pPr>
            <a:r>
              <a:rPr lang="en-GB" sz="7200" b="1" baseline="30000" dirty="0" smtClean="0">
                <a:solidFill>
                  <a:srgbClr val="FF0000"/>
                </a:solidFill>
                <a:effectLst>
                  <a:outerShdw blurRad="38100" dist="38100" dir="2700000" algn="tl">
                    <a:srgbClr val="000000">
                      <a:alpha val="43137"/>
                    </a:srgbClr>
                  </a:outerShdw>
                </a:effectLst>
              </a:rPr>
              <a:t>I-Stabilization of the patient</a:t>
            </a:r>
            <a:endParaRPr lang="en-US" sz="7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4878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fontScale="92500" lnSpcReduction="10000"/>
          </a:bodyPr>
          <a:lstStyle/>
          <a:p>
            <a:endParaRPr lang="en-US" sz="1800" u="sng" dirty="0" smtClean="0"/>
          </a:p>
          <a:p>
            <a:pPr marL="0" lvl="0" indent="0">
              <a:buNone/>
            </a:pPr>
            <a:r>
              <a:rPr lang="en-US" sz="3200" b="1" dirty="0" err="1" smtClean="0">
                <a:solidFill>
                  <a:srgbClr val="C4C4C4">
                    <a:lumMod val="20000"/>
                    <a:lumOff val="80000"/>
                  </a:srgbClr>
                </a:solidFill>
              </a:rPr>
              <a:t>Cont</a:t>
            </a:r>
            <a:r>
              <a:rPr lang="en-US" sz="3200" b="1" dirty="0" smtClean="0">
                <a:solidFill>
                  <a:srgbClr val="C4C4C4">
                    <a:lumMod val="20000"/>
                    <a:lumOff val="80000"/>
                  </a:srgbClr>
                </a:solidFill>
              </a:rPr>
              <a:t>.;</a:t>
            </a:r>
            <a:r>
              <a:rPr lang="en-US" sz="3200" b="1" dirty="0" err="1" smtClean="0">
                <a:solidFill>
                  <a:srgbClr val="C4C4C4">
                    <a:lumMod val="20000"/>
                    <a:lumOff val="80000"/>
                  </a:srgbClr>
                </a:solidFill>
              </a:rPr>
              <a:t>Hemoperfusion</a:t>
            </a:r>
            <a:endParaRPr lang="en-US" sz="3200" b="1" dirty="0">
              <a:solidFill>
                <a:srgbClr val="C4C4C4">
                  <a:lumMod val="20000"/>
                  <a:lumOff val="80000"/>
                </a:srgbClr>
              </a:solidFill>
            </a:endParaRPr>
          </a:p>
          <a:p>
            <a:endParaRPr lang="en-US" sz="1800" u="sng" dirty="0"/>
          </a:p>
          <a:p>
            <a:pPr marL="0" indent="0">
              <a:buNone/>
            </a:pPr>
            <a:r>
              <a:rPr lang="en-US" sz="1800" b="1" u="sng" dirty="0" smtClean="0"/>
              <a:t>Indications</a:t>
            </a:r>
            <a:endParaRPr lang="en-US" sz="1800" b="1" u="sng" dirty="0"/>
          </a:p>
          <a:p>
            <a:r>
              <a:rPr lang="en-US" sz="1800" b="1" dirty="0" smtClean="0"/>
              <a:t> </a:t>
            </a:r>
            <a:r>
              <a:rPr lang="en-US" sz="2000" b="1" dirty="0" smtClean="0"/>
              <a:t>Severe </a:t>
            </a:r>
            <a:r>
              <a:rPr lang="en-US" sz="2000" b="1" dirty="0"/>
              <a:t>intoxication with drugs which have small </a:t>
            </a:r>
            <a:r>
              <a:rPr lang="en-US" sz="2000" b="1" dirty="0" err="1"/>
              <a:t>Vd</a:t>
            </a:r>
            <a:r>
              <a:rPr lang="en-US" sz="2000" b="1" dirty="0"/>
              <a:t> and long half life, so the drug can be drawn from the tissues to the blood and consequently removed. e.g.</a:t>
            </a:r>
          </a:p>
          <a:p>
            <a:pPr>
              <a:buFont typeface="Arial" panose="020B0604020202020204" pitchFamily="34" charset="0"/>
              <a:buChar char="•"/>
            </a:pPr>
            <a:r>
              <a:rPr lang="en-US" sz="2000" b="1" dirty="0" smtClean="0"/>
              <a:t>Chloramphenicol </a:t>
            </a:r>
            <a:r>
              <a:rPr lang="en-US" sz="2000" b="1" dirty="0"/>
              <a:t>toxicity associated with gray baby syndrome </a:t>
            </a:r>
          </a:p>
          <a:p>
            <a:pPr>
              <a:buFont typeface="Arial" panose="020B0604020202020204" pitchFamily="34" charset="0"/>
              <a:buChar char="•"/>
            </a:pPr>
            <a:r>
              <a:rPr lang="en-US" sz="2000" b="1" dirty="0" smtClean="0"/>
              <a:t>Phenytoin </a:t>
            </a:r>
            <a:r>
              <a:rPr lang="en-US" sz="2000" b="1" dirty="0"/>
              <a:t>overdose. </a:t>
            </a:r>
            <a:endParaRPr lang="en-US" sz="2000" b="1" dirty="0" smtClean="0"/>
          </a:p>
          <a:p>
            <a:pPr>
              <a:buFont typeface="Arial" panose="020B0604020202020204" pitchFamily="34" charset="0"/>
              <a:buChar char="•"/>
            </a:pPr>
            <a:endParaRPr lang="en-US" dirty="0"/>
          </a:p>
          <a:p>
            <a:pPr marL="0" indent="0">
              <a:buNone/>
            </a:pPr>
            <a:r>
              <a:rPr lang="en-US" sz="2800" b="1" u="sng" dirty="0"/>
              <a:t>D. Hemofiltration</a:t>
            </a:r>
          </a:p>
          <a:p>
            <a:pPr>
              <a:buFont typeface="Arial" panose="020B0604020202020204" pitchFamily="34" charset="0"/>
              <a:buChar char="•"/>
            </a:pPr>
            <a:r>
              <a:rPr lang="en-US" sz="2000" b="1" dirty="0" smtClean="0"/>
              <a:t>Hemofiltration </a:t>
            </a:r>
            <a:r>
              <a:rPr lang="en-US" sz="2000" b="1" dirty="0"/>
              <a:t>is performed by a method similar to that in case of hemodialysis, except that the blood is pumped through a </a:t>
            </a:r>
            <a:r>
              <a:rPr lang="en-US" sz="2000" b="1" dirty="0" err="1"/>
              <a:t>hemifilter</a:t>
            </a:r>
            <a:r>
              <a:rPr lang="en-US" sz="2000" b="1" dirty="0"/>
              <a:t>.</a:t>
            </a:r>
          </a:p>
          <a:p>
            <a:pPr>
              <a:buFont typeface="Arial" panose="020B0604020202020204" pitchFamily="34" charset="0"/>
              <a:buChar char="•"/>
            </a:pPr>
            <a:r>
              <a:rPr lang="en-US" sz="2000" b="1" dirty="0" smtClean="0"/>
              <a:t>During </a:t>
            </a:r>
            <a:r>
              <a:rPr lang="en-US" sz="2000" b="1" dirty="0"/>
              <a:t>continuous arteriovenous hemofiltration an arteriovenous pressure difference induces a convective transport of solutes through a hollow fiber or flat sheet membrane. This permits a substantial flow of the plasma water and a high permeability to compounds with a relative molecular weight less than or equal to 40,000 </a:t>
            </a:r>
            <a:r>
              <a:rPr lang="en-US" sz="2000" b="1" dirty="0" err="1"/>
              <a:t>daltons</a:t>
            </a:r>
            <a:r>
              <a:rPr lang="en-US" sz="2000" b="1" dirty="0"/>
              <a:t>.</a:t>
            </a:r>
          </a:p>
          <a:p>
            <a:pPr>
              <a:buFont typeface="Arial" panose="020B0604020202020204" pitchFamily="34" charset="0"/>
              <a:buChar char="•"/>
            </a:pPr>
            <a:r>
              <a:rPr lang="en-US" sz="2000" b="1" dirty="0" smtClean="0"/>
              <a:t>Advantage </a:t>
            </a:r>
            <a:r>
              <a:rPr lang="en-US" sz="2000" b="1" dirty="0"/>
              <a:t>of hemofiltration over </a:t>
            </a:r>
            <a:r>
              <a:rPr lang="en-US" sz="2000" b="1" dirty="0" err="1"/>
              <a:t>hemoperfusion</a:t>
            </a:r>
            <a:r>
              <a:rPr lang="en-US" sz="2000" b="1" dirty="0"/>
              <a:t> and hemodialysis: Is the ability to remove compounds with large (4,500 to 40,000) molecular weights as aminoglycoside antibiotics and metal </a:t>
            </a:r>
            <a:r>
              <a:rPr lang="en-US" sz="2000" b="1" dirty="0" err="1"/>
              <a:t>chelat</a:t>
            </a:r>
            <a:r>
              <a:rPr lang="en-US" sz="2000" b="1" dirty="0"/>
              <a:t> complexes such as aluminum or iron </a:t>
            </a:r>
            <a:r>
              <a:rPr lang="en-US" sz="2000" b="1" dirty="0" err="1"/>
              <a:t>deferoxamine</a:t>
            </a:r>
            <a:r>
              <a:rPr lang="en-US" sz="2000" b="1" dirty="0"/>
              <a:t>.</a:t>
            </a:r>
          </a:p>
          <a:p>
            <a:pPr>
              <a:buFont typeface="Arial" panose="020B0604020202020204" pitchFamily="34" charset="0"/>
              <a:buChar char="•"/>
            </a:pPr>
            <a:endParaRPr lang="en-US" sz="2000" dirty="0"/>
          </a:p>
          <a:p>
            <a:pPr>
              <a:buFont typeface="Arial" panose="020B0604020202020204" pitchFamily="34" charset="0"/>
              <a:buChar char="•"/>
            </a:pPr>
            <a:endParaRPr lang="en-US" sz="2000"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22641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
            <a:ext cx="8458200" cy="6477000"/>
          </a:xfrm>
        </p:spPr>
        <p:txBody>
          <a:bodyPr>
            <a:normAutofit fontScale="70000" lnSpcReduction="20000"/>
          </a:bodyPr>
          <a:lstStyle/>
          <a:p>
            <a:endParaRPr lang="en-US" sz="2600" b="1" dirty="0" smtClean="0">
              <a:solidFill>
                <a:schemeClr val="accent1">
                  <a:lumMod val="20000"/>
                  <a:lumOff val="80000"/>
                </a:schemeClr>
              </a:solidFill>
            </a:endParaRPr>
          </a:p>
          <a:p>
            <a:pPr marL="0" indent="0">
              <a:buNone/>
            </a:pPr>
            <a:r>
              <a:rPr lang="en-US" sz="2600" b="1" dirty="0" smtClean="0">
                <a:solidFill>
                  <a:schemeClr val="accent1">
                    <a:lumMod val="20000"/>
                    <a:lumOff val="80000"/>
                  </a:schemeClr>
                </a:solidFill>
              </a:rPr>
              <a:t>E</a:t>
            </a:r>
            <a:r>
              <a:rPr lang="en-US" sz="2600" b="1" dirty="0">
                <a:solidFill>
                  <a:schemeClr val="accent1">
                    <a:lumMod val="20000"/>
                    <a:lumOff val="80000"/>
                  </a:schemeClr>
                </a:solidFill>
              </a:rPr>
              <a:t>. </a:t>
            </a:r>
            <a:r>
              <a:rPr lang="en-US" sz="2600" b="1" dirty="0" err="1">
                <a:solidFill>
                  <a:schemeClr val="accent1">
                    <a:lumMod val="20000"/>
                    <a:lumOff val="80000"/>
                  </a:schemeClr>
                </a:solidFill>
              </a:rPr>
              <a:t>Plasmapheresis</a:t>
            </a:r>
            <a:r>
              <a:rPr lang="en-US" sz="2600" b="1" dirty="0">
                <a:solidFill>
                  <a:schemeClr val="accent1">
                    <a:lumMod val="20000"/>
                    <a:lumOff val="80000"/>
                  </a:schemeClr>
                </a:solidFill>
              </a:rPr>
              <a:t> and Plasma exchange:</a:t>
            </a:r>
          </a:p>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err="1" smtClean="0"/>
              <a:t>Plasmapheresis</a:t>
            </a:r>
            <a:r>
              <a:rPr lang="en-US" b="1" dirty="0" smtClean="0"/>
              <a:t> </a:t>
            </a:r>
            <a:r>
              <a:rPr lang="en-US" b="1" dirty="0"/>
              <a:t>separates cellular blood components from plasma. The cells are </a:t>
            </a:r>
            <a:r>
              <a:rPr lang="en-US" b="1" dirty="0" err="1"/>
              <a:t>resuspended</a:t>
            </a:r>
            <a:r>
              <a:rPr lang="en-US" b="1" dirty="0"/>
              <a:t> in either colloidal albumin or fresh frozen plasma and </a:t>
            </a:r>
            <a:r>
              <a:rPr lang="en-US" b="1" dirty="0" err="1"/>
              <a:t>reinfused</a:t>
            </a:r>
            <a:r>
              <a:rPr lang="en-US" b="1" dirty="0"/>
              <a:t>. The toxic agents soluble in plasma or bound to plasma proteins are removed by plasma exchange. The efficacy of the method depends on the number of plasma exchanges. A single </a:t>
            </a:r>
            <a:r>
              <a:rPr lang="en-US" b="1" dirty="0" err="1"/>
              <a:t>plasmapheresis</a:t>
            </a:r>
            <a:r>
              <a:rPr lang="en-US" b="1" dirty="0"/>
              <a:t> exchange sacrifices a part of a patient’s own plasma proteins.</a:t>
            </a:r>
          </a:p>
          <a:p>
            <a:pPr marL="0" indent="0">
              <a:buNone/>
            </a:pPr>
            <a:r>
              <a:rPr lang="en-US" b="1" u="sng" dirty="0"/>
              <a:t>Indications:</a:t>
            </a:r>
          </a:p>
          <a:p>
            <a:r>
              <a:rPr lang="en-US" b="1" dirty="0" smtClean="0"/>
              <a:t>Blood </a:t>
            </a:r>
            <a:r>
              <a:rPr lang="en-US" b="1" dirty="0"/>
              <a:t>purification in autoimmune diseases.</a:t>
            </a:r>
          </a:p>
          <a:p>
            <a:r>
              <a:rPr lang="en-US" b="1" dirty="0" smtClean="0"/>
              <a:t>Overdoses </a:t>
            </a:r>
            <a:r>
              <a:rPr lang="en-US" b="1" dirty="0"/>
              <a:t>of toxic compounds of high protein binding that cannot be eliminated by </a:t>
            </a:r>
            <a:r>
              <a:rPr lang="en-US" b="1" dirty="0" err="1"/>
              <a:t>hemoperfusion</a:t>
            </a:r>
            <a:r>
              <a:rPr lang="en-US" b="1" dirty="0"/>
              <a:t> or hemodialysis.</a:t>
            </a:r>
          </a:p>
          <a:p>
            <a:r>
              <a:rPr lang="en-US" b="1" dirty="0" smtClean="0"/>
              <a:t>Overdoses </a:t>
            </a:r>
            <a:r>
              <a:rPr lang="en-US" b="1" dirty="0"/>
              <a:t>with vincristine, </a:t>
            </a:r>
            <a:r>
              <a:rPr lang="en-US" b="1" dirty="0" err="1"/>
              <a:t>paraquate</a:t>
            </a:r>
            <a:r>
              <a:rPr lang="en-US" b="1" dirty="0"/>
              <a:t>, inorganic mercury, thyroxin, amanita, theophylline, digoxin antibody complexes. </a:t>
            </a:r>
          </a:p>
          <a:p>
            <a:pPr marL="0" indent="0">
              <a:buNone/>
            </a:pPr>
            <a:r>
              <a:rPr lang="en-US" b="1" dirty="0" smtClean="0">
                <a:solidFill>
                  <a:srgbClr val="FF0000"/>
                </a:solidFill>
              </a:rPr>
              <a:t>The </a:t>
            </a:r>
            <a:r>
              <a:rPr lang="en-US" b="1" dirty="0">
                <a:solidFill>
                  <a:srgbClr val="FF0000"/>
                </a:solidFill>
              </a:rPr>
              <a:t>main complications </a:t>
            </a:r>
            <a:r>
              <a:rPr lang="en-US" b="1" dirty="0"/>
              <a:t>are thrombocytopenia, nausea, </a:t>
            </a:r>
            <a:r>
              <a:rPr lang="en-US" b="1" dirty="0" err="1"/>
              <a:t>hyopvolemia</a:t>
            </a:r>
            <a:r>
              <a:rPr lang="en-US" b="1" dirty="0"/>
              <a:t>, hypertension, hypercoagulability, infection, anaphylaxis, seizures and arrhythmia.</a:t>
            </a:r>
          </a:p>
          <a:p>
            <a:endParaRPr lang="en-US" dirty="0"/>
          </a:p>
          <a:p>
            <a:pPr marL="0" indent="0">
              <a:buNone/>
            </a:pPr>
            <a:r>
              <a:rPr lang="en-US" sz="2900" b="1" u="sng" dirty="0"/>
              <a:t>F. Exchange </a:t>
            </a:r>
            <a:r>
              <a:rPr lang="en-US" sz="2900" b="1" u="sng" dirty="0" smtClean="0"/>
              <a:t>transfusion</a:t>
            </a:r>
            <a:endParaRPr lang="en-US" sz="2900" b="1" u="sng" dirty="0"/>
          </a:p>
          <a:p>
            <a:pPr marL="0" indent="0">
              <a:buNone/>
            </a:pPr>
            <a:r>
              <a:rPr lang="en-US" b="1" dirty="0" smtClean="0"/>
              <a:t>It </a:t>
            </a:r>
            <a:r>
              <a:rPr lang="en-US" b="1" dirty="0"/>
              <a:t>involves the removal of the patient’s blood and replacement with fresh whole blood. In the double-exchange transfusion technique, an amount of blood equivalent to twice the patient’s total blood volume is exchanged.</a:t>
            </a:r>
          </a:p>
          <a:p>
            <a:pPr marL="0" indent="0">
              <a:buNone/>
            </a:pPr>
            <a:r>
              <a:rPr lang="en-US" b="1" u="sng" dirty="0"/>
              <a:t>Indications:</a:t>
            </a:r>
          </a:p>
          <a:p>
            <a:r>
              <a:rPr lang="en-US" b="1" dirty="0" smtClean="0"/>
              <a:t>Iron</a:t>
            </a:r>
            <a:r>
              <a:rPr lang="en-US" b="1" dirty="0"/>
              <a:t>, quinine, </a:t>
            </a:r>
            <a:r>
              <a:rPr lang="en-US" b="1" dirty="0" err="1"/>
              <a:t>meperidine</a:t>
            </a:r>
            <a:r>
              <a:rPr lang="en-US" b="1" dirty="0"/>
              <a:t>, </a:t>
            </a:r>
            <a:r>
              <a:rPr lang="en-US" b="1" dirty="0" err="1"/>
              <a:t>glutethimide</a:t>
            </a:r>
            <a:r>
              <a:rPr lang="en-US" b="1" dirty="0"/>
              <a:t>, </a:t>
            </a:r>
            <a:r>
              <a:rPr lang="en-US" b="1" dirty="0" err="1"/>
              <a:t>chloralhydrate</a:t>
            </a:r>
            <a:r>
              <a:rPr lang="en-US" b="1" dirty="0"/>
              <a:t>, diphenhydramine and neonatal chloramphenicol overdoses. </a:t>
            </a:r>
          </a:p>
          <a:p>
            <a:r>
              <a:rPr lang="en-US" b="1" dirty="0" smtClean="0"/>
              <a:t>Severe </a:t>
            </a:r>
            <a:r>
              <a:rPr lang="en-US" b="1" dirty="0" err="1"/>
              <a:t>methemoglobinemia</a:t>
            </a:r>
            <a:r>
              <a:rPr lang="en-US" b="1" dirty="0"/>
              <a:t>, in patients who do not respond to or cannot tolerate appropriate doses of the antidote, methylene blue.</a:t>
            </a:r>
          </a:p>
          <a:p>
            <a:pPr marL="0" indent="0">
              <a:buNone/>
            </a:pPr>
            <a:r>
              <a:rPr lang="en-US" b="1" dirty="0">
                <a:solidFill>
                  <a:srgbClr val="FF0000"/>
                </a:solidFill>
              </a:rPr>
              <a:t>The main complications </a:t>
            </a:r>
            <a:r>
              <a:rPr lang="en-US" b="1" dirty="0"/>
              <a:t>are Mismatches, chills, hypotension, infection, </a:t>
            </a:r>
            <a:r>
              <a:rPr lang="en-US" b="1" dirty="0" smtClean="0"/>
              <a:t>bleeding.</a:t>
            </a:r>
          </a:p>
          <a:p>
            <a:pPr marL="0" indent="0">
              <a:buNone/>
            </a:pPr>
            <a:endParaRPr lang="en-US" sz="2900" b="1" u="sng" dirty="0"/>
          </a:p>
          <a:p>
            <a:pPr marL="0" indent="0">
              <a:buNone/>
            </a:pPr>
            <a:r>
              <a:rPr lang="en-US" sz="2900" b="1" u="sng" dirty="0" smtClean="0"/>
              <a:t>G</a:t>
            </a:r>
            <a:r>
              <a:rPr lang="en-US" sz="2900" b="1" u="sng" dirty="0"/>
              <a:t>. Plasma perfusion</a:t>
            </a:r>
          </a:p>
          <a:p>
            <a:pPr marL="0" indent="0">
              <a:buNone/>
            </a:pPr>
            <a:r>
              <a:rPr lang="en-US" b="1" dirty="0"/>
              <a:t>It is a combination of </a:t>
            </a:r>
            <a:r>
              <a:rPr lang="en-US" b="1" dirty="0" err="1"/>
              <a:t>plasmapheresis</a:t>
            </a:r>
            <a:r>
              <a:rPr lang="en-US" b="1" dirty="0"/>
              <a:t> and </a:t>
            </a:r>
            <a:r>
              <a:rPr lang="en-US" b="1" dirty="0" err="1"/>
              <a:t>hemoperfusion</a:t>
            </a:r>
            <a:r>
              <a:rPr lang="en-US" b="1" dirty="0"/>
              <a:t> used in </a:t>
            </a:r>
            <a:r>
              <a:rPr lang="en-US" b="1" dirty="0" err="1"/>
              <a:t>methylparathion</a:t>
            </a:r>
            <a:r>
              <a:rPr lang="en-US" b="1" dirty="0"/>
              <a:t> poisoning</a:t>
            </a:r>
            <a:r>
              <a:rPr lang="en-US" dirty="0"/>
              <a:t>. </a:t>
            </a:r>
          </a:p>
          <a:p>
            <a:endParaRPr lang="en-US" dirty="0" smtClean="0"/>
          </a:p>
          <a:p>
            <a:endParaRPr lang="en-US" dirty="0"/>
          </a:p>
        </p:txBody>
      </p:sp>
    </p:spTree>
    <p:extLst>
      <p:ext uri="{BB962C8B-B14F-4D97-AF65-F5344CB8AC3E}">
        <p14:creationId xmlns:p14="http://schemas.microsoft.com/office/powerpoint/2010/main" val="3254164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a:lstStyle/>
          <a:p>
            <a:pPr eaLnBrk="1" hangingPunct="1"/>
            <a:r>
              <a:rPr lang="en-US" altLang="en-US" sz="4800" b="1" smtClean="0"/>
              <a:t>V-Antidote</a:t>
            </a:r>
          </a:p>
        </p:txBody>
      </p:sp>
    </p:spTree>
    <p:extLst>
      <p:ext uri="{BB962C8B-B14F-4D97-AF65-F5344CB8AC3E}">
        <p14:creationId xmlns:p14="http://schemas.microsoft.com/office/powerpoint/2010/main" val="1256857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86800" cy="6324600"/>
          </a:xfrm>
        </p:spPr>
        <p:txBody>
          <a:bodyPr/>
          <a:lstStyle/>
          <a:p>
            <a:pPr marL="0" indent="0">
              <a:buNone/>
            </a:pPr>
            <a:r>
              <a:rPr lang="en-US" sz="2800" b="1" dirty="0">
                <a:solidFill>
                  <a:schemeClr val="accent1">
                    <a:lumMod val="20000"/>
                    <a:lumOff val="80000"/>
                  </a:schemeClr>
                </a:solidFill>
              </a:rPr>
              <a:t>I. </a:t>
            </a:r>
            <a:r>
              <a:rPr lang="en-US" sz="2800" b="1" dirty="0" err="1">
                <a:solidFill>
                  <a:schemeClr val="accent1">
                    <a:lumMod val="20000"/>
                    <a:lumOff val="80000"/>
                  </a:schemeClr>
                </a:solidFill>
              </a:rPr>
              <a:t>Chelator</a:t>
            </a:r>
            <a:r>
              <a:rPr lang="en-US" sz="2800" b="1" dirty="0">
                <a:solidFill>
                  <a:schemeClr val="accent1">
                    <a:lumMod val="20000"/>
                    <a:lumOff val="80000"/>
                  </a:schemeClr>
                </a:solidFill>
              </a:rPr>
              <a:t> antidotes</a:t>
            </a:r>
          </a:p>
          <a:p>
            <a:pPr marL="0" indent="0">
              <a:buNone/>
            </a:pPr>
            <a:endParaRPr lang="en-US" sz="1800" b="1" dirty="0" smtClean="0"/>
          </a:p>
          <a:p>
            <a:pPr marL="0" indent="0">
              <a:buNone/>
            </a:pPr>
            <a:r>
              <a:rPr lang="en-US" sz="1600" b="1" dirty="0" smtClean="0">
                <a:solidFill>
                  <a:srgbClr val="0070C0"/>
                </a:solidFill>
              </a:rPr>
              <a:t>1.Deferoxamine </a:t>
            </a:r>
            <a:r>
              <a:rPr lang="en-US" sz="1600" b="1" dirty="0" err="1">
                <a:solidFill>
                  <a:srgbClr val="0070C0"/>
                </a:solidFill>
              </a:rPr>
              <a:t>mesylate</a:t>
            </a:r>
            <a:r>
              <a:rPr lang="en-US" sz="1600" b="1" dirty="0">
                <a:solidFill>
                  <a:srgbClr val="0070C0"/>
                </a:solidFill>
              </a:rPr>
              <a:t> (</a:t>
            </a:r>
            <a:r>
              <a:rPr lang="en-US" sz="1600" b="1" dirty="0" err="1">
                <a:solidFill>
                  <a:srgbClr val="0070C0"/>
                </a:solidFill>
              </a:rPr>
              <a:t>desferal</a:t>
            </a:r>
            <a:r>
              <a:rPr lang="en-US" sz="1600" b="1" dirty="0">
                <a:solidFill>
                  <a:srgbClr val="0070C0"/>
                </a:solidFill>
              </a:rPr>
              <a:t>).</a:t>
            </a:r>
            <a:r>
              <a:rPr lang="en-US" sz="1600" b="1" dirty="0"/>
              <a:t> It chelates iron to form </a:t>
            </a:r>
            <a:r>
              <a:rPr lang="en-US" sz="1600" b="1" dirty="0" err="1"/>
              <a:t>ferrioxamine</a:t>
            </a:r>
            <a:r>
              <a:rPr lang="en-US" sz="1600" b="1" dirty="0"/>
              <a:t>. The complex is water soluble excreted by the kidney. Used in Iron and Aluminum toxicity.</a:t>
            </a:r>
          </a:p>
          <a:p>
            <a:pPr marL="0" indent="0">
              <a:buNone/>
            </a:pPr>
            <a:r>
              <a:rPr lang="en-US" sz="1600" b="1" dirty="0" smtClean="0">
                <a:solidFill>
                  <a:srgbClr val="0070C0"/>
                </a:solidFill>
              </a:rPr>
              <a:t>2.Dimercaprol </a:t>
            </a:r>
            <a:r>
              <a:rPr lang="en-US" sz="1600" b="1" dirty="0">
                <a:solidFill>
                  <a:srgbClr val="0070C0"/>
                </a:solidFill>
              </a:rPr>
              <a:t>(British </a:t>
            </a:r>
            <a:r>
              <a:rPr lang="en-US" sz="1600" b="1" dirty="0" err="1">
                <a:solidFill>
                  <a:srgbClr val="0070C0"/>
                </a:solidFill>
              </a:rPr>
              <a:t>antilewisite</a:t>
            </a:r>
            <a:r>
              <a:rPr lang="en-US" sz="1600" b="1" dirty="0">
                <a:solidFill>
                  <a:srgbClr val="0070C0"/>
                </a:solidFill>
              </a:rPr>
              <a:t>, BAL in Oil). </a:t>
            </a:r>
            <a:r>
              <a:rPr lang="en-US" sz="1600" b="1" dirty="0"/>
              <a:t>BAL contains ligands that bind heavy metals in place of the body’s sulfhydryl groups. The resulting chelate </a:t>
            </a:r>
            <a:r>
              <a:rPr lang="en-US" sz="1600" b="1" dirty="0" err="1"/>
              <a:t>mercaptide</a:t>
            </a:r>
            <a:r>
              <a:rPr lang="en-US" sz="1600" b="1" dirty="0"/>
              <a:t> product is less toxic and more easily excreted from the body than the heavy metals. Used in arsenic toxicity but not arsine gas poisoning. Adjunctive therapy in acute lead encephalopathy.</a:t>
            </a:r>
          </a:p>
          <a:p>
            <a:pPr marL="0" indent="0">
              <a:buNone/>
            </a:pPr>
            <a:r>
              <a:rPr lang="en-US" sz="1600" b="1" dirty="0" smtClean="0">
                <a:solidFill>
                  <a:srgbClr val="0070C0"/>
                </a:solidFill>
              </a:rPr>
              <a:t>3.Calcium </a:t>
            </a:r>
            <a:r>
              <a:rPr lang="en-US" sz="1600" b="1" dirty="0">
                <a:solidFill>
                  <a:srgbClr val="0070C0"/>
                </a:solidFill>
              </a:rPr>
              <a:t>disodium EDTA (</a:t>
            </a:r>
            <a:r>
              <a:rPr lang="en-US" sz="1600" b="1" dirty="0" err="1">
                <a:solidFill>
                  <a:srgbClr val="0070C0"/>
                </a:solidFill>
              </a:rPr>
              <a:t>Versenate</a:t>
            </a:r>
            <a:r>
              <a:rPr lang="en-US" sz="1600" b="1" dirty="0">
                <a:solidFill>
                  <a:srgbClr val="0070C0"/>
                </a:solidFill>
              </a:rPr>
              <a:t>). </a:t>
            </a:r>
            <a:r>
              <a:rPr lang="en-US" sz="1600" b="1" dirty="0"/>
              <a:t>Divalent and trivalent heavy metals displace calcium in CaNa2EDTA, forming a stable complex that is excreted </a:t>
            </a:r>
            <a:r>
              <a:rPr lang="en-US" sz="1600" b="1" dirty="0" err="1"/>
              <a:t>renally</a:t>
            </a:r>
            <a:r>
              <a:rPr lang="en-US" sz="1600" b="1" dirty="0"/>
              <a:t>. CaNa2EDAT is preferred to </a:t>
            </a:r>
            <a:r>
              <a:rPr lang="en-US" sz="1600" b="1" dirty="0" err="1"/>
              <a:t>NaEDTA</a:t>
            </a:r>
            <a:r>
              <a:rPr lang="en-US" sz="1600" b="1" dirty="0"/>
              <a:t> because the latter sequesters calcium leading to hypocalcemia. Used in acute lead, cadmium, zinc poisoning. Ocular exposure to calcium oxide, lime and cement.</a:t>
            </a:r>
          </a:p>
          <a:p>
            <a:pPr marL="0" indent="0">
              <a:buNone/>
            </a:pPr>
            <a:r>
              <a:rPr lang="en-US" sz="1600" b="1" dirty="0" smtClean="0">
                <a:solidFill>
                  <a:srgbClr val="0070C0"/>
                </a:solidFill>
              </a:rPr>
              <a:t>4.Penicillamine </a:t>
            </a:r>
            <a:r>
              <a:rPr lang="en-US" sz="1600" b="1" dirty="0">
                <a:solidFill>
                  <a:srgbClr val="0070C0"/>
                </a:solidFill>
              </a:rPr>
              <a:t>(</a:t>
            </a:r>
            <a:r>
              <a:rPr lang="en-US" sz="1600" b="1" dirty="0" err="1">
                <a:solidFill>
                  <a:srgbClr val="0070C0"/>
                </a:solidFill>
              </a:rPr>
              <a:t>Cuprimine</a:t>
            </a:r>
            <a:r>
              <a:rPr lang="en-US" sz="1600" b="1" dirty="0">
                <a:solidFill>
                  <a:srgbClr val="0070C0"/>
                </a:solidFill>
              </a:rPr>
              <a:t>)</a:t>
            </a:r>
            <a:r>
              <a:rPr lang="en-US" sz="1600" b="1" dirty="0"/>
              <a:t>. It is non-bactericidal degradation product of all </a:t>
            </a:r>
            <a:r>
              <a:rPr lang="en-US" sz="1600" b="1" dirty="0" err="1"/>
              <a:t>penicillins</a:t>
            </a:r>
            <a:r>
              <a:rPr lang="en-US" sz="1600" b="1" dirty="0"/>
              <a:t>. The D-isomer of </a:t>
            </a:r>
            <a:r>
              <a:rPr lang="en-US" sz="1600" b="1" dirty="0" err="1"/>
              <a:t>penicillamine</a:t>
            </a:r>
            <a:r>
              <a:rPr lang="en-US" sz="1600" b="1" dirty="0"/>
              <a:t> is an oral chelating agent. Used in copper, lead, mercury, arsenic bismuth poisoning.</a:t>
            </a:r>
          </a:p>
          <a:p>
            <a:pPr marL="0" indent="0">
              <a:buNone/>
            </a:pPr>
            <a:r>
              <a:rPr lang="en-US" sz="1600" b="1" dirty="0" smtClean="0">
                <a:solidFill>
                  <a:srgbClr val="0070C0"/>
                </a:solidFill>
              </a:rPr>
              <a:t>5.Zinc </a:t>
            </a:r>
            <a:r>
              <a:rPr lang="en-US" sz="1600" b="1" dirty="0" err="1">
                <a:solidFill>
                  <a:srgbClr val="0070C0"/>
                </a:solidFill>
              </a:rPr>
              <a:t>trisodium</a:t>
            </a:r>
            <a:r>
              <a:rPr lang="en-US" sz="1600" b="1" dirty="0">
                <a:solidFill>
                  <a:srgbClr val="0070C0"/>
                </a:solidFill>
              </a:rPr>
              <a:t> Diethylene-</a:t>
            </a:r>
            <a:r>
              <a:rPr lang="en-US" sz="1600" b="1" dirty="0" err="1">
                <a:solidFill>
                  <a:srgbClr val="0070C0"/>
                </a:solidFill>
              </a:rPr>
              <a:t>triamine</a:t>
            </a:r>
            <a:r>
              <a:rPr lang="en-US" sz="1600" b="1" dirty="0">
                <a:solidFill>
                  <a:srgbClr val="0070C0"/>
                </a:solidFill>
              </a:rPr>
              <a:t> </a:t>
            </a:r>
            <a:r>
              <a:rPr lang="en-US" sz="1600" b="1" dirty="0" err="1">
                <a:solidFill>
                  <a:srgbClr val="0070C0"/>
                </a:solidFill>
              </a:rPr>
              <a:t>pentaacetic</a:t>
            </a:r>
            <a:r>
              <a:rPr lang="en-US" sz="1600" b="1" dirty="0">
                <a:solidFill>
                  <a:srgbClr val="0070C0"/>
                </a:solidFill>
              </a:rPr>
              <a:t> acid (DTPA)</a:t>
            </a:r>
            <a:r>
              <a:rPr lang="en-US" sz="1600" b="1" dirty="0"/>
              <a:t>. It increases the elimination of radionuclides &amp; metals from the body by a process involving the exchange of organic compounds for inorganic ions to form a stable ring complex which is readily excreted by the kidney. The FDA approved its use for plutonium, It is used for chelation of rare earth metals as cerium.</a:t>
            </a:r>
          </a:p>
          <a:p>
            <a:pPr marL="0" indent="0">
              <a:buNone/>
            </a:pPr>
            <a:r>
              <a:rPr lang="en-US" sz="1600" b="1" dirty="0" smtClean="0">
                <a:solidFill>
                  <a:srgbClr val="0070C0"/>
                </a:solidFill>
              </a:rPr>
              <a:t>6.Dimercaptosuccinic </a:t>
            </a:r>
            <a:r>
              <a:rPr lang="en-US" sz="1600" b="1" dirty="0">
                <a:solidFill>
                  <a:srgbClr val="0070C0"/>
                </a:solidFill>
              </a:rPr>
              <a:t>acid, </a:t>
            </a:r>
            <a:r>
              <a:rPr lang="en-US" sz="1600" b="1" dirty="0" err="1">
                <a:solidFill>
                  <a:srgbClr val="0070C0"/>
                </a:solidFill>
              </a:rPr>
              <a:t>Succimer</a:t>
            </a:r>
            <a:r>
              <a:rPr lang="en-US" sz="1600" b="1" dirty="0">
                <a:solidFill>
                  <a:srgbClr val="0070C0"/>
                </a:solidFill>
              </a:rPr>
              <a:t>, DMSA (</a:t>
            </a:r>
            <a:r>
              <a:rPr lang="en-US" sz="1600" b="1" dirty="0" err="1">
                <a:solidFill>
                  <a:srgbClr val="0070C0"/>
                </a:solidFill>
              </a:rPr>
              <a:t>Chemet</a:t>
            </a:r>
            <a:r>
              <a:rPr lang="en-US" sz="1600" b="1" dirty="0">
                <a:solidFill>
                  <a:srgbClr val="0070C0"/>
                </a:solidFill>
              </a:rPr>
              <a:t>). </a:t>
            </a:r>
            <a:r>
              <a:rPr lang="en-US" sz="1600" b="1" dirty="0"/>
              <a:t>It provides two sulfhydryl groups that can chelate metals.  It is an oral medication approved in 1991 by FDA. Used in severe lead poisoning in children.</a:t>
            </a:r>
          </a:p>
          <a:p>
            <a:pPr marL="0" indent="0">
              <a:buNone/>
            </a:pPr>
            <a:endParaRPr lang="en-US" sz="1800" b="1" dirty="0"/>
          </a:p>
          <a:p>
            <a:endParaRPr lang="en-US" dirty="0"/>
          </a:p>
        </p:txBody>
      </p:sp>
    </p:spTree>
    <p:extLst>
      <p:ext uri="{BB962C8B-B14F-4D97-AF65-F5344CB8AC3E}">
        <p14:creationId xmlns:p14="http://schemas.microsoft.com/office/powerpoint/2010/main" val="3689532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324600"/>
          </a:xfrm>
        </p:spPr>
        <p:txBody>
          <a:bodyPr>
            <a:normAutofit fontScale="92500" lnSpcReduction="10000"/>
          </a:bodyPr>
          <a:lstStyle/>
          <a:p>
            <a:pPr marL="0" indent="0">
              <a:buNone/>
            </a:pPr>
            <a:r>
              <a:rPr lang="en-US" sz="2800" b="1" dirty="0">
                <a:solidFill>
                  <a:schemeClr val="accent1">
                    <a:lumMod val="20000"/>
                    <a:lumOff val="80000"/>
                  </a:schemeClr>
                </a:solidFill>
              </a:rPr>
              <a:t>II. Cyanide antidotes </a:t>
            </a:r>
          </a:p>
          <a:p>
            <a:pPr marL="457200" indent="-457200" algn="just">
              <a:buAutoNum type="arabicPeriod"/>
            </a:pPr>
            <a:endParaRPr lang="en-US" sz="2000" dirty="0" smtClean="0"/>
          </a:p>
          <a:p>
            <a:pPr marL="457200" indent="-457200" algn="just">
              <a:buAutoNum type="arabicPeriod"/>
            </a:pPr>
            <a:endParaRPr lang="en-US" dirty="0"/>
          </a:p>
          <a:p>
            <a:pPr marL="457200" indent="-457200" algn="just">
              <a:buAutoNum type="arabicPeriod"/>
            </a:pPr>
            <a:r>
              <a:rPr lang="en-US" sz="2000" b="1" dirty="0" err="1" smtClean="0">
                <a:solidFill>
                  <a:srgbClr val="0070C0"/>
                </a:solidFill>
              </a:rPr>
              <a:t>Dicobalt</a:t>
            </a:r>
            <a:r>
              <a:rPr lang="en-US" sz="2000" b="1" dirty="0" smtClean="0">
                <a:solidFill>
                  <a:srgbClr val="0070C0"/>
                </a:solidFill>
              </a:rPr>
              <a:t> </a:t>
            </a:r>
            <a:r>
              <a:rPr lang="en-US" sz="2000" b="1" dirty="0" err="1">
                <a:solidFill>
                  <a:srgbClr val="0070C0"/>
                </a:solidFill>
              </a:rPr>
              <a:t>Edetate</a:t>
            </a:r>
            <a:r>
              <a:rPr lang="en-US" sz="2000" b="1" dirty="0">
                <a:solidFill>
                  <a:srgbClr val="0070C0"/>
                </a:solidFill>
              </a:rPr>
              <a:t>. </a:t>
            </a:r>
            <a:r>
              <a:rPr lang="en-US" sz="2000" b="1" dirty="0"/>
              <a:t>Cobalt salts form a stable nontoxic ion complex with </a:t>
            </a:r>
            <a:endParaRPr lang="en-US" sz="2000" b="1" dirty="0" smtClean="0"/>
          </a:p>
          <a:p>
            <a:pPr marL="0" indent="0" algn="just">
              <a:buNone/>
            </a:pPr>
            <a:r>
              <a:rPr lang="en-US" b="1" dirty="0"/>
              <a:t> </a:t>
            </a:r>
            <a:r>
              <a:rPr lang="en-US" b="1" dirty="0" smtClean="0"/>
              <a:t>       </a:t>
            </a:r>
            <a:r>
              <a:rPr lang="en-US" sz="2000" b="1" dirty="0" smtClean="0"/>
              <a:t>cyanide</a:t>
            </a:r>
            <a:r>
              <a:rPr lang="en-US" sz="2000" b="1" dirty="0"/>
              <a:t>. It is used in UK the treatment of Cyanide poisoning</a:t>
            </a:r>
            <a:r>
              <a:rPr lang="en-US" sz="2000" b="1" dirty="0" smtClean="0"/>
              <a:t>.</a:t>
            </a:r>
          </a:p>
          <a:p>
            <a:pPr marL="0" indent="0" algn="just"/>
            <a:endParaRPr lang="en-US" sz="2000" b="1" dirty="0"/>
          </a:p>
          <a:p>
            <a:pPr marL="457200" indent="-457200" algn="just">
              <a:buAutoNum type="arabicPeriod" startAt="2"/>
            </a:pPr>
            <a:r>
              <a:rPr lang="en-US" sz="2000" b="1" dirty="0" smtClean="0">
                <a:solidFill>
                  <a:srgbClr val="0070C0"/>
                </a:solidFill>
              </a:rPr>
              <a:t>Cyanide </a:t>
            </a:r>
            <a:r>
              <a:rPr lang="en-US" sz="2000" b="1" dirty="0">
                <a:solidFill>
                  <a:srgbClr val="0070C0"/>
                </a:solidFill>
              </a:rPr>
              <a:t>antidote kit (</a:t>
            </a:r>
            <a:r>
              <a:rPr lang="en-US" sz="2000" b="1" dirty="0" err="1">
                <a:solidFill>
                  <a:srgbClr val="0070C0"/>
                </a:solidFill>
              </a:rPr>
              <a:t>Amylnitrite</a:t>
            </a:r>
            <a:r>
              <a:rPr lang="en-US" sz="2000" b="1" dirty="0">
                <a:solidFill>
                  <a:srgbClr val="0070C0"/>
                </a:solidFill>
              </a:rPr>
              <a:t>, sodium nitrite, and sodium </a:t>
            </a:r>
            <a:r>
              <a:rPr lang="en-US" sz="2000" b="1" dirty="0" err="1">
                <a:solidFill>
                  <a:srgbClr val="0070C0"/>
                </a:solidFill>
              </a:rPr>
              <a:t>thiosulphate</a:t>
            </a:r>
            <a:r>
              <a:rPr lang="en-US" sz="2000" b="1" dirty="0">
                <a:solidFill>
                  <a:srgbClr val="0070C0"/>
                </a:solidFill>
              </a:rPr>
              <a:t>). </a:t>
            </a:r>
            <a:r>
              <a:rPr lang="en-US" sz="2000" b="1" dirty="0"/>
              <a:t>Cyanide binds to ferric ion, interferes with cytochrome oxidase and reduces cellular respiration, Nitrites exogenously given in cases of cyanide poisoning induce </a:t>
            </a:r>
            <a:r>
              <a:rPr lang="en-US" sz="2000" b="1" dirty="0" err="1"/>
              <a:t>methemoglobin</a:t>
            </a:r>
            <a:r>
              <a:rPr lang="en-US" sz="2000" b="1" dirty="0"/>
              <a:t> formation which in turn attracts cyanide of cytochrome oxidase. Thiosulfate enhances renal elimination of cyanide by forming </a:t>
            </a:r>
            <a:r>
              <a:rPr lang="en-US" sz="2000" b="1" dirty="0" err="1"/>
              <a:t>thiocyanate</a:t>
            </a:r>
            <a:r>
              <a:rPr lang="en-US" sz="2000" b="1" dirty="0"/>
              <a:t> when combined with </a:t>
            </a:r>
            <a:r>
              <a:rPr lang="en-US" sz="2000" b="1" dirty="0" err="1"/>
              <a:t>cyanomethemoglobin</a:t>
            </a:r>
            <a:r>
              <a:rPr lang="en-US" sz="2000" b="1" dirty="0"/>
              <a:t>. Amyl nitrite ampoules are first crushed in gauze and given to patients to inhale for 15 seconds. Use a fresh ampoule every 3 minutes. Sodium nitrite is given intravenously over 2-5 minutes. Subsequently, sodium sulfate is administered intravenously over 10 </a:t>
            </a:r>
            <a:r>
              <a:rPr lang="en-US" sz="2000" b="1" dirty="0" smtClean="0"/>
              <a:t>minutes.</a:t>
            </a:r>
          </a:p>
          <a:p>
            <a:pPr marL="457200" indent="-457200" algn="just">
              <a:buAutoNum type="arabicPeriod" startAt="2"/>
            </a:pPr>
            <a:endParaRPr lang="en-US" b="1" dirty="0"/>
          </a:p>
          <a:p>
            <a:pPr marL="457200" indent="-457200" algn="just">
              <a:buAutoNum type="arabicPeriod" startAt="2"/>
            </a:pPr>
            <a:r>
              <a:rPr lang="en-US" sz="2000" b="1" dirty="0" err="1" smtClean="0">
                <a:solidFill>
                  <a:srgbClr val="0070C0"/>
                </a:solidFill>
              </a:rPr>
              <a:t>Hydroxocobolamin</a:t>
            </a:r>
            <a:r>
              <a:rPr lang="en-US" sz="2000" b="1" dirty="0">
                <a:solidFill>
                  <a:srgbClr val="0070C0"/>
                </a:solidFill>
              </a:rPr>
              <a:t>.</a:t>
            </a:r>
            <a:r>
              <a:rPr lang="en-US" sz="2000" b="1" dirty="0"/>
              <a:t> It binds to cyanide to form </a:t>
            </a:r>
            <a:r>
              <a:rPr lang="en-US" sz="2000" b="1" dirty="0" err="1"/>
              <a:t>cyanocobolamin</a:t>
            </a:r>
            <a:r>
              <a:rPr lang="en-US" sz="2000" b="1" dirty="0"/>
              <a:t> (Vitamin B12) which is excreted unchanged in urine. It does not interfere with tissue oxygenation. Used in treatment of cyanide poisoning developed from sodium </a:t>
            </a:r>
            <a:r>
              <a:rPr lang="en-US" sz="2000" b="1" dirty="0" err="1"/>
              <a:t>nitroprusside</a:t>
            </a:r>
            <a:r>
              <a:rPr lang="en-US" sz="2000" b="1" dirty="0"/>
              <a:t> infusions. </a:t>
            </a:r>
          </a:p>
          <a:p>
            <a:pPr marL="457200" indent="-457200" algn="just">
              <a:buFont typeface="+mj-lt"/>
              <a:buAutoNum type="arabicPeriod"/>
            </a:pPr>
            <a:endParaRPr lang="en-US" sz="2000" dirty="0"/>
          </a:p>
        </p:txBody>
      </p:sp>
    </p:spTree>
    <p:extLst>
      <p:ext uri="{BB962C8B-B14F-4D97-AF65-F5344CB8AC3E}">
        <p14:creationId xmlns:p14="http://schemas.microsoft.com/office/powerpoint/2010/main" val="578517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324600"/>
          </a:xfrm>
        </p:spPr>
        <p:txBody>
          <a:bodyPr>
            <a:normAutofit fontScale="77500" lnSpcReduction="20000"/>
          </a:bodyPr>
          <a:lstStyle/>
          <a:p>
            <a:pPr marL="0" indent="0">
              <a:buNone/>
            </a:pPr>
            <a:endParaRPr lang="en-US" sz="1200" b="1" dirty="0" smtClean="0">
              <a:solidFill>
                <a:schemeClr val="accent1">
                  <a:lumMod val="20000"/>
                  <a:lumOff val="80000"/>
                </a:schemeClr>
              </a:solidFill>
            </a:endParaRPr>
          </a:p>
          <a:p>
            <a:pPr marL="0" indent="0">
              <a:buNone/>
            </a:pPr>
            <a:r>
              <a:rPr lang="en-US" sz="2800" b="1" dirty="0" smtClean="0">
                <a:solidFill>
                  <a:schemeClr val="accent1">
                    <a:lumMod val="20000"/>
                    <a:lumOff val="80000"/>
                  </a:schemeClr>
                </a:solidFill>
              </a:rPr>
              <a:t>III</a:t>
            </a:r>
            <a:r>
              <a:rPr lang="en-US" sz="2800" b="1" dirty="0">
                <a:solidFill>
                  <a:schemeClr val="accent1">
                    <a:lumMod val="20000"/>
                    <a:lumOff val="80000"/>
                  </a:schemeClr>
                </a:solidFill>
              </a:rPr>
              <a:t>. Calcium </a:t>
            </a:r>
            <a:r>
              <a:rPr lang="en-US" sz="2800" b="1" dirty="0" smtClean="0">
                <a:solidFill>
                  <a:schemeClr val="accent1">
                    <a:lumMod val="20000"/>
                    <a:lumOff val="80000"/>
                  </a:schemeClr>
                </a:solidFill>
              </a:rPr>
              <a:t>salts</a:t>
            </a:r>
          </a:p>
          <a:p>
            <a:pPr marL="0" indent="0">
              <a:buNone/>
            </a:pPr>
            <a:r>
              <a:rPr lang="en-US" sz="2800" dirty="0" smtClean="0">
                <a:solidFill>
                  <a:srgbClr val="FF00FF"/>
                </a:solidFill>
              </a:rPr>
              <a:t> </a:t>
            </a:r>
          </a:p>
          <a:p>
            <a:pPr marL="0" indent="0">
              <a:buNone/>
            </a:pPr>
            <a:endParaRPr lang="en-US" sz="1200" dirty="0">
              <a:solidFill>
                <a:srgbClr val="FF00FF"/>
              </a:solidFill>
            </a:endParaRPr>
          </a:p>
          <a:p>
            <a:pPr marL="0" indent="0">
              <a:buNone/>
            </a:pPr>
            <a:r>
              <a:rPr lang="en-US" b="1" dirty="0" smtClean="0">
                <a:solidFill>
                  <a:srgbClr val="0070C0"/>
                </a:solidFill>
              </a:rPr>
              <a:t>Calcium </a:t>
            </a:r>
            <a:r>
              <a:rPr lang="en-US" b="1" dirty="0">
                <a:solidFill>
                  <a:srgbClr val="0070C0"/>
                </a:solidFill>
              </a:rPr>
              <a:t>gluconate and calcium chloride. </a:t>
            </a:r>
            <a:r>
              <a:rPr lang="en-US" b="1" dirty="0"/>
              <a:t>Calcium binds to the fluoride ion preventing further skin penetration in case of concentrated hydrofluoric acid skin burns. Calcium reverses the neuromuscular paralysis. Used in hydrofluoric acid burns of the skin and ingestion of fluoride salts. Calcium channel blocker overdose. In B-blocker overdose. IV calcium gluconate should be given slowly through.</a:t>
            </a:r>
          </a:p>
          <a:p>
            <a:pPr marL="0" indent="0">
              <a:buNone/>
            </a:pPr>
            <a:endParaRPr lang="en-US" sz="2800" b="1" dirty="0" smtClean="0">
              <a:solidFill>
                <a:srgbClr val="FF00FF"/>
              </a:solidFill>
            </a:endParaRPr>
          </a:p>
          <a:p>
            <a:pPr marL="0" indent="0">
              <a:buNone/>
            </a:pPr>
            <a:r>
              <a:rPr lang="en-US" sz="2800" b="1" dirty="0" smtClean="0"/>
              <a:t>IV</a:t>
            </a:r>
            <a:r>
              <a:rPr lang="en-US" sz="2800" b="1" dirty="0"/>
              <a:t>. </a:t>
            </a:r>
            <a:r>
              <a:rPr lang="en-US" sz="2800" b="1" dirty="0" smtClean="0"/>
              <a:t>Antivenins</a:t>
            </a:r>
          </a:p>
          <a:p>
            <a:pPr marL="0" indent="0">
              <a:buNone/>
            </a:pPr>
            <a:r>
              <a:rPr lang="en-US" b="1" dirty="0" smtClean="0"/>
              <a:t>Different </a:t>
            </a:r>
            <a:r>
              <a:rPr lang="en-US" b="1" dirty="0"/>
              <a:t>forms of antivenins are available against spiders and snake bites. These products are derived by immunizing healthy horses against the specific species for which the antivenin is produced and collecting venom neutralizing serum globulins. All patients should be skin tested for serum sensitivity before antivenin administration</a:t>
            </a:r>
          </a:p>
          <a:p>
            <a:pPr marL="0" indent="0">
              <a:buNone/>
            </a:pPr>
            <a:endParaRPr lang="en-US" sz="2800" b="1" dirty="0" smtClean="0">
              <a:solidFill>
                <a:srgbClr val="FF00FF"/>
              </a:solidFill>
            </a:endParaRPr>
          </a:p>
          <a:p>
            <a:pPr marL="0" indent="0">
              <a:buNone/>
            </a:pPr>
            <a:r>
              <a:rPr lang="en-US" sz="2800" b="1" dirty="0" smtClean="0"/>
              <a:t>V</a:t>
            </a:r>
            <a:r>
              <a:rPr lang="en-US" sz="2800" b="1" dirty="0"/>
              <a:t>. Antidotes to methyl alcohol and ethylene glycol</a:t>
            </a:r>
          </a:p>
          <a:p>
            <a:r>
              <a:rPr lang="en-US" b="1" u="sng" dirty="0" smtClean="0">
                <a:solidFill>
                  <a:srgbClr val="0070C0"/>
                </a:solidFill>
              </a:rPr>
              <a:t>Ethanol</a:t>
            </a:r>
            <a:r>
              <a:rPr lang="en-US" b="1" u="sng" dirty="0">
                <a:solidFill>
                  <a:srgbClr val="0070C0"/>
                </a:solidFill>
              </a:rPr>
              <a:t>.</a:t>
            </a:r>
            <a:r>
              <a:rPr lang="en-US" b="1" dirty="0">
                <a:solidFill>
                  <a:srgbClr val="0070C0"/>
                </a:solidFill>
              </a:rPr>
              <a:t> </a:t>
            </a:r>
            <a:r>
              <a:rPr lang="en-US" b="1" dirty="0"/>
              <a:t>Ethanol competitively inhibit alcohol dehydrogenase enzyme thus it reduces the formation of toxic metabolites produced after methanol and ethylene glycol ingestion. It delays the formation of formic acid in methanol poisoning and both glycolic and </a:t>
            </a:r>
            <a:r>
              <a:rPr lang="en-US" b="1" dirty="0" err="1"/>
              <a:t>glyoxylic</a:t>
            </a:r>
            <a:r>
              <a:rPr lang="en-US" b="1" dirty="0"/>
              <a:t> acid in ethylene glycol poisoning. Used in ingestion of methanol or ethylene glycol and in acidosis. Solutions of 10% ethanol in dextrose should be used for </a:t>
            </a:r>
            <a:r>
              <a:rPr lang="en-US" b="1" dirty="0" err="1"/>
              <a:t>i.v.</a:t>
            </a:r>
            <a:r>
              <a:rPr lang="en-US" b="1" dirty="0"/>
              <a:t> infusions because absolute alcohol is highly irritating to veins. </a:t>
            </a:r>
          </a:p>
          <a:p>
            <a:r>
              <a:rPr lang="en-US" b="1" u="sng" dirty="0" smtClean="0">
                <a:solidFill>
                  <a:srgbClr val="0070C0"/>
                </a:solidFill>
              </a:rPr>
              <a:t>4-methylpyrazole </a:t>
            </a:r>
            <a:r>
              <a:rPr lang="en-US" b="1" u="sng" dirty="0">
                <a:solidFill>
                  <a:srgbClr val="0070C0"/>
                </a:solidFill>
              </a:rPr>
              <a:t>(4-MP).</a:t>
            </a:r>
            <a:r>
              <a:rPr lang="en-US" b="1" u="sng" dirty="0"/>
              <a:t> </a:t>
            </a:r>
            <a:r>
              <a:rPr lang="en-US" b="1" dirty="0"/>
              <a:t>It is an inhibitor of alcohol dehydrogenase enzyme. It is administered by the oral or intravenous route leading to the rapid excretion of free ethylene glycol in the urine. Patients must be treated soon after ingestion (ideally within 3 hours)</a:t>
            </a:r>
          </a:p>
          <a:p>
            <a:endParaRPr lang="en-US" b="1" dirty="0"/>
          </a:p>
          <a:p>
            <a:endParaRPr lang="en-US" b="1" dirty="0"/>
          </a:p>
        </p:txBody>
      </p:sp>
    </p:spTree>
    <p:extLst>
      <p:ext uri="{BB962C8B-B14F-4D97-AF65-F5344CB8AC3E}">
        <p14:creationId xmlns:p14="http://schemas.microsoft.com/office/powerpoint/2010/main" val="40679182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324600"/>
          </a:xfrm>
        </p:spPr>
        <p:txBody>
          <a:bodyPr>
            <a:normAutofit fontScale="92500" lnSpcReduction="10000"/>
          </a:bodyPr>
          <a:lstStyle/>
          <a:p>
            <a:pPr marL="0" indent="0">
              <a:buNone/>
            </a:pPr>
            <a:r>
              <a:rPr lang="en-US" sz="2800" b="1" dirty="0">
                <a:solidFill>
                  <a:schemeClr val="accent1">
                    <a:lumMod val="20000"/>
                    <a:lumOff val="80000"/>
                  </a:schemeClr>
                </a:solidFill>
              </a:rPr>
              <a:t>VI. Individual antidotes</a:t>
            </a:r>
          </a:p>
          <a:p>
            <a:pPr algn="just"/>
            <a:endParaRPr lang="en-US" dirty="0" smtClean="0"/>
          </a:p>
          <a:p>
            <a:pPr algn="just"/>
            <a:endParaRPr lang="en-US" dirty="0"/>
          </a:p>
          <a:p>
            <a:pPr algn="just"/>
            <a:r>
              <a:rPr lang="en-US" sz="1800" b="1" dirty="0" smtClean="0">
                <a:solidFill>
                  <a:srgbClr val="00B0F0"/>
                </a:solidFill>
              </a:rPr>
              <a:t>4-aminopyridine </a:t>
            </a:r>
            <a:r>
              <a:rPr lang="en-US" sz="1800" b="1" dirty="0">
                <a:solidFill>
                  <a:srgbClr val="00B0F0"/>
                </a:solidFill>
              </a:rPr>
              <a:t>(4-AP).</a:t>
            </a:r>
            <a:r>
              <a:rPr lang="en-US" sz="1800" b="1" dirty="0"/>
              <a:t> It is an antagonist of non-depolarizing neuromuscular blocking agents. 4-AP enhances transmembrane calcium influx which results in facilitation of calcium influx. It also increases the release of acetylcholine at the neuromuscular junction. </a:t>
            </a:r>
            <a:r>
              <a:rPr lang="en-US" sz="1800" b="1" dirty="0" err="1"/>
              <a:t>Pancuronium</a:t>
            </a:r>
            <a:r>
              <a:rPr lang="en-US" sz="1800" b="1" dirty="0"/>
              <a:t> </a:t>
            </a:r>
            <a:r>
              <a:rPr lang="en-US" sz="1800" b="1" dirty="0" err="1"/>
              <a:t>overdosage</a:t>
            </a:r>
            <a:r>
              <a:rPr lang="en-US" sz="1800" b="1" dirty="0"/>
              <a:t>, Possible use in disorders of neuromuscular transmission as myasthenia gravis.</a:t>
            </a:r>
          </a:p>
          <a:p>
            <a:pPr algn="just"/>
            <a:r>
              <a:rPr lang="en-US" sz="1800" b="1" dirty="0" smtClean="0">
                <a:solidFill>
                  <a:srgbClr val="00B0F0"/>
                </a:solidFill>
              </a:rPr>
              <a:t>Antihistamines </a:t>
            </a:r>
            <a:r>
              <a:rPr lang="en-US" sz="1800" b="1" dirty="0">
                <a:solidFill>
                  <a:srgbClr val="00B0F0"/>
                </a:solidFill>
              </a:rPr>
              <a:t>(</a:t>
            </a:r>
            <a:r>
              <a:rPr lang="en-US" sz="1800" b="1" dirty="0" err="1">
                <a:solidFill>
                  <a:srgbClr val="00B0F0"/>
                </a:solidFill>
              </a:rPr>
              <a:t>Benztropine</a:t>
            </a:r>
            <a:r>
              <a:rPr lang="en-US" sz="1800" b="1" dirty="0">
                <a:solidFill>
                  <a:srgbClr val="00B0F0"/>
                </a:solidFill>
              </a:rPr>
              <a:t> and diphenhydramine). </a:t>
            </a:r>
            <a:r>
              <a:rPr lang="en-US" sz="1800" b="1" dirty="0"/>
              <a:t>They reverse drug induced </a:t>
            </a:r>
            <a:r>
              <a:rPr lang="en-US" sz="1800" b="1" dirty="0" err="1"/>
              <a:t>dystonias</a:t>
            </a:r>
            <a:r>
              <a:rPr lang="en-US" sz="1800" b="1" dirty="0"/>
              <a:t> through competitive inhibition of muscarinic receptors and blockade of dopamine uptake. Used in the toxicity of neuroleptic drugs as haloperidol, </a:t>
            </a:r>
            <a:r>
              <a:rPr lang="en-US" sz="1800" b="1" dirty="0" err="1"/>
              <a:t>phenothiazines</a:t>
            </a:r>
            <a:r>
              <a:rPr lang="en-US" sz="1800" b="1" dirty="0"/>
              <a:t> and metoclopramide.</a:t>
            </a:r>
          </a:p>
          <a:p>
            <a:pPr algn="just"/>
            <a:r>
              <a:rPr lang="en-US" sz="1800" b="1" dirty="0" smtClean="0">
                <a:solidFill>
                  <a:srgbClr val="00B0F0"/>
                </a:solidFill>
              </a:rPr>
              <a:t>Atropine</a:t>
            </a:r>
            <a:r>
              <a:rPr lang="en-US" sz="1800" b="1" dirty="0">
                <a:solidFill>
                  <a:srgbClr val="00B0F0"/>
                </a:solidFill>
              </a:rPr>
              <a:t>. </a:t>
            </a:r>
            <a:r>
              <a:rPr lang="en-US" sz="1800" b="1" dirty="0"/>
              <a:t>Atropine antagonizes cholinergic stimuli at muscarinic receptors. Used in the toxicity of anticholinesterase pesticides (</a:t>
            </a:r>
            <a:r>
              <a:rPr lang="en-US" sz="1800" b="1" dirty="0" err="1"/>
              <a:t>organophosphorous</a:t>
            </a:r>
            <a:r>
              <a:rPr lang="en-US" sz="1800" b="1" dirty="0"/>
              <a:t> compounds). </a:t>
            </a:r>
            <a:r>
              <a:rPr lang="en-US" sz="1800" b="1" dirty="0" err="1"/>
              <a:t>Physostigmine</a:t>
            </a:r>
            <a:r>
              <a:rPr lang="en-US" sz="1800" b="1" dirty="0"/>
              <a:t> excess. </a:t>
            </a:r>
            <a:r>
              <a:rPr lang="en-US" sz="1800" b="1" dirty="0" err="1"/>
              <a:t>Antimyasthenic</a:t>
            </a:r>
            <a:r>
              <a:rPr lang="en-US" sz="1800" b="1" dirty="0"/>
              <a:t> agents as </a:t>
            </a:r>
            <a:r>
              <a:rPr lang="en-US" sz="1800" b="1" dirty="0" err="1"/>
              <a:t>pyridostigmine</a:t>
            </a:r>
            <a:r>
              <a:rPr lang="en-US" sz="1800" b="1" dirty="0"/>
              <a:t>. Nerve gas agents. Synthetic choline esters. Treatment of </a:t>
            </a:r>
            <a:r>
              <a:rPr lang="en-US" sz="1800" b="1" dirty="0" err="1"/>
              <a:t>bradyarrhythmias</a:t>
            </a:r>
            <a:r>
              <a:rPr lang="en-US" sz="1800" b="1" dirty="0"/>
              <a:t> induced by different medications.</a:t>
            </a:r>
          </a:p>
          <a:p>
            <a:pPr algn="just"/>
            <a:r>
              <a:rPr lang="en-US" sz="1800" b="1" dirty="0" err="1" smtClean="0">
                <a:solidFill>
                  <a:srgbClr val="00B0F0"/>
                </a:solidFill>
              </a:rPr>
              <a:t>Dantrolene</a:t>
            </a:r>
            <a:r>
              <a:rPr lang="en-US" sz="1800" b="1" dirty="0"/>
              <a:t>. It decreases the release of calcium from the sarcoplasmic reticulum of skeletal muscle cells resulting in rapid treatment of hyperthermia, </a:t>
            </a:r>
            <a:r>
              <a:rPr lang="en-US" sz="1800" b="1" dirty="0" err="1"/>
              <a:t>dysrrhythmia</a:t>
            </a:r>
            <a:r>
              <a:rPr lang="en-US" sz="1800" b="1" dirty="0"/>
              <a:t>, muscle rigidity, tachycardia, and hypercapnia. Used in the treatment of catabolic syndromes as malignant hyperthermia or neuroleptic malignant syndrome. Treatment of </a:t>
            </a:r>
            <a:r>
              <a:rPr lang="en-US" sz="1800" b="1" dirty="0" err="1"/>
              <a:t>hypermetabolic</a:t>
            </a:r>
            <a:r>
              <a:rPr lang="en-US" sz="1800" b="1" dirty="0"/>
              <a:t> state associated with </a:t>
            </a:r>
            <a:r>
              <a:rPr lang="en-US" sz="1800" b="1" dirty="0" err="1"/>
              <a:t>rhabdomyolysis</a:t>
            </a:r>
            <a:r>
              <a:rPr lang="en-US" sz="1800" b="1" dirty="0"/>
              <a:t> secondary to theophylline poisoning. </a:t>
            </a:r>
          </a:p>
          <a:p>
            <a:pPr algn="just"/>
            <a:r>
              <a:rPr lang="en-US" sz="1800" b="1" dirty="0" smtClean="0">
                <a:solidFill>
                  <a:srgbClr val="00B0F0"/>
                </a:solidFill>
              </a:rPr>
              <a:t>Flumazenil</a:t>
            </a:r>
            <a:r>
              <a:rPr lang="en-US" sz="1800" b="1" dirty="0">
                <a:solidFill>
                  <a:srgbClr val="00B0F0"/>
                </a:solidFill>
              </a:rPr>
              <a:t>. </a:t>
            </a:r>
            <a:r>
              <a:rPr lang="en-US" sz="1800" b="1" dirty="0"/>
              <a:t>It is a competitive inhibitor to benzodiazepine at the GABA-benzodiazepine receptor complex. Used in the treatment of symptoms of benzodiazepines overdose.</a:t>
            </a:r>
          </a:p>
          <a:p>
            <a:endParaRPr lang="en-US" b="1" dirty="0"/>
          </a:p>
        </p:txBody>
      </p:sp>
    </p:spTree>
    <p:extLst>
      <p:ext uri="{BB962C8B-B14F-4D97-AF65-F5344CB8AC3E}">
        <p14:creationId xmlns:p14="http://schemas.microsoft.com/office/powerpoint/2010/main" val="38076701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324600"/>
          </a:xfrm>
        </p:spPr>
        <p:txBody>
          <a:bodyPr/>
          <a:lstStyle/>
          <a:p>
            <a:pPr marL="0" indent="0">
              <a:buNone/>
            </a:pPr>
            <a:endParaRPr lang="en-US" sz="800" b="1" dirty="0" smtClean="0">
              <a:solidFill>
                <a:srgbClr val="C4C4C4">
                  <a:lumMod val="20000"/>
                  <a:lumOff val="80000"/>
                </a:srgbClr>
              </a:solidFill>
            </a:endParaRPr>
          </a:p>
          <a:p>
            <a:pPr marL="0" indent="0">
              <a:buNone/>
            </a:pPr>
            <a:r>
              <a:rPr lang="en-US" sz="2600" b="1" dirty="0" err="1" smtClean="0">
                <a:solidFill>
                  <a:srgbClr val="C4C4C4">
                    <a:lumMod val="20000"/>
                    <a:lumOff val="80000"/>
                  </a:srgbClr>
                </a:solidFill>
              </a:rPr>
              <a:t>Cont.;Individual</a:t>
            </a:r>
            <a:r>
              <a:rPr lang="en-US" sz="2600" b="1" dirty="0" smtClean="0">
                <a:solidFill>
                  <a:srgbClr val="C4C4C4">
                    <a:lumMod val="20000"/>
                    <a:lumOff val="80000"/>
                  </a:srgbClr>
                </a:solidFill>
              </a:rPr>
              <a:t> antidotes</a:t>
            </a:r>
          </a:p>
          <a:p>
            <a:pPr marL="0" indent="0">
              <a:buNone/>
            </a:pPr>
            <a:endParaRPr lang="en-US" sz="1000" b="1" dirty="0">
              <a:solidFill>
                <a:srgbClr val="C4C4C4">
                  <a:lumMod val="20000"/>
                  <a:lumOff val="80000"/>
                </a:srgbClr>
              </a:solidFill>
            </a:endParaRPr>
          </a:p>
          <a:p>
            <a:r>
              <a:rPr lang="en-US" sz="1800" b="1" dirty="0" err="1" smtClean="0">
                <a:solidFill>
                  <a:srgbClr val="00B0F0"/>
                </a:solidFill>
              </a:rPr>
              <a:t>Folinic</a:t>
            </a:r>
            <a:r>
              <a:rPr lang="en-US" sz="1800" b="1" dirty="0" smtClean="0">
                <a:solidFill>
                  <a:srgbClr val="00B0F0"/>
                </a:solidFill>
              </a:rPr>
              <a:t> </a:t>
            </a:r>
            <a:r>
              <a:rPr lang="en-US" sz="1800" b="1" dirty="0">
                <a:solidFill>
                  <a:srgbClr val="00B0F0"/>
                </a:solidFill>
              </a:rPr>
              <a:t>acid (</a:t>
            </a:r>
            <a:r>
              <a:rPr lang="en-US" sz="1800" b="1" dirty="0" err="1">
                <a:solidFill>
                  <a:srgbClr val="00B0F0"/>
                </a:solidFill>
              </a:rPr>
              <a:t>leucovorin</a:t>
            </a:r>
            <a:r>
              <a:rPr lang="en-US" sz="1800" b="1" dirty="0">
                <a:solidFill>
                  <a:srgbClr val="00B0F0"/>
                </a:solidFill>
              </a:rPr>
              <a:t>) and folic acid. </a:t>
            </a:r>
            <a:r>
              <a:rPr lang="en-US" sz="1800" b="1" dirty="0"/>
              <a:t>Folic acid is the precursor of the active form </a:t>
            </a:r>
            <a:r>
              <a:rPr lang="en-US" sz="1800" b="1" dirty="0" err="1"/>
              <a:t>tetrahydrofolic</a:t>
            </a:r>
            <a:r>
              <a:rPr lang="en-US" sz="1800" b="1" dirty="0"/>
              <a:t> acid which is produced by the action of the folic acid reductase enzyme. </a:t>
            </a:r>
            <a:r>
              <a:rPr lang="en-US" sz="1800" b="1" dirty="0" err="1"/>
              <a:t>tetrahydrofolic</a:t>
            </a:r>
            <a:r>
              <a:rPr lang="en-US" sz="1800" b="1" dirty="0"/>
              <a:t> acid is required for nucleoprotein synthesis and normal erythropoiesis. Therefore, folic acid is not the metabolically active form. Folic acid antagonists (e.g. methotrexate) inhibit folic acid reductase and prevent the formation of </a:t>
            </a:r>
            <a:r>
              <a:rPr lang="en-US" sz="1800" b="1" dirty="0" err="1"/>
              <a:t>tetrahydrofolic</a:t>
            </a:r>
            <a:r>
              <a:rPr lang="en-US" sz="1800" b="1" dirty="0"/>
              <a:t> acid. Therefore, overdoses of folic acid antagonists require </a:t>
            </a:r>
            <a:r>
              <a:rPr lang="en-US" sz="1800" b="1" dirty="0" err="1"/>
              <a:t>leucovorin</a:t>
            </a:r>
            <a:r>
              <a:rPr lang="en-US" sz="1800" b="1" dirty="0"/>
              <a:t> which is a derivative of </a:t>
            </a:r>
            <a:r>
              <a:rPr lang="en-US" sz="1800" b="1" dirty="0" err="1"/>
              <a:t>tetrahydrofolic</a:t>
            </a:r>
            <a:r>
              <a:rPr lang="en-US" sz="1800" b="1" dirty="0"/>
              <a:t> acid rather than folic acid. Used in folic acid antagonist overdose e.g. methotrexate, </a:t>
            </a:r>
            <a:r>
              <a:rPr lang="en-US" sz="1800" b="1" dirty="0" err="1"/>
              <a:t>trimethoprime</a:t>
            </a:r>
            <a:r>
              <a:rPr lang="en-US" sz="1800" b="1" dirty="0"/>
              <a:t> &amp; </a:t>
            </a:r>
            <a:r>
              <a:rPr lang="en-US" sz="1800" b="1" dirty="0" err="1"/>
              <a:t>pyrimethamine</a:t>
            </a:r>
            <a:r>
              <a:rPr lang="en-US" sz="1800" b="1" dirty="0"/>
              <a:t>. Folic acid accelerates the detoxification of the toxic metabolite, formic acid, in methanol intoxication. </a:t>
            </a:r>
          </a:p>
          <a:p>
            <a:r>
              <a:rPr lang="en-US" sz="1800" b="1" dirty="0" smtClean="0">
                <a:solidFill>
                  <a:srgbClr val="00B0F0"/>
                </a:solidFill>
              </a:rPr>
              <a:t>Glucagon</a:t>
            </a:r>
            <a:r>
              <a:rPr lang="en-US" sz="1800" b="1" dirty="0">
                <a:solidFill>
                  <a:srgbClr val="00B0F0"/>
                </a:solidFill>
              </a:rPr>
              <a:t>.</a:t>
            </a:r>
            <a:r>
              <a:rPr lang="en-US" sz="1800" b="1" dirty="0"/>
              <a:t> Stimulation of the production of </a:t>
            </a:r>
            <a:r>
              <a:rPr lang="en-US" sz="1800" b="1" dirty="0" err="1"/>
              <a:t>cAMP</a:t>
            </a:r>
            <a:r>
              <a:rPr lang="en-US" sz="1800" b="1" dirty="0"/>
              <a:t> by increasing cardiac </a:t>
            </a:r>
            <a:r>
              <a:rPr lang="en-US" sz="1800" b="1" dirty="0" err="1"/>
              <a:t>cAMP</a:t>
            </a:r>
            <a:r>
              <a:rPr lang="en-US" sz="1800" b="1" dirty="0"/>
              <a:t>, glucagon increases the </a:t>
            </a:r>
            <a:r>
              <a:rPr lang="en-US" sz="1800" b="1" dirty="0" err="1"/>
              <a:t>chronotropic</a:t>
            </a:r>
            <a:r>
              <a:rPr lang="en-US" sz="1800" b="1" dirty="0"/>
              <a:t> and inotropic activity of the heart. Stimulation of the release of glucose from liver stores, and the release of </a:t>
            </a:r>
            <a:r>
              <a:rPr lang="en-US" sz="1800" b="1" dirty="0" err="1"/>
              <a:t>catecholamines</a:t>
            </a:r>
            <a:r>
              <a:rPr lang="en-US" sz="1800" b="1" dirty="0"/>
              <a:t>. Used in the treatment of hypoglycemia or hypoglycemic agent overdoses. In symptomatic B-adrenergic blocker poisoning. Correcting the hemodynamic instability associated with calcium channel blocker poisoning.</a:t>
            </a:r>
          </a:p>
          <a:p>
            <a:r>
              <a:rPr lang="en-US" sz="1800" b="1" dirty="0" smtClean="0">
                <a:solidFill>
                  <a:srgbClr val="0070C0"/>
                </a:solidFill>
              </a:rPr>
              <a:t>Hyperbaric </a:t>
            </a:r>
            <a:r>
              <a:rPr lang="en-US" sz="1800" b="1" dirty="0">
                <a:solidFill>
                  <a:srgbClr val="0070C0"/>
                </a:solidFill>
              </a:rPr>
              <a:t>oxygen (HBO). </a:t>
            </a:r>
            <a:r>
              <a:rPr lang="en-US" sz="1800" b="1" dirty="0"/>
              <a:t>Oxygen displaces carbon monoxide from hemoglobin, myoglobin and cytochrome oxidase enzyme. The half-life of </a:t>
            </a:r>
            <a:r>
              <a:rPr lang="en-US" sz="1800" b="1" dirty="0" err="1"/>
              <a:t>carboxyhemoglobin</a:t>
            </a:r>
            <a:r>
              <a:rPr lang="en-US" sz="1800" b="1" dirty="0"/>
              <a:t> may be reduced to 23 minutes at 3 atmospheres with 100% oxygen. Used in CO poisoning, Cyanide and hydrogen sulfide poisoning, CCl4 poisoning.</a:t>
            </a:r>
          </a:p>
          <a:p>
            <a:endParaRPr lang="en-US" sz="1800" b="1" dirty="0"/>
          </a:p>
        </p:txBody>
      </p:sp>
    </p:spTree>
    <p:extLst>
      <p:ext uri="{BB962C8B-B14F-4D97-AF65-F5344CB8AC3E}">
        <p14:creationId xmlns:p14="http://schemas.microsoft.com/office/powerpoint/2010/main" val="25677705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324600"/>
          </a:xfrm>
        </p:spPr>
        <p:txBody>
          <a:bodyPr/>
          <a:lstStyle/>
          <a:p>
            <a:pPr marL="0" lvl="0" indent="0">
              <a:buNone/>
            </a:pPr>
            <a:r>
              <a:rPr lang="en-US" sz="2600" b="1" dirty="0">
                <a:solidFill>
                  <a:srgbClr val="C4C4C4">
                    <a:lumMod val="20000"/>
                    <a:lumOff val="80000"/>
                  </a:srgbClr>
                </a:solidFill>
              </a:rPr>
              <a:t>Cont</a:t>
            </a:r>
            <a:r>
              <a:rPr lang="en-US" sz="2600" b="1" dirty="0" smtClean="0">
                <a:solidFill>
                  <a:srgbClr val="C4C4C4">
                    <a:lumMod val="20000"/>
                    <a:lumOff val="80000"/>
                  </a:srgbClr>
                </a:solidFill>
              </a:rPr>
              <a:t>.; Individual </a:t>
            </a:r>
            <a:r>
              <a:rPr lang="en-US" sz="2600" b="1" dirty="0">
                <a:solidFill>
                  <a:srgbClr val="C4C4C4">
                    <a:lumMod val="20000"/>
                    <a:lumOff val="80000"/>
                  </a:srgbClr>
                </a:solidFill>
              </a:rPr>
              <a:t>antidotes</a:t>
            </a:r>
          </a:p>
          <a:p>
            <a:pPr marL="0" indent="0">
              <a:buNone/>
            </a:pPr>
            <a:endParaRPr lang="en-US" dirty="0"/>
          </a:p>
          <a:p>
            <a:r>
              <a:rPr lang="en-US" sz="2000" b="1" dirty="0" smtClean="0">
                <a:solidFill>
                  <a:srgbClr val="00B0F0"/>
                </a:solidFill>
              </a:rPr>
              <a:t>Methylene </a:t>
            </a:r>
            <a:r>
              <a:rPr lang="en-US" sz="2000" b="1" dirty="0">
                <a:solidFill>
                  <a:srgbClr val="00B0F0"/>
                </a:solidFill>
              </a:rPr>
              <a:t>blue. </a:t>
            </a:r>
            <a:r>
              <a:rPr lang="en-US" sz="2000" b="1" dirty="0"/>
              <a:t>It acts as an electron carrier for the hexose </a:t>
            </a:r>
            <a:r>
              <a:rPr lang="en-US" sz="2000" b="1" dirty="0" err="1"/>
              <a:t>monophospahte</a:t>
            </a:r>
            <a:r>
              <a:rPr lang="en-US" sz="2000" b="1" dirty="0"/>
              <a:t> pathway which reduces </a:t>
            </a:r>
            <a:r>
              <a:rPr lang="en-US" sz="2000" b="1" dirty="0" err="1"/>
              <a:t>methemoglobin</a:t>
            </a:r>
            <a:r>
              <a:rPr lang="en-US" sz="2000" b="1" dirty="0"/>
              <a:t> to hemoglobin. In patients with </a:t>
            </a:r>
            <a:r>
              <a:rPr lang="en-US" sz="2000" b="1" dirty="0" err="1"/>
              <a:t>methemoglobinemia</a:t>
            </a:r>
            <a:r>
              <a:rPr lang="en-US" sz="2000" b="1" dirty="0"/>
              <a:t>, the erythrocytes </a:t>
            </a:r>
            <a:r>
              <a:rPr lang="en-US" sz="2000" b="1" dirty="0" err="1"/>
              <a:t>methemoglobin</a:t>
            </a:r>
            <a:r>
              <a:rPr lang="en-US" sz="2000" b="1" dirty="0"/>
              <a:t> reductase reduces methylene blue to </a:t>
            </a:r>
            <a:r>
              <a:rPr lang="en-US" sz="2000" b="1" dirty="0" err="1"/>
              <a:t>leukomethylene</a:t>
            </a:r>
            <a:r>
              <a:rPr lang="en-US" sz="2000" b="1" dirty="0"/>
              <a:t> blue (colorless form) which in turn reduces </a:t>
            </a:r>
            <a:r>
              <a:rPr lang="en-US" sz="2000" b="1" dirty="0" err="1"/>
              <a:t>methemoglobin</a:t>
            </a:r>
            <a:r>
              <a:rPr lang="en-US" sz="2000" b="1" dirty="0"/>
              <a:t> to hemoglobin. It is used to treat patients who are exposed to </a:t>
            </a:r>
            <a:r>
              <a:rPr lang="en-US" sz="2000" b="1" dirty="0" err="1"/>
              <a:t>methemoglobin</a:t>
            </a:r>
            <a:r>
              <a:rPr lang="en-US" sz="2000" b="1" dirty="0"/>
              <a:t> forming compounds as aniline dyes, nitrates, local anesthetics as benzocaine, </a:t>
            </a:r>
            <a:r>
              <a:rPr lang="en-US" sz="2000" b="1" dirty="0" err="1"/>
              <a:t>dapson</a:t>
            </a:r>
            <a:r>
              <a:rPr lang="en-US" sz="2000" b="1" dirty="0"/>
              <a:t>, naphthalene, nitrobenzene and </a:t>
            </a:r>
            <a:r>
              <a:rPr lang="en-US" sz="2000" b="1" dirty="0" err="1"/>
              <a:t>nitrophenol</a:t>
            </a:r>
            <a:r>
              <a:rPr lang="en-US" sz="2000" b="1" dirty="0"/>
              <a:t>.</a:t>
            </a:r>
          </a:p>
          <a:p>
            <a:r>
              <a:rPr lang="en-US" sz="2000" b="1" dirty="0" smtClean="0">
                <a:solidFill>
                  <a:srgbClr val="00B0F0"/>
                </a:solidFill>
              </a:rPr>
              <a:t>Pyridoxine </a:t>
            </a:r>
            <a:r>
              <a:rPr lang="en-US" sz="2000" b="1" dirty="0">
                <a:solidFill>
                  <a:srgbClr val="00B0F0"/>
                </a:solidFill>
              </a:rPr>
              <a:t>hydrochloride </a:t>
            </a:r>
            <a:r>
              <a:rPr lang="en-US" sz="2000" b="1" dirty="0"/>
              <a:t>(Vitamin B6). Pyridoxine is essential in the synthesis of GABA within the CNS. It controls </a:t>
            </a:r>
            <a:r>
              <a:rPr lang="en-US" sz="2000" b="1" dirty="0" err="1"/>
              <a:t>isoniazide</a:t>
            </a:r>
            <a:r>
              <a:rPr lang="en-US" sz="2000" b="1" dirty="0"/>
              <a:t> induced seizures which are due to decreased GABA levels because isoniazid inhibits brain pyridoxal-5-phosphate activity.</a:t>
            </a:r>
          </a:p>
          <a:p>
            <a:r>
              <a:rPr lang="en-US" sz="2000" b="1" dirty="0" smtClean="0">
                <a:solidFill>
                  <a:srgbClr val="00B0F0"/>
                </a:solidFill>
              </a:rPr>
              <a:t>Sodium </a:t>
            </a:r>
            <a:r>
              <a:rPr lang="en-US" sz="2000" b="1" dirty="0">
                <a:solidFill>
                  <a:srgbClr val="00B0F0"/>
                </a:solidFill>
              </a:rPr>
              <a:t>bicarbonate</a:t>
            </a:r>
            <a:r>
              <a:rPr lang="en-US" sz="2000" b="1" dirty="0"/>
              <a:t>. It dissociated to produce bicarbonate which neutralizes hydrogen ions and raises </a:t>
            </a:r>
            <a:r>
              <a:rPr lang="en-US" sz="2000" b="1" dirty="0" err="1"/>
              <a:t>pH.</a:t>
            </a:r>
            <a:r>
              <a:rPr lang="en-US" sz="2000" b="1" dirty="0"/>
              <a:t> Sodium bicarbonate can reverse QRS prolongation in antidepressant overdose. It also reverses cardiac conduction defects caused by quinidine-like effects of </a:t>
            </a:r>
            <a:r>
              <a:rPr lang="en-US" sz="2000" b="1" dirty="0" err="1"/>
              <a:t>caridotoxic</a:t>
            </a:r>
            <a:r>
              <a:rPr lang="en-US" sz="2000" b="1" dirty="0"/>
              <a:t> drugs presumably by antagonizing sodium channel inhibition. and increases protein binding of tricyclic antidepressants</a:t>
            </a:r>
          </a:p>
        </p:txBody>
      </p:sp>
    </p:spTree>
    <p:extLst>
      <p:ext uri="{BB962C8B-B14F-4D97-AF65-F5344CB8AC3E}">
        <p14:creationId xmlns:p14="http://schemas.microsoft.com/office/powerpoint/2010/main" val="34914283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38400" y="2362200"/>
            <a:ext cx="5486400" cy="914400"/>
          </a:xfrm>
        </p:spPr>
        <p:txBody>
          <a:bodyPr/>
          <a:lstStyle/>
          <a:p>
            <a:pPr algn="ctr"/>
            <a:r>
              <a:rPr lang="en-US" sz="7200" b="1" dirty="0" smtClean="0">
                <a:solidFill>
                  <a:schemeClr val="tx1"/>
                </a:solidFill>
              </a:rPr>
              <a:t>Thank You</a:t>
            </a:r>
            <a:endParaRPr lang="en-US" sz="72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7696200" cy="762000"/>
          </a:xfrm>
        </p:spPr>
        <p:txBody>
          <a:bodyPr/>
          <a:lstStyle/>
          <a:p>
            <a:pPr algn="l" eaLnBrk="1" hangingPunct="1"/>
            <a:r>
              <a:rPr lang="en-US" altLang="en-US" b="1" dirty="0" smtClean="0">
                <a:solidFill>
                  <a:schemeClr val="accent1">
                    <a:lumMod val="20000"/>
                    <a:lumOff val="80000"/>
                  </a:schemeClr>
                </a:solidFill>
              </a:rPr>
              <a:t>I-Emergency stabilization</a:t>
            </a:r>
          </a:p>
        </p:txBody>
      </p:sp>
      <p:sp>
        <p:nvSpPr>
          <p:cNvPr id="49155" name="Rectangle 3"/>
          <p:cNvSpPr>
            <a:spLocks noGrp="1" noChangeArrowheads="1"/>
          </p:cNvSpPr>
          <p:nvPr>
            <p:ph idx="1"/>
          </p:nvPr>
        </p:nvSpPr>
        <p:spPr>
          <a:xfrm>
            <a:off x="381000" y="1219200"/>
            <a:ext cx="8382000" cy="4114800"/>
          </a:xfrm>
        </p:spPr>
        <p:txBody>
          <a:bodyPr/>
          <a:lstStyle/>
          <a:p>
            <a:pPr algn="l" eaLnBrk="1" hangingPunct="1">
              <a:buFont typeface="Wingdings" pitchFamily="2" charset="2"/>
              <a:buNone/>
            </a:pPr>
            <a:r>
              <a:rPr lang="en-US" altLang="en-US" sz="2800" dirty="0" smtClean="0"/>
              <a:t>*</a:t>
            </a:r>
            <a:r>
              <a:rPr lang="en-US" altLang="en-US" sz="2800" b="1" dirty="0" smtClean="0"/>
              <a:t>First priorities are ABCDE’s</a:t>
            </a:r>
          </a:p>
          <a:p>
            <a:pPr algn="l" eaLnBrk="1" hangingPunct="1">
              <a:buFont typeface="Wingdings" pitchFamily="2" charset="2"/>
              <a:buNone/>
            </a:pPr>
            <a:endParaRPr lang="en-US" altLang="en-US" sz="2800" b="1" dirty="0" smtClean="0"/>
          </a:p>
          <a:p>
            <a:pPr algn="l" eaLnBrk="1" hangingPunct="1">
              <a:buFont typeface="Wingdings" pitchFamily="2" charset="2"/>
              <a:buNone/>
            </a:pPr>
            <a:r>
              <a:rPr lang="en-US" altLang="en-US" sz="2800" b="1" dirty="0" smtClean="0"/>
              <a:t>*Vital sign including pulse ,oxygen and hypoglycemia must be corrected.</a:t>
            </a:r>
          </a:p>
          <a:p>
            <a:pPr algn="l" eaLnBrk="1" hangingPunct="1">
              <a:buFont typeface="Wingdings" pitchFamily="2" charset="2"/>
              <a:buNone/>
            </a:pPr>
            <a:endParaRPr lang="en-US" altLang="en-US" sz="2800" b="1" dirty="0" smtClean="0"/>
          </a:p>
          <a:p>
            <a:pPr algn="l" eaLnBrk="1" hangingPunct="1">
              <a:buFont typeface="Wingdings" pitchFamily="2" charset="2"/>
              <a:buNone/>
            </a:pPr>
            <a:r>
              <a:rPr lang="en-US" altLang="en-US" sz="2800" b="1" dirty="0" smtClean="0"/>
              <a:t>*Only in very rare incidences does administration of antidote precede stabilizing ABCDE and vital signs.</a:t>
            </a:r>
          </a:p>
          <a:p>
            <a:pPr algn="l" eaLnBrk="1" hangingPunct="1">
              <a:buFont typeface="Wingdings" pitchFamily="2" charset="2"/>
              <a:buNone/>
            </a:pPr>
            <a:endParaRPr lang="en-US" altLang="en-US" sz="2800" b="1" dirty="0" smtClean="0"/>
          </a:p>
          <a:p>
            <a:pPr algn="l" eaLnBrk="1" hangingPunct="1">
              <a:buFont typeface="Wingdings" pitchFamily="2" charset="2"/>
              <a:buNone/>
            </a:pPr>
            <a:r>
              <a:rPr lang="en-US" altLang="en-US" sz="2800" b="1" dirty="0" smtClean="0"/>
              <a:t>*Unresponsive </a:t>
            </a:r>
            <a:r>
              <a:rPr lang="en-US" altLang="en-US" sz="2800" b="1" dirty="0" err="1" smtClean="0"/>
              <a:t>pt’s</a:t>
            </a:r>
            <a:r>
              <a:rPr lang="en-US" altLang="en-US" sz="2800" b="1" dirty="0" smtClean="0"/>
              <a:t> treated empirically with coma cocktail :Oxygen, naloxone, glucose, and thiamine</a:t>
            </a:r>
          </a:p>
          <a:p>
            <a:pPr algn="l" eaLnBrk="1" hangingPunct="1">
              <a:buFont typeface="Wingdings" pitchFamily="2" charset="2"/>
              <a:buNone/>
            </a:pPr>
            <a:endParaRPr lang="en-US" altLang="en-US" sz="2800" b="1" dirty="0" smtClean="0"/>
          </a:p>
        </p:txBody>
      </p:sp>
    </p:spTree>
    <p:extLst>
      <p:ext uri="{BB962C8B-B14F-4D97-AF65-F5344CB8AC3E}">
        <p14:creationId xmlns:p14="http://schemas.microsoft.com/office/powerpoint/2010/main" val="2831927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altLang="en-US" smtClean="0"/>
          </a:p>
        </p:txBody>
      </p:sp>
      <p:pic>
        <p:nvPicPr>
          <p:cNvPr id="501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067800" cy="666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93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idx="1"/>
          </p:nvPr>
        </p:nvSpPr>
        <p:spPr>
          <a:xfrm>
            <a:off x="457200" y="188913"/>
            <a:ext cx="8686800" cy="5907087"/>
          </a:xfrm>
        </p:spPr>
        <p:txBody>
          <a:bodyPr>
            <a:normAutofit fontScale="92500"/>
          </a:bodyPr>
          <a:lstStyle/>
          <a:p>
            <a:pPr marL="0" indent="0">
              <a:buNone/>
            </a:pPr>
            <a:r>
              <a:rPr lang="en-GB" sz="2800" b="1" dirty="0" smtClean="0">
                <a:solidFill>
                  <a:schemeClr val="accent1">
                    <a:lumMod val="20000"/>
                    <a:lumOff val="80000"/>
                  </a:schemeClr>
                </a:solidFill>
              </a:rPr>
              <a:t>Evaluation of (A) Airway</a:t>
            </a:r>
          </a:p>
          <a:p>
            <a:endParaRPr lang="en-GB" sz="2200" dirty="0" smtClean="0">
              <a:solidFill>
                <a:srgbClr val="FF0000"/>
              </a:solidFill>
            </a:endParaRPr>
          </a:p>
          <a:p>
            <a:pPr marL="0" indent="0">
              <a:buNone/>
            </a:pPr>
            <a:r>
              <a:rPr lang="en-GB" sz="2200" b="1" dirty="0" smtClean="0">
                <a:solidFill>
                  <a:srgbClr val="FF0000"/>
                </a:solidFill>
              </a:rPr>
              <a:t>Causes of airway obstruction include</a:t>
            </a:r>
            <a:endParaRPr lang="en-GB" sz="2200" b="1" dirty="0"/>
          </a:p>
          <a:p>
            <a:r>
              <a:rPr lang="en-GB" sz="2200" b="1" dirty="0" smtClean="0"/>
              <a:t>Mucosal swelling, Secretions, Posterior displacement of the </a:t>
            </a:r>
          </a:p>
          <a:p>
            <a:pPr marL="0" indent="0">
              <a:buNone/>
            </a:pPr>
            <a:r>
              <a:rPr lang="en-GB" sz="2200" b="1" dirty="0"/>
              <a:t> </a:t>
            </a:r>
            <a:r>
              <a:rPr lang="en-GB" sz="2200" b="1" dirty="0" smtClean="0"/>
              <a:t>    tongue, Foreign bodies and Trauma.</a:t>
            </a:r>
          </a:p>
          <a:p>
            <a:pPr marL="0" indent="0">
              <a:buNone/>
            </a:pPr>
            <a:endParaRPr lang="en-US" sz="2200" b="1" dirty="0" smtClean="0"/>
          </a:p>
          <a:p>
            <a:pPr marL="0" lvl="0" indent="0">
              <a:buNone/>
            </a:pPr>
            <a:r>
              <a:rPr lang="en-GB" sz="2200" b="1" dirty="0" smtClean="0">
                <a:solidFill>
                  <a:srgbClr val="FF0000"/>
                </a:solidFill>
              </a:rPr>
              <a:t>Signs and Symptoms</a:t>
            </a:r>
            <a:endParaRPr lang="en-GB" sz="2200" b="1" dirty="0" smtClean="0"/>
          </a:p>
          <a:p>
            <a:pPr lvl="0"/>
            <a:r>
              <a:rPr lang="en-GB" sz="2200" b="1" dirty="0" err="1" smtClean="0"/>
              <a:t>Dyspnea</a:t>
            </a:r>
            <a:r>
              <a:rPr lang="en-GB" sz="2200" b="1" dirty="0" smtClean="0"/>
              <a:t>, Dysphoria, Air hunger, Cyanosis, Diaphoresis and </a:t>
            </a:r>
            <a:r>
              <a:rPr lang="en-GB" sz="2200" b="1" dirty="0" err="1" smtClean="0"/>
              <a:t>Tachypnea</a:t>
            </a:r>
            <a:endParaRPr lang="en-GB" sz="2200" b="1" dirty="0" smtClean="0"/>
          </a:p>
          <a:p>
            <a:pPr lvl="0"/>
            <a:endParaRPr lang="en-US" sz="2200" b="1" dirty="0" smtClean="0"/>
          </a:p>
          <a:p>
            <a:pPr marL="0" lvl="0" indent="0">
              <a:buNone/>
            </a:pPr>
            <a:r>
              <a:rPr lang="en-GB" sz="2200" b="1" dirty="0" smtClean="0">
                <a:solidFill>
                  <a:srgbClr val="FF0000"/>
                </a:solidFill>
              </a:rPr>
              <a:t>Measures to clear the airway obstruction</a:t>
            </a:r>
            <a:endParaRPr lang="en-US" sz="2200" b="1" dirty="0" smtClean="0">
              <a:solidFill>
                <a:srgbClr val="FF0000"/>
              </a:solidFill>
            </a:endParaRPr>
          </a:p>
          <a:p>
            <a:pPr lvl="0">
              <a:buFont typeface="Arial" pitchFamily="34" charset="0"/>
              <a:buChar char="•"/>
            </a:pPr>
            <a:r>
              <a:rPr lang="en-GB" sz="2200" b="1" dirty="0" smtClean="0"/>
              <a:t>Clear the airway of secretions with suction and remove any foreign body.</a:t>
            </a:r>
            <a:endParaRPr lang="en-US" sz="2200" b="1" dirty="0" smtClean="0"/>
          </a:p>
          <a:p>
            <a:pPr lvl="0">
              <a:buFont typeface="Arial" pitchFamily="34" charset="0"/>
              <a:buChar char="•"/>
            </a:pPr>
            <a:r>
              <a:rPr lang="en-GB" sz="2200" b="1" dirty="0" smtClean="0"/>
              <a:t>Use of </a:t>
            </a:r>
            <a:r>
              <a:rPr lang="en-GB" sz="2200" b="1" dirty="0" err="1" smtClean="0"/>
              <a:t>naso</a:t>
            </a:r>
            <a:r>
              <a:rPr lang="en-GB" sz="2200" b="1" dirty="0" smtClean="0"/>
              <a:t>-pharyngeal tube or </a:t>
            </a:r>
            <a:r>
              <a:rPr lang="en-GB" sz="2200" b="1" dirty="0" err="1" smtClean="0"/>
              <a:t>oro</a:t>
            </a:r>
            <a:r>
              <a:rPr lang="en-GB" sz="2200" b="1" dirty="0" smtClean="0"/>
              <a:t>-pharyngeal airways in patients to prevent pharyngeal obstruction caused by collapse of the posterior base of the tongue.</a:t>
            </a:r>
            <a:r>
              <a:rPr lang="en-US" sz="2200" b="1" dirty="0" smtClean="0"/>
              <a:t> </a:t>
            </a:r>
            <a:r>
              <a:rPr lang="en-GB" sz="2200" b="1" dirty="0" smtClean="0"/>
              <a:t>Intubation in case of </a:t>
            </a:r>
            <a:r>
              <a:rPr lang="en-GB" sz="2200" b="1" dirty="0" err="1" smtClean="0"/>
              <a:t>comatosed</a:t>
            </a:r>
            <a:r>
              <a:rPr lang="en-GB" sz="2200" b="1" dirty="0" smtClean="0"/>
              <a:t> patients without a gag (cough) response to prevent aspiration.</a:t>
            </a:r>
          </a:p>
          <a:p>
            <a:pPr lvl="0">
              <a:buFont typeface="Arial" pitchFamily="34" charset="0"/>
              <a:buChar char="•"/>
            </a:pPr>
            <a:r>
              <a:rPr lang="en-GB" sz="2200" b="1" dirty="0" err="1" smtClean="0"/>
              <a:t>Crico-thyroidotomy</a:t>
            </a:r>
            <a:r>
              <a:rPr lang="en-GB" sz="2200" b="1" dirty="0" smtClean="0"/>
              <a:t>  or </a:t>
            </a:r>
            <a:r>
              <a:rPr lang="en-GB" sz="2200" b="1" dirty="0" err="1" smtClean="0"/>
              <a:t>tracheostomy</a:t>
            </a:r>
            <a:endParaRPr lang="en-US" altLang="en-US" sz="2200" b="1" dirty="0" smtClean="0">
              <a:cs typeface="Times New Roman" panose="02020603050405020304" pitchFamily="18" charset="0"/>
            </a:endParaRPr>
          </a:p>
        </p:txBody>
      </p:sp>
      <p:sp>
        <p:nvSpPr>
          <p:cNvPr id="51203" name="Line 3"/>
          <p:cNvSpPr>
            <a:spLocks noChangeShapeType="1"/>
          </p:cNvSpPr>
          <p:nvPr/>
        </p:nvSpPr>
        <p:spPr bwMode="auto">
          <a:xfrm>
            <a:off x="2484438" y="1268413"/>
            <a:ext cx="0"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4" name="Line 4"/>
          <p:cNvSpPr>
            <a:spLocks noChangeShapeType="1"/>
          </p:cNvSpPr>
          <p:nvPr/>
        </p:nvSpPr>
        <p:spPr bwMode="auto">
          <a:xfrm>
            <a:off x="4356100" y="1196975"/>
            <a:ext cx="0" cy="5032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Line 5"/>
          <p:cNvSpPr>
            <a:spLocks noChangeShapeType="1"/>
          </p:cNvSpPr>
          <p:nvPr/>
        </p:nvSpPr>
        <p:spPr bwMode="auto">
          <a:xfrm flipH="1">
            <a:off x="4356100" y="2060575"/>
            <a:ext cx="71438" cy="431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Line 6"/>
          <p:cNvSpPr>
            <a:spLocks noChangeShapeType="1"/>
          </p:cNvSpPr>
          <p:nvPr/>
        </p:nvSpPr>
        <p:spPr bwMode="auto">
          <a:xfrm>
            <a:off x="4356100" y="1268413"/>
            <a:ext cx="71438" cy="5048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7320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idx="1"/>
          </p:nvPr>
        </p:nvSpPr>
        <p:spPr>
          <a:xfrm>
            <a:off x="457200" y="304800"/>
            <a:ext cx="8229600" cy="6669087"/>
          </a:xfrm>
        </p:spPr>
        <p:txBody>
          <a:bodyPr>
            <a:normAutofit fontScale="92500"/>
          </a:bodyPr>
          <a:lstStyle/>
          <a:p>
            <a:pPr marL="0" indent="0">
              <a:lnSpc>
                <a:spcPct val="80000"/>
              </a:lnSpc>
              <a:buNone/>
            </a:pPr>
            <a:r>
              <a:rPr lang="en-GB" sz="2800" b="1" dirty="0" smtClean="0">
                <a:solidFill>
                  <a:schemeClr val="accent1">
                    <a:lumMod val="20000"/>
                    <a:lumOff val="80000"/>
                  </a:schemeClr>
                </a:solidFill>
              </a:rPr>
              <a:t>Evaluation of  (B) Breathing </a:t>
            </a:r>
          </a:p>
          <a:p>
            <a:pPr marL="0" indent="0">
              <a:lnSpc>
                <a:spcPct val="80000"/>
              </a:lnSpc>
              <a:buNone/>
            </a:pPr>
            <a:endParaRPr lang="en-GB" altLang="en-US" sz="2800" b="1" dirty="0">
              <a:solidFill>
                <a:schemeClr val="accent1">
                  <a:lumMod val="20000"/>
                  <a:lumOff val="80000"/>
                </a:schemeClr>
              </a:solidFill>
              <a:cs typeface="Times New Roman" pitchFamily="18" charset="0"/>
            </a:endParaRPr>
          </a:p>
          <a:p>
            <a:pPr marL="0" indent="0">
              <a:lnSpc>
                <a:spcPct val="80000"/>
              </a:lnSpc>
              <a:buNone/>
            </a:pPr>
            <a:r>
              <a:rPr lang="en-US" altLang="en-US" sz="2000" b="1" dirty="0" smtClean="0">
                <a:cs typeface="Times New Roman" pitchFamily="18" charset="0"/>
              </a:rPr>
              <a:t>     </a:t>
            </a:r>
          </a:p>
          <a:p>
            <a:pPr marL="0" indent="0" algn="just">
              <a:lnSpc>
                <a:spcPct val="80000"/>
              </a:lnSpc>
              <a:buNone/>
            </a:pPr>
            <a:r>
              <a:rPr lang="en-US" altLang="en-US" sz="2200" b="1" dirty="0" smtClean="0">
                <a:cs typeface="Times New Roman" pitchFamily="18" charset="0"/>
              </a:rPr>
              <a:t>Breathing difficulties </a:t>
            </a:r>
          </a:p>
          <a:p>
            <a:pPr marL="0" indent="0" algn="just">
              <a:lnSpc>
                <a:spcPct val="80000"/>
              </a:lnSpc>
              <a:buNone/>
            </a:pPr>
            <a:r>
              <a:rPr lang="en-US" altLang="en-US" sz="2200" b="1" dirty="0" smtClean="0">
                <a:cs typeface="Times New Roman" pitchFamily="18" charset="0"/>
              </a:rPr>
              <a:t>Due to ventilation or oxygenation failure .that represent major cause of    morbidity and death. </a:t>
            </a:r>
          </a:p>
          <a:p>
            <a:pPr algn="l" eaLnBrk="1" hangingPunct="1">
              <a:lnSpc>
                <a:spcPct val="80000"/>
              </a:lnSpc>
              <a:buFont typeface="Wingdings" pitchFamily="2" charset="2"/>
              <a:buNone/>
            </a:pPr>
            <a:endParaRPr lang="en-US" altLang="en-US" sz="2000" b="1" u="sng" dirty="0" smtClean="0">
              <a:cs typeface="Times New Roman" pitchFamily="18" charset="0"/>
            </a:endParaRPr>
          </a:p>
          <a:p>
            <a:pPr marL="0" lvl="0" indent="0">
              <a:buNone/>
            </a:pPr>
            <a:r>
              <a:rPr lang="en-GB" sz="3200" b="1" u="sng" baseline="30000" dirty="0" smtClean="0"/>
              <a:t>Causes of ventilation failure: </a:t>
            </a:r>
          </a:p>
          <a:p>
            <a:pPr lvl="0">
              <a:buFont typeface="Arial" pitchFamily="34" charset="0"/>
              <a:buChar char="•"/>
            </a:pPr>
            <a:r>
              <a:rPr lang="en-GB" sz="3200" b="1" baseline="30000" dirty="0" smtClean="0"/>
              <a:t>Drug induced respiratory depression, pneumonia, Pulmonary </a:t>
            </a:r>
            <a:r>
              <a:rPr lang="en-GB" sz="3200" b="1" baseline="30000" dirty="0" err="1" smtClean="0"/>
              <a:t>edema</a:t>
            </a:r>
            <a:r>
              <a:rPr lang="en-GB" sz="3200" b="1" baseline="30000" dirty="0" smtClean="0"/>
              <a:t>, Lung abscess, Pulmonary emboli, Bronchospasm from numerous environmental &amp; occupational sources and Tetanus-induced respiratory failure. </a:t>
            </a:r>
          </a:p>
          <a:p>
            <a:pPr marL="0" lvl="0" indent="0">
              <a:buNone/>
            </a:pPr>
            <a:endParaRPr lang="en-GB" sz="3200" b="1" baseline="30000" dirty="0" smtClean="0"/>
          </a:p>
          <a:p>
            <a:pPr lvl="0"/>
            <a:r>
              <a:rPr lang="en-GB" sz="3200" b="1" baseline="30000" dirty="0" smtClean="0"/>
              <a:t>    </a:t>
            </a:r>
            <a:r>
              <a:rPr lang="en-GB" sz="3200" b="1" baseline="30000" dirty="0" smtClean="0">
                <a:solidFill>
                  <a:srgbClr val="0070C0"/>
                </a:solidFill>
              </a:rPr>
              <a:t>Ventilation is evaluated by measuring the partial pressure of </a:t>
            </a:r>
            <a:r>
              <a:rPr lang="en-GB" sz="3200" b="1" u="sng" baseline="30000" dirty="0" smtClean="0">
                <a:solidFill>
                  <a:srgbClr val="0070C0"/>
                </a:solidFill>
              </a:rPr>
              <a:t>arterial carbon dioxide (PaCO2)</a:t>
            </a:r>
            <a:r>
              <a:rPr lang="en-GB" sz="3200" b="1" baseline="30000" dirty="0" smtClean="0">
                <a:solidFill>
                  <a:srgbClr val="0070C0"/>
                </a:solidFill>
              </a:rPr>
              <a:t>. It is the ability of the lungs to remove carbon dioxide which is an accurate estimate of alveolar ventilation. Normal PaCO2 levels are 37-43 mmHg. When alveolar ventilation decreases, arterial PaCO2 levels rise. e.g. toxicity with CNS depressants. </a:t>
            </a:r>
            <a:endParaRPr lang="en-US" sz="3200" b="1" baseline="30000" dirty="0" smtClean="0">
              <a:solidFill>
                <a:srgbClr val="0070C0"/>
              </a:solidFill>
            </a:endParaRPr>
          </a:p>
          <a:p>
            <a:pPr marL="0" lvl="0" indent="0">
              <a:buNone/>
            </a:pPr>
            <a:r>
              <a:rPr lang="en-GB" sz="3200" b="1" baseline="30000" dirty="0" smtClean="0"/>
              <a:t> </a:t>
            </a:r>
            <a:endParaRPr lang="en-US" altLang="en-US" sz="1800" b="1" dirty="0" smtClean="0">
              <a:cs typeface="Times New Roman" pitchFamily="18" charset="0"/>
            </a:endParaRPr>
          </a:p>
          <a:p>
            <a:pPr algn="l" eaLnBrk="1" hangingPunct="1">
              <a:lnSpc>
                <a:spcPct val="80000"/>
              </a:lnSpc>
              <a:buFont typeface="Wingdings" pitchFamily="2" charset="2"/>
              <a:buNone/>
            </a:pPr>
            <a:r>
              <a:rPr lang="en-US" altLang="en-US" sz="1800" b="1" dirty="0" smtClean="0">
                <a:cs typeface="Times New Roman" pitchFamily="18" charset="0"/>
              </a:rPr>
              <a:t> </a:t>
            </a:r>
          </a:p>
        </p:txBody>
      </p:sp>
    </p:spTree>
    <p:extLst>
      <p:ext uri="{BB962C8B-B14F-4D97-AF65-F5344CB8AC3E}">
        <p14:creationId xmlns:p14="http://schemas.microsoft.com/office/powerpoint/2010/main" val="1950903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_Aid">
  <a:themeElements>
    <a:clrScheme name="leader">
      <a:dk1>
        <a:sysClr val="windowText" lastClr="000000"/>
      </a:dk1>
      <a:lt1>
        <a:srgbClr val="000000"/>
      </a:lt1>
      <a:dk2>
        <a:srgbClr val="1F497D"/>
      </a:dk2>
      <a:lt2>
        <a:srgbClr val="9F0000"/>
      </a:lt2>
      <a:accent1>
        <a:srgbClr val="C4C4C4"/>
      </a:accent1>
      <a:accent2>
        <a:srgbClr val="CA0000"/>
      </a:accent2>
      <a:accent3>
        <a:srgbClr val="000000"/>
      </a:accent3>
      <a:accent4>
        <a:srgbClr val="8064A2"/>
      </a:accent4>
      <a:accent5>
        <a:srgbClr val="4BACC6"/>
      </a:accent5>
      <a:accent6>
        <a:srgbClr val="F79646"/>
      </a:accent6>
      <a:hlink>
        <a:srgbClr val="B5B5B5"/>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First_Aid</Template>
  <TotalTime>112</TotalTime>
  <Words>7520</Words>
  <Application>Microsoft Office PowerPoint</Application>
  <PresentationFormat>On-screen Show (4:3)</PresentationFormat>
  <Paragraphs>639</Paragraphs>
  <Slides>59</Slides>
  <Notes>17</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First_Aid</vt:lpstr>
      <vt:lpstr>GENERAL MANAGEMENT OF POISONED PATIENTS</vt:lpstr>
      <vt:lpstr>PowerPoint Presentation</vt:lpstr>
      <vt:lpstr>PowerPoint Presentation</vt:lpstr>
      <vt:lpstr>Management Steps</vt:lpstr>
      <vt:lpstr>PowerPoint Presentation</vt:lpstr>
      <vt:lpstr>I-Emergency stabilization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 of (D) Depression of the  central nervous system </vt:lpstr>
      <vt:lpstr>PowerPoint Presentation</vt:lpstr>
      <vt:lpstr>PowerPoint Presentation</vt:lpstr>
      <vt:lpstr>PowerPoint Presentation</vt:lpstr>
      <vt:lpstr>A-History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III-Prevent absorption of poison </vt:lpstr>
      <vt:lpstr>PowerPoint Presentation</vt:lpstr>
      <vt:lpstr>PowerPoint Presentation</vt:lpstr>
      <vt:lpstr>PowerPoint Presentation</vt:lpstr>
      <vt:lpstr>PowerPoint Presentation</vt:lpstr>
      <vt:lpstr>PowerPoint Presentation</vt:lpstr>
      <vt:lpstr>    B-If the poison was ingested:</vt:lpstr>
      <vt:lpstr>PowerPoint Presentation</vt:lpstr>
      <vt:lpstr>PowerPoint Presentation</vt:lpstr>
      <vt:lpstr>PowerPoint Presentation</vt:lpstr>
      <vt:lpstr>PowerPoint Presentation</vt:lpstr>
      <vt:lpstr>PowerPoint Presentation</vt:lpstr>
      <vt:lpstr>PowerPoint Presentation</vt:lpstr>
      <vt:lpstr>IV-Enhance  Excretion</vt:lpstr>
      <vt:lpstr>PowerPoint Presentation</vt:lpstr>
      <vt:lpstr>3-Extracorporeal techniques: Dialysis and Hemoperfusion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V-Antidote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MANAGEMENT OF POISONED PATIENTS</dc:title>
  <dc:creator>nayira</dc:creator>
  <cp:lastModifiedBy>nayira</cp:lastModifiedBy>
  <cp:revision>32</cp:revision>
  <dcterms:created xsi:type="dcterms:W3CDTF">2015-02-17T08:18:50Z</dcterms:created>
  <dcterms:modified xsi:type="dcterms:W3CDTF">2015-09-02T06:34:04Z</dcterms:modified>
</cp:coreProperties>
</file>