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2" r:id="rId3"/>
    <p:sldId id="260" r:id="rId4"/>
    <p:sldId id="259" r:id="rId5"/>
    <p:sldId id="264" r:id="rId6"/>
    <p:sldId id="265" r:id="rId7"/>
    <p:sldId id="266" r:id="rId8"/>
    <p:sldId id="268" r:id="rId9"/>
    <p:sldId id="281" r:id="rId10"/>
    <p:sldId id="282" r:id="rId11"/>
    <p:sldId id="275" r:id="rId12"/>
    <p:sldId id="277" r:id="rId13"/>
    <p:sldId id="267" r:id="rId14"/>
    <p:sldId id="280" r:id="rId15"/>
    <p:sldId id="276" r:id="rId16"/>
    <p:sldId id="272" r:id="rId17"/>
    <p:sldId id="273" r:id="rId18"/>
    <p:sldId id="274" r:id="rId19"/>
    <p:sldId id="278" r:id="rId20"/>
    <p:sldId id="279" r:id="rId21"/>
    <p:sldId id="283" r:id="rId22"/>
    <p:sldId id="287" r:id="rId23"/>
    <p:sldId id="284" r:id="rId24"/>
    <p:sldId id="285"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3" d="100"/>
          <a:sy n="63" d="100"/>
        </p:scale>
        <p:origin x="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C8233-567E-44E4-871A-7FAA730D05B9}" type="datetimeFigureOut">
              <a:rPr lang="en-US" smtClean="0"/>
              <a:t>3/7/2016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3866A-8274-43F7-AC8E-32AE34D0A19B}" type="slidenum">
              <a:rPr lang="en-US" smtClean="0"/>
              <a:t>‹#›</a:t>
            </a:fld>
            <a:endParaRPr lang="en-US"/>
          </a:p>
        </p:txBody>
      </p:sp>
    </p:spTree>
    <p:extLst>
      <p:ext uri="{BB962C8B-B14F-4D97-AF65-F5344CB8AC3E}">
        <p14:creationId xmlns:p14="http://schemas.microsoft.com/office/powerpoint/2010/main" val="415331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86FAE-1E86-49AC-AE22-2C72F179191F}" type="slidenum">
              <a:rPr lang="en-US" smtClean="0"/>
              <a:t>3</a:t>
            </a:fld>
            <a:endParaRPr lang="en-US"/>
          </a:p>
        </p:txBody>
      </p:sp>
    </p:spTree>
    <p:extLst>
      <p:ext uri="{BB962C8B-B14F-4D97-AF65-F5344CB8AC3E}">
        <p14:creationId xmlns:p14="http://schemas.microsoft.com/office/powerpoint/2010/main" val="265868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19F99-7948-4609-92D5-AF45B9D5234E}" type="slidenum">
              <a:rPr lang="en-US" smtClean="0"/>
              <a:t>6</a:t>
            </a:fld>
            <a:endParaRPr lang="en-US"/>
          </a:p>
        </p:txBody>
      </p:sp>
    </p:spTree>
    <p:extLst>
      <p:ext uri="{BB962C8B-B14F-4D97-AF65-F5344CB8AC3E}">
        <p14:creationId xmlns:p14="http://schemas.microsoft.com/office/powerpoint/2010/main" val="3214628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804A074-63FC-4D22-8454-0DB38BB097EB}"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CDF4D-0E93-40F6-900A-CFD368D250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48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4A074-63FC-4D22-8454-0DB38BB097EB}"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CDF4D-0E93-40F6-900A-CFD368D2508E}" type="slidenum">
              <a:rPr lang="en-US" smtClean="0"/>
              <a:t>‹#›</a:t>
            </a:fld>
            <a:endParaRPr lang="en-US"/>
          </a:p>
        </p:txBody>
      </p:sp>
    </p:spTree>
    <p:extLst>
      <p:ext uri="{BB962C8B-B14F-4D97-AF65-F5344CB8AC3E}">
        <p14:creationId xmlns:p14="http://schemas.microsoft.com/office/powerpoint/2010/main" val="373546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4A074-63FC-4D22-8454-0DB38BB097EB}"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CDF4D-0E93-40F6-900A-CFD368D2508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21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4A074-63FC-4D22-8454-0DB38BB097EB}"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CDF4D-0E93-40F6-900A-CFD368D2508E}" type="slidenum">
              <a:rPr lang="en-US" smtClean="0"/>
              <a:t>‹#›</a:t>
            </a:fld>
            <a:endParaRPr lang="en-US"/>
          </a:p>
        </p:txBody>
      </p:sp>
    </p:spTree>
    <p:extLst>
      <p:ext uri="{BB962C8B-B14F-4D97-AF65-F5344CB8AC3E}">
        <p14:creationId xmlns:p14="http://schemas.microsoft.com/office/powerpoint/2010/main" val="282928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04A074-63FC-4D22-8454-0DB38BB097EB}"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CDF4D-0E93-40F6-900A-CFD368D250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33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04A074-63FC-4D22-8454-0DB38BB097EB}"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CDF4D-0E93-40F6-900A-CFD368D2508E}" type="slidenum">
              <a:rPr lang="en-US" smtClean="0"/>
              <a:t>‹#›</a:t>
            </a:fld>
            <a:endParaRPr lang="en-US"/>
          </a:p>
        </p:txBody>
      </p:sp>
    </p:spTree>
    <p:extLst>
      <p:ext uri="{BB962C8B-B14F-4D97-AF65-F5344CB8AC3E}">
        <p14:creationId xmlns:p14="http://schemas.microsoft.com/office/powerpoint/2010/main" val="345615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04A074-63FC-4D22-8454-0DB38BB097EB}" type="datetimeFigureOut">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CDF4D-0E93-40F6-900A-CFD368D2508E}" type="slidenum">
              <a:rPr lang="en-US" smtClean="0"/>
              <a:t>‹#›</a:t>
            </a:fld>
            <a:endParaRPr lang="en-US"/>
          </a:p>
        </p:txBody>
      </p:sp>
    </p:spTree>
    <p:extLst>
      <p:ext uri="{BB962C8B-B14F-4D97-AF65-F5344CB8AC3E}">
        <p14:creationId xmlns:p14="http://schemas.microsoft.com/office/powerpoint/2010/main" val="97884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04A074-63FC-4D22-8454-0DB38BB097EB}" type="datetimeFigureOut">
              <a:rPr lang="en-US" smtClean="0"/>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CDF4D-0E93-40F6-900A-CFD368D2508E}" type="slidenum">
              <a:rPr lang="en-US" smtClean="0"/>
              <a:t>‹#›</a:t>
            </a:fld>
            <a:endParaRPr lang="en-US"/>
          </a:p>
        </p:txBody>
      </p:sp>
    </p:spTree>
    <p:extLst>
      <p:ext uri="{BB962C8B-B14F-4D97-AF65-F5344CB8AC3E}">
        <p14:creationId xmlns:p14="http://schemas.microsoft.com/office/powerpoint/2010/main" val="153671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4A074-63FC-4D22-8454-0DB38BB097EB}" type="datetimeFigureOut">
              <a:rPr lang="en-US" smtClean="0"/>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CDF4D-0E93-40F6-900A-CFD368D2508E}" type="slidenum">
              <a:rPr lang="en-US" smtClean="0"/>
              <a:t>‹#›</a:t>
            </a:fld>
            <a:endParaRPr lang="en-US"/>
          </a:p>
        </p:txBody>
      </p:sp>
    </p:spTree>
    <p:extLst>
      <p:ext uri="{BB962C8B-B14F-4D97-AF65-F5344CB8AC3E}">
        <p14:creationId xmlns:p14="http://schemas.microsoft.com/office/powerpoint/2010/main" val="341949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04A074-63FC-4D22-8454-0DB38BB097EB}"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CDF4D-0E93-40F6-900A-CFD368D2508E}" type="slidenum">
              <a:rPr lang="en-US" smtClean="0"/>
              <a:t>‹#›</a:t>
            </a:fld>
            <a:endParaRPr lang="en-US"/>
          </a:p>
        </p:txBody>
      </p:sp>
    </p:spTree>
    <p:extLst>
      <p:ext uri="{BB962C8B-B14F-4D97-AF65-F5344CB8AC3E}">
        <p14:creationId xmlns:p14="http://schemas.microsoft.com/office/powerpoint/2010/main" val="84960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04A074-63FC-4D22-8454-0DB38BB097EB}"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CDF4D-0E93-40F6-900A-CFD368D250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15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804A074-63FC-4D22-8454-0DB38BB097EB}" type="datetimeFigureOut">
              <a:rPr lang="en-US" smtClean="0"/>
              <a:t>3/7/2016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1CDF4D-0E93-40F6-900A-CFD368D2508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353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hyperlink" Target="http://www.google.com/url?sa=i&amp;rct=j&amp;q=gel+chromatography+beads&amp;source=images&amp;cd=&amp;cad=rja&amp;docid=G-ahp7YbSCdFfM&amp;tbnid=DmGo8Tupe-Ln2M:&amp;ved=0CAUQjRw&amp;url=http://www.indiamart.com/continentalchemical/silica-gel.html&amp;ei=nBtXUdzBNceCOKDigagC&amp;bvm=bv.44442042,d.ZWU&amp;psig=AFQjCNHfFPPJHzB3quwpY5V756keKQqKYw&amp;ust=136474926740766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b="1" dirty="0">
                <a:latin typeface="Calibri" pitchFamily="34" charset="0"/>
              </a:rPr>
              <a:t>Gel </a:t>
            </a:r>
            <a:r>
              <a:rPr lang="en-GB" sz="5400" b="1" dirty="0">
                <a:latin typeface="Calibri" pitchFamily="34" charset="0"/>
              </a:rPr>
              <a:t>Filtration Chromatography.</a:t>
            </a:r>
            <a:br>
              <a:rPr lang="en-GB" sz="5400" b="1" dirty="0">
                <a:latin typeface="Calibri" pitchFamily="34" charset="0"/>
              </a:rPr>
            </a:b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2.bp.blogspot.com/-K2ozaAuMQ2o/UaLwe-r0SLI/AAAAAAAAA00/9uxia7iw_zg/s1600/gel+fil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144008"/>
            <a:ext cx="11795760" cy="428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24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titled - 2"/>
          <p:cNvPicPr>
            <a:picLocks noChangeAspect="1" noChangeArrowheads="1"/>
          </p:cNvPicPr>
          <p:nvPr/>
        </p:nvPicPr>
        <p:blipFill>
          <a:blip r:embed="rId2" cstate="print"/>
          <a:srcRect/>
          <a:stretch>
            <a:fillRect/>
          </a:stretch>
        </p:blipFill>
        <p:spPr bwMode="auto">
          <a:xfrm>
            <a:off x="3846984" y="393615"/>
            <a:ext cx="3270096" cy="5986269"/>
          </a:xfrm>
          <a:prstGeom prst="rect">
            <a:avLst/>
          </a:prstGeom>
          <a:solidFill>
            <a:srgbClr val="FFFFFF">
              <a:shade val="85000"/>
            </a:srgbClr>
          </a:solidFill>
          <a:ln w="381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490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24128" y="1770453"/>
            <a:ext cx="10871200" cy="5087547"/>
          </a:xfrm>
          <a:prstGeom prst="rect">
            <a:avLst/>
          </a:prstGeom>
        </p:spPr>
        <p:txBody>
          <a:bodyPr wrap="square">
            <a:spAutoFit/>
          </a:bodyPr>
          <a:lstStyle/>
          <a:p>
            <a:pPr algn="l" rtl="0">
              <a:spcBef>
                <a:spcPct val="0"/>
              </a:spcBef>
              <a:spcAft>
                <a:spcPct val="15000"/>
              </a:spcAft>
            </a:pPr>
            <a:endParaRPr lang="en-US" dirty="0">
              <a:latin typeface="Calibri" pitchFamily="34" charset="0"/>
              <a:cs typeface="Arial" pitchFamily="34" charset="0"/>
            </a:endParaRPr>
          </a:p>
          <a:p>
            <a:pPr marL="457200" indent="-457200">
              <a:spcBef>
                <a:spcPct val="0"/>
              </a:spcBef>
              <a:spcAft>
                <a:spcPct val="15000"/>
              </a:spcAft>
              <a:buAutoNum type="arabicPeriod"/>
            </a:pPr>
            <a:r>
              <a:rPr lang="en-US" sz="2000" b="1" u="sng" dirty="0">
                <a:solidFill>
                  <a:srgbClr val="002060"/>
                </a:solidFill>
                <a:latin typeface="Calibri" pitchFamily="34" charset="0"/>
                <a:cs typeface="Arial" pitchFamily="34" charset="0"/>
              </a:rPr>
              <a:t>The void volume, V</a:t>
            </a:r>
            <a:r>
              <a:rPr lang="en-US" sz="2000" b="1" u="sng" baseline="-25000" dirty="0">
                <a:solidFill>
                  <a:srgbClr val="002060"/>
                </a:solidFill>
                <a:latin typeface="Calibri" pitchFamily="34" charset="0"/>
                <a:cs typeface="Arial" pitchFamily="34" charset="0"/>
              </a:rPr>
              <a:t>o</a:t>
            </a:r>
            <a:r>
              <a:rPr lang="en-US" sz="2000" b="1" u="sng" dirty="0">
                <a:solidFill>
                  <a:srgbClr val="002060"/>
                </a:solidFill>
                <a:latin typeface="Calibri" pitchFamily="34" charset="0"/>
                <a:cs typeface="Arial" pitchFamily="34" charset="0"/>
              </a:rPr>
              <a:t>: </a:t>
            </a:r>
            <a:endParaRPr lang="en-US" sz="2000" b="1" u="sng" dirty="0" smtClean="0">
              <a:solidFill>
                <a:srgbClr val="002060"/>
              </a:solidFill>
              <a:latin typeface="Calibri" pitchFamily="34" charset="0"/>
              <a:cs typeface="Arial" pitchFamily="34" charset="0"/>
            </a:endParaRPr>
          </a:p>
          <a:p>
            <a:pPr>
              <a:spcBef>
                <a:spcPct val="0"/>
              </a:spcBef>
              <a:spcAft>
                <a:spcPct val="15000"/>
              </a:spcAft>
            </a:pPr>
            <a:r>
              <a:rPr lang="en-US" dirty="0" smtClean="0">
                <a:latin typeface="Calibri" pitchFamily="34" charset="0"/>
              </a:rPr>
              <a:t>The </a:t>
            </a:r>
            <a:r>
              <a:rPr lang="en-US" dirty="0">
                <a:latin typeface="Calibri" pitchFamily="34" charset="0"/>
              </a:rPr>
              <a:t>volume of the mobile phase in the space between the beads . </a:t>
            </a:r>
            <a:r>
              <a:rPr lang="en-US" dirty="0">
                <a:latin typeface="Calibri" pitchFamily="34" charset="0"/>
                <a:cs typeface="Arial" pitchFamily="34" charset="0"/>
              </a:rPr>
              <a:t>[which is the volume external to the beads].</a:t>
            </a:r>
          </a:p>
          <a:p>
            <a:pPr marL="457200" indent="-457200">
              <a:spcBef>
                <a:spcPct val="0"/>
              </a:spcBef>
              <a:spcAft>
                <a:spcPct val="15000"/>
              </a:spcAft>
            </a:pPr>
            <a:r>
              <a:rPr lang="en-US" dirty="0">
                <a:latin typeface="Calibri" pitchFamily="34" charset="0"/>
                <a:cs typeface="Arial" pitchFamily="34" charset="0"/>
              </a:rPr>
              <a:t>-Can be determined by the elution of High MW molecules </a:t>
            </a:r>
            <a:r>
              <a:rPr lang="en-US" b="1" dirty="0">
                <a:solidFill>
                  <a:srgbClr val="0070C0"/>
                </a:solidFill>
                <a:latin typeface="Calibri" pitchFamily="34" charset="0"/>
                <a:cs typeface="Arial" pitchFamily="34" charset="0"/>
              </a:rPr>
              <a:t>which can not enter </a:t>
            </a:r>
            <a:r>
              <a:rPr lang="en-US" b="1" dirty="0" smtClean="0">
                <a:solidFill>
                  <a:srgbClr val="0070C0"/>
                </a:solidFill>
                <a:latin typeface="Calibri" pitchFamily="34" charset="0"/>
                <a:cs typeface="Arial" pitchFamily="34" charset="0"/>
              </a:rPr>
              <a:t>the </a:t>
            </a:r>
            <a:r>
              <a:rPr lang="en-US" b="1" dirty="0">
                <a:solidFill>
                  <a:srgbClr val="0070C0"/>
                </a:solidFill>
                <a:latin typeface="Calibri" pitchFamily="34" charset="0"/>
                <a:cs typeface="Arial" pitchFamily="34" charset="0"/>
              </a:rPr>
              <a:t>pores </a:t>
            </a:r>
            <a:r>
              <a:rPr lang="en-US" dirty="0">
                <a:latin typeface="Calibri" pitchFamily="34" charset="0"/>
                <a:cs typeface="Arial" pitchFamily="34" charset="0"/>
              </a:rPr>
              <a:t>.</a:t>
            </a:r>
          </a:p>
          <a:p>
            <a:pPr lvl="1" algn="l" rtl="0">
              <a:spcBef>
                <a:spcPct val="0"/>
              </a:spcBef>
              <a:spcAft>
                <a:spcPct val="15000"/>
              </a:spcAft>
            </a:pPr>
            <a:r>
              <a:rPr lang="en-US" dirty="0">
                <a:latin typeface="Calibri" pitchFamily="34" charset="0"/>
                <a:cs typeface="Arial" pitchFamily="34" charset="0"/>
              </a:rPr>
              <a:t> </a:t>
            </a:r>
          </a:p>
          <a:p>
            <a:pPr algn="l" rtl="0">
              <a:spcBef>
                <a:spcPct val="0"/>
              </a:spcBef>
              <a:spcAft>
                <a:spcPct val="15000"/>
              </a:spcAft>
            </a:pPr>
            <a:r>
              <a:rPr lang="en-US" sz="2000" b="1" dirty="0">
                <a:solidFill>
                  <a:srgbClr val="002060"/>
                </a:solidFill>
                <a:latin typeface="Calibri" pitchFamily="34" charset="0"/>
                <a:cs typeface="Arial" pitchFamily="34" charset="0"/>
              </a:rPr>
              <a:t>2. The total volume, </a:t>
            </a:r>
            <a:r>
              <a:rPr lang="en-US" sz="2000" b="1" dirty="0" err="1">
                <a:solidFill>
                  <a:srgbClr val="002060"/>
                </a:solidFill>
                <a:latin typeface="Calibri" pitchFamily="34" charset="0"/>
                <a:cs typeface="Arial" pitchFamily="34" charset="0"/>
              </a:rPr>
              <a:t>Vt</a:t>
            </a:r>
            <a:r>
              <a:rPr lang="en-US" sz="2000" b="1" dirty="0">
                <a:solidFill>
                  <a:srgbClr val="002060"/>
                </a:solidFill>
                <a:latin typeface="Calibri" pitchFamily="34" charset="0"/>
                <a:cs typeface="Arial" pitchFamily="34" charset="0"/>
              </a:rPr>
              <a:t> (bed volume): </a:t>
            </a:r>
          </a:p>
          <a:p>
            <a:pPr algn="l" rtl="0">
              <a:spcBef>
                <a:spcPct val="0"/>
              </a:spcBef>
              <a:spcAft>
                <a:spcPct val="15000"/>
              </a:spcAft>
            </a:pPr>
            <a:r>
              <a:rPr lang="en-US" dirty="0">
                <a:latin typeface="Calibri" pitchFamily="34" charset="0"/>
              </a:rPr>
              <a:t> </a:t>
            </a:r>
            <a:r>
              <a:rPr lang="en-US" dirty="0" smtClean="0">
                <a:latin typeface="Calibri" pitchFamily="34" charset="0"/>
              </a:rPr>
              <a:t>The </a:t>
            </a:r>
            <a:r>
              <a:rPr lang="en-US" dirty="0">
                <a:latin typeface="Calibri" pitchFamily="34" charset="0"/>
              </a:rPr>
              <a:t>total volume of material in the column (both solid and liquid).</a:t>
            </a:r>
            <a:endParaRPr lang="en-US" dirty="0">
              <a:latin typeface="Calibri" pitchFamily="34" charset="0"/>
              <a:cs typeface="Arial" pitchFamily="34" charset="0"/>
            </a:endParaRPr>
          </a:p>
          <a:p>
            <a:pPr algn="l" rtl="0">
              <a:spcBef>
                <a:spcPct val="0"/>
              </a:spcBef>
              <a:spcAft>
                <a:spcPct val="15000"/>
              </a:spcAft>
            </a:pPr>
            <a:r>
              <a:rPr lang="en-US" dirty="0">
                <a:latin typeface="Calibri" pitchFamily="34" charset="0"/>
                <a:cs typeface="Arial" pitchFamily="34" charset="0"/>
              </a:rPr>
              <a:t>                   [can be calculated from the dimension of the column.]</a:t>
            </a:r>
          </a:p>
          <a:p>
            <a:pPr lvl="1" algn="l" rtl="0">
              <a:spcBef>
                <a:spcPct val="0"/>
              </a:spcBef>
              <a:spcAft>
                <a:spcPct val="15000"/>
              </a:spcAft>
            </a:pPr>
            <a:endParaRPr lang="en-US" dirty="0">
              <a:latin typeface="Calibri" pitchFamily="34" charset="0"/>
              <a:cs typeface="Arial" pitchFamily="34" charset="0"/>
            </a:endParaRPr>
          </a:p>
          <a:p>
            <a:pPr lvl="1" algn="l" rtl="0">
              <a:spcBef>
                <a:spcPct val="0"/>
              </a:spcBef>
              <a:spcAft>
                <a:spcPct val="15000"/>
              </a:spcAft>
            </a:pPr>
            <a:endParaRPr lang="en-US" dirty="0">
              <a:solidFill>
                <a:schemeClr val="accent1"/>
              </a:solidFill>
              <a:latin typeface="Calibri" pitchFamily="34" charset="0"/>
              <a:cs typeface="Arial" pitchFamily="34" charset="0"/>
            </a:endParaRPr>
          </a:p>
          <a:p>
            <a:pPr algn="l" rtl="0">
              <a:spcBef>
                <a:spcPct val="0"/>
              </a:spcBef>
              <a:spcAft>
                <a:spcPct val="15000"/>
              </a:spcAft>
            </a:pPr>
            <a:r>
              <a:rPr lang="en-US" sz="2000" b="1" dirty="0">
                <a:solidFill>
                  <a:srgbClr val="002060"/>
                </a:solidFill>
                <a:latin typeface="Calibri" pitchFamily="34" charset="0"/>
                <a:cs typeface="Arial" pitchFamily="34" charset="0"/>
              </a:rPr>
              <a:t>3. The elution volume, </a:t>
            </a:r>
            <a:r>
              <a:rPr lang="en-US" sz="2000" b="1" dirty="0" err="1">
                <a:solidFill>
                  <a:srgbClr val="002060"/>
                </a:solidFill>
                <a:latin typeface="Calibri" pitchFamily="34" charset="0"/>
                <a:cs typeface="Arial" pitchFamily="34" charset="0"/>
              </a:rPr>
              <a:t>Ve</a:t>
            </a:r>
            <a:r>
              <a:rPr lang="en-US" sz="2000" b="1" dirty="0">
                <a:solidFill>
                  <a:srgbClr val="002060"/>
                </a:solidFill>
                <a:latin typeface="Calibri" pitchFamily="34" charset="0"/>
                <a:cs typeface="Arial" pitchFamily="34" charset="0"/>
              </a:rPr>
              <a:t>, of molecules:</a:t>
            </a:r>
          </a:p>
          <a:p>
            <a:pPr algn="l" rtl="0"/>
            <a:r>
              <a:rPr lang="en-US" dirty="0">
                <a:latin typeface="Calibri" pitchFamily="34" charset="0"/>
              </a:rPr>
              <a:t> T</a:t>
            </a:r>
            <a:r>
              <a:rPr lang="en-US" dirty="0" smtClean="0">
                <a:latin typeface="Calibri" pitchFamily="34" charset="0"/>
              </a:rPr>
              <a:t>he </a:t>
            </a:r>
            <a:r>
              <a:rPr lang="en-US" dirty="0">
                <a:latin typeface="Calibri" pitchFamily="34" charset="0"/>
              </a:rPr>
              <a:t>amount of </a:t>
            </a:r>
            <a:r>
              <a:rPr lang="en-US" dirty="0" smtClean="0">
                <a:latin typeface="Calibri" pitchFamily="34" charset="0"/>
              </a:rPr>
              <a:t>liquid (</a:t>
            </a:r>
            <a:r>
              <a:rPr lang="en-US" b="1" dirty="0" smtClean="0">
                <a:solidFill>
                  <a:srgbClr val="002060"/>
                </a:solidFill>
                <a:latin typeface="Calibri" pitchFamily="34" charset="0"/>
              </a:rPr>
              <a:t>mobile </a:t>
            </a:r>
            <a:r>
              <a:rPr lang="en-US" b="1" dirty="0">
                <a:solidFill>
                  <a:srgbClr val="002060"/>
                </a:solidFill>
                <a:latin typeface="Calibri" pitchFamily="34" charset="0"/>
              </a:rPr>
              <a:t>phase</a:t>
            </a:r>
            <a:r>
              <a:rPr lang="en-US" dirty="0">
                <a:latin typeface="Calibri" pitchFamily="34" charset="0"/>
              </a:rPr>
              <a:t>) that must be added to produce a peak of</a:t>
            </a:r>
          </a:p>
          <a:p>
            <a:pPr algn="l" rtl="0"/>
            <a:r>
              <a:rPr lang="en-US" dirty="0">
                <a:latin typeface="Calibri" pitchFamily="34" charset="0"/>
              </a:rPr>
              <a:t> a particular </a:t>
            </a:r>
            <a:r>
              <a:rPr lang="en-GB" dirty="0">
                <a:latin typeface="Calibri" pitchFamily="34" charset="0"/>
              </a:rPr>
              <a:t>solute in the effluent.</a:t>
            </a:r>
          </a:p>
          <a:p>
            <a:pPr algn="l" rtl="0"/>
            <a:endParaRPr lang="en-GB" b="1" dirty="0">
              <a:solidFill>
                <a:srgbClr val="DAA600"/>
              </a:solidFill>
              <a:latin typeface="Calibri" pitchFamily="34" charset="0"/>
              <a:cs typeface="Arial" pitchFamily="34" charset="0"/>
            </a:endParaRPr>
          </a:p>
          <a:p>
            <a:pPr algn="l" rtl="0"/>
            <a:r>
              <a:rPr lang="en-GB" b="1" dirty="0">
                <a:solidFill>
                  <a:schemeClr val="accent1"/>
                </a:solidFill>
                <a:latin typeface="Calibri" pitchFamily="34" charset="0"/>
                <a:cs typeface="Arial" pitchFamily="34" charset="0"/>
              </a:rPr>
              <a:t>Or </a:t>
            </a:r>
            <a:r>
              <a:rPr lang="en-GB" dirty="0">
                <a:latin typeface="Calibri" pitchFamily="34" charset="0"/>
                <a:cs typeface="Arial" pitchFamily="34" charset="0"/>
              </a:rPr>
              <a:t>the volume required for completely eluting the solute from column.</a:t>
            </a:r>
            <a:endParaRPr lang="en-US" dirty="0">
              <a:latin typeface="Calibri" pitchFamily="34" charset="0"/>
              <a:cs typeface="Arial" pitchFamily="34" charset="0"/>
            </a:endParaRPr>
          </a:p>
          <a:p>
            <a:pPr lvl="1" algn="l" rtl="0">
              <a:spcBef>
                <a:spcPct val="0"/>
              </a:spcBef>
              <a:spcAft>
                <a:spcPct val="15000"/>
              </a:spcAft>
            </a:pPr>
            <a:endParaRPr lang="en-US" b="1" dirty="0">
              <a:latin typeface="Calibri" pitchFamily="34" charset="0"/>
              <a:cs typeface="Arial" pitchFamily="34" charset="0"/>
            </a:endParaRPr>
          </a:p>
        </p:txBody>
      </p:sp>
      <p:sp>
        <p:nvSpPr>
          <p:cNvPr id="2" name="Title 1"/>
          <p:cNvSpPr>
            <a:spLocks noGrp="1"/>
          </p:cNvSpPr>
          <p:nvPr>
            <p:ph type="title"/>
          </p:nvPr>
        </p:nvSpPr>
        <p:spPr/>
        <p:txBody>
          <a:bodyPr/>
          <a:lstStyle/>
          <a:p>
            <a:r>
              <a:rPr lang="en-US" dirty="0"/>
              <a:t>For every column, three volumes should be distinguished:</a:t>
            </a:r>
          </a:p>
        </p:txBody>
      </p:sp>
    </p:spTree>
    <p:extLst>
      <p:ext uri="{BB962C8B-B14F-4D97-AF65-F5344CB8AC3E}">
        <p14:creationId xmlns:p14="http://schemas.microsoft.com/office/powerpoint/2010/main" val="84180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34084" t="30688" r="44921" b="42645"/>
          <a:stretch/>
        </p:blipFill>
        <p:spPr>
          <a:xfrm>
            <a:off x="3312423" y="579401"/>
            <a:ext cx="4914010" cy="4993269"/>
          </a:xfrm>
          <a:prstGeom prst="rect">
            <a:avLst/>
          </a:prstGeom>
          <a:ln>
            <a:solidFill>
              <a:schemeClr val="accent1"/>
            </a:solidFill>
          </a:ln>
        </p:spPr>
      </p:pic>
      <p:sp>
        <p:nvSpPr>
          <p:cNvPr id="3" name="مستطيل 2"/>
          <p:cNvSpPr/>
          <p:nvPr/>
        </p:nvSpPr>
        <p:spPr>
          <a:xfrm>
            <a:off x="3483428" y="5468967"/>
            <a:ext cx="4572000" cy="923330"/>
          </a:xfrm>
          <a:prstGeom prst="rect">
            <a:avLst/>
          </a:prstGeom>
        </p:spPr>
        <p:txBody>
          <a:bodyPr>
            <a:spAutoFit/>
          </a:bodyPr>
          <a:lstStyle/>
          <a:p>
            <a:pPr algn="ctr"/>
            <a:r>
              <a:rPr lang="en-US" b="1" dirty="0">
                <a:solidFill>
                  <a:schemeClr val="accent1"/>
                </a:solidFill>
                <a:latin typeface="Calibri" pitchFamily="34" charset="0"/>
              </a:rPr>
              <a:t/>
            </a:r>
            <a:br>
              <a:rPr lang="en-US" b="1" dirty="0">
                <a:solidFill>
                  <a:schemeClr val="accent1"/>
                </a:solidFill>
                <a:latin typeface="Calibri" pitchFamily="34" charset="0"/>
              </a:rPr>
            </a:br>
            <a:r>
              <a:rPr lang="en-US" b="1" dirty="0">
                <a:solidFill>
                  <a:schemeClr val="accent1"/>
                </a:solidFill>
                <a:latin typeface="Calibri" pitchFamily="34" charset="0"/>
              </a:rPr>
              <a:t>Gel </a:t>
            </a:r>
            <a:r>
              <a:rPr lang="en-GB" b="1" dirty="0">
                <a:solidFill>
                  <a:schemeClr val="accent1"/>
                </a:solidFill>
                <a:latin typeface="Calibri" pitchFamily="34" charset="0"/>
              </a:rPr>
              <a:t>Filtration Chromatography.</a:t>
            </a:r>
            <a:br>
              <a:rPr lang="en-GB" b="1" dirty="0">
                <a:solidFill>
                  <a:schemeClr val="accent1"/>
                </a:solidFill>
                <a:latin typeface="Calibri" pitchFamily="34" charset="0"/>
              </a:rPr>
            </a:br>
            <a:endParaRPr lang="ar-SA" dirty="0">
              <a:solidFill>
                <a:schemeClr val="accent1"/>
              </a:solidFill>
            </a:endParaRPr>
          </a:p>
        </p:txBody>
      </p:sp>
    </p:spTree>
    <p:extLst>
      <p:ext uri="{BB962C8B-B14F-4D97-AF65-F5344CB8AC3E}">
        <p14:creationId xmlns:p14="http://schemas.microsoft.com/office/powerpoint/2010/main" val="92952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47519" y="544286"/>
            <a:ext cx="7315200" cy="1154097"/>
          </a:xfrm>
        </p:spPr>
        <p:txBody>
          <a:bodyPr>
            <a:normAutofit/>
          </a:bodyPr>
          <a:lstStyle/>
          <a:p>
            <a:r>
              <a:rPr lang="en-US" sz="3600" dirty="0"/>
              <a:t>Stationary phase </a:t>
            </a:r>
          </a:p>
        </p:txBody>
      </p:sp>
      <p:sp>
        <p:nvSpPr>
          <p:cNvPr id="7171" name="Rectangle 3"/>
          <p:cNvSpPr>
            <a:spLocks noGrp="1" noChangeArrowheads="1"/>
          </p:cNvSpPr>
          <p:nvPr>
            <p:ph type="body" idx="1"/>
          </p:nvPr>
        </p:nvSpPr>
        <p:spPr>
          <a:xfrm>
            <a:off x="493486" y="1295400"/>
            <a:ext cx="11698514" cy="5257800"/>
          </a:xfrm>
        </p:spPr>
        <p:txBody>
          <a:bodyPr>
            <a:normAutofit fontScale="70000" lnSpcReduction="20000"/>
          </a:bodyPr>
          <a:lstStyle/>
          <a:p>
            <a:pPr marL="0" indent="0">
              <a:buNone/>
            </a:pPr>
            <a:endParaRPr lang="en-US" sz="3200" i="1" dirty="0">
              <a:solidFill>
                <a:schemeClr val="accent2">
                  <a:lumMod val="75000"/>
                </a:schemeClr>
              </a:solidFill>
            </a:endParaRPr>
          </a:p>
          <a:p>
            <a:pPr marL="457200" indent="-457200"/>
            <a:r>
              <a:rPr lang="en-US" sz="3200" b="1" dirty="0">
                <a:solidFill>
                  <a:schemeClr val="accent2">
                    <a:lumMod val="75000"/>
                  </a:schemeClr>
                </a:solidFill>
              </a:rPr>
              <a:t>Gel beads come in various </a:t>
            </a:r>
            <a:r>
              <a:rPr lang="en-US" sz="3200" b="1" dirty="0" smtClean="0">
                <a:solidFill>
                  <a:schemeClr val="accent2">
                    <a:lumMod val="75000"/>
                  </a:schemeClr>
                </a:solidFill>
              </a:rPr>
              <a:t>sizes </a:t>
            </a:r>
            <a:r>
              <a:rPr lang="en-US" sz="3200" dirty="0"/>
              <a:t>large, medium, fine, and </a:t>
            </a:r>
            <a:r>
              <a:rPr lang="en-US" sz="3200" dirty="0" smtClean="0"/>
              <a:t>superfine.</a:t>
            </a:r>
          </a:p>
          <a:p>
            <a:pPr marL="457200" indent="-457200"/>
            <a:r>
              <a:rPr lang="en-US" sz="3200" dirty="0" smtClean="0">
                <a:latin typeface="Calibri" pitchFamily="34" charset="0"/>
                <a:cs typeface="Arial" pitchFamily="34" charset="0"/>
              </a:rPr>
              <a:t>All </a:t>
            </a:r>
            <a:r>
              <a:rPr lang="en-US" sz="3200" dirty="0">
                <a:latin typeface="Calibri" pitchFamily="34" charset="0"/>
                <a:cs typeface="Arial" pitchFamily="34" charset="0"/>
              </a:rPr>
              <a:t>consist of semi-permeable, porous gels of  cross linked polymers with a </a:t>
            </a:r>
            <a:r>
              <a:rPr lang="en-US" sz="3200" b="1" dirty="0">
                <a:solidFill>
                  <a:srgbClr val="C00000"/>
                </a:solidFill>
                <a:latin typeface="Calibri" pitchFamily="34" charset="0"/>
                <a:cs typeface="Arial" pitchFamily="34" charset="0"/>
              </a:rPr>
              <a:t>range of pore </a:t>
            </a:r>
            <a:r>
              <a:rPr lang="en-US" sz="3200" b="1" dirty="0" smtClean="0">
                <a:solidFill>
                  <a:srgbClr val="C00000"/>
                </a:solidFill>
                <a:latin typeface="Calibri" pitchFamily="34" charset="0"/>
                <a:cs typeface="Arial" pitchFamily="34" charset="0"/>
              </a:rPr>
              <a:t>sizes.</a:t>
            </a:r>
          </a:p>
          <a:p>
            <a:pPr marL="457200" indent="-457200"/>
            <a:r>
              <a:rPr lang="en-US" sz="3200" dirty="0" smtClean="0">
                <a:latin typeface="Calibri" pitchFamily="34" charset="0"/>
                <a:cs typeface="Arial" pitchFamily="34" charset="0"/>
              </a:rPr>
              <a:t>The </a:t>
            </a:r>
            <a:r>
              <a:rPr lang="en-US" sz="3200" dirty="0">
                <a:latin typeface="Calibri" pitchFamily="34" charset="0"/>
                <a:cs typeface="Arial" pitchFamily="34" charset="0"/>
              </a:rPr>
              <a:t>degree of cross linking is controlled to yield a series of gels having different pore sizes.</a:t>
            </a:r>
          </a:p>
          <a:p>
            <a:pPr marL="0" indent="0">
              <a:buNone/>
            </a:pPr>
            <a:endParaRPr lang="en-US" sz="3200" b="1" dirty="0" smtClean="0">
              <a:solidFill>
                <a:schemeClr val="accent2">
                  <a:lumMod val="75000"/>
                </a:schemeClr>
              </a:solidFill>
            </a:endParaRPr>
          </a:p>
          <a:p>
            <a:pPr marL="457200" indent="-457200"/>
            <a:r>
              <a:rPr lang="en-US" sz="3200" b="1" dirty="0" smtClean="0">
                <a:solidFill>
                  <a:schemeClr val="accent2">
                    <a:lumMod val="75000"/>
                  </a:schemeClr>
                </a:solidFill>
              </a:rPr>
              <a:t>The </a:t>
            </a:r>
            <a:r>
              <a:rPr lang="en-US" sz="3200" b="1" dirty="0">
                <a:solidFill>
                  <a:schemeClr val="accent2">
                    <a:lumMod val="75000"/>
                  </a:schemeClr>
                </a:solidFill>
              </a:rPr>
              <a:t>pore size determines the range of molecular weight in which fractionation occurs</a:t>
            </a:r>
            <a:r>
              <a:rPr lang="en-US" sz="3200" b="1" dirty="0" smtClean="0">
                <a:solidFill>
                  <a:schemeClr val="accent2">
                    <a:lumMod val="75000"/>
                  </a:schemeClr>
                </a:solidFill>
              </a:rPr>
              <a:t>.</a:t>
            </a:r>
            <a:endParaRPr lang="en-US" sz="3200" b="1" dirty="0">
              <a:solidFill>
                <a:schemeClr val="accent2">
                  <a:lumMod val="75000"/>
                </a:schemeClr>
              </a:solidFill>
            </a:endParaRPr>
          </a:p>
          <a:p>
            <a:pPr marL="457200" indent="-457200"/>
            <a:r>
              <a:rPr lang="en-US" sz="3200" b="1" dirty="0">
                <a:solidFill>
                  <a:schemeClr val="accent2">
                    <a:lumMod val="75000"/>
                  </a:schemeClr>
                </a:solidFill>
              </a:rPr>
              <a:t>The beads must be inert, uncharged </a:t>
            </a:r>
            <a:r>
              <a:rPr lang="en-US" sz="3200" b="1" dirty="0" smtClean="0">
                <a:solidFill>
                  <a:schemeClr val="accent2">
                    <a:lumMod val="75000"/>
                  </a:schemeClr>
                </a:solidFill>
              </a:rPr>
              <a:t>.</a:t>
            </a:r>
            <a:endParaRPr lang="en-US" sz="3200" b="1" dirty="0">
              <a:solidFill>
                <a:schemeClr val="accent2">
                  <a:lumMod val="75000"/>
                </a:schemeClr>
              </a:solidFill>
            </a:endParaRPr>
          </a:p>
          <a:p>
            <a:pPr marL="457200" indent="-457200"/>
            <a:r>
              <a:rPr lang="en-US" sz="3200" b="1" dirty="0">
                <a:solidFill>
                  <a:schemeClr val="accent2">
                    <a:lumMod val="75000"/>
                  </a:schemeClr>
                </a:solidFill>
              </a:rPr>
              <a:t>Suitable materials for gel are: agarose, dextran or </a:t>
            </a:r>
            <a:r>
              <a:rPr lang="en-US" sz="3200" b="1" dirty="0" smtClean="0">
                <a:solidFill>
                  <a:schemeClr val="accent2">
                    <a:lumMod val="75000"/>
                  </a:schemeClr>
                </a:solidFill>
              </a:rPr>
              <a:t>polyacrylamide</a:t>
            </a:r>
            <a:endParaRPr lang="en-US" sz="3200" i="1" dirty="0">
              <a:solidFill>
                <a:srgbClr val="FF0066"/>
              </a:solidFill>
            </a:endParaRPr>
          </a:p>
          <a:p>
            <a:pPr marL="0" indent="0">
              <a:buNone/>
            </a:pPr>
            <a:r>
              <a:rPr lang="en-US" sz="7200" i="1" dirty="0">
                <a:solidFill>
                  <a:srgbClr val="FF0066"/>
                </a:solidFill>
              </a:rPr>
              <a:t>        </a:t>
            </a:r>
            <a:r>
              <a:rPr lang="en-US" sz="14400" b="1" dirty="0" smtClean="0">
                <a:solidFill>
                  <a:schemeClr val="tx2"/>
                </a:solidFill>
                <a:latin typeface="+mj-lt"/>
              </a:rPr>
              <a:t>     </a:t>
            </a:r>
            <a:endParaRPr lang="en-US" sz="2800" dirty="0"/>
          </a:p>
        </p:txBody>
      </p:sp>
      <p:sp>
        <p:nvSpPr>
          <p:cNvPr id="2" name="AutoShape 2" descr="https://encrypted-tbn2.gstatic.com/images?q=tbn:ANd9GcRIk12T1tRC4BpI1vYteviRsSKbsGyIaqUZx18Fe0_QqDhYZSiZR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277" y="4712838"/>
            <a:ext cx="4228866" cy="198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38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Mobile phase</a:t>
            </a:r>
            <a:endParaRPr lang="en-US" dirty="0"/>
          </a:p>
        </p:txBody>
      </p:sp>
      <p:sp>
        <p:nvSpPr>
          <p:cNvPr id="3" name="Content Placeholder 2"/>
          <p:cNvSpPr>
            <a:spLocks noGrp="1"/>
          </p:cNvSpPr>
          <p:nvPr>
            <p:ph idx="1"/>
          </p:nvPr>
        </p:nvSpPr>
        <p:spPr/>
        <p:txBody>
          <a:bodyPr/>
          <a:lstStyle/>
          <a:p>
            <a:r>
              <a:rPr lang="en-US" sz="2000" dirty="0"/>
              <a:t>Molecules in the sample can be separated in order of their size by collecting fractions as the mobile phase is eluted through the column, with the largest molecules eluting first and the smallest last.</a:t>
            </a:r>
            <a:endParaRPr lang="en-US" sz="2000" dirty="0"/>
          </a:p>
        </p:txBody>
      </p:sp>
    </p:spTree>
    <p:extLst>
      <p:ext uri="{BB962C8B-B14F-4D97-AF65-F5344CB8AC3E}">
        <p14:creationId xmlns:p14="http://schemas.microsoft.com/office/powerpoint/2010/main" val="296337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9640" y="932344"/>
            <a:ext cx="9140512" cy="2708434"/>
          </a:xfrm>
          <a:prstGeom prst="rect">
            <a:avLst/>
          </a:prstGeom>
        </p:spPr>
        <p:txBody>
          <a:bodyPr wrap="square">
            <a:spAutoFit/>
          </a:bodyPr>
          <a:lstStyle/>
          <a:p>
            <a:pPr algn="l" rtl="0"/>
            <a:r>
              <a:rPr lang="en-US" sz="2000" b="1" dirty="0">
                <a:solidFill>
                  <a:schemeClr val="accent1"/>
                </a:solidFill>
                <a:latin typeface="Calibri" pitchFamily="34" charset="0"/>
              </a:rPr>
              <a:t>-Loading the sample : </a:t>
            </a:r>
          </a:p>
          <a:p>
            <a:pPr algn="l" rtl="0"/>
            <a:r>
              <a:rPr lang="en-US" dirty="0">
                <a:latin typeface="Calibri" pitchFamily="34" charset="0"/>
              </a:rPr>
              <a:t>small volume of sample is placed on the stationary phase and allowed to </a:t>
            </a:r>
            <a:r>
              <a:rPr lang="en-GB" dirty="0">
                <a:latin typeface="Calibri" pitchFamily="34" charset="0"/>
              </a:rPr>
              <a:t>enter the column.</a:t>
            </a:r>
          </a:p>
          <a:p>
            <a:pPr algn="l" rtl="0"/>
            <a:endParaRPr lang="en-US" sz="2000" b="1" dirty="0">
              <a:solidFill>
                <a:srgbClr val="DAA600"/>
              </a:solidFill>
              <a:latin typeface="Calibri" pitchFamily="34" charset="0"/>
            </a:endParaRPr>
          </a:p>
          <a:p>
            <a:pPr algn="l" rtl="0"/>
            <a:endParaRPr lang="en-US" sz="2000" b="1" dirty="0">
              <a:solidFill>
                <a:srgbClr val="DAA600"/>
              </a:solidFill>
              <a:latin typeface="Calibri" pitchFamily="34" charset="0"/>
            </a:endParaRPr>
          </a:p>
          <a:p>
            <a:pPr algn="l" rtl="0"/>
            <a:endParaRPr lang="en-US" dirty="0">
              <a:solidFill>
                <a:schemeClr val="accent1"/>
              </a:solidFill>
              <a:latin typeface="Calibri" pitchFamily="34" charset="0"/>
            </a:endParaRPr>
          </a:p>
          <a:p>
            <a:pPr algn="l" rtl="0"/>
            <a:r>
              <a:rPr lang="en-US" sz="2000" b="1" dirty="0">
                <a:solidFill>
                  <a:schemeClr val="accent1"/>
                </a:solidFill>
                <a:latin typeface="Calibri" pitchFamily="34" charset="0"/>
              </a:rPr>
              <a:t>-Packing the column: </a:t>
            </a:r>
            <a:endParaRPr lang="en-US" sz="2000" b="1" dirty="0" smtClean="0">
              <a:solidFill>
                <a:schemeClr val="accent1"/>
              </a:solidFill>
              <a:latin typeface="Calibri" pitchFamily="34" charset="0"/>
            </a:endParaRPr>
          </a:p>
          <a:p>
            <a:pPr algn="l" rtl="0"/>
            <a:r>
              <a:rPr lang="en-US" dirty="0" smtClean="0">
                <a:latin typeface="Calibri" pitchFamily="34" charset="0"/>
              </a:rPr>
              <a:t>Preparation </a:t>
            </a:r>
            <a:r>
              <a:rPr lang="en-US" dirty="0">
                <a:latin typeface="Calibri" pitchFamily="34" charset="0"/>
              </a:rPr>
              <a:t>of the gel and loading it in the column.</a:t>
            </a:r>
          </a:p>
          <a:p>
            <a:pPr algn="ctr" rtl="0"/>
            <a:endParaRPr lang="en-US" dirty="0">
              <a:latin typeface="Calibri" pitchFamily="34" charset="0"/>
            </a:endParaRPr>
          </a:p>
          <a:p>
            <a:pPr algn="ctr" rtl="0"/>
            <a:endParaRPr lang="en-US" dirty="0">
              <a:latin typeface="Calibri" pitchFamily="34" charset="0"/>
            </a:endParaRPr>
          </a:p>
        </p:txBody>
      </p:sp>
    </p:spTree>
    <p:extLst>
      <p:ext uri="{BB962C8B-B14F-4D97-AF65-F5344CB8AC3E}">
        <p14:creationId xmlns:p14="http://schemas.microsoft.com/office/powerpoint/2010/main" val="19906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59496" y="796638"/>
            <a:ext cx="8640960" cy="5447645"/>
          </a:xfrm>
          <a:prstGeom prst="rect">
            <a:avLst/>
          </a:prstGeom>
        </p:spPr>
        <p:txBody>
          <a:bodyPr wrap="square">
            <a:spAutoFit/>
          </a:bodyPr>
          <a:lstStyle/>
          <a:p>
            <a:pPr algn="l" rtl="0"/>
            <a:r>
              <a:rPr lang="en-GB" sz="2800" b="1" dirty="0">
                <a:solidFill>
                  <a:schemeClr val="accent1"/>
                </a:solidFill>
                <a:latin typeface="Calibri" pitchFamily="34" charset="0"/>
              </a:rPr>
              <a:t>Advantages of gel filtration:</a:t>
            </a:r>
          </a:p>
          <a:p>
            <a:pPr algn="l" rtl="0"/>
            <a:endParaRPr lang="en-GB" sz="2000" b="1" dirty="0">
              <a:latin typeface="Calibri" pitchFamily="34" charset="0"/>
            </a:endParaRPr>
          </a:p>
          <a:p>
            <a:pPr algn="l" rtl="0"/>
            <a:r>
              <a:rPr lang="en-US" sz="2000" dirty="0">
                <a:latin typeface="Calibri" pitchFamily="34" charset="0"/>
              </a:rPr>
              <a:t>It is the best method for separation of molecules differing in molecular weight because:</a:t>
            </a:r>
          </a:p>
          <a:p>
            <a:pPr algn="l" rtl="0"/>
            <a:endParaRPr lang="en-US" sz="2000" dirty="0">
              <a:latin typeface="Calibri" pitchFamily="34" charset="0"/>
            </a:endParaRPr>
          </a:p>
          <a:p>
            <a:pPr algn="l" rtl="0"/>
            <a:r>
              <a:rPr lang="en-US" sz="2000" dirty="0">
                <a:solidFill>
                  <a:schemeClr val="accent1"/>
                </a:solidFill>
                <a:latin typeface="Calibri" pitchFamily="34" charset="0"/>
              </a:rPr>
              <a:t>1. </a:t>
            </a:r>
            <a:r>
              <a:rPr lang="en-US" sz="2000" dirty="0">
                <a:latin typeface="Calibri" pitchFamily="34" charset="0"/>
              </a:rPr>
              <a:t>It doesn’t depend on temperature, pH, ionic strength and buffer composition, so, separation can be carried out under any conditions.</a:t>
            </a:r>
          </a:p>
          <a:p>
            <a:pPr algn="l" rtl="0"/>
            <a:endParaRPr lang="en-US" sz="2000" dirty="0">
              <a:latin typeface="Calibri" pitchFamily="34" charset="0"/>
            </a:endParaRPr>
          </a:p>
          <a:p>
            <a:pPr algn="l" rtl="0"/>
            <a:r>
              <a:rPr lang="en-US" sz="2000" dirty="0">
                <a:solidFill>
                  <a:schemeClr val="accent1"/>
                </a:solidFill>
                <a:latin typeface="Calibri" pitchFamily="34" charset="0"/>
              </a:rPr>
              <a:t>2. </a:t>
            </a:r>
            <a:r>
              <a:rPr lang="en-US" sz="2000" dirty="0">
                <a:latin typeface="Calibri" pitchFamily="34" charset="0"/>
              </a:rPr>
              <a:t>There is less zonal spreading than in other techniques.</a:t>
            </a:r>
          </a:p>
          <a:p>
            <a:pPr algn="l" rtl="0"/>
            <a:endParaRPr lang="en-US" sz="2000" dirty="0">
              <a:latin typeface="Calibri" pitchFamily="34" charset="0"/>
            </a:endParaRPr>
          </a:p>
          <a:p>
            <a:pPr algn="l" rtl="0"/>
            <a:r>
              <a:rPr lang="en-US" sz="2000" dirty="0">
                <a:solidFill>
                  <a:schemeClr val="accent1"/>
                </a:solidFill>
                <a:latin typeface="Calibri" pitchFamily="34" charset="0"/>
              </a:rPr>
              <a:t>3. </a:t>
            </a:r>
            <a:r>
              <a:rPr lang="en-US" sz="2000" dirty="0">
                <a:latin typeface="Calibri" pitchFamily="34" charset="0"/>
              </a:rPr>
              <a:t>The elution volume is related to the molecular weight.</a:t>
            </a:r>
          </a:p>
          <a:p>
            <a:pPr algn="l" rtl="0"/>
            <a:endParaRPr lang="en-US" sz="2000" dirty="0">
              <a:latin typeface="Calibri" pitchFamily="34" charset="0"/>
            </a:endParaRPr>
          </a:p>
          <a:p>
            <a:pPr algn="l" rtl="0"/>
            <a:r>
              <a:rPr lang="en-US" sz="2000" dirty="0">
                <a:solidFill>
                  <a:schemeClr val="accent1"/>
                </a:solidFill>
                <a:latin typeface="Calibri" pitchFamily="34" charset="0"/>
              </a:rPr>
              <a:t>4. </a:t>
            </a:r>
            <a:r>
              <a:rPr lang="en-US" sz="2000" dirty="0">
                <a:latin typeface="Calibri" pitchFamily="34" charset="0"/>
              </a:rPr>
              <a:t>Important method in protein purification.</a:t>
            </a:r>
          </a:p>
          <a:p>
            <a:pPr algn="l" rtl="0">
              <a:buFontTx/>
              <a:buChar char="-"/>
            </a:pPr>
            <a:endParaRPr lang="en-US" sz="2000" dirty="0">
              <a:latin typeface="Calibri" pitchFamily="34" charset="0"/>
            </a:endParaRPr>
          </a:p>
          <a:p>
            <a:pPr algn="l" rtl="0"/>
            <a:r>
              <a:rPr lang="en-GB" sz="2000" dirty="0">
                <a:solidFill>
                  <a:schemeClr val="accent1"/>
                </a:solidFill>
                <a:latin typeface="Calibri" pitchFamily="34" charset="0"/>
              </a:rPr>
              <a:t>5.</a:t>
            </a:r>
            <a:r>
              <a:rPr lang="en-GB" sz="2000" dirty="0">
                <a:latin typeface="Calibri" pitchFamily="34" charset="0"/>
              </a:rPr>
              <a:t>This separation method is </a:t>
            </a:r>
            <a:r>
              <a:rPr lang="en-US" sz="2000" dirty="0">
                <a:latin typeface="Calibri" pitchFamily="34" charset="0"/>
              </a:rPr>
              <a:t>unique in fractionating without requiring protein binding, thus significantly reducing the risk of </a:t>
            </a:r>
            <a:r>
              <a:rPr lang="en-GB" sz="2000" dirty="0">
                <a:latin typeface="Calibri" pitchFamily="34" charset="0"/>
              </a:rPr>
              <a:t>protein loss.</a:t>
            </a:r>
          </a:p>
          <a:p>
            <a:pPr algn="l" rtl="0"/>
            <a:endParaRPr lang="ar-SA" sz="2000" dirty="0">
              <a:latin typeface="Calibri" pitchFamily="34" charset="0"/>
            </a:endParaRPr>
          </a:p>
        </p:txBody>
      </p:sp>
    </p:spTree>
    <p:extLst>
      <p:ext uri="{BB962C8B-B14F-4D97-AF65-F5344CB8AC3E}">
        <p14:creationId xmlns:p14="http://schemas.microsoft.com/office/powerpoint/2010/main" val="190931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06290" y="925726"/>
            <a:ext cx="11272350" cy="2930033"/>
          </a:xfrm>
          <a:prstGeom prst="rect">
            <a:avLst/>
          </a:prstGeom>
        </p:spPr>
        <p:txBody>
          <a:bodyPr wrap="square">
            <a:spAutoFit/>
          </a:bodyPr>
          <a:lstStyle/>
          <a:p>
            <a:pPr marL="609600" indent="-609600" defTabSz="992188">
              <a:lnSpc>
                <a:spcPct val="90000"/>
              </a:lnSpc>
              <a:spcBef>
                <a:spcPct val="0"/>
              </a:spcBef>
              <a:spcAft>
                <a:spcPct val="20000"/>
              </a:spcAft>
            </a:pPr>
            <a:r>
              <a:rPr lang="en-US" sz="2800" b="1" dirty="0">
                <a:solidFill>
                  <a:schemeClr val="accent1"/>
                </a:solidFill>
                <a:latin typeface="Calibri" pitchFamily="34" charset="0"/>
                <a:cs typeface="Arial" pitchFamily="34" charset="0"/>
              </a:rPr>
              <a:t>The most common application of gel filtration in biochemistry are:</a:t>
            </a:r>
          </a:p>
          <a:p>
            <a:pPr marL="609600" indent="-609600" defTabSz="992188">
              <a:lnSpc>
                <a:spcPct val="90000"/>
              </a:lnSpc>
              <a:spcBef>
                <a:spcPct val="0"/>
              </a:spcBef>
              <a:spcAft>
                <a:spcPct val="20000"/>
              </a:spcAft>
            </a:pPr>
            <a:endParaRPr lang="en-US" sz="2400" dirty="0">
              <a:latin typeface="Calibri" pitchFamily="34" charset="0"/>
              <a:cs typeface="Arial" pitchFamily="34" charset="0"/>
            </a:endParaRPr>
          </a:p>
          <a:p>
            <a:pPr marL="609600" indent="-609600" defTabSz="992188">
              <a:lnSpc>
                <a:spcPct val="90000"/>
              </a:lnSpc>
              <a:spcBef>
                <a:spcPct val="0"/>
              </a:spcBef>
              <a:spcAft>
                <a:spcPct val="20000"/>
              </a:spcAft>
            </a:pPr>
            <a:r>
              <a:rPr lang="en-US" sz="2400" dirty="0">
                <a:latin typeface="Calibri" pitchFamily="34" charset="0"/>
                <a:cs typeface="Arial" pitchFamily="34" charset="0"/>
              </a:rPr>
              <a:t>-Molecular weight determination.</a:t>
            </a:r>
          </a:p>
          <a:p>
            <a:pPr marL="609600" indent="-609600" defTabSz="992188">
              <a:lnSpc>
                <a:spcPct val="90000"/>
              </a:lnSpc>
              <a:spcBef>
                <a:spcPct val="0"/>
              </a:spcBef>
              <a:spcAft>
                <a:spcPct val="20000"/>
              </a:spcAft>
            </a:pPr>
            <a:endParaRPr lang="en-US" sz="2400" dirty="0">
              <a:latin typeface="Calibri" pitchFamily="34" charset="0"/>
              <a:cs typeface="Arial" pitchFamily="34" charset="0"/>
            </a:endParaRPr>
          </a:p>
          <a:p>
            <a:pPr marL="609600" indent="-609600" defTabSz="992188">
              <a:lnSpc>
                <a:spcPct val="90000"/>
              </a:lnSpc>
              <a:spcBef>
                <a:spcPct val="0"/>
              </a:spcBef>
              <a:spcAft>
                <a:spcPct val="20000"/>
              </a:spcAft>
            </a:pPr>
            <a:r>
              <a:rPr lang="en-US" sz="2400" dirty="0">
                <a:latin typeface="Calibri" pitchFamily="34" charset="0"/>
                <a:cs typeface="Arial" pitchFamily="34" charset="0"/>
              </a:rPr>
              <a:t>-Fractionation of macromolecules.</a:t>
            </a:r>
          </a:p>
          <a:p>
            <a:pPr marL="609600" indent="-609600" defTabSz="992188">
              <a:lnSpc>
                <a:spcPct val="90000"/>
              </a:lnSpc>
              <a:spcBef>
                <a:spcPct val="0"/>
              </a:spcBef>
              <a:spcAft>
                <a:spcPct val="20000"/>
              </a:spcAft>
            </a:pPr>
            <a:endParaRPr lang="en-US" sz="2400" dirty="0">
              <a:latin typeface="Calibri" pitchFamily="34" charset="0"/>
              <a:cs typeface="Arial" pitchFamily="34" charset="0"/>
            </a:endParaRPr>
          </a:p>
          <a:p>
            <a:pPr marL="609600" indent="-609600" defTabSz="992188">
              <a:lnSpc>
                <a:spcPct val="90000"/>
              </a:lnSpc>
              <a:spcBef>
                <a:spcPct val="0"/>
              </a:spcBef>
              <a:spcAft>
                <a:spcPct val="20000"/>
              </a:spcAft>
            </a:pPr>
            <a:r>
              <a:rPr lang="en-US" sz="2400" dirty="0">
                <a:latin typeface="Calibri" pitchFamily="34" charset="0"/>
                <a:cs typeface="Arial" pitchFamily="34" charset="0"/>
              </a:rPr>
              <a:t>-purification.</a:t>
            </a:r>
          </a:p>
        </p:txBody>
      </p:sp>
    </p:spTree>
    <p:extLst>
      <p:ext uri="{BB962C8B-B14F-4D97-AF65-F5344CB8AC3E}">
        <p14:creationId xmlns:p14="http://schemas.microsoft.com/office/powerpoint/2010/main" val="348631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50591" t="34250" r="31691" b="20469"/>
          <a:stretch>
            <a:fillRect/>
          </a:stretch>
        </p:blipFill>
        <p:spPr bwMode="auto">
          <a:xfrm>
            <a:off x="4079776" y="188640"/>
            <a:ext cx="3240360" cy="4968552"/>
          </a:xfrm>
          <a:prstGeom prst="rect">
            <a:avLst/>
          </a:prstGeom>
          <a:solidFill>
            <a:srgbClr val="FFFFFF">
              <a:shade val="85000"/>
            </a:srgbClr>
          </a:solidFill>
          <a:ln w="381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مربع نص 5"/>
          <p:cNvSpPr txBox="1"/>
          <p:nvPr/>
        </p:nvSpPr>
        <p:spPr>
          <a:xfrm>
            <a:off x="1487488" y="5445225"/>
            <a:ext cx="9036496" cy="1200329"/>
          </a:xfrm>
          <a:prstGeom prst="rect">
            <a:avLst/>
          </a:prstGeom>
          <a:noFill/>
        </p:spPr>
        <p:txBody>
          <a:bodyPr wrap="square" rtlCol="1">
            <a:spAutoFit/>
          </a:bodyPr>
          <a:lstStyle/>
          <a:p>
            <a:pPr algn="ctr" rtl="0"/>
            <a:r>
              <a:rPr lang="en-US" b="1" dirty="0">
                <a:solidFill>
                  <a:schemeClr val="accent1"/>
                </a:solidFill>
                <a:latin typeface="Calibri" pitchFamily="34" charset="0"/>
                <a:cs typeface="Arial" pitchFamily="34" charset="0"/>
              </a:rPr>
              <a:t>elution volume, </a:t>
            </a:r>
            <a:r>
              <a:rPr lang="en-US" b="1" dirty="0" err="1">
                <a:solidFill>
                  <a:schemeClr val="accent1"/>
                </a:solidFill>
                <a:latin typeface="Calibri" pitchFamily="34" charset="0"/>
                <a:cs typeface="Arial" pitchFamily="34" charset="0"/>
              </a:rPr>
              <a:t>V</a:t>
            </a:r>
            <a:r>
              <a:rPr lang="en-US" b="1" baseline="-25000" dirty="0" err="1">
                <a:solidFill>
                  <a:schemeClr val="accent1"/>
                </a:solidFill>
                <a:latin typeface="Calibri" pitchFamily="34" charset="0"/>
                <a:cs typeface="Arial" pitchFamily="34" charset="0"/>
              </a:rPr>
              <a:t>e</a:t>
            </a:r>
            <a:r>
              <a:rPr lang="en-US" b="1" dirty="0">
                <a:solidFill>
                  <a:schemeClr val="accent1"/>
                </a:solidFill>
                <a:latin typeface="Calibri" pitchFamily="34" charset="0"/>
                <a:cs typeface="Arial" pitchFamily="34" charset="0"/>
              </a:rPr>
              <a:t> is proportional to log of molecular weight.</a:t>
            </a:r>
          </a:p>
          <a:p>
            <a:pPr algn="l" rtl="0"/>
            <a:endParaRPr lang="en-US" dirty="0">
              <a:solidFill>
                <a:srgbClr val="C00000"/>
              </a:solidFill>
              <a:latin typeface="Calibri" pitchFamily="34" charset="0"/>
              <a:cs typeface="Arial" pitchFamily="34" charset="0"/>
            </a:endParaRPr>
          </a:p>
          <a:p>
            <a:pPr algn="l" rtl="0"/>
            <a:r>
              <a:rPr lang="en-US" dirty="0">
                <a:latin typeface="Calibri" pitchFamily="34" charset="0"/>
              </a:rPr>
              <a:t>For high molecular weight less elution volume is needed, and for small molecular weight the large elution volume is needed to elute the sample.  </a:t>
            </a:r>
            <a:endParaRPr lang="ar-SA" dirty="0">
              <a:latin typeface="Calibri" pitchFamily="34" charset="0"/>
            </a:endParaRPr>
          </a:p>
        </p:txBody>
      </p:sp>
    </p:spTree>
    <p:extLst>
      <p:ext uri="{BB962C8B-B14F-4D97-AF65-F5344CB8AC3E}">
        <p14:creationId xmlns:p14="http://schemas.microsoft.com/office/powerpoint/2010/main" val="29759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41782" y="1070068"/>
            <a:ext cx="9207392" cy="4216539"/>
          </a:xfrm>
          <a:prstGeom prst="rect">
            <a:avLst/>
          </a:prstGeom>
          <a:noFill/>
        </p:spPr>
        <p:txBody>
          <a:bodyPr wrap="square" rtlCol="1">
            <a:spAutoFit/>
          </a:bodyPr>
          <a:lstStyle/>
          <a:p>
            <a:pPr algn="l" rtl="0"/>
            <a:r>
              <a:rPr lang="en-US" sz="2800" b="1" dirty="0">
                <a:solidFill>
                  <a:schemeClr val="accent1"/>
                </a:solidFill>
                <a:latin typeface="Calibri" pitchFamily="34" charset="0"/>
              </a:rPr>
              <a:t>Cautions must be taken:</a:t>
            </a:r>
          </a:p>
          <a:p>
            <a:pPr algn="l" rtl="0"/>
            <a:endParaRPr lang="en-US" sz="2000" dirty="0">
              <a:latin typeface="Calibri" pitchFamily="34" charset="0"/>
            </a:endParaRPr>
          </a:p>
          <a:p>
            <a:pPr algn="l" rtl="0"/>
            <a:r>
              <a:rPr lang="en-US" sz="2000" dirty="0">
                <a:latin typeface="Calibri" pitchFamily="34" charset="0"/>
              </a:rPr>
              <a:t>It is important that the gel should be:</a:t>
            </a:r>
          </a:p>
          <a:p>
            <a:pPr algn="l" rtl="0"/>
            <a:endParaRPr lang="en-US" sz="2000" dirty="0">
              <a:latin typeface="Calibri" pitchFamily="34" charset="0"/>
            </a:endParaRPr>
          </a:p>
          <a:p>
            <a:pPr algn="l" rtl="0">
              <a:buFontTx/>
              <a:buChar char="-"/>
            </a:pPr>
            <a:r>
              <a:rPr lang="en-US" sz="2000" dirty="0">
                <a:latin typeface="Calibri" pitchFamily="34" charset="0"/>
              </a:rPr>
              <a:t>Homogenous.</a:t>
            </a:r>
          </a:p>
          <a:p>
            <a:pPr algn="l" rtl="0">
              <a:buFontTx/>
              <a:buChar char="-"/>
            </a:pPr>
            <a:endParaRPr lang="en-US" sz="2000" dirty="0">
              <a:latin typeface="Calibri" pitchFamily="34" charset="0"/>
            </a:endParaRPr>
          </a:p>
          <a:p>
            <a:pPr algn="l" rtl="0">
              <a:buFontTx/>
              <a:buChar char="-"/>
            </a:pPr>
            <a:r>
              <a:rPr lang="en-US" sz="2000" dirty="0">
                <a:latin typeface="Calibri" pitchFamily="34" charset="0"/>
              </a:rPr>
              <a:t>Free from bubbles.</a:t>
            </a:r>
          </a:p>
          <a:p>
            <a:pPr algn="l" rtl="0">
              <a:buFontTx/>
              <a:buChar char="-"/>
            </a:pPr>
            <a:endParaRPr lang="en-US" sz="2000" dirty="0">
              <a:latin typeface="Calibri" pitchFamily="34" charset="0"/>
            </a:endParaRPr>
          </a:p>
          <a:p>
            <a:pPr algn="l" rtl="0">
              <a:buFontTx/>
              <a:buChar char="-"/>
            </a:pPr>
            <a:r>
              <a:rPr lang="en-US" sz="2000" dirty="0">
                <a:latin typeface="Calibri" pitchFamily="34" charset="0"/>
              </a:rPr>
              <a:t>Free from cracks.</a:t>
            </a:r>
          </a:p>
          <a:p>
            <a:pPr algn="l" rtl="0">
              <a:buFontTx/>
              <a:buChar char="-"/>
            </a:pPr>
            <a:endParaRPr lang="en-US" sz="2000" dirty="0">
              <a:latin typeface="Calibri" pitchFamily="34" charset="0"/>
            </a:endParaRPr>
          </a:p>
          <a:p>
            <a:pPr algn="l" rtl="0">
              <a:buFontTx/>
              <a:buChar char="-"/>
            </a:pPr>
            <a:r>
              <a:rPr lang="en-US" sz="2000" dirty="0">
                <a:latin typeface="Calibri" pitchFamily="34" charset="0"/>
              </a:rPr>
              <a:t>Free from spaces between the walls.</a:t>
            </a:r>
          </a:p>
          <a:p>
            <a:pPr algn="l" rtl="0">
              <a:buFontTx/>
              <a:buChar char="-"/>
            </a:pPr>
            <a:endParaRPr lang="en-US" sz="2000" dirty="0">
              <a:latin typeface="Calibri" pitchFamily="34" charset="0"/>
            </a:endParaRPr>
          </a:p>
          <a:p>
            <a:pPr algn="l" rtl="0">
              <a:buFontTx/>
              <a:buChar char="-"/>
            </a:pPr>
            <a:r>
              <a:rPr lang="en-US" sz="2000" dirty="0">
                <a:latin typeface="Calibri" pitchFamily="34" charset="0"/>
              </a:rPr>
              <a:t> And it should be covered by the liquid "mobile phase" all the </a:t>
            </a:r>
            <a:r>
              <a:rPr lang="en-GB" sz="2000" dirty="0">
                <a:latin typeface="Calibri" pitchFamily="34" charset="0"/>
              </a:rPr>
              <a:t>time.</a:t>
            </a:r>
            <a:endParaRPr lang="ar-SA" sz="2000" dirty="0">
              <a:latin typeface="Calibri" pitchFamily="34" charset="0"/>
            </a:endParaRPr>
          </a:p>
        </p:txBody>
      </p:sp>
    </p:spTree>
    <p:extLst>
      <p:ext uri="{BB962C8B-B14F-4D97-AF65-F5344CB8AC3E}">
        <p14:creationId xmlns:p14="http://schemas.microsoft.com/office/powerpoint/2010/main" val="2359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24128" y="2798480"/>
            <a:ext cx="9177848" cy="2554545"/>
          </a:xfrm>
          <a:prstGeom prst="rect">
            <a:avLst/>
          </a:prstGeom>
        </p:spPr>
        <p:txBody>
          <a:bodyPr wrap="square">
            <a:spAutoFit/>
          </a:bodyPr>
          <a:lstStyle/>
          <a:p>
            <a:pPr algn="l" rtl="0"/>
            <a:endParaRPr lang="en-US" sz="2000" dirty="0">
              <a:latin typeface="Calibri" pitchFamily="34" charset="0"/>
            </a:endParaRPr>
          </a:p>
          <a:p>
            <a:pPr marL="342900" indent="-342900">
              <a:buAutoNum type="arabicPeriod"/>
            </a:pPr>
            <a:r>
              <a:rPr lang="en-US" sz="2000" dirty="0">
                <a:latin typeface="Calibri" pitchFamily="34" charset="0"/>
              </a:rPr>
              <a:t>The objective of this experiment is for students to learn the principles of gel filtration chromatography by separating of two substance according to the molecular weights.</a:t>
            </a:r>
          </a:p>
          <a:p>
            <a:pPr marL="342900" indent="-342900"/>
            <a:endParaRPr lang="en-US" sz="2000" dirty="0">
              <a:latin typeface="Calibri" pitchFamily="34" charset="0"/>
            </a:endParaRPr>
          </a:p>
          <a:p>
            <a:pPr algn="l" rtl="0"/>
            <a:r>
              <a:rPr lang="en-US" sz="2000" dirty="0">
                <a:latin typeface="Calibri" pitchFamily="34" charset="0"/>
              </a:rPr>
              <a:t>2. A practical experience on gel filtration chromatography in the laboratory.</a:t>
            </a:r>
          </a:p>
          <a:p>
            <a:pPr algn="l" rtl="0"/>
            <a:endParaRPr lang="en-US" sz="2000" dirty="0">
              <a:latin typeface="Calibri" pitchFamily="34" charset="0"/>
            </a:endParaRPr>
          </a:p>
          <a:p>
            <a:pPr algn="l" rtl="0"/>
            <a:r>
              <a:rPr lang="en-US" sz="2000" dirty="0">
                <a:latin typeface="Calibri" pitchFamily="34" charset="0"/>
              </a:rPr>
              <a:t>3. Importance of gel filtration chromatography and procedures in purification.</a:t>
            </a:r>
            <a:endParaRPr lang="ar-SA" sz="2000" dirty="0">
              <a:latin typeface="Calibri" pitchFamily="34" charset="0"/>
            </a:endParaRPr>
          </a:p>
        </p:txBody>
      </p:sp>
      <p:sp>
        <p:nvSpPr>
          <p:cNvPr id="2" name="Title 1"/>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293807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08021" y="832226"/>
            <a:ext cx="2727926" cy="400110"/>
          </a:xfrm>
          <a:prstGeom prst="rect">
            <a:avLst/>
          </a:prstGeom>
        </p:spPr>
        <p:txBody>
          <a:bodyPr wrap="none">
            <a:spAutoFit/>
          </a:bodyPr>
          <a:lstStyle/>
          <a:p>
            <a:r>
              <a:rPr lang="en-US" sz="2000" b="1" dirty="0">
                <a:solidFill>
                  <a:schemeClr val="accent1"/>
                </a:solidFill>
                <a:cs typeface="Arial" charset="0"/>
              </a:rPr>
              <a:t>Practical Considerations</a:t>
            </a:r>
            <a:endParaRPr lang="ar-SA" sz="2000" dirty="0">
              <a:solidFill>
                <a:schemeClr val="accent1"/>
              </a:solidFill>
            </a:endParaRPr>
          </a:p>
        </p:txBody>
      </p:sp>
      <p:sp>
        <p:nvSpPr>
          <p:cNvPr id="36" name="مستطيل 35"/>
          <p:cNvSpPr/>
          <p:nvPr/>
        </p:nvSpPr>
        <p:spPr>
          <a:xfrm>
            <a:off x="1703513" y="1988841"/>
            <a:ext cx="7966231" cy="5432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defTabSz="844550">
              <a:lnSpc>
                <a:spcPct val="90000"/>
              </a:lnSpc>
              <a:spcBef>
                <a:spcPct val="0"/>
              </a:spcBef>
              <a:spcAft>
                <a:spcPct val="15000"/>
              </a:spcAft>
            </a:pPr>
            <a:r>
              <a:rPr lang="en-US" dirty="0">
                <a:latin typeface="Calibri" pitchFamily="34" charset="0"/>
                <a:cs typeface="Arial" charset="0"/>
              </a:rPr>
              <a:t>-Gels of various pore size are available </a:t>
            </a:r>
            <a:r>
              <a:rPr lang="en-US" dirty="0">
                <a:latin typeface="Calibri" pitchFamily="34" charset="0"/>
                <a:cs typeface="Arial" charset="0"/>
                <a:sym typeface="Wingdings" pitchFamily="2" charset="2"/>
              </a:rPr>
              <a:t> choose the one with the best fractionation range for your sample</a:t>
            </a:r>
            <a:endParaRPr lang="en-CA" dirty="0">
              <a:latin typeface="Calibri" pitchFamily="34" charset="0"/>
            </a:endParaRPr>
          </a:p>
        </p:txBody>
      </p:sp>
      <p:sp>
        <p:nvSpPr>
          <p:cNvPr id="30" name="شارة رتبة 10"/>
          <p:cNvSpPr/>
          <p:nvPr/>
        </p:nvSpPr>
        <p:spPr>
          <a:xfrm>
            <a:off x="1775217" y="3793790"/>
            <a:ext cx="648376" cy="2778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endParaRPr lang="en-CA" sz="2000" dirty="0"/>
          </a:p>
        </p:txBody>
      </p:sp>
      <p:sp>
        <p:nvSpPr>
          <p:cNvPr id="28" name="مستطيل 27"/>
          <p:cNvSpPr/>
          <p:nvPr/>
        </p:nvSpPr>
        <p:spPr>
          <a:xfrm>
            <a:off x="1775521" y="2924945"/>
            <a:ext cx="7966231" cy="5432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defTabSz="844550">
              <a:lnSpc>
                <a:spcPct val="90000"/>
              </a:lnSpc>
              <a:spcBef>
                <a:spcPct val="0"/>
              </a:spcBef>
              <a:spcAft>
                <a:spcPct val="15000"/>
              </a:spcAft>
            </a:pPr>
            <a:r>
              <a:rPr lang="en-US" b="1" dirty="0">
                <a:cs typeface="Arial" charset="0"/>
              </a:rPr>
              <a:t>-</a:t>
            </a:r>
            <a:r>
              <a:rPr lang="en-US" dirty="0">
                <a:latin typeface="Calibri" pitchFamily="34" charset="0"/>
                <a:cs typeface="Arial" charset="0"/>
              </a:rPr>
              <a:t>Good separation usually require </a:t>
            </a:r>
            <a:r>
              <a:rPr lang="en-US" dirty="0">
                <a:solidFill>
                  <a:schemeClr val="accent1"/>
                </a:solidFill>
                <a:latin typeface="Calibri" pitchFamily="34" charset="0"/>
                <a:cs typeface="Arial" charset="0"/>
              </a:rPr>
              <a:t>long columns </a:t>
            </a:r>
            <a:r>
              <a:rPr lang="en-US" dirty="0">
                <a:latin typeface="Calibri" pitchFamily="34" charset="0"/>
                <a:cs typeface="Arial" charset="0"/>
              </a:rPr>
              <a:t>and </a:t>
            </a:r>
            <a:r>
              <a:rPr lang="en-US" dirty="0">
                <a:solidFill>
                  <a:schemeClr val="accent1"/>
                </a:solidFill>
                <a:latin typeface="Calibri" pitchFamily="34" charset="0"/>
                <a:cs typeface="Arial" charset="0"/>
              </a:rPr>
              <a:t>slow flow </a:t>
            </a:r>
            <a:r>
              <a:rPr lang="en-US" dirty="0">
                <a:latin typeface="Calibri" pitchFamily="34" charset="0"/>
                <a:cs typeface="Arial" charset="0"/>
              </a:rPr>
              <a:t>rate.</a:t>
            </a:r>
            <a:endParaRPr lang="en-CA" dirty="0">
              <a:latin typeface="Calibri" pitchFamily="34" charset="0"/>
            </a:endParaRPr>
          </a:p>
        </p:txBody>
      </p:sp>
      <p:sp>
        <p:nvSpPr>
          <p:cNvPr id="16" name="مستطيل 15"/>
          <p:cNvSpPr/>
          <p:nvPr/>
        </p:nvSpPr>
        <p:spPr>
          <a:xfrm>
            <a:off x="1631504" y="4581128"/>
            <a:ext cx="8280920" cy="360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defTabSz="844550">
              <a:lnSpc>
                <a:spcPct val="90000"/>
              </a:lnSpc>
              <a:spcBef>
                <a:spcPct val="0"/>
              </a:spcBef>
              <a:spcAft>
                <a:spcPct val="15000"/>
              </a:spcAft>
            </a:pPr>
            <a:r>
              <a:rPr lang="en-US" dirty="0">
                <a:latin typeface="Calibri" pitchFamily="34" charset="0"/>
                <a:cs typeface="Arial" charset="0"/>
              </a:rPr>
              <a:t>-Gel filtration is NOT recommended for separating proteins with only a small difference in molecular weight .</a:t>
            </a:r>
          </a:p>
        </p:txBody>
      </p:sp>
    </p:spTree>
    <p:extLst>
      <p:ext uri="{BB962C8B-B14F-4D97-AF65-F5344CB8AC3E}">
        <p14:creationId xmlns:p14="http://schemas.microsoft.com/office/powerpoint/2010/main" val="4204658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358008"/>
            <a:ext cx="7620000" cy="1143000"/>
          </a:xfrm>
        </p:spPr>
        <p:txBody>
          <a:bodyPr/>
          <a:lstStyle/>
          <a:p>
            <a:pPr algn="ctr"/>
            <a:r>
              <a:rPr lang="en-US" sz="6600" b="1" dirty="0">
                <a:latin typeface="+mn-lt"/>
              </a:rPr>
              <a:t>Practical part </a:t>
            </a:r>
            <a:endParaRPr lang="ar-SA" sz="6600" b="1" dirty="0">
              <a:latin typeface="+mn-lt"/>
            </a:endParaRPr>
          </a:p>
        </p:txBody>
      </p:sp>
    </p:spTree>
    <p:extLst>
      <p:ext uri="{BB962C8B-B14F-4D97-AF65-F5344CB8AC3E}">
        <p14:creationId xmlns:p14="http://schemas.microsoft.com/office/powerpoint/2010/main" val="147138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23792" y="896986"/>
            <a:ext cx="2727926" cy="400110"/>
          </a:xfrm>
          <a:prstGeom prst="rect">
            <a:avLst/>
          </a:prstGeom>
        </p:spPr>
        <p:txBody>
          <a:bodyPr wrap="none">
            <a:spAutoFit/>
          </a:bodyPr>
          <a:lstStyle/>
          <a:p>
            <a:r>
              <a:rPr lang="en-US" sz="2000" b="1" dirty="0">
                <a:solidFill>
                  <a:schemeClr val="accent1"/>
                </a:solidFill>
                <a:cs typeface="Arial" charset="0"/>
              </a:rPr>
              <a:t>Practical Considerations</a:t>
            </a:r>
            <a:endParaRPr lang="ar-SA" sz="2000" dirty="0">
              <a:solidFill>
                <a:schemeClr val="accent1"/>
              </a:solidFill>
            </a:endParaRPr>
          </a:p>
        </p:txBody>
      </p:sp>
      <p:sp>
        <p:nvSpPr>
          <p:cNvPr id="36" name="مستطيل 35"/>
          <p:cNvSpPr/>
          <p:nvPr/>
        </p:nvSpPr>
        <p:spPr>
          <a:xfrm>
            <a:off x="1703513" y="1988841"/>
            <a:ext cx="7966231" cy="5432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defTabSz="844550">
              <a:lnSpc>
                <a:spcPct val="90000"/>
              </a:lnSpc>
              <a:spcBef>
                <a:spcPct val="0"/>
              </a:spcBef>
              <a:spcAft>
                <a:spcPct val="15000"/>
              </a:spcAft>
            </a:pPr>
            <a:r>
              <a:rPr lang="en-US" dirty="0">
                <a:latin typeface="Calibri" pitchFamily="34" charset="0"/>
                <a:cs typeface="Arial" charset="0"/>
              </a:rPr>
              <a:t>-Gels of various pore size are available </a:t>
            </a:r>
            <a:r>
              <a:rPr lang="en-US" dirty="0">
                <a:latin typeface="Calibri" pitchFamily="34" charset="0"/>
                <a:cs typeface="Arial" charset="0"/>
                <a:sym typeface="Wingdings" pitchFamily="2" charset="2"/>
              </a:rPr>
              <a:t> choose the one with the best fractionation range for your sample</a:t>
            </a:r>
            <a:endParaRPr lang="en-CA" dirty="0">
              <a:latin typeface="Calibri" pitchFamily="34" charset="0"/>
            </a:endParaRPr>
          </a:p>
        </p:txBody>
      </p:sp>
      <p:sp>
        <p:nvSpPr>
          <p:cNvPr id="30" name="شارة رتبة 10"/>
          <p:cNvSpPr/>
          <p:nvPr/>
        </p:nvSpPr>
        <p:spPr>
          <a:xfrm>
            <a:off x="1775217" y="3793790"/>
            <a:ext cx="648376" cy="2778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endParaRPr lang="en-CA" sz="2000" dirty="0"/>
          </a:p>
        </p:txBody>
      </p:sp>
      <p:sp>
        <p:nvSpPr>
          <p:cNvPr id="28" name="مستطيل 27"/>
          <p:cNvSpPr/>
          <p:nvPr/>
        </p:nvSpPr>
        <p:spPr>
          <a:xfrm>
            <a:off x="1775521" y="2924945"/>
            <a:ext cx="7966231" cy="5432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defTabSz="844550">
              <a:lnSpc>
                <a:spcPct val="90000"/>
              </a:lnSpc>
              <a:spcBef>
                <a:spcPct val="0"/>
              </a:spcBef>
              <a:spcAft>
                <a:spcPct val="15000"/>
              </a:spcAft>
            </a:pPr>
            <a:r>
              <a:rPr lang="en-US" b="1" dirty="0">
                <a:cs typeface="Arial" charset="0"/>
              </a:rPr>
              <a:t>-</a:t>
            </a:r>
            <a:r>
              <a:rPr lang="en-US" dirty="0">
                <a:latin typeface="Calibri" pitchFamily="34" charset="0"/>
                <a:cs typeface="Arial" charset="0"/>
              </a:rPr>
              <a:t>Good separation usually require </a:t>
            </a:r>
            <a:r>
              <a:rPr lang="en-US" dirty="0">
                <a:solidFill>
                  <a:schemeClr val="accent1"/>
                </a:solidFill>
                <a:latin typeface="Calibri" pitchFamily="34" charset="0"/>
                <a:cs typeface="Arial" charset="0"/>
              </a:rPr>
              <a:t>long columns </a:t>
            </a:r>
            <a:r>
              <a:rPr lang="en-US" dirty="0">
                <a:latin typeface="Calibri" pitchFamily="34" charset="0"/>
                <a:cs typeface="Arial" charset="0"/>
              </a:rPr>
              <a:t>and </a:t>
            </a:r>
            <a:r>
              <a:rPr lang="en-US" dirty="0">
                <a:solidFill>
                  <a:schemeClr val="accent1"/>
                </a:solidFill>
                <a:latin typeface="Calibri" pitchFamily="34" charset="0"/>
                <a:cs typeface="Arial" charset="0"/>
              </a:rPr>
              <a:t>slow flow </a:t>
            </a:r>
            <a:r>
              <a:rPr lang="en-US" dirty="0">
                <a:latin typeface="Calibri" pitchFamily="34" charset="0"/>
                <a:cs typeface="Arial" charset="0"/>
              </a:rPr>
              <a:t>rate.</a:t>
            </a:r>
            <a:endParaRPr lang="en-CA" dirty="0">
              <a:latin typeface="Calibri" pitchFamily="34" charset="0"/>
            </a:endParaRPr>
          </a:p>
        </p:txBody>
      </p:sp>
      <p:sp>
        <p:nvSpPr>
          <p:cNvPr id="16" name="مستطيل 15"/>
          <p:cNvSpPr/>
          <p:nvPr/>
        </p:nvSpPr>
        <p:spPr>
          <a:xfrm>
            <a:off x="1631504" y="4581128"/>
            <a:ext cx="8280920" cy="360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defTabSz="844550">
              <a:lnSpc>
                <a:spcPct val="90000"/>
              </a:lnSpc>
              <a:spcBef>
                <a:spcPct val="0"/>
              </a:spcBef>
              <a:spcAft>
                <a:spcPct val="15000"/>
              </a:spcAft>
            </a:pPr>
            <a:r>
              <a:rPr lang="en-US" dirty="0">
                <a:latin typeface="Calibri" pitchFamily="34" charset="0"/>
                <a:cs typeface="Arial" charset="0"/>
              </a:rPr>
              <a:t>-Gel filtration is NOT recommended for separating proteins with only a small difference in molecular weight .</a:t>
            </a:r>
          </a:p>
        </p:txBody>
      </p:sp>
    </p:spTree>
    <p:extLst>
      <p:ext uri="{BB962C8B-B14F-4D97-AF65-F5344CB8AC3E}">
        <p14:creationId xmlns:p14="http://schemas.microsoft.com/office/powerpoint/2010/main" val="402487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160" y="1482420"/>
            <a:ext cx="9805591" cy="4062651"/>
          </a:xfrm>
          <a:prstGeom prst="rect">
            <a:avLst/>
          </a:prstGeom>
        </p:spPr>
        <p:txBody>
          <a:bodyPr wrap="square">
            <a:spAutoFit/>
          </a:bodyPr>
          <a:lstStyle/>
          <a:p>
            <a:pPr marL="285750" indent="-285750" rtl="0">
              <a:buFont typeface="Arial" panose="020B0604020202020204" pitchFamily="34" charset="0"/>
              <a:buChar char="•"/>
            </a:pPr>
            <a:r>
              <a:rPr lang="en-US" sz="2000" dirty="0">
                <a:latin typeface="Calibri" pitchFamily="34" charset="0"/>
              </a:rPr>
              <a:t>The </a:t>
            </a:r>
            <a:r>
              <a:rPr lang="en-US" sz="2000" dirty="0">
                <a:latin typeface="Calibri" pitchFamily="34" charset="0"/>
              </a:rPr>
              <a:t>gel filtration material that will be used in the experiment is called </a:t>
            </a:r>
            <a:r>
              <a:rPr lang="en-US" sz="2000" dirty="0" err="1">
                <a:latin typeface="Calibri" pitchFamily="34" charset="0"/>
              </a:rPr>
              <a:t>Sephadex</a:t>
            </a:r>
            <a:r>
              <a:rPr lang="en-US" sz="2000" dirty="0">
                <a:latin typeface="Calibri" pitchFamily="34" charset="0"/>
              </a:rPr>
              <a:t> G-100 and it will separate molecules with molecular weights from 4,000 to </a:t>
            </a:r>
            <a:r>
              <a:rPr lang="en-US" sz="2000" dirty="0">
                <a:latin typeface="Calibri" pitchFamily="34" charset="0"/>
              </a:rPr>
              <a:t>150,000 Da.</a:t>
            </a:r>
          </a:p>
          <a:p>
            <a:pPr marL="285750" indent="-285750" rtl="0">
              <a:buFont typeface="Arial" panose="020B0604020202020204" pitchFamily="34" charset="0"/>
              <a:buChar char="•"/>
            </a:pPr>
            <a:endParaRPr lang="en-US" sz="2000" dirty="0">
              <a:latin typeface="Calibri" pitchFamily="34" charset="0"/>
            </a:endParaRPr>
          </a:p>
          <a:p>
            <a:pPr marL="285750" indent="-285750" rtl="0">
              <a:buFont typeface="Arial" panose="020B0604020202020204" pitchFamily="34" charset="0"/>
              <a:buChar char="•"/>
            </a:pPr>
            <a:r>
              <a:rPr lang="en-US" sz="2000" dirty="0">
                <a:latin typeface="Calibri" pitchFamily="34" charset="0"/>
              </a:rPr>
              <a:t>So, Those </a:t>
            </a:r>
            <a:r>
              <a:rPr lang="en-US" sz="2000" dirty="0">
                <a:latin typeface="Calibri" pitchFamily="34" charset="0"/>
              </a:rPr>
              <a:t>molecules which are with molecular weight larger than 150,000 will be excluded from the </a:t>
            </a:r>
            <a:r>
              <a:rPr lang="en-US" sz="2000" dirty="0">
                <a:latin typeface="Calibri" pitchFamily="34" charset="0"/>
              </a:rPr>
              <a:t>beads,  because of their huge size they can not get through the pores of the beads, and elute first. </a:t>
            </a:r>
          </a:p>
          <a:p>
            <a:pPr marL="285750" indent="-285750" rtl="0">
              <a:buFont typeface="Arial" panose="020B0604020202020204" pitchFamily="34" charset="0"/>
              <a:buChar char="•"/>
            </a:pPr>
            <a:endParaRPr lang="en-US" sz="2000" dirty="0">
              <a:latin typeface="Calibri" pitchFamily="34" charset="0"/>
            </a:endParaRPr>
          </a:p>
          <a:p>
            <a:pPr marL="285750" indent="-285750" rtl="0">
              <a:buFont typeface="Arial" panose="020B0604020202020204" pitchFamily="34" charset="0"/>
              <a:buChar char="•"/>
            </a:pPr>
            <a:endParaRPr lang="en-US" sz="2000" dirty="0">
              <a:latin typeface="Calibri" pitchFamily="34" charset="0"/>
            </a:endParaRPr>
          </a:p>
          <a:p>
            <a:pPr marL="285750" indent="-285750" rtl="0">
              <a:buFont typeface="Arial" panose="020B0604020202020204" pitchFamily="34" charset="0"/>
              <a:buChar char="•"/>
            </a:pPr>
            <a:r>
              <a:rPr lang="en-US" sz="2000" dirty="0">
                <a:latin typeface="Calibri" pitchFamily="34" charset="0"/>
              </a:rPr>
              <a:t>In your experiment:</a:t>
            </a:r>
          </a:p>
          <a:p>
            <a:pPr marL="285750" indent="-285750" rtl="0">
              <a:buFont typeface="Arial" panose="020B0604020202020204" pitchFamily="34" charset="0"/>
              <a:buChar char="•"/>
            </a:pPr>
            <a:endParaRPr lang="en-US" sz="2000" dirty="0">
              <a:latin typeface="Calibri" pitchFamily="34" charset="0"/>
            </a:endParaRPr>
          </a:p>
          <a:p>
            <a:pPr marL="285750" indent="-285750" rtl="0">
              <a:buFont typeface="Arial" panose="020B0604020202020204" pitchFamily="34" charset="0"/>
              <a:buChar char="•"/>
            </a:pPr>
            <a:r>
              <a:rPr lang="en-US" sz="2000" dirty="0">
                <a:latin typeface="Calibri" pitchFamily="34" charset="0"/>
              </a:rPr>
              <a:t> you will </a:t>
            </a:r>
            <a:r>
              <a:rPr lang="en-US" sz="2000" dirty="0">
                <a:latin typeface="Calibri" pitchFamily="34" charset="0"/>
              </a:rPr>
              <a:t>separate a mixture of blue </a:t>
            </a:r>
            <a:r>
              <a:rPr lang="en-US" sz="2000" dirty="0">
                <a:latin typeface="Calibri" pitchFamily="34" charset="0"/>
              </a:rPr>
              <a:t>dextran [sugar] with </a:t>
            </a:r>
            <a:r>
              <a:rPr lang="en-US" sz="2000" dirty="0" err="1">
                <a:latin typeface="Calibri" pitchFamily="34" charset="0"/>
              </a:rPr>
              <a:t>m.wt</a:t>
            </a:r>
            <a:r>
              <a:rPr lang="en-US" sz="2000" dirty="0">
                <a:latin typeface="Calibri" pitchFamily="34" charset="0"/>
              </a:rPr>
              <a:t>.= </a:t>
            </a:r>
            <a:r>
              <a:rPr lang="en-US" sz="2000" dirty="0">
                <a:latin typeface="Calibri" pitchFamily="34" charset="0"/>
              </a:rPr>
              <a:t>2,000,000 Da </a:t>
            </a:r>
            <a:r>
              <a:rPr lang="en-US" sz="2000" dirty="0">
                <a:latin typeface="Calibri" pitchFamily="34" charset="0"/>
              </a:rPr>
              <a:t>and </a:t>
            </a:r>
            <a:r>
              <a:rPr lang="en-US" sz="2000" dirty="0" err="1">
                <a:latin typeface="Calibri" pitchFamily="34" charset="0"/>
              </a:rPr>
              <a:t>bromophenol</a:t>
            </a:r>
            <a:r>
              <a:rPr lang="en-US" sz="2000" dirty="0">
                <a:latin typeface="Calibri" pitchFamily="34" charset="0"/>
              </a:rPr>
              <a:t> </a:t>
            </a:r>
            <a:r>
              <a:rPr lang="en-US" sz="2000" dirty="0">
                <a:latin typeface="Calibri" pitchFamily="34" charset="0"/>
              </a:rPr>
              <a:t>blue[dye] </a:t>
            </a:r>
            <a:r>
              <a:rPr lang="en-US" sz="2000" dirty="0" err="1">
                <a:latin typeface="Calibri" pitchFamily="34" charset="0"/>
              </a:rPr>
              <a:t>m.wt</a:t>
            </a:r>
            <a:r>
              <a:rPr lang="en-US" sz="2000" dirty="0">
                <a:latin typeface="Calibri" pitchFamily="34" charset="0"/>
              </a:rPr>
              <a:t>.= </a:t>
            </a:r>
            <a:r>
              <a:rPr lang="en-US" sz="2000" dirty="0">
                <a:latin typeface="Calibri" pitchFamily="34" charset="0"/>
              </a:rPr>
              <a:t>669.99 Da </a:t>
            </a:r>
            <a:r>
              <a:rPr lang="en-US" sz="2000" dirty="0"/>
              <a:t>.</a:t>
            </a:r>
          </a:p>
          <a:p>
            <a:pPr algn="ctr" rtl="0"/>
            <a:endParaRPr lang="en-US" dirty="0">
              <a:latin typeface="Calibri" pitchFamily="34" charset="0"/>
            </a:endParaRPr>
          </a:p>
        </p:txBody>
      </p:sp>
    </p:spTree>
    <p:extLst>
      <p:ext uri="{BB962C8B-B14F-4D97-AF65-F5344CB8AC3E}">
        <p14:creationId xmlns:p14="http://schemas.microsoft.com/office/powerpoint/2010/main" val="838679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لينة\Desktop\BCH333\BCH 333 2015\الفصل الدراسي الثاني\صور\DSC_00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845" t="13414" r="16059"/>
          <a:stretch/>
        </p:blipFill>
        <p:spPr bwMode="auto">
          <a:xfrm>
            <a:off x="1847529" y="188640"/>
            <a:ext cx="2264229" cy="4364406"/>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4255924" y="1412776"/>
            <a:ext cx="3280236" cy="677108"/>
          </a:xfrm>
          <a:prstGeom prst="rect">
            <a:avLst/>
          </a:prstGeom>
          <a:noFill/>
          <a:ln>
            <a:solidFill>
              <a:schemeClr val="accent1">
                <a:lumMod val="75000"/>
              </a:schemeClr>
            </a:solidFill>
          </a:ln>
        </p:spPr>
        <p:txBody>
          <a:bodyPr wrap="square" rtlCol="1">
            <a:spAutoFit/>
          </a:bodyPr>
          <a:lstStyle/>
          <a:p>
            <a:pPr algn="ctr" rtl="0"/>
            <a:r>
              <a:rPr lang="en-US" sz="2000" b="1" dirty="0">
                <a:solidFill>
                  <a:schemeClr val="accent1">
                    <a:lumMod val="75000"/>
                  </a:schemeClr>
                </a:solidFill>
              </a:rPr>
              <a:t>1. </a:t>
            </a:r>
            <a:r>
              <a:rPr lang="en-US" dirty="0"/>
              <a:t>Remove the excess buffer, then add 1 ml of your sample</a:t>
            </a:r>
            <a:endParaRPr lang="ar-SA" dirty="0"/>
          </a:p>
        </p:txBody>
      </p:sp>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45079" t="17883" r="34762"/>
          <a:stretch/>
        </p:blipFill>
        <p:spPr>
          <a:xfrm>
            <a:off x="7752185" y="287368"/>
            <a:ext cx="1843315" cy="4221753"/>
          </a:xfrm>
          <a:prstGeom prst="rect">
            <a:avLst/>
          </a:prstGeom>
        </p:spPr>
      </p:pic>
      <p:sp>
        <p:nvSpPr>
          <p:cNvPr id="5" name="مربع نص 4"/>
          <p:cNvSpPr txBox="1"/>
          <p:nvPr/>
        </p:nvSpPr>
        <p:spPr>
          <a:xfrm>
            <a:off x="1735644" y="5443146"/>
            <a:ext cx="3280236" cy="400110"/>
          </a:xfrm>
          <a:prstGeom prst="rect">
            <a:avLst/>
          </a:prstGeom>
          <a:noFill/>
          <a:ln>
            <a:solidFill>
              <a:schemeClr val="accent1">
                <a:lumMod val="75000"/>
              </a:schemeClr>
            </a:solidFill>
          </a:ln>
        </p:spPr>
        <p:txBody>
          <a:bodyPr wrap="square" rtlCol="1">
            <a:spAutoFit/>
          </a:bodyPr>
          <a:lstStyle/>
          <a:p>
            <a:pPr algn="l" rtl="0"/>
            <a:r>
              <a:rPr lang="en-US" sz="2000" b="1" dirty="0">
                <a:solidFill>
                  <a:schemeClr val="accent1">
                    <a:lumMod val="75000"/>
                  </a:schemeClr>
                </a:solidFill>
              </a:rPr>
              <a:t>   2. </a:t>
            </a:r>
            <a:r>
              <a:rPr lang="en-US" dirty="0"/>
              <a:t>Collect the fractions.</a:t>
            </a:r>
            <a:endParaRPr lang="ar-SA" dirty="0"/>
          </a:p>
        </p:txBody>
      </p:sp>
      <p:sp>
        <p:nvSpPr>
          <p:cNvPr id="6" name="مربع نص 5"/>
          <p:cNvSpPr txBox="1"/>
          <p:nvPr/>
        </p:nvSpPr>
        <p:spPr>
          <a:xfrm>
            <a:off x="1755506" y="5949280"/>
            <a:ext cx="4340494" cy="400110"/>
          </a:xfrm>
          <a:prstGeom prst="rect">
            <a:avLst/>
          </a:prstGeom>
          <a:noFill/>
          <a:ln>
            <a:solidFill>
              <a:schemeClr val="accent1">
                <a:lumMod val="75000"/>
              </a:schemeClr>
            </a:solidFill>
          </a:ln>
        </p:spPr>
        <p:txBody>
          <a:bodyPr wrap="square" rtlCol="1">
            <a:spAutoFit/>
          </a:bodyPr>
          <a:lstStyle/>
          <a:p>
            <a:pPr algn="ctr" rtl="0"/>
            <a:r>
              <a:rPr lang="en-US" sz="2000" b="1" dirty="0">
                <a:solidFill>
                  <a:schemeClr val="accent1">
                    <a:lumMod val="75000"/>
                  </a:schemeClr>
                </a:solidFill>
              </a:rPr>
              <a:t>3. </a:t>
            </a:r>
            <a:r>
              <a:rPr lang="en-US" dirty="0"/>
              <a:t>Read the absorbance for each fraction.</a:t>
            </a:r>
            <a:endParaRPr lang="ar-SA" dirty="0"/>
          </a:p>
        </p:txBody>
      </p:sp>
      <p:sp>
        <p:nvSpPr>
          <p:cNvPr id="7" name="مربع نص 6"/>
          <p:cNvSpPr txBox="1"/>
          <p:nvPr/>
        </p:nvSpPr>
        <p:spPr>
          <a:xfrm>
            <a:off x="1735644" y="6428251"/>
            <a:ext cx="5080436" cy="400110"/>
          </a:xfrm>
          <a:prstGeom prst="rect">
            <a:avLst/>
          </a:prstGeom>
          <a:noFill/>
          <a:ln>
            <a:solidFill>
              <a:schemeClr val="accent1">
                <a:lumMod val="75000"/>
              </a:schemeClr>
            </a:solidFill>
          </a:ln>
        </p:spPr>
        <p:txBody>
          <a:bodyPr wrap="square" rtlCol="1">
            <a:spAutoFit/>
          </a:bodyPr>
          <a:lstStyle/>
          <a:p>
            <a:pPr algn="l" rtl="0"/>
            <a:r>
              <a:rPr lang="en-US" sz="2000" b="1" dirty="0">
                <a:solidFill>
                  <a:schemeClr val="accent1">
                    <a:lumMod val="75000"/>
                  </a:schemeClr>
                </a:solidFill>
              </a:rPr>
              <a:t>  4. </a:t>
            </a:r>
            <a:r>
              <a:rPr lang="en-US" dirty="0"/>
              <a:t>Draw the curve.(absorbance Vs fraction number)</a:t>
            </a:r>
            <a:endParaRPr lang="ar-SA" dirty="0"/>
          </a:p>
        </p:txBody>
      </p:sp>
    </p:spTree>
    <p:extLst>
      <p:ext uri="{BB962C8B-B14F-4D97-AF65-F5344CB8AC3E}">
        <p14:creationId xmlns:p14="http://schemas.microsoft.com/office/powerpoint/2010/main" val="1075435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cstate="print">
            <a:extLst>
              <a:ext uri="{28A0092B-C50C-407E-A947-70E740481C1C}">
                <a14:useLocalDpi xmlns:a14="http://schemas.microsoft.com/office/drawing/2010/main" val="0"/>
              </a:ext>
            </a:extLst>
          </a:blip>
          <a:srcRect l="48889" r="34603"/>
          <a:stretch/>
        </p:blipFill>
        <p:spPr>
          <a:xfrm>
            <a:off x="2711624" y="980729"/>
            <a:ext cx="1509486" cy="5141167"/>
          </a:xfrm>
          <a:prstGeom prst="rect">
            <a:avLst/>
          </a:prstGeom>
        </p:spPr>
      </p:pic>
      <p:sp>
        <p:nvSpPr>
          <p:cNvPr id="3" name="مربع نص 2"/>
          <p:cNvSpPr txBox="1"/>
          <p:nvPr/>
        </p:nvSpPr>
        <p:spPr>
          <a:xfrm>
            <a:off x="4584022" y="3212976"/>
            <a:ext cx="1080104" cy="369332"/>
          </a:xfrm>
          <a:prstGeom prst="rect">
            <a:avLst/>
          </a:prstGeom>
          <a:noFill/>
        </p:spPr>
        <p:txBody>
          <a:bodyPr wrap="none" rtlCol="1">
            <a:spAutoFit/>
          </a:bodyPr>
          <a:lstStyle/>
          <a:p>
            <a:r>
              <a:rPr lang="en-US" dirty="0"/>
              <a:t>Diffusion </a:t>
            </a:r>
            <a:endParaRPr lang="ar-SA" dirty="0"/>
          </a:p>
        </p:txBody>
      </p:sp>
    </p:spTree>
    <p:extLst>
      <p:ext uri="{BB962C8B-B14F-4D97-AF65-F5344CB8AC3E}">
        <p14:creationId xmlns:p14="http://schemas.microsoft.com/office/powerpoint/2010/main" val="333292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Isolation and Purification</a:t>
            </a:r>
            <a:endParaRPr lang="en-US" dirty="0"/>
          </a:p>
        </p:txBody>
      </p:sp>
      <p:sp>
        <p:nvSpPr>
          <p:cNvPr id="3" name="Content Placeholder 2"/>
          <p:cNvSpPr>
            <a:spLocks noGrp="1"/>
          </p:cNvSpPr>
          <p:nvPr>
            <p:ph idx="1"/>
          </p:nvPr>
        </p:nvSpPr>
        <p:spPr>
          <a:xfrm>
            <a:off x="266490" y="2117225"/>
            <a:ext cx="10515600" cy="4351338"/>
          </a:xfrm>
        </p:spPr>
        <p:txBody>
          <a:bodyPr/>
          <a:lstStyle/>
          <a:p>
            <a:r>
              <a:rPr lang="en-US" dirty="0"/>
              <a:t>Protein purification is a series of processes intended to isolate one or a few proteins from a complex mixture, usually cells, tissues or whole organisms.</a:t>
            </a:r>
          </a:p>
        </p:txBody>
      </p:sp>
      <p:pic>
        <p:nvPicPr>
          <p:cNvPr id="1026" name="Picture 2" descr="http://www.foodsafety.asn.au/wp-content/uploads/2013/05/chick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490" y="3341350"/>
            <a:ext cx="2202598" cy="147207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2529691" y="4091895"/>
            <a:ext cx="837623" cy="3168"/>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1582" y="5354583"/>
            <a:ext cx="1447800" cy="381000"/>
          </a:xfrm>
          <a:prstGeom prst="rect">
            <a:avLst/>
          </a:prstGeom>
          <a:noFill/>
        </p:spPr>
        <p:txBody>
          <a:bodyPr wrap="square" rtlCol="0">
            <a:spAutoFit/>
          </a:bodyPr>
          <a:lstStyle/>
          <a:p>
            <a:r>
              <a:rPr lang="en-US" b="1" dirty="0">
                <a:solidFill>
                  <a:srgbClr val="0070C0"/>
                </a:solidFill>
              </a:rPr>
              <a:t>Whole Tissue</a:t>
            </a:r>
          </a:p>
        </p:txBody>
      </p:sp>
      <p:grpSp>
        <p:nvGrpSpPr>
          <p:cNvPr id="13" name="Group 12"/>
          <p:cNvGrpSpPr/>
          <p:nvPr/>
        </p:nvGrpSpPr>
        <p:grpSpPr>
          <a:xfrm>
            <a:off x="8323266" y="2925202"/>
            <a:ext cx="2127020" cy="1367692"/>
            <a:chOff x="6361398" y="3623052"/>
            <a:chExt cx="2392545" cy="1483391"/>
          </a:xfrm>
        </p:grpSpPr>
        <p:sp>
          <p:nvSpPr>
            <p:cNvPr id="14" name="Oval 13"/>
            <p:cNvSpPr/>
            <p:nvPr/>
          </p:nvSpPr>
          <p:spPr>
            <a:xfrm>
              <a:off x="7517503" y="4632016"/>
              <a:ext cx="257629" cy="278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361398" y="4368373"/>
              <a:ext cx="257629" cy="278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68489" y="4827497"/>
              <a:ext cx="257629" cy="278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496314" y="4250675"/>
              <a:ext cx="257629" cy="278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769682" y="3988061"/>
              <a:ext cx="257629" cy="278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47637" y="4155538"/>
              <a:ext cx="257629" cy="278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44484" y="4295011"/>
              <a:ext cx="508013" cy="47647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539624" y="3861291"/>
              <a:ext cx="508013" cy="47647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64968" y="4287640"/>
              <a:ext cx="508013" cy="47647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626722" y="4367581"/>
              <a:ext cx="508013" cy="47647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58512" y="3623052"/>
              <a:ext cx="508013" cy="47647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46371" y="3700495"/>
              <a:ext cx="508013" cy="47647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103821" y="4638764"/>
              <a:ext cx="190518" cy="17382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472086" y="4729634"/>
              <a:ext cx="190518" cy="17382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683536" y="4275684"/>
              <a:ext cx="190518" cy="17382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872222" y="3739054"/>
              <a:ext cx="137921" cy="12813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2585246" y="5366251"/>
            <a:ext cx="2404633" cy="369332"/>
          </a:xfrm>
          <a:prstGeom prst="rect">
            <a:avLst/>
          </a:prstGeom>
        </p:spPr>
        <p:txBody>
          <a:bodyPr wrap="none">
            <a:spAutoFit/>
          </a:bodyPr>
          <a:lstStyle/>
          <a:p>
            <a:r>
              <a:rPr lang="en-US" b="1" dirty="0" smtClean="0">
                <a:solidFill>
                  <a:srgbClr val="00B0F0"/>
                </a:solidFill>
              </a:rPr>
              <a:t>Tissue </a:t>
            </a:r>
            <a:r>
              <a:rPr lang="en-US" b="1" dirty="0">
                <a:solidFill>
                  <a:srgbClr val="00B0F0"/>
                </a:solidFill>
              </a:rPr>
              <a:t>homogenization</a:t>
            </a:r>
          </a:p>
        </p:txBody>
      </p:sp>
      <p:pic>
        <p:nvPicPr>
          <p:cNvPr id="3074" name="Picture 2" descr="http://www.laboratoryequipment.com/sites/laboratoryequipment.com/files/legacyimages/Technologies/Instrumentation_and_Equipment/omni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541" t="28200" r="28145"/>
          <a:stretch/>
        </p:blipFill>
        <p:spPr bwMode="auto">
          <a:xfrm>
            <a:off x="3456797" y="2925201"/>
            <a:ext cx="628510" cy="221501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flipV="1">
            <a:off x="4196689" y="4086098"/>
            <a:ext cx="837623" cy="3168"/>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118764" y="3059094"/>
            <a:ext cx="2237274" cy="1754326"/>
          </a:xfrm>
          <a:prstGeom prst="rect">
            <a:avLst/>
          </a:prstGeom>
          <a:noFill/>
        </p:spPr>
        <p:txBody>
          <a:bodyPr wrap="square" rtlCol="0">
            <a:spAutoFit/>
          </a:bodyPr>
          <a:lstStyle/>
          <a:p>
            <a:r>
              <a:rPr lang="en-US" b="1" dirty="0" smtClean="0"/>
              <a:t>Cell debris and other proteins are removed by centrifugation and other protein could be removed by salting out </a:t>
            </a:r>
            <a:endParaRPr lang="en-US" b="1" dirty="0"/>
          </a:p>
        </p:txBody>
      </p:sp>
      <p:cxnSp>
        <p:nvCxnSpPr>
          <p:cNvPr id="36" name="Straight Arrow Connector 35"/>
          <p:cNvCxnSpPr/>
          <p:nvPr/>
        </p:nvCxnSpPr>
        <p:spPr>
          <a:xfrm flipV="1">
            <a:off x="7378582" y="4086098"/>
            <a:ext cx="837623" cy="3168"/>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078077" y="4473777"/>
            <a:ext cx="2793123" cy="1209583"/>
          </a:xfrm>
          <a:prstGeom prst="rect">
            <a:avLst/>
          </a:prstGeom>
          <a:noFill/>
        </p:spPr>
        <p:txBody>
          <a:bodyPr wrap="square" rtlCol="0">
            <a:spAutoFit/>
          </a:bodyPr>
          <a:lstStyle/>
          <a:p>
            <a:r>
              <a:rPr lang="en-US" dirty="0" smtClean="0"/>
              <a:t>You will have a mixture of proteins that have different charges, Sizes , and other properties</a:t>
            </a:r>
            <a:endParaRPr lang="en-US" dirty="0"/>
          </a:p>
        </p:txBody>
      </p:sp>
    </p:spTree>
    <p:extLst>
      <p:ext uri="{BB962C8B-B14F-4D97-AF65-F5344CB8AC3E}">
        <p14:creationId xmlns:p14="http://schemas.microsoft.com/office/powerpoint/2010/main" val="174154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Gel filtration Chromatography</a:t>
            </a:r>
            <a:endParaRPr lang="en-US" dirty="0"/>
          </a:p>
        </p:txBody>
      </p:sp>
      <p:sp>
        <p:nvSpPr>
          <p:cNvPr id="3" name="Content Placeholder 2"/>
          <p:cNvSpPr>
            <a:spLocks noGrp="1"/>
          </p:cNvSpPr>
          <p:nvPr>
            <p:ph idx="1"/>
          </p:nvPr>
        </p:nvSpPr>
        <p:spPr>
          <a:xfrm>
            <a:off x="1024128" y="2286000"/>
            <a:ext cx="9720073" cy="3955143"/>
          </a:xfrm>
        </p:spPr>
        <p:txBody>
          <a:bodyPr>
            <a:normAutofit/>
          </a:bodyPr>
          <a:lstStyle/>
          <a:p>
            <a:pPr marL="0" indent="0">
              <a:buNone/>
            </a:pPr>
            <a:endParaRPr lang="en-US" dirty="0" smtClean="0"/>
          </a:p>
          <a:p>
            <a:pPr>
              <a:buFont typeface="Wingdings" panose="05000000000000000000" pitchFamily="2" charset="2"/>
              <a:buChar char="§"/>
            </a:pPr>
            <a:r>
              <a:rPr lang="en-US" dirty="0" smtClean="0"/>
              <a:t> One of the techniques that is used to separate molecules according to </a:t>
            </a:r>
            <a:r>
              <a:rPr lang="en-US" dirty="0"/>
              <a:t>size and shape is  </a:t>
            </a:r>
            <a:r>
              <a:rPr lang="en-US" dirty="0" smtClean="0"/>
              <a:t>Gel filtration </a:t>
            </a:r>
          </a:p>
          <a:p>
            <a:pPr marL="0" indent="0">
              <a:buNone/>
            </a:pPr>
            <a:endParaRPr lang="en-US" dirty="0" smtClean="0"/>
          </a:p>
          <a:p>
            <a:pPr>
              <a:buFont typeface="Wingdings" panose="05000000000000000000" pitchFamily="2" charset="2"/>
              <a:buChar char="§"/>
            </a:pPr>
            <a:r>
              <a:rPr lang="en-US" dirty="0" smtClean="0"/>
              <a:t>The molecules pass through a </a:t>
            </a:r>
            <a:r>
              <a:rPr lang="en-US" b="1" dirty="0" smtClean="0">
                <a:solidFill>
                  <a:srgbClr val="002060"/>
                </a:solidFill>
              </a:rPr>
              <a:t>gel filtration medium </a:t>
            </a:r>
            <a:r>
              <a:rPr lang="en-US" dirty="0" smtClean="0"/>
              <a:t>packed in a </a:t>
            </a:r>
            <a:r>
              <a:rPr lang="en-US" b="1" dirty="0" smtClean="0">
                <a:solidFill>
                  <a:srgbClr val="00B0F0"/>
                </a:solidFill>
              </a:rPr>
              <a:t>column</a:t>
            </a:r>
            <a:r>
              <a:rPr lang="en-US" dirty="0" smtClean="0"/>
              <a:t>. </a:t>
            </a:r>
          </a:p>
          <a:p>
            <a:pPr>
              <a:buFont typeface="Wingdings" panose="05000000000000000000" pitchFamily="2" charset="2"/>
              <a:buChar char="§"/>
            </a:pPr>
            <a:endParaRPr lang="en-US" dirty="0"/>
          </a:p>
          <a:p>
            <a:pPr>
              <a:buFont typeface="Wingdings" panose="05000000000000000000" pitchFamily="2" charset="2"/>
              <a:buChar char="§"/>
            </a:pPr>
            <a:r>
              <a:rPr lang="en-US" dirty="0"/>
              <a:t>Molecules move through a bed of porous beads, diffusing into the beads to greater or lesser degrees</a:t>
            </a:r>
            <a:endParaRPr lang="en-US" dirty="0" smtClean="0"/>
          </a:p>
          <a:p>
            <a:pPr>
              <a:buFont typeface="Wingdings" panose="05000000000000000000" pitchFamily="2" charset="2"/>
              <a:buChar char="§"/>
            </a:pP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420441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672064" y="2708920"/>
            <a:ext cx="3726160" cy="840230"/>
          </a:xfrm>
          <a:prstGeom prst="rect">
            <a:avLst/>
          </a:prstGeom>
        </p:spPr>
        <p:txBody>
          <a:bodyPr wrap="square">
            <a:spAutoFit/>
          </a:bodyPr>
          <a:lstStyle/>
          <a:p>
            <a:pPr marL="373063" indent="-373063" algn="ctr" defTabSz="992188">
              <a:lnSpc>
                <a:spcPct val="90000"/>
              </a:lnSpc>
              <a:defRPr/>
            </a:pPr>
            <a:r>
              <a:rPr lang="en-US" b="1" dirty="0">
                <a:latin typeface="Calibri" pitchFamily="34" charset="0"/>
              </a:rPr>
              <a:t>Stationary phase:</a:t>
            </a:r>
            <a:r>
              <a:rPr lang="en-US" dirty="0">
                <a:latin typeface="Calibri" pitchFamily="34" charset="0"/>
              </a:rPr>
              <a:t> </a:t>
            </a:r>
          </a:p>
          <a:p>
            <a:pPr marL="373063" indent="-373063" algn="ctr" defTabSz="992188">
              <a:lnSpc>
                <a:spcPct val="90000"/>
              </a:lnSpc>
              <a:defRPr/>
            </a:pPr>
            <a:r>
              <a:rPr lang="en-US" dirty="0">
                <a:latin typeface="Calibri" pitchFamily="34" charset="0"/>
              </a:rPr>
              <a:t>(column matrix) </a:t>
            </a:r>
          </a:p>
          <a:p>
            <a:pPr marL="373063" indent="-373063" algn="ctr" defTabSz="992188">
              <a:lnSpc>
                <a:spcPct val="90000"/>
              </a:lnSpc>
              <a:defRPr/>
            </a:pPr>
            <a:r>
              <a:rPr lang="en-US" dirty="0">
                <a:latin typeface="Calibri" pitchFamily="34" charset="0"/>
              </a:rPr>
              <a:t>"beads" of hydrated, porous polymer.</a:t>
            </a:r>
          </a:p>
        </p:txBody>
      </p:sp>
      <p:sp>
        <p:nvSpPr>
          <p:cNvPr id="5" name="مستطيل 4"/>
          <p:cNvSpPr/>
          <p:nvPr/>
        </p:nvSpPr>
        <p:spPr>
          <a:xfrm>
            <a:off x="1806287" y="2664970"/>
            <a:ext cx="3520516" cy="840230"/>
          </a:xfrm>
          <a:prstGeom prst="rect">
            <a:avLst/>
          </a:prstGeom>
        </p:spPr>
        <p:txBody>
          <a:bodyPr wrap="none">
            <a:spAutoFit/>
          </a:bodyPr>
          <a:lstStyle/>
          <a:p>
            <a:pPr marL="373063" indent="-373063" algn="ctr" defTabSz="992188">
              <a:lnSpc>
                <a:spcPct val="90000"/>
              </a:lnSpc>
              <a:defRPr/>
            </a:pPr>
            <a:r>
              <a:rPr lang="en-US" b="1" dirty="0">
                <a:latin typeface="Calibri" pitchFamily="34" charset="0"/>
              </a:rPr>
              <a:t>Mobile phase</a:t>
            </a:r>
            <a:r>
              <a:rPr lang="en-US" dirty="0">
                <a:latin typeface="Calibri" pitchFamily="34" charset="0"/>
              </a:rPr>
              <a:t>:</a:t>
            </a:r>
          </a:p>
          <a:p>
            <a:pPr marL="373063" indent="-373063" algn="ctr" defTabSz="992188">
              <a:lnSpc>
                <a:spcPct val="90000"/>
              </a:lnSpc>
              <a:defRPr/>
            </a:pPr>
            <a:r>
              <a:rPr lang="en-US" dirty="0" err="1">
                <a:latin typeface="Calibri" pitchFamily="34" charset="0"/>
              </a:rPr>
              <a:t>NaCl</a:t>
            </a:r>
            <a:r>
              <a:rPr lang="en-US" dirty="0">
                <a:latin typeface="Calibri" pitchFamily="34" charset="0"/>
              </a:rPr>
              <a:t>, buffers,..</a:t>
            </a:r>
          </a:p>
          <a:p>
            <a:pPr marL="373063" indent="-373063" algn="ctr" defTabSz="992188">
              <a:lnSpc>
                <a:spcPct val="90000"/>
              </a:lnSpc>
              <a:defRPr/>
            </a:pPr>
            <a:r>
              <a:rPr lang="en-US" dirty="0">
                <a:latin typeface="Calibri" pitchFamily="34" charset="0"/>
              </a:rPr>
              <a:t>In this lab the mobile phase is </a:t>
            </a:r>
            <a:r>
              <a:rPr lang="en-US" dirty="0" err="1">
                <a:latin typeface="Calibri" pitchFamily="34" charset="0"/>
              </a:rPr>
              <a:t>NaCl</a:t>
            </a:r>
            <a:r>
              <a:rPr lang="en-US" dirty="0">
                <a:latin typeface="Calibri" pitchFamily="34" charset="0"/>
              </a:rPr>
              <a:t>.</a:t>
            </a:r>
          </a:p>
        </p:txBody>
      </p:sp>
      <p:sp>
        <p:nvSpPr>
          <p:cNvPr id="6" name="مستطيل 5"/>
          <p:cNvSpPr/>
          <p:nvPr/>
        </p:nvSpPr>
        <p:spPr>
          <a:xfrm>
            <a:off x="4234246" y="764704"/>
            <a:ext cx="3341941" cy="400110"/>
          </a:xfrm>
          <a:prstGeom prst="rect">
            <a:avLst/>
          </a:prstGeom>
        </p:spPr>
        <p:txBody>
          <a:bodyPr wrap="none">
            <a:spAutoFit/>
          </a:bodyPr>
          <a:lstStyle/>
          <a:p>
            <a:r>
              <a:rPr lang="en-GB" sz="2000" b="1" dirty="0">
                <a:solidFill>
                  <a:srgbClr val="002060"/>
                </a:solidFill>
                <a:latin typeface="Calibri" pitchFamily="34" charset="0"/>
              </a:rPr>
              <a:t>Gel filtration chromatography</a:t>
            </a:r>
            <a:endParaRPr lang="ar-SA" sz="2000" dirty="0">
              <a:solidFill>
                <a:srgbClr val="002060"/>
              </a:solidFill>
            </a:endParaRPr>
          </a:p>
        </p:txBody>
      </p:sp>
      <p:cxnSp>
        <p:nvCxnSpPr>
          <p:cNvPr id="8" name="رابط بشكل مرفق 7"/>
          <p:cNvCxnSpPr/>
          <p:nvPr/>
        </p:nvCxnSpPr>
        <p:spPr>
          <a:xfrm>
            <a:off x="6023992" y="1484784"/>
            <a:ext cx="2664296" cy="648072"/>
          </a:xfrm>
          <a:prstGeom prst="bentConnector3">
            <a:avLst>
              <a:gd name="adj1" fmla="val 50000"/>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رابط بشكل مرفق 9"/>
          <p:cNvCxnSpPr/>
          <p:nvPr/>
        </p:nvCxnSpPr>
        <p:spPr>
          <a:xfrm rot="10800000" flipV="1">
            <a:off x="3575720" y="1484784"/>
            <a:ext cx="2448272" cy="648072"/>
          </a:xfrm>
          <a:prstGeom prst="bentConnector3">
            <a:avLst>
              <a:gd name="adj1" fmla="val 50000"/>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8688288" y="2132856"/>
            <a:ext cx="0" cy="28803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3575720" y="2132856"/>
            <a:ext cx="0" cy="28803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198" y="3655830"/>
            <a:ext cx="1230180" cy="286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07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833" y="663276"/>
            <a:ext cx="7315200" cy="1154097"/>
          </a:xfrm>
        </p:spPr>
        <p:txBody>
          <a:bodyPr/>
          <a:lstStyle/>
          <a:p>
            <a:r>
              <a:rPr lang="en-US" dirty="0" smtClean="0"/>
              <a:t>Stationary phase</a:t>
            </a:r>
            <a:endParaRPr lang="en-US" dirty="0"/>
          </a:p>
        </p:txBody>
      </p:sp>
      <p:sp>
        <p:nvSpPr>
          <p:cNvPr id="3" name="Content Placeholder 2"/>
          <p:cNvSpPr>
            <a:spLocks noGrp="1"/>
          </p:cNvSpPr>
          <p:nvPr>
            <p:ph idx="1"/>
          </p:nvPr>
        </p:nvSpPr>
        <p:spPr>
          <a:xfrm>
            <a:off x="711199" y="1672300"/>
            <a:ext cx="10929257" cy="1245071"/>
          </a:xfrm>
        </p:spPr>
        <p:txBody>
          <a:bodyPr/>
          <a:lstStyle/>
          <a:p>
            <a:r>
              <a:rPr lang="en-US" dirty="0" smtClean="0"/>
              <a:t>The stationary phase in gel filtration chromatography is made of a gel consisting of beads containing pores of a defined size range.</a:t>
            </a:r>
          </a:p>
          <a:p>
            <a:endParaRPr lang="en-US" dirty="0"/>
          </a:p>
          <a:p>
            <a:endParaRPr lang="en-US" dirty="0" smtClean="0"/>
          </a:p>
          <a:p>
            <a:endParaRPr lang="en-US" dirty="0"/>
          </a:p>
        </p:txBody>
      </p:sp>
      <p:sp>
        <p:nvSpPr>
          <p:cNvPr id="5" name="AutoShape 2" descr="Schematic animation of how gel filtration chromatography works to perform desalting and buffer exchan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AutoShape 6" descr="http://www.piercenet.com/media/GelFiltrationSchematic180x.gif"/>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520" y="2421761"/>
            <a:ext cx="17145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descr="http://2.imimg.com/data2/MV/EQ/MY-4265618/silica-gel-beads-250x25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833" y="3215284"/>
            <a:ext cx="3197452" cy="319745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rotWithShape="1">
          <a:blip r:embed="rId6">
            <a:extLst>
              <a:ext uri="{28A0092B-C50C-407E-A947-70E740481C1C}">
                <a14:useLocalDpi xmlns:a14="http://schemas.microsoft.com/office/drawing/2010/main" val="0"/>
              </a:ext>
            </a:extLst>
          </a:blip>
          <a:srcRect l="52082" b="9061"/>
          <a:stretch/>
        </p:blipFill>
        <p:spPr>
          <a:xfrm>
            <a:off x="4971016" y="3442063"/>
            <a:ext cx="3751720" cy="2840002"/>
          </a:xfrm>
          <a:prstGeom prst="rect">
            <a:avLst/>
          </a:prstGeom>
        </p:spPr>
      </p:pic>
    </p:spTree>
    <p:extLst>
      <p:ext uri="{BB962C8B-B14F-4D97-AF65-F5344CB8AC3E}">
        <p14:creationId xmlns:p14="http://schemas.microsoft.com/office/powerpoint/2010/main" val="112730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714645"/>
            <a:ext cx="7315200" cy="1154097"/>
          </a:xfrm>
        </p:spPr>
        <p:txBody>
          <a:bodyPr/>
          <a:lstStyle/>
          <a:p>
            <a:r>
              <a:rPr lang="en-US" dirty="0" smtClean="0"/>
              <a:t>Example</a:t>
            </a:r>
            <a:endParaRPr lang="en-US" dirty="0"/>
          </a:p>
        </p:txBody>
      </p:sp>
      <p:sp>
        <p:nvSpPr>
          <p:cNvPr id="3" name="Content Placeholder 2"/>
          <p:cNvSpPr>
            <a:spLocks noGrp="1"/>
          </p:cNvSpPr>
          <p:nvPr>
            <p:ph idx="1"/>
          </p:nvPr>
        </p:nvSpPr>
        <p:spPr>
          <a:xfrm>
            <a:off x="812801" y="1582005"/>
            <a:ext cx="8069942" cy="4336142"/>
          </a:xfrm>
        </p:spPr>
        <p:txBody>
          <a:bodyPr>
            <a:normAutofit fontScale="92500" lnSpcReduction="20000"/>
          </a:bodyPr>
          <a:lstStyle/>
          <a:p>
            <a:endParaRPr lang="en-US" dirty="0" smtClean="0"/>
          </a:p>
          <a:p>
            <a:r>
              <a:rPr lang="en-US" dirty="0" smtClean="0"/>
              <a:t>A (</a:t>
            </a:r>
            <a:r>
              <a:rPr lang="en-US" b="1" dirty="0" smtClean="0">
                <a:solidFill>
                  <a:srgbClr val="FF0000"/>
                </a:solidFill>
              </a:rPr>
              <a:t>red</a:t>
            </a:r>
            <a:r>
              <a:rPr lang="en-US" dirty="0" smtClean="0"/>
              <a:t>)  size larger than the pores</a:t>
            </a:r>
          </a:p>
          <a:p>
            <a:r>
              <a:rPr lang="en-US" dirty="0" smtClean="0"/>
              <a:t>B (</a:t>
            </a:r>
            <a:r>
              <a:rPr lang="en-US" b="1" dirty="0" smtClean="0">
                <a:solidFill>
                  <a:srgbClr val="0070C0"/>
                </a:solidFill>
              </a:rPr>
              <a:t>blue</a:t>
            </a:r>
            <a:r>
              <a:rPr lang="en-US" dirty="0" smtClean="0"/>
              <a:t>) size that can enters the pores</a:t>
            </a:r>
          </a:p>
          <a:p>
            <a:endParaRPr lang="en-US" dirty="0"/>
          </a:p>
          <a:p>
            <a:r>
              <a:rPr lang="en-US" b="1" dirty="0">
                <a:solidFill>
                  <a:schemeClr val="accent2">
                    <a:lumMod val="60000"/>
                    <a:lumOff val="40000"/>
                  </a:schemeClr>
                </a:solidFill>
              </a:rPr>
              <a:t>Which one will eluted first?</a:t>
            </a:r>
          </a:p>
          <a:p>
            <a:r>
              <a:rPr lang="en-US" b="1" dirty="0" smtClean="0">
                <a:solidFill>
                  <a:srgbClr val="FF0000"/>
                </a:solidFill>
              </a:rPr>
              <a:t>A</a:t>
            </a:r>
            <a:r>
              <a:rPr lang="en-US" dirty="0" smtClean="0"/>
              <a:t> will move </a:t>
            </a:r>
            <a:r>
              <a:rPr lang="en-US" dirty="0"/>
              <a:t>only in the space between </a:t>
            </a:r>
            <a:endParaRPr lang="en-US" dirty="0" smtClean="0"/>
          </a:p>
          <a:p>
            <a:pPr marL="45720" indent="0">
              <a:buNone/>
            </a:pPr>
            <a:r>
              <a:rPr lang="en-US" dirty="0"/>
              <a:t> </a:t>
            </a:r>
            <a:r>
              <a:rPr lang="en-US" dirty="0" smtClean="0"/>
              <a:t>   the </a:t>
            </a:r>
            <a:r>
              <a:rPr lang="en-US" dirty="0"/>
              <a:t>beads and are not retarded by the beads</a:t>
            </a:r>
            <a:r>
              <a:rPr lang="en-US" dirty="0" smtClean="0"/>
              <a:t> </a:t>
            </a:r>
          </a:p>
          <a:p>
            <a:pPr marL="45720" indent="0">
              <a:buNone/>
            </a:pPr>
            <a:r>
              <a:rPr lang="en-US" b="1" dirty="0" smtClean="0"/>
              <a:t>So it will eluted first</a:t>
            </a:r>
          </a:p>
          <a:p>
            <a:endParaRPr lang="en-US" dirty="0"/>
          </a:p>
          <a:p>
            <a:r>
              <a:rPr lang="en-US" b="1" dirty="0" smtClean="0">
                <a:solidFill>
                  <a:srgbClr val="0070C0"/>
                </a:solidFill>
              </a:rPr>
              <a:t>B</a:t>
            </a:r>
            <a:r>
              <a:rPr lang="en-US" dirty="0" smtClean="0"/>
              <a:t> </a:t>
            </a:r>
            <a:r>
              <a:rPr lang="en-US" dirty="0"/>
              <a:t>diffuse in and out of the </a:t>
            </a:r>
            <a:r>
              <a:rPr lang="en-US" dirty="0" smtClean="0"/>
              <a:t>so they </a:t>
            </a:r>
            <a:r>
              <a:rPr lang="en-US" dirty="0"/>
              <a:t>are slowed down in their movement through the column</a:t>
            </a:r>
            <a:r>
              <a:rPr lang="en-US" dirty="0" smtClean="0"/>
              <a:t> </a:t>
            </a:r>
          </a:p>
          <a:p>
            <a:endParaRPr lang="en-US" dirty="0"/>
          </a:p>
        </p:txBody>
      </p:sp>
      <p:pic>
        <p:nvPicPr>
          <p:cNvPr id="3074" name="Picture 2" descr="http://www.mikeblaber.org/oldwine/bch5425/lect31/gelfiltr.gif"/>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8882743" y="1001381"/>
            <a:ext cx="2590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88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734720"/>
            <a:ext cx="7315200" cy="1154097"/>
          </a:xfrm>
        </p:spPr>
        <p:txBody>
          <a:bodyPr/>
          <a:lstStyle/>
          <a:p>
            <a:r>
              <a:rPr lang="en-US" dirty="0" smtClean="0">
                <a:solidFill>
                  <a:schemeClr val="accent2">
                    <a:lumMod val="50000"/>
                  </a:schemeClr>
                </a:solidFill>
              </a:rPr>
              <a:t>Principle</a:t>
            </a:r>
            <a:endParaRPr lang="en-US" dirty="0">
              <a:solidFill>
                <a:schemeClr val="accent2">
                  <a:lumMod val="50000"/>
                </a:schemeClr>
              </a:solidFill>
            </a:endParaRPr>
          </a:p>
        </p:txBody>
      </p:sp>
      <p:sp>
        <p:nvSpPr>
          <p:cNvPr id="3" name="Content Placeholder 2"/>
          <p:cNvSpPr>
            <a:spLocks noGrp="1"/>
          </p:cNvSpPr>
          <p:nvPr>
            <p:ph idx="1"/>
          </p:nvPr>
        </p:nvSpPr>
        <p:spPr>
          <a:xfrm>
            <a:off x="827314" y="1888817"/>
            <a:ext cx="10232571" cy="4686155"/>
          </a:xfrm>
        </p:spPr>
        <p:txBody>
          <a:bodyPr>
            <a:normAutofit fontScale="92500" lnSpcReduction="20000"/>
          </a:bodyPr>
          <a:lstStyle/>
          <a:p>
            <a:r>
              <a:rPr lang="en-US" dirty="0"/>
              <a:t> If an aqueous solution containing molecules of various sizes is passed through a column containing such molecular sieve "beads", the molecules that are</a:t>
            </a:r>
            <a:r>
              <a:rPr lang="en-US" dirty="0">
                <a:solidFill>
                  <a:schemeClr val="accent4">
                    <a:lumMod val="60000"/>
                    <a:lumOff val="40000"/>
                  </a:schemeClr>
                </a:solidFill>
              </a:rPr>
              <a:t> larger </a:t>
            </a:r>
            <a:r>
              <a:rPr lang="en-US" dirty="0"/>
              <a:t>than the pores move only in the space between the beads and are not retarded by the beads. </a:t>
            </a:r>
            <a:endParaRPr lang="en-US" dirty="0" smtClean="0"/>
          </a:p>
          <a:p>
            <a:endParaRPr lang="en-US" dirty="0"/>
          </a:p>
          <a:p>
            <a:r>
              <a:rPr lang="en-US" b="1" dirty="0" smtClean="0"/>
              <a:t>However</a:t>
            </a:r>
            <a:r>
              <a:rPr lang="en-US" dirty="0"/>
              <a:t>, molecules smaller than the pores diffuse in and out of the beads with a probability that increase with decreasing molecular size; by this way, they are slowed down in their movement through the column. </a:t>
            </a:r>
            <a:endParaRPr lang="en-US" dirty="0" smtClean="0"/>
          </a:p>
          <a:p>
            <a:endParaRPr lang="en-US" dirty="0" smtClean="0"/>
          </a:p>
          <a:p>
            <a:r>
              <a:rPr lang="en-US" b="1" dirty="0"/>
              <a:t>Therefore</a:t>
            </a:r>
            <a:r>
              <a:rPr lang="en-US" dirty="0"/>
              <a:t>, these large molecules cross the column more rapidly in a smaller elution volume , than the molecules that pass through the pores.</a:t>
            </a:r>
          </a:p>
          <a:p>
            <a:endParaRPr lang="en-US" dirty="0" smtClean="0"/>
          </a:p>
          <a:p>
            <a:r>
              <a:rPr lang="en-US" dirty="0"/>
              <a:t>The elongated molecules are less likely to penetrate a given gel pore than spherical molecules of the same molecular </a:t>
            </a:r>
            <a:r>
              <a:rPr lang="en-US" dirty="0" smtClean="0"/>
              <a:t>weight</a:t>
            </a:r>
          </a:p>
          <a:p>
            <a:r>
              <a:rPr lang="en-US" b="1" dirty="0" smtClean="0"/>
              <a:t>The samples are moving by the addition of buffer (mobile phase)</a:t>
            </a:r>
            <a:endParaRPr lang="en-US" b="1" dirty="0"/>
          </a:p>
        </p:txBody>
      </p:sp>
    </p:spTree>
    <p:extLst>
      <p:ext uri="{BB962C8B-B14F-4D97-AF65-F5344CB8AC3E}">
        <p14:creationId xmlns:p14="http://schemas.microsoft.com/office/powerpoint/2010/main" val="4264606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رابط كسهم مستقيم 12"/>
          <p:cNvCxnSpPr/>
          <p:nvPr/>
        </p:nvCxnSpPr>
        <p:spPr>
          <a:xfrm flipH="1">
            <a:off x="4163266" y="6525344"/>
            <a:ext cx="2952328" cy="0"/>
          </a:xfrm>
          <a:prstGeom prst="straightConnector1">
            <a:avLst/>
          </a:prstGeom>
          <a:ln w="762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7567223" y="6453336"/>
            <a:ext cx="1758815" cy="369332"/>
          </a:xfrm>
          <a:prstGeom prst="rect">
            <a:avLst/>
          </a:prstGeom>
          <a:noFill/>
          <a:ln>
            <a:solidFill>
              <a:schemeClr val="accent1">
                <a:lumMod val="75000"/>
              </a:schemeClr>
            </a:solidFill>
          </a:ln>
        </p:spPr>
        <p:txBody>
          <a:bodyPr wrap="none" rtlCol="1">
            <a:spAutoFit/>
          </a:bodyPr>
          <a:lstStyle/>
          <a:p>
            <a:r>
              <a:rPr lang="en-US" dirty="0"/>
              <a:t>At the beginning </a:t>
            </a:r>
            <a:endParaRPr lang="ar-SA" dirty="0"/>
          </a:p>
        </p:txBody>
      </p:sp>
      <p:sp>
        <p:nvSpPr>
          <p:cNvPr id="15" name="مربع نص 14"/>
          <p:cNvSpPr txBox="1"/>
          <p:nvPr/>
        </p:nvSpPr>
        <p:spPr>
          <a:xfrm>
            <a:off x="2063553" y="6372036"/>
            <a:ext cx="1614737" cy="369332"/>
          </a:xfrm>
          <a:prstGeom prst="rect">
            <a:avLst/>
          </a:prstGeom>
          <a:noFill/>
          <a:ln>
            <a:solidFill>
              <a:schemeClr val="accent1">
                <a:lumMod val="75000"/>
              </a:schemeClr>
            </a:solidFill>
          </a:ln>
        </p:spPr>
        <p:txBody>
          <a:bodyPr wrap="none" rtlCol="1">
            <a:spAutoFit/>
          </a:bodyPr>
          <a:lstStyle/>
          <a:p>
            <a:r>
              <a:rPr lang="en-US" dirty="0"/>
              <a:t>After few </a:t>
            </a:r>
            <a:r>
              <a:rPr lang="en-US" dirty="0"/>
              <a:t>mins.</a:t>
            </a: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746" y="0"/>
            <a:ext cx="9208926" cy="6192688"/>
          </a:xfrm>
          <a:prstGeom prst="rect">
            <a:avLst/>
          </a:prstGeom>
          <a:noFill/>
          <a:ln w="2857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1022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719</TotalTime>
  <Words>1226</Words>
  <Application>Microsoft Office PowerPoint</Application>
  <PresentationFormat>Widescreen</PresentationFormat>
  <Paragraphs>151</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Tw Cen MT</vt:lpstr>
      <vt:lpstr>Tw Cen MT Condensed</vt:lpstr>
      <vt:lpstr>Wingdings</vt:lpstr>
      <vt:lpstr>Wingdings 3</vt:lpstr>
      <vt:lpstr>Integral</vt:lpstr>
      <vt:lpstr>Gel Filtration Chromatography. </vt:lpstr>
      <vt:lpstr>Objectives</vt:lpstr>
      <vt:lpstr>Protein Isolation and Purification</vt:lpstr>
      <vt:lpstr>Gel filtration Chromatography</vt:lpstr>
      <vt:lpstr>PowerPoint Presentation</vt:lpstr>
      <vt:lpstr>Stationary phase</vt:lpstr>
      <vt:lpstr>Example</vt:lpstr>
      <vt:lpstr>Principle</vt:lpstr>
      <vt:lpstr>PowerPoint Presentation</vt:lpstr>
      <vt:lpstr>PowerPoint Presentation</vt:lpstr>
      <vt:lpstr>For every column, three volumes should be distinguished:</vt:lpstr>
      <vt:lpstr>PowerPoint Presentation</vt:lpstr>
      <vt:lpstr>Stationary phase </vt:lpstr>
      <vt:lpstr>Mobile phase</vt:lpstr>
      <vt:lpstr>PowerPoint Presentation</vt:lpstr>
      <vt:lpstr>PowerPoint Presentation</vt:lpstr>
      <vt:lpstr>PowerPoint Presentation</vt:lpstr>
      <vt:lpstr>PowerPoint Presentation</vt:lpstr>
      <vt:lpstr>PowerPoint Presentation</vt:lpstr>
      <vt:lpstr>PowerPoint Presentation</vt:lpstr>
      <vt:lpstr>Practical part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first first</dc:creator>
  <cp:lastModifiedBy>first first</cp:lastModifiedBy>
  <cp:revision>36</cp:revision>
  <dcterms:created xsi:type="dcterms:W3CDTF">2016-03-05T08:58:39Z</dcterms:created>
  <dcterms:modified xsi:type="dcterms:W3CDTF">2016-03-07T07:11:38Z</dcterms:modified>
</cp:coreProperties>
</file>