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docx" ContentType="application/vnd.openxmlformats-officedocument.wordprocessingml.document"/>
  <Default Extension="vml" ContentType="application/vnd.openxmlformats-officedocument.vmlDrawin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60" r:id="rId4"/>
  </p:sldMasterIdLst>
  <p:notesMasterIdLst>
    <p:notesMasterId r:id="rId49"/>
  </p:notesMasterIdLst>
  <p:handoutMasterIdLst>
    <p:handoutMasterId r:id="rId50"/>
  </p:handoutMasterIdLst>
  <p:sldIdLst>
    <p:sldId id="285" r:id="rId5"/>
    <p:sldId id="286" r:id="rId6"/>
    <p:sldId id="287" r:id="rId7"/>
    <p:sldId id="602" r:id="rId8"/>
    <p:sldId id="604" r:id="rId9"/>
    <p:sldId id="605" r:id="rId10"/>
    <p:sldId id="606" r:id="rId11"/>
    <p:sldId id="608" r:id="rId12"/>
    <p:sldId id="578" r:id="rId13"/>
    <p:sldId id="609" r:id="rId14"/>
    <p:sldId id="579" r:id="rId15"/>
    <p:sldId id="580" r:id="rId16"/>
    <p:sldId id="591" r:id="rId17"/>
    <p:sldId id="601" r:id="rId18"/>
    <p:sldId id="581" r:id="rId19"/>
    <p:sldId id="582" r:id="rId20"/>
    <p:sldId id="583" r:id="rId21"/>
    <p:sldId id="584" r:id="rId22"/>
    <p:sldId id="585" r:id="rId23"/>
    <p:sldId id="586" r:id="rId24"/>
    <p:sldId id="587" r:id="rId25"/>
    <p:sldId id="588" r:id="rId26"/>
    <p:sldId id="589" r:id="rId27"/>
    <p:sldId id="610" r:id="rId28"/>
    <p:sldId id="590" r:id="rId29"/>
    <p:sldId id="592" r:id="rId30"/>
    <p:sldId id="593" r:id="rId31"/>
    <p:sldId id="594" r:id="rId32"/>
    <p:sldId id="595" r:id="rId33"/>
    <p:sldId id="596" r:id="rId34"/>
    <p:sldId id="597" r:id="rId35"/>
    <p:sldId id="598" r:id="rId36"/>
    <p:sldId id="599" r:id="rId37"/>
    <p:sldId id="612" r:id="rId38"/>
    <p:sldId id="614" r:id="rId39"/>
    <p:sldId id="613" r:id="rId40"/>
    <p:sldId id="615" r:id="rId41"/>
    <p:sldId id="616" r:id="rId42"/>
    <p:sldId id="617" r:id="rId43"/>
    <p:sldId id="618" r:id="rId44"/>
    <p:sldId id="619" r:id="rId45"/>
    <p:sldId id="620" r:id="rId46"/>
    <p:sldId id="290" r:id="rId47"/>
    <p:sldId id="270" r:id="rId48"/>
  </p:sldIdLst>
  <p:sldSz cx="9144000" cy="6858000" type="screen4x3"/>
  <p:notesSz cx="6858000" cy="9947275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F0765"/>
    <a:srgbClr val="0033CC"/>
    <a:srgbClr val="3A34BC"/>
    <a:srgbClr val="3BC828"/>
    <a:srgbClr val="FF33CC"/>
    <a:srgbClr val="ADA7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0505E3EF-67EA-436B-97B2-0124C06EBD24}" styleName="Medium Style 4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3" d="100"/>
          <a:sy n="73" d="100"/>
        </p:scale>
        <p:origin x="1476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slide" Target="slides/slide37.xml"/><Relationship Id="rId54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8" Type="http://schemas.openxmlformats.org/officeDocument/2006/relationships/slide" Target="slides/slide4.xml"/><Relationship Id="rId5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.wmf"/><Relationship Id="rId1" Type="http://schemas.openxmlformats.org/officeDocument/2006/relationships/image" Target="../media/image15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.wmf"/><Relationship Id="rId1" Type="http://schemas.openxmlformats.org/officeDocument/2006/relationships/image" Target="../media/image1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73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4" y="0"/>
            <a:ext cx="2971800" cy="49736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3F847A1-6B27-4B8D-993F-6B5055EC7165}" type="datetimeFigureOut">
              <a:rPr lang="en-US" smtClean="0"/>
              <a:pPr/>
              <a:t>10/27/2016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8184"/>
            <a:ext cx="2971800" cy="49736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sv-SE" smtClean="0"/>
              <a:t>GE201: Dr. N. A. Siddiqui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4" y="9448184"/>
            <a:ext cx="2971800" cy="49736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B40EAB-F4D0-4E0E-AF76-B27D419DF61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070913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2" y="0"/>
            <a:ext cx="2972547" cy="49792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3853" y="0"/>
            <a:ext cx="2972547" cy="49792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68F2EC1-FC6C-4FE0-ADF0-A740E2CC27AE}" type="datetimeFigureOut">
              <a:rPr lang="en-US" smtClean="0"/>
              <a:pPr/>
              <a:t>10/27/2016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3638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481" y="4724679"/>
            <a:ext cx="5487040" cy="44765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2" y="9447766"/>
            <a:ext cx="2972547" cy="4979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sv-SE" smtClean="0"/>
              <a:t>GE201: Dr. N. A. Siddiqui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3853" y="9447766"/>
            <a:ext cx="2972547" cy="4979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8FD18B2-C269-4667-8FFD-0DBE81D396F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779737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This is a title slide.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C5341E8-EBA3-41B3-A002-218A6D0FA36B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9219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Find the critical path by</a:t>
            </a:r>
            <a:r>
              <a:rPr lang="en-US" baseline="0" dirty="0" smtClean="0"/>
              <a:t> making a rough sketch of activities (with due care of logic) and then see the longest path.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354509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Draw LS Time</a:t>
            </a:r>
            <a:r>
              <a:rPr lang="en-US" baseline="0" dirty="0" smtClean="0"/>
              <a:t>-scaled network with the help of ES time-scaled network by exhausting all floats.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767932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8991600" y="3048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144000" cy="25146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46304" y="6391656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1371600" y="2819400"/>
            <a:ext cx="6400800" cy="1752600"/>
          </a:xfrm>
        </p:spPr>
        <p:txBody>
          <a:bodyPr/>
          <a:lstStyle>
            <a:lvl1pPr marL="0" indent="0" algn="ctr">
              <a:buNone/>
              <a:defRPr sz="1600" b="1" cap="all" spc="250" baseline="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sp>
        <p:nvSpPr>
          <p:cNvPr id="28" name="Date Placeholder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93E8E7-6217-4EE7-A0EF-AD822B8B8BF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17" name="Footer Placeholder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7" name="Straight Connector 6"/>
          <p:cNvSpPr>
            <a:spLocks noChangeShapeType="1"/>
          </p:cNvSpPr>
          <p:nvPr/>
        </p:nvSpPr>
        <p:spPr bwMode="auto">
          <a:xfrm>
            <a:off x="155448" y="2420112"/>
            <a:ext cx="8833104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152400" y="152400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3" name="Oval 12"/>
          <p:cNvSpPr/>
          <p:nvPr/>
        </p:nvSpPr>
        <p:spPr>
          <a:xfrm>
            <a:off x="4267200" y="2115312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4" name="Oval 13"/>
          <p:cNvSpPr/>
          <p:nvPr/>
        </p:nvSpPr>
        <p:spPr>
          <a:xfrm>
            <a:off x="4361688" y="2209800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</p:nvPr>
        </p:nvSpPr>
        <p:spPr>
          <a:xfrm>
            <a:off x="4343400" y="2199450"/>
            <a:ext cx="4572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685800" y="381000"/>
            <a:ext cx="7772400" cy="1752600"/>
          </a:xfrm>
        </p:spPr>
        <p:txBody>
          <a:bodyPr anchor="b"/>
          <a:lstStyle>
            <a:lvl1pPr>
              <a:defRPr sz="4200">
                <a:solidFill>
                  <a:schemeClr val="accent1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A3713F-5E78-4DC3-BB4F-9474E4E1A8A9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white">
          <a:xfrm>
            <a:off x="7010400" y="0"/>
            <a:ext cx="21336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white">
          <a:xfrm>
            <a:off x="0" y="0"/>
            <a:ext cx="9144000" cy="15544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46304" y="6391656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2400" y="155448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3" name="Straight Connector 12"/>
          <p:cNvSpPr>
            <a:spLocks noChangeShapeType="1"/>
          </p:cNvSpPr>
          <p:nvPr/>
        </p:nvSpPr>
        <p:spPr bwMode="auto">
          <a:xfrm rot="5400000">
            <a:off x="4021836" y="3278124"/>
            <a:ext cx="6245352" cy="0"/>
          </a:xfrm>
          <a:prstGeom prst="line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Oval 13"/>
          <p:cNvSpPr/>
          <p:nvPr/>
        </p:nvSpPr>
        <p:spPr>
          <a:xfrm>
            <a:off x="6839712" y="2925763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Oval 14"/>
          <p:cNvSpPr/>
          <p:nvPr/>
        </p:nvSpPr>
        <p:spPr>
          <a:xfrm>
            <a:off x="6934200" y="3020251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915912" y="3009901"/>
            <a:ext cx="457200" cy="441325"/>
          </a:xfrm>
        </p:spPr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304800"/>
            <a:ext cx="6553200" cy="5821366"/>
          </a:xfrm>
        </p:spPr>
        <p:txBody>
          <a:bodyPr vert="eaVert"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E207FC-19B1-4DA3-ADF8-8AA20B0C1E40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91400" y="304801"/>
            <a:ext cx="1447800" cy="5851525"/>
          </a:xfrm>
        </p:spPr>
        <p:txBody>
          <a:bodyPr vert="eaVert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361688" y="1026372"/>
            <a:ext cx="457200" cy="441325"/>
          </a:xfrm>
        </p:spPr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"/>
          </p:nvPr>
        </p:nvSpPr>
        <p:spPr>
          <a:xfrm>
            <a:off x="301752" y="1527048"/>
            <a:ext cx="8503920" cy="4572000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8991600" y="1905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152400" y="2286000"/>
            <a:ext cx="8833104" cy="3048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448" y="142352"/>
            <a:ext cx="8833104" cy="2139696"/>
          </a:xfrm>
          <a:prstGeom prst="rect">
            <a:avLst/>
          </a:prstGeom>
          <a:solidFill>
            <a:schemeClr val="accent1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8426" y="2743200"/>
            <a:ext cx="6480174" cy="1673225"/>
          </a:xfrm>
        </p:spPr>
        <p:txBody>
          <a:bodyPr anchor="t"/>
          <a:lstStyle>
            <a:lvl1pPr marL="0" indent="0" algn="ctr">
              <a:buNone/>
              <a:defRPr sz="1600" b="1" cap="all" spc="250" baseline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6304" y="6391656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52400" y="152400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42A4C29-66A5-4FA7-8FF0-2892DD250A82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8" name="Straight Connector 7"/>
          <p:cNvSpPr>
            <a:spLocks noChangeShapeType="1"/>
          </p:cNvSpPr>
          <p:nvPr/>
        </p:nvSpPr>
        <p:spPr bwMode="auto">
          <a:xfrm>
            <a:off x="152400" y="2438400"/>
            <a:ext cx="8833104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Oval 9"/>
          <p:cNvSpPr/>
          <p:nvPr/>
        </p:nvSpPr>
        <p:spPr>
          <a:xfrm>
            <a:off x="4267200" y="2115312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1" name="Oval 10"/>
          <p:cNvSpPr/>
          <p:nvPr/>
        </p:nvSpPr>
        <p:spPr>
          <a:xfrm>
            <a:off x="4361688" y="2209800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343400" y="2199450"/>
            <a:ext cx="4572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533400"/>
            <a:ext cx="7772400" cy="1524000"/>
          </a:xfrm>
        </p:spPr>
        <p:txBody>
          <a:bodyPr anchor="b"/>
          <a:lstStyle>
            <a:lvl1pPr algn="ctr">
              <a:buNone/>
              <a:defRPr sz="4200" b="0" cap="none" baseline="0">
                <a:solidFill>
                  <a:srgbClr val="FFFFFF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1752" y="228600"/>
            <a:ext cx="8534400" cy="758952"/>
          </a:xfrm>
        </p:spPr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791200" y="6409944"/>
            <a:ext cx="3044952" cy="365760"/>
          </a:xfrm>
        </p:spPr>
        <p:txBody>
          <a:bodyPr/>
          <a:lstStyle/>
          <a:p>
            <a:fld id="{9E4E8079-3B8F-4EC5-B4CA-071C7A35C476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Straight Connector 7"/>
          <p:cNvSpPr>
            <a:spLocks noChangeShapeType="1"/>
          </p:cNvSpPr>
          <p:nvPr/>
        </p:nvSpPr>
        <p:spPr bwMode="auto">
          <a:xfrm flipV="1">
            <a:off x="4563080" y="1575652"/>
            <a:ext cx="8921" cy="4819557"/>
          </a:xfrm>
          <a:prstGeom prst="line">
            <a:avLst/>
          </a:prstGeom>
          <a:noFill/>
          <a:ln w="9525" cap="flat" cmpd="sng" algn="ctr">
            <a:solidFill>
              <a:schemeClr val="tx2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Content Placeholder 9"/>
          <p:cNvSpPr>
            <a:spLocks noGrp="1"/>
          </p:cNvSpPr>
          <p:nvPr>
            <p:ph sz="half" idx="1"/>
          </p:nvPr>
        </p:nvSpPr>
        <p:spPr>
          <a:xfrm>
            <a:off x="301752" y="1371600"/>
            <a:ext cx="4038600" cy="4681728"/>
          </a:xfrm>
        </p:spPr>
        <p:txBody>
          <a:bodyPr/>
          <a:lstStyle>
            <a:lvl1pPr>
              <a:defRPr sz="2500"/>
            </a:lvl1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12" name="Content Placeholder 11"/>
          <p:cNvSpPr>
            <a:spLocks noGrp="1"/>
          </p:cNvSpPr>
          <p:nvPr>
            <p:ph sz="half" idx="2"/>
          </p:nvPr>
        </p:nvSpPr>
        <p:spPr>
          <a:xfrm>
            <a:off x="4800600" y="1371600"/>
            <a:ext cx="4038600" cy="4681728"/>
          </a:xfrm>
        </p:spPr>
        <p:txBody>
          <a:bodyPr/>
          <a:lstStyle>
            <a:lvl1pPr>
              <a:defRPr sz="2500"/>
            </a:lvl1pPr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traight Connector 9"/>
          <p:cNvSpPr>
            <a:spLocks noChangeShapeType="1"/>
          </p:cNvSpPr>
          <p:nvPr/>
        </p:nvSpPr>
        <p:spPr bwMode="auto">
          <a:xfrm flipV="1">
            <a:off x="4572000" y="2200275"/>
            <a:ext cx="0" cy="4187952"/>
          </a:xfrm>
          <a:prstGeom prst="line">
            <a:avLst/>
          </a:prstGeom>
          <a:noFill/>
          <a:ln w="9525" cap="flat" cmpd="sng" algn="ctr">
            <a:solidFill>
              <a:schemeClr val="tx2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white">
          <a:xfrm>
            <a:off x="0" y="0"/>
            <a:ext cx="9144000" cy="14478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white">
          <a:xfrm>
            <a:off x="899160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1" name="Rectangle 10"/>
          <p:cNvSpPr/>
          <p:nvPr/>
        </p:nvSpPr>
        <p:spPr>
          <a:xfrm>
            <a:off x="152400" y="1371600"/>
            <a:ext cx="8833104" cy="914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923" y="6391656"/>
            <a:ext cx="8833104" cy="310896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1752" y="1524000"/>
            <a:ext cx="4040188" cy="732974"/>
          </a:xfrm>
          <a:noFill/>
          <a:ln w="15875" cap="rnd" cmpd="sng" algn="ctr">
            <a:noFill/>
            <a:prstDash val="solid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>
            <a:noAutofit/>
          </a:bodyPr>
          <a:lstStyle>
            <a:lvl1pPr marL="0" indent="0">
              <a:buNone/>
              <a:defRPr lang="en-US" sz="2200" b="1" dirty="0" smtClean="0">
                <a:solidFill>
                  <a:srgbClr val="FFFFFF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91330" y="1524000"/>
            <a:ext cx="4041775" cy="731520"/>
          </a:xfrm>
          <a:noFill/>
          <a:ln w="15875" cap="rnd" cmpd="sng" algn="ctr">
            <a:noFill/>
            <a:prstDash val="solid"/>
          </a:ln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anchor="ctr">
            <a:noAutofit/>
          </a:bodyPr>
          <a:lstStyle>
            <a:lvl1pPr marL="0" indent="0">
              <a:buNone/>
              <a:defRPr sz="2200" b="1"/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6980D0-5611-4D75-A817-A87D213CBE85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04800" y="6409944"/>
            <a:ext cx="3581400" cy="365760"/>
          </a:xfrm>
        </p:spPr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15" name="Straight Connector 14"/>
          <p:cNvSpPr>
            <a:spLocks noChangeShapeType="1"/>
          </p:cNvSpPr>
          <p:nvPr/>
        </p:nvSpPr>
        <p:spPr bwMode="auto">
          <a:xfrm>
            <a:off x="152400" y="1280160"/>
            <a:ext cx="8833104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52400" y="155448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4" name="Content Placeholder 23"/>
          <p:cNvSpPr>
            <a:spLocks noGrp="1"/>
          </p:cNvSpPr>
          <p:nvPr>
            <p:ph sz="quarter" idx="2"/>
          </p:nvPr>
        </p:nvSpPr>
        <p:spPr>
          <a:xfrm>
            <a:off x="301752" y="2471383"/>
            <a:ext cx="4041648" cy="3818404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26" name="Content Placeholder 25"/>
          <p:cNvSpPr>
            <a:spLocks noGrp="1"/>
          </p:cNvSpPr>
          <p:nvPr>
            <p:ph sz="quarter" idx="4"/>
          </p:nvPr>
        </p:nvSpPr>
        <p:spPr>
          <a:xfrm>
            <a:off x="4800600" y="2471383"/>
            <a:ext cx="4038600" cy="3822192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25" name="Oval 24"/>
          <p:cNvSpPr/>
          <p:nvPr/>
        </p:nvSpPr>
        <p:spPr>
          <a:xfrm>
            <a:off x="4267200" y="956036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7" name="Oval 26"/>
          <p:cNvSpPr/>
          <p:nvPr/>
        </p:nvSpPr>
        <p:spPr>
          <a:xfrm>
            <a:off x="4361688" y="1050524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4343400" y="1042416"/>
            <a:ext cx="457200" cy="441325"/>
          </a:xfrm>
        </p:spPr>
        <p:txBody>
          <a:bodyPr/>
          <a:lstStyle>
            <a:lvl1pPr algn="ctr">
              <a:defRPr/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3" name="Title 22"/>
          <p:cNvSpPr>
            <a:spLocks noGrp="1"/>
          </p:cNvSpPr>
          <p:nvPr>
            <p:ph type="title"/>
          </p:nvPr>
        </p:nvSpPr>
        <p:spPr/>
        <p:txBody>
          <a:bodyPr rtlCol="0" anchor="b" anchorCtr="0"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4343400" y="1036020"/>
            <a:ext cx="457200" cy="441325"/>
          </a:xfrm>
        </p:spPr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white">
          <a:xfrm>
            <a:off x="0" y="0"/>
            <a:ext cx="9144000" cy="15544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white">
          <a:xfrm>
            <a:off x="899160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46304" y="6391656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52400" y="158496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8CC6D9F-A4EE-4B23-AD30-37827965470E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4267200" y="6324600"/>
            <a:ext cx="609600" cy="441324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52400" y="152400"/>
            <a:ext cx="8833104" cy="304800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899160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144000" cy="118872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3" name="Rectangle 12"/>
          <p:cNvSpPr/>
          <p:nvPr/>
        </p:nvSpPr>
        <p:spPr>
          <a:xfrm>
            <a:off x="152400" y="609600"/>
            <a:ext cx="2743200" cy="5867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914400"/>
            <a:ext cx="2362200" cy="990600"/>
          </a:xfrm>
        </p:spPr>
        <p:txBody>
          <a:bodyPr anchor="b">
            <a:noAutofit/>
          </a:bodyPr>
          <a:lstStyle>
            <a:lvl1pPr algn="l">
              <a:buNone/>
              <a:defRPr sz="2200" b="1">
                <a:solidFill>
                  <a:srgbClr val="FFFFFF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381000" y="1981200"/>
            <a:ext cx="2362200" cy="4144963"/>
          </a:xfrm>
        </p:spPr>
        <p:txBody>
          <a:bodyPr/>
          <a:lstStyle>
            <a:lvl1pPr marL="0" indent="0">
              <a:spcAft>
                <a:spcPts val="1000"/>
              </a:spcAft>
              <a:buNone/>
              <a:defRPr sz="1600">
                <a:solidFill>
                  <a:srgbClr val="FFFFFF"/>
                </a:solidFill>
              </a:defRPr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152400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9" name="Straight Connector 8"/>
          <p:cNvSpPr>
            <a:spLocks noChangeShapeType="1"/>
          </p:cNvSpPr>
          <p:nvPr/>
        </p:nvSpPr>
        <p:spPr bwMode="auto">
          <a:xfrm>
            <a:off x="152400" y="533400"/>
            <a:ext cx="8833104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20" name="Content Placeholder 19"/>
          <p:cNvSpPr>
            <a:spLocks noGrp="1"/>
          </p:cNvSpPr>
          <p:nvPr>
            <p:ph sz="quarter" idx="1"/>
          </p:nvPr>
        </p:nvSpPr>
        <p:spPr>
          <a:xfrm>
            <a:off x="3124200" y="685800"/>
            <a:ext cx="5638800" cy="5410200"/>
          </a:xfrm>
        </p:spPr>
        <p:txBody>
          <a:bodyPr/>
          <a:lstStyle/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10" name="Oval 9"/>
          <p:cNvSpPr/>
          <p:nvPr/>
        </p:nvSpPr>
        <p:spPr>
          <a:xfrm>
            <a:off x="1295400" y="228600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1" name="Oval 10"/>
          <p:cNvSpPr/>
          <p:nvPr/>
        </p:nvSpPr>
        <p:spPr>
          <a:xfrm>
            <a:off x="1389888" y="323088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371600" y="312738"/>
            <a:ext cx="457200" cy="441325"/>
          </a:xfrm>
        </p:spPr>
        <p:txBody>
          <a:bodyPr/>
          <a:lstStyle>
            <a:lvl1pPr>
              <a:defRPr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149352" y="6388385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DDCBE1-6F08-43E9-A8E1-463228EC2804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1752" y="6410848"/>
            <a:ext cx="3383280" cy="365760"/>
          </a:xfrm>
        </p:spPr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traight Connector 20"/>
          <p:cNvSpPr>
            <a:spLocks noChangeShapeType="1"/>
          </p:cNvSpPr>
          <p:nvPr/>
        </p:nvSpPr>
        <p:spPr bwMode="auto">
          <a:xfrm>
            <a:off x="152400" y="533400"/>
            <a:ext cx="8833104" cy="0"/>
          </a:xfrm>
          <a:prstGeom prst="line">
            <a:avLst/>
          </a:prstGeom>
          <a:noFill/>
          <a:ln w="11430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899160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52400" y="152400"/>
            <a:ext cx="8833104" cy="301752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8" name="Rectangle 7"/>
          <p:cNvSpPr/>
          <p:nvPr/>
        </p:nvSpPr>
        <p:spPr>
          <a:xfrm>
            <a:off x="152400" y="609600"/>
            <a:ext cx="2743200" cy="5867400"/>
          </a:xfrm>
          <a:prstGeom prst="rect">
            <a:avLst/>
          </a:prstGeom>
          <a:solidFill>
            <a:schemeClr val="accent1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52400" y="155448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2" name="Oval 11"/>
          <p:cNvSpPr/>
          <p:nvPr/>
        </p:nvSpPr>
        <p:spPr>
          <a:xfrm>
            <a:off x="1295400" y="228600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3" name="Oval 12"/>
          <p:cNvSpPr/>
          <p:nvPr/>
        </p:nvSpPr>
        <p:spPr>
          <a:xfrm>
            <a:off x="1389888" y="323088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371600" y="312738"/>
            <a:ext cx="457200" cy="441325"/>
          </a:xfrm>
        </p:spPr>
        <p:txBody>
          <a:bodyPr/>
          <a:lstStyle/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00375" y="5029200"/>
            <a:ext cx="5867400" cy="1219200"/>
          </a:xfrm>
        </p:spPr>
        <p:txBody>
          <a:bodyPr anchor="t">
            <a:noAutofit/>
          </a:bodyPr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000375" y="609600"/>
            <a:ext cx="5867400" cy="4267200"/>
          </a:xfrm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381000" y="990600"/>
            <a:ext cx="2438400" cy="5257800"/>
          </a:xfrm>
        </p:spPr>
        <p:txBody>
          <a:bodyPr/>
          <a:lstStyle>
            <a:lvl1pPr marL="0" indent="0">
              <a:spcAft>
                <a:spcPts val="1000"/>
              </a:spcAft>
              <a:buFontTx/>
              <a:buNone/>
              <a:defRPr sz="1600">
                <a:solidFill>
                  <a:srgbClr val="FFFFFF"/>
                </a:solidFill>
              </a:defRPr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149352" y="6388385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5788152" y="6404984"/>
            <a:ext cx="3044952" cy="365760"/>
          </a:xfrm>
        </p:spPr>
        <p:txBody>
          <a:bodyPr/>
          <a:lstStyle/>
          <a:p>
            <a:fld id="{06A652B5-81CC-4C6F-A37E-0C88E5F243DE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1752" y="6410848"/>
            <a:ext cx="3584448" cy="365760"/>
          </a:xfrm>
        </p:spPr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>
            <a:spLocks noChangeArrowheads="1"/>
          </p:cNvSpPr>
          <p:nvPr/>
        </p:nvSpPr>
        <p:spPr bwMode="white">
          <a:xfrm>
            <a:off x="0" y="6705600"/>
            <a:ext cx="9144000" cy="1524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white">
          <a:xfrm>
            <a:off x="0" y="0"/>
            <a:ext cx="9144000" cy="139337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white">
          <a:xfrm>
            <a:off x="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white">
          <a:xfrm>
            <a:off x="8991600" y="0"/>
            <a:ext cx="152400" cy="68580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49352" y="6388385"/>
            <a:ext cx="8833104" cy="309563"/>
          </a:xfrm>
          <a:prstGeom prst="rect">
            <a:avLst/>
          </a:prstGeom>
          <a:solidFill>
            <a:schemeClr val="accent3"/>
          </a:solidFill>
          <a:ln w="9525" cap="flat" cmpd="sng" algn="ctr">
            <a:noFill/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4" name="Date Placeholder 13"/>
          <p:cNvSpPr>
            <a:spLocks noGrp="1"/>
          </p:cNvSpPr>
          <p:nvPr>
            <p:ph type="dt" sz="half" idx="2"/>
          </p:nvPr>
        </p:nvSpPr>
        <p:spPr>
          <a:xfrm>
            <a:off x="5791200" y="6404984"/>
            <a:ext cx="3044952" cy="365760"/>
          </a:xfrm>
          <a:prstGeom prst="rect">
            <a:avLst/>
          </a:prstGeom>
        </p:spPr>
        <p:txBody>
          <a:bodyPr vert="horz"/>
          <a:lstStyle>
            <a:lvl1pPr algn="r" eaLnBrk="1" latinLnBrk="0" hangingPunct="1">
              <a:defRPr kumimoji="0" sz="1400">
                <a:solidFill>
                  <a:srgbClr val="FFFFFF"/>
                </a:solidFill>
              </a:defRPr>
            </a:lvl1pPr>
          </a:lstStyle>
          <a:p>
            <a:fld id="{50EE3C43-E95D-47DA-AA9B-414A5E5DE8D5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304800" y="6410848"/>
            <a:ext cx="3581400" cy="365760"/>
          </a:xfrm>
          <a:prstGeom prst="rect">
            <a:avLst/>
          </a:prstGeom>
        </p:spPr>
        <p:txBody>
          <a:bodyPr vert="horz"/>
          <a:lstStyle>
            <a:lvl1pPr algn="l" eaLnBrk="1" latinLnBrk="0" hangingPunct="1">
              <a:defRPr kumimoji="0" sz="1200">
                <a:solidFill>
                  <a:srgbClr val="FFFFFF"/>
                </a:solidFill>
              </a:defRPr>
            </a:lvl1pPr>
          </a:lstStyle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52400" y="155448"/>
            <a:ext cx="8833104" cy="6547104"/>
          </a:xfrm>
          <a:prstGeom prst="rect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 dirty="0"/>
          </a:p>
        </p:txBody>
      </p:sp>
      <p:sp>
        <p:nvSpPr>
          <p:cNvPr id="10" name="Straight Connector 9"/>
          <p:cNvSpPr>
            <a:spLocks noChangeShapeType="1"/>
          </p:cNvSpPr>
          <p:nvPr/>
        </p:nvSpPr>
        <p:spPr bwMode="auto">
          <a:xfrm>
            <a:off x="152400" y="1276743"/>
            <a:ext cx="8833104" cy="0"/>
          </a:xfrm>
          <a:prstGeom prst="line">
            <a:avLst/>
          </a:prstGeom>
          <a:noFill/>
          <a:ln w="9525" cap="flat" cmpd="sng" algn="ctr">
            <a:solidFill>
              <a:schemeClr val="accent3">
                <a:shade val="75000"/>
              </a:schemeClr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anchor="ctr" compatLnSpc="1"/>
          <a:lstStyle/>
          <a:p>
            <a:endParaRPr kumimoji="0" lang="en-US"/>
          </a:p>
        </p:txBody>
      </p:sp>
      <p:sp>
        <p:nvSpPr>
          <p:cNvPr id="12" name="Oval 11"/>
          <p:cNvSpPr/>
          <p:nvPr/>
        </p:nvSpPr>
        <p:spPr>
          <a:xfrm>
            <a:off x="4267200" y="956036"/>
            <a:ext cx="609600" cy="609600"/>
          </a:xfrm>
          <a:prstGeom prst="ellipse">
            <a:avLst/>
          </a:prstGeom>
          <a:solidFill>
            <a:srgbClr val="FFFFFF"/>
          </a:solidFill>
          <a:ln w="15875" cap="rnd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15" name="Oval 14"/>
          <p:cNvSpPr/>
          <p:nvPr/>
        </p:nvSpPr>
        <p:spPr>
          <a:xfrm>
            <a:off x="4361688" y="1050524"/>
            <a:ext cx="420624" cy="420624"/>
          </a:xfrm>
          <a:prstGeom prst="ellipse">
            <a:avLst/>
          </a:prstGeom>
          <a:solidFill>
            <a:srgbClr val="FFFFFF"/>
          </a:solidFill>
          <a:ln w="50800" cap="rnd" cmpd="dbl" algn="ctr">
            <a:solidFill>
              <a:schemeClr val="accent3">
                <a:shade val="75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0" hangingPunct="1"/>
            <a:endParaRPr kumimoji="0" lang="en-US"/>
          </a:p>
        </p:txBody>
      </p:sp>
      <p:sp>
        <p:nvSpPr>
          <p:cNvPr id="23" name="Slide Number Placeholder 22"/>
          <p:cNvSpPr>
            <a:spLocks noGrp="1"/>
          </p:cNvSpPr>
          <p:nvPr>
            <p:ph type="sldNum" sz="quarter" idx="4"/>
          </p:nvPr>
        </p:nvSpPr>
        <p:spPr>
          <a:xfrm>
            <a:off x="4343400" y="1040174"/>
            <a:ext cx="457200" cy="441325"/>
          </a:xfrm>
          <a:prstGeom prst="rect">
            <a:avLst/>
          </a:prstGeom>
        </p:spPr>
        <p:txBody>
          <a:bodyPr vert="horz" lIns="45720" rIns="45720" anchor="ctr">
            <a:normAutofit/>
          </a:bodyPr>
          <a:lstStyle>
            <a:lvl1pPr algn="ctr" eaLnBrk="1" latinLnBrk="0" hangingPunct="1">
              <a:defRPr kumimoji="0" sz="1600">
                <a:solidFill>
                  <a:schemeClr val="accent3">
                    <a:shade val="75000"/>
                  </a:schemeClr>
                </a:solidFill>
              </a:defRPr>
            </a:lvl1pPr>
          </a:lstStyle>
          <a:p>
            <a:fld id="{E964050B-6237-4A51-8D91-3999973097D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2" name="Title Placeholder 21"/>
          <p:cNvSpPr>
            <a:spLocks noGrp="1"/>
          </p:cNvSpPr>
          <p:nvPr>
            <p:ph type="title"/>
          </p:nvPr>
        </p:nvSpPr>
        <p:spPr>
          <a:xfrm>
            <a:off x="301752" y="228600"/>
            <a:ext cx="8534400" cy="758952"/>
          </a:xfrm>
          <a:prstGeom prst="rect">
            <a:avLst/>
          </a:prstGeom>
        </p:spPr>
        <p:txBody>
          <a:bodyPr vert="horz" anchor="b">
            <a:normAutofit/>
          </a:bodyPr>
          <a:lstStyle/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3" name="Text Placeholder 12"/>
          <p:cNvSpPr>
            <a:spLocks noGrp="1"/>
          </p:cNvSpPr>
          <p:nvPr>
            <p:ph type="body" idx="1"/>
          </p:nvPr>
        </p:nvSpPr>
        <p:spPr>
          <a:xfrm>
            <a:off x="301752" y="1524000"/>
            <a:ext cx="8534400" cy="4599432"/>
          </a:xfrm>
          <a:prstGeom prst="rect">
            <a:avLst/>
          </a:prstGeom>
        </p:spPr>
        <p:txBody>
          <a:bodyPr vert="horz">
            <a:normAutofit/>
          </a:bodyPr>
          <a:lstStyle/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hdr="0"/>
  <p:txStyles>
    <p:titleStyle>
      <a:lvl1pPr algn="ctr" rtl="0" eaLnBrk="1" latinLnBrk="0" hangingPunct="1">
        <a:spcBef>
          <a:spcPct val="0"/>
        </a:spcBef>
        <a:buNone/>
        <a:defRPr kumimoji="0" sz="3300" kern="1200">
          <a:solidFill>
            <a:schemeClr val="accent3">
              <a:shade val="75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74320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"/>
        <a:buChar char=""/>
        <a:defRPr kumimoji="0"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22960" indent="-228600" algn="l" rtl="0" eaLnBrk="1" latinLnBrk="0" hangingPunct="1">
        <a:spcBef>
          <a:spcPct val="20000"/>
        </a:spcBef>
        <a:buClr>
          <a:schemeClr val="accent3"/>
        </a:buClr>
        <a:buSzPct val="75000"/>
        <a:buFont typeface="Wingdings 2"/>
        <a:buChar char="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228600" algn="l" rtl="0" eaLnBrk="1" latinLnBrk="0" hangingPunct="1">
        <a:spcBef>
          <a:spcPct val="20000"/>
        </a:spcBef>
        <a:buClr>
          <a:schemeClr val="accent4"/>
        </a:buClr>
        <a:buSzPct val="70000"/>
        <a:buFont typeface="Wingdings"/>
        <a:buChar char=""/>
        <a:defRPr kumimoji="0" sz="2000" kern="1200">
          <a:solidFill>
            <a:schemeClr val="tx2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ct val="20000"/>
        </a:spcBef>
        <a:buClr>
          <a:schemeClr val="accent5"/>
        </a:buClr>
        <a:buFontTx/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1">
            <a:shade val="75000"/>
          </a:schemeClr>
        </a:buClr>
        <a:buSzPct val="90000"/>
        <a:buChar char="•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03120" indent="-182880" algn="l" rtl="0" eaLnBrk="1" latinLnBrk="0" hangingPunct="1">
        <a:spcBef>
          <a:spcPct val="20000"/>
        </a:spcBef>
        <a:buClr>
          <a:schemeClr val="accent4">
            <a:shade val="75000"/>
          </a:schemeClr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377440" indent="-182880" algn="l" rtl="0" eaLnBrk="1" latinLnBrk="0" hangingPunct="1">
        <a:spcBef>
          <a:spcPct val="20000"/>
        </a:spcBef>
        <a:buClr>
          <a:schemeClr val="accent2">
            <a:shade val="75000"/>
          </a:schemeClr>
        </a:buClr>
        <a:buSzPct val="90000"/>
        <a:buChar char="•"/>
        <a:defRPr kumimoji="0" sz="1400" kern="1200" cap="all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8.wmf"/><Relationship Id="rId4" Type="http://schemas.openxmlformats.org/officeDocument/2006/relationships/oleObject" Target="../embeddings/oleObject1.bin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Word_Document.docx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1.e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Word_Document1.docx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2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Word_Document2.docx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3.e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16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5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17.wmf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20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19.wmf"/><Relationship Id="rId4" Type="http://schemas.openxmlformats.org/officeDocument/2006/relationships/oleObject" Target="../embeddings/oleObject5.bin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عنوان فرعي 2"/>
          <p:cNvSpPr>
            <a:spLocks noGrp="1"/>
          </p:cNvSpPr>
          <p:nvPr>
            <p:ph type="subTitle" idx="1"/>
          </p:nvPr>
        </p:nvSpPr>
        <p:spPr>
          <a:xfrm>
            <a:off x="304800" y="2667000"/>
            <a:ext cx="8686800" cy="1447800"/>
          </a:xfrm>
        </p:spPr>
        <p:txBody>
          <a:bodyPr>
            <a:noAutofit/>
          </a:bodyPr>
          <a:lstStyle/>
          <a:p>
            <a:endParaRPr lang="en-US" sz="1800" dirty="0" smtClean="0">
              <a:solidFill>
                <a:srgbClr val="C00000"/>
              </a:solidFill>
              <a:latin typeface="Algerian" pitchFamily="82" charset="0"/>
            </a:endParaRPr>
          </a:p>
          <a:p>
            <a:r>
              <a:rPr lang="en-US" sz="2800" dirty="0" smtClean="0">
                <a:solidFill>
                  <a:srgbClr val="C00000"/>
                </a:solidFill>
                <a:latin typeface="Algerian" pitchFamily="82" charset="0"/>
              </a:rPr>
              <a:t>Lecture #</a:t>
            </a:r>
            <a:r>
              <a:rPr lang="en-US" sz="2800" dirty="0" smtClean="0">
                <a:solidFill>
                  <a:srgbClr val="C00000"/>
                </a:solidFill>
                <a:latin typeface="Algerian" pitchFamily="82" charset="0"/>
                <a:cs typeface="Times New Roman" pitchFamily="18" charset="0"/>
              </a:rPr>
              <a:t>6</a:t>
            </a:r>
          </a:p>
          <a:p>
            <a:r>
              <a:rPr lang="en-US" sz="3200" cap="none" dirty="0" smtClean="0">
                <a:solidFill>
                  <a:schemeClr val="tx1"/>
                </a:solidFill>
                <a:latin typeface="Agency FB" pitchFamily="34" charset="0"/>
                <a:ea typeface="+mj-ea"/>
                <a:cs typeface="+mj-cs"/>
              </a:rPr>
              <a:t>Time-Scaled Diagram and Resource Leveling</a:t>
            </a:r>
            <a:endParaRPr lang="en-US" sz="3200" cap="none" dirty="0">
              <a:solidFill>
                <a:schemeClr val="tx1"/>
              </a:solidFill>
              <a:latin typeface="Agency FB" pitchFamily="34" charset="0"/>
              <a:ea typeface="+mj-ea"/>
              <a:cs typeface="+mj-cs"/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A35FE2-5C1F-4C44-8AD2-D51742E13891}" type="datetime4">
              <a:rPr lang="en-US" smtClean="0"/>
              <a:t>October 27, 2016</a:t>
            </a:fld>
            <a:endParaRPr lang="ar-SA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ar-SA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E53B51-63E8-4965-8E9C-542AB5A98F24}" type="slidenum">
              <a:rPr lang="ar-SA" smtClean="0"/>
              <a:pPr/>
              <a:t>1</a:t>
            </a:fld>
            <a:endParaRPr lang="ar-SA"/>
          </a:p>
        </p:txBody>
      </p:sp>
      <p:sp>
        <p:nvSpPr>
          <p:cNvPr id="2" name="عنوان 1"/>
          <p:cNvSpPr>
            <a:spLocks noGrp="1"/>
          </p:cNvSpPr>
          <p:nvPr>
            <p:ph type="ctrTitle"/>
          </p:nvPr>
        </p:nvSpPr>
        <p:spPr>
          <a:xfrm>
            <a:off x="1371600" y="838200"/>
            <a:ext cx="6292552" cy="1143000"/>
          </a:xfrm>
        </p:spPr>
        <p:txBody>
          <a:bodyPr>
            <a:noAutofit/>
          </a:bodyPr>
          <a:lstStyle/>
          <a:p>
            <a:pPr>
              <a:lnSpc>
                <a:spcPct val="150000"/>
              </a:lnSpc>
            </a:pPr>
            <a:r>
              <a:rPr lang="en-US" sz="2400" b="1" dirty="0" smtClean="0">
                <a:solidFill>
                  <a:srgbClr val="C00000"/>
                </a:solidFill>
              </a:rPr>
              <a:t>ENGINEERING MANAGEMENT</a:t>
            </a:r>
            <a:br>
              <a:rPr lang="en-US" sz="2400" b="1" dirty="0" smtClean="0">
                <a:solidFill>
                  <a:srgbClr val="C00000"/>
                </a:solidFill>
              </a:rPr>
            </a:br>
            <a:r>
              <a:rPr lang="en-US" sz="2400" b="1" dirty="0" smtClean="0">
                <a:solidFill>
                  <a:srgbClr val="C00000"/>
                </a:solidFill>
              </a:rPr>
              <a:t>(GE 404)</a:t>
            </a:r>
            <a:endParaRPr lang="en-US" sz="2400" b="1" i="1" dirty="0">
              <a:solidFill>
                <a:srgbClr val="002060"/>
              </a:solidFill>
              <a:cs typeface="+mn-cs"/>
            </a:endParaRPr>
          </a:p>
        </p:txBody>
      </p:sp>
      <p:sp>
        <p:nvSpPr>
          <p:cNvPr id="4" name="مستطيل 3"/>
          <p:cNvSpPr/>
          <p:nvPr/>
        </p:nvSpPr>
        <p:spPr>
          <a:xfrm>
            <a:off x="3419872" y="260648"/>
            <a:ext cx="216534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ar-SA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بسم الله الرحمن الرحيم</a:t>
            </a:r>
            <a:endParaRPr lang="en-US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8" descr="D:\Local Disk (D)\King Saud University\ksuLogo.jpg"/>
          <p:cNvPicPr/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51" r="9692" b="2423"/>
          <a:stretch/>
        </p:blipFill>
        <p:spPr bwMode="auto">
          <a:xfrm>
            <a:off x="7848600" y="457200"/>
            <a:ext cx="914400" cy="1201688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2" grpId="0"/>
      <p:bldP spid="4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Contd.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294967295"/>
          </p:nvPr>
        </p:nvSpPr>
        <p:spPr>
          <a:xfrm>
            <a:off x="222439" y="1464282"/>
            <a:ext cx="3584575" cy="4572000"/>
          </a:xfrm>
        </p:spPr>
        <p:txBody>
          <a:bodyPr>
            <a:normAutofit/>
          </a:bodyPr>
          <a:lstStyle/>
          <a:p>
            <a:pPr marL="0" lvl="1" indent="0">
              <a:buClr>
                <a:schemeClr val="accent1"/>
              </a:buClr>
              <a:buSzPct val="85000"/>
              <a:buNone/>
            </a:pPr>
            <a:r>
              <a:rPr lang="en-US" sz="1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Improvements can be made to the level of resource requirements by:</a:t>
            </a:r>
          </a:p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n-US" altLang="en-US" sz="16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Delaying or bringing forward the start of certain activities</a:t>
            </a:r>
          </a:p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n-US" altLang="en-US" sz="16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Extending the duration of </a:t>
            </a:r>
            <a:r>
              <a:rPr lang="en-US" altLang="en-US" sz="16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certain </a:t>
            </a:r>
            <a:r>
              <a:rPr lang="en-US" altLang="en-US" sz="16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activities</a:t>
            </a:r>
            <a:r>
              <a:rPr lang="en-US" altLang="en-US" sz="16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so reducing the demand for resources over the duration of the activity or by a combination of both of these adjustments</a:t>
            </a:r>
          </a:p>
          <a:p>
            <a:pPr marL="274320" lvl="1">
              <a:buClr>
                <a:schemeClr val="accent1"/>
              </a:buClr>
              <a:buSzPct val="85000"/>
              <a:buFont typeface="Wingdings 2"/>
              <a:buChar char=""/>
            </a:pPr>
            <a:r>
              <a:rPr lang="en-US" alt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Note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Time-scale network or bar chart is generally used for resource leveling. The reason for this is that resource leveling must be considered within a time framework and </a:t>
            </a:r>
            <a:r>
              <a:rPr lang="en-US" altLang="en-US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Time-scale network </a:t>
            </a:r>
            <a:r>
              <a:rPr lang="en-US" altLang="en-US" sz="16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 bar </a:t>
            </a:r>
            <a:r>
              <a:rPr lang="en-US" altLang="en-US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charts are drawn to a time scale 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while </a:t>
            </a:r>
            <a:r>
              <a:rPr lang="en-US" alt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other networks (e.g. AON etc.) </a:t>
            </a:r>
            <a:r>
              <a:rPr lang="en-US" altLang="en-US" sz="16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are not</a:t>
            </a:r>
            <a:r>
              <a:rPr lang="en-US" altLang="en-US" sz="16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16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01440" y="2514600"/>
            <a:ext cx="5022607" cy="2733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141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500" b="1" dirty="0"/>
              <a:t>Resource Leveling (Smoothing) Procedures</a:t>
            </a:r>
            <a:endParaRPr lang="en-GB" sz="25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11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>
          <a:xfrm>
            <a:off x="301752" y="1527048"/>
            <a:ext cx="8534400" cy="4572000"/>
          </a:xfrm>
        </p:spPr>
        <p:txBody>
          <a:bodyPr>
            <a:normAutofit/>
          </a:bodyPr>
          <a:lstStyle/>
          <a:p>
            <a:pPr algn="just">
              <a:buClr>
                <a:srgbClr val="FF0000"/>
              </a:buClr>
              <a:defRPr/>
            </a:pPr>
            <a:r>
              <a:rPr lang="en-US" sz="2200" dirty="0" smtClean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Although </a:t>
            </a:r>
            <a:r>
              <a:rPr lang="en-US" sz="22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the </a:t>
            </a:r>
            <a:r>
              <a:rPr lang="en-US" sz="22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sum of daily resource requirements</a:t>
            </a:r>
            <a:r>
              <a:rPr lang="en-US" sz="22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 over the project duration is </a:t>
            </a:r>
            <a:r>
              <a:rPr lang="en-US" sz="22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constant</a:t>
            </a:r>
            <a:r>
              <a:rPr lang="en-US" sz="22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, but the </a:t>
            </a:r>
            <a:r>
              <a:rPr lang="en-US" sz="2200" b="1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sum of the squares of the daily requirements decreases </a:t>
            </a:r>
            <a:r>
              <a:rPr lang="en-US" sz="2200" dirty="0">
                <a:solidFill>
                  <a:srgbClr val="C00000"/>
                </a:solidFill>
                <a:latin typeface="Times New Roman" pitchFamily="18" charset="0"/>
                <a:cs typeface="Times New Roman" pitchFamily="18" charset="0"/>
              </a:rPr>
              <a:t>as the peaks and valleys are leveled.</a:t>
            </a:r>
          </a:p>
          <a:p>
            <a:pPr algn="just">
              <a:buClr>
                <a:srgbClr val="FF0000"/>
              </a:buClr>
              <a:defRPr/>
            </a:pPr>
            <a:r>
              <a:rPr lang="en-US" sz="22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Burgess </a:t>
            </a:r>
            <a:r>
              <a:rPr lang="en-US" sz="22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method </a:t>
            </a:r>
            <a:r>
              <a:rPr lang="en-US" sz="22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utilizes </a:t>
            </a:r>
            <a:r>
              <a:rPr lang="en-US" sz="22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simple measure of effectiveness given by the </a:t>
            </a:r>
            <a:r>
              <a:rPr lang="en-US" sz="2200" b="1" i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Sum </a:t>
            </a:r>
            <a:r>
              <a:rPr lang="en-US" sz="2200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the squares of the resource requirements </a:t>
            </a:r>
            <a:r>
              <a:rPr lang="en-US" sz="22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 each “day” </a:t>
            </a:r>
            <a:r>
              <a:rPr lang="en-US" sz="22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(period</a:t>
            </a:r>
            <a:r>
              <a:rPr lang="en-US" sz="22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 This value reaches a </a:t>
            </a:r>
            <a:r>
              <a:rPr lang="en-US" sz="22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minimum for a schedule that is level and equals</a:t>
            </a:r>
          </a:p>
          <a:p>
            <a:pPr algn="just">
              <a:buClr>
                <a:srgbClr val="FF0000"/>
              </a:buClr>
              <a:defRPr/>
            </a:pPr>
            <a:endParaRPr lang="en-US" sz="2800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5464" y="4681850"/>
            <a:ext cx="4914467" cy="1045631"/>
          </a:xfrm>
          <a:prstGeom prst="rect">
            <a:avLst/>
          </a:prstGeom>
        </p:spPr>
      </p:pic>
      <p:graphicFrame>
        <p:nvGraphicFramePr>
          <p:cNvPr id="16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52101362"/>
              </p:ext>
            </p:extLst>
          </p:nvPr>
        </p:nvGraphicFramePr>
        <p:xfrm>
          <a:off x="750711" y="4370051"/>
          <a:ext cx="2565795" cy="13574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04" name="Equation" r:id="rId4" imgW="2171520" imgH="1143000" progId="Equation.3">
                  <p:embed/>
                </p:oleObj>
              </mc:Choice>
              <mc:Fallback>
                <p:oleObj name="Equation" r:id="rId4" imgW="2171520" imgH="1143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0711" y="4370051"/>
                        <a:ext cx="2565795" cy="1357430"/>
                      </a:xfrm>
                      <a:prstGeom prst="rect">
                        <a:avLst/>
                      </a:prstGeom>
                      <a:solidFill>
                        <a:srgbClr val="FDE9D9"/>
                      </a:solidFill>
                      <a:ln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886201" y="5914382"/>
            <a:ext cx="5105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Note: R in the figure is the same as DR in the equation</a:t>
            </a:r>
            <a:endParaRPr lang="en-GB" sz="1600" dirty="0"/>
          </a:p>
        </p:txBody>
      </p:sp>
    </p:spTree>
    <p:extLst>
      <p:ext uri="{BB962C8B-B14F-4D97-AF65-F5344CB8AC3E}">
        <p14:creationId xmlns:p14="http://schemas.microsoft.com/office/powerpoint/2010/main" val="3482955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500" b="1" dirty="0"/>
              <a:t>Burgess Leveling Procedure</a:t>
            </a:r>
            <a:br>
              <a:rPr lang="en-US" sz="2500" b="1" dirty="0"/>
            </a:br>
            <a:r>
              <a:rPr lang="en-US" sz="2500" b="1" dirty="0"/>
              <a:t>(Steps 1-4)</a:t>
            </a:r>
            <a:endParaRPr lang="en-GB" sz="25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/>
        <p:txBody>
          <a:bodyPr>
            <a:noAutofit/>
          </a:bodyPr>
          <a:lstStyle/>
          <a:p>
            <a:pPr marL="228600" indent="-228600" algn="just">
              <a:spcBef>
                <a:spcPts val="1950"/>
              </a:spcBef>
              <a:buFont typeface="+mj-lt"/>
              <a:buAutoNum type="arabicPeriod"/>
              <a:defRPr/>
            </a:pPr>
            <a:r>
              <a:rPr lang="en-US" sz="20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List the project activities in order of precedence. Add to this listing the duration, early start, and float (slack) values for each activity</a:t>
            </a:r>
          </a:p>
          <a:p>
            <a:pPr marL="228600" indent="-228600" algn="just">
              <a:spcBef>
                <a:spcPts val="1950"/>
              </a:spcBef>
              <a:buFont typeface="+mj-lt"/>
              <a:buAutoNum type="arabicPeriod"/>
              <a:defRPr/>
            </a:pPr>
            <a:r>
              <a:rPr lang="en-US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Starting with the last activity</a:t>
            </a:r>
            <a:r>
              <a:rPr lang="en-US" sz="20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schedule it period by period </a:t>
            </a:r>
            <a:r>
              <a:rPr lang="en-US" sz="20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 give the </a:t>
            </a:r>
            <a:r>
              <a:rPr lang="en-US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lowest sum of squares </a:t>
            </a:r>
            <a:r>
              <a:rPr lang="en-US" sz="20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resource requirements for each time unit. If more than one schedule gives the same total sum of squares, then </a:t>
            </a:r>
            <a:r>
              <a:rPr lang="en-US" sz="20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schedule the activity as late as possible to get as much slack as possible in all preceding activities</a:t>
            </a:r>
            <a:r>
              <a:rPr lang="en-US" sz="20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28600" indent="-228600" algn="just">
              <a:spcBef>
                <a:spcPts val="1950"/>
              </a:spcBef>
              <a:buFont typeface="+mj-lt"/>
              <a:buAutoNum type="arabicPeriod"/>
              <a:defRPr/>
            </a:pPr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Holding </a:t>
            </a:r>
            <a:r>
              <a:rPr lang="en-US" sz="2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last activity fixed, </a:t>
            </a:r>
            <a:r>
              <a:rPr lang="en-US" sz="20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repeat Step 2 on the </a:t>
            </a:r>
            <a:r>
              <a:rPr lang="en-US" sz="2000" b="1" i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next to the last activity</a:t>
            </a:r>
            <a:r>
              <a:rPr lang="en-US" sz="2000" i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the network, taking advantage of any slack that may have been made available to it by the rescheduling in Step 2.</a:t>
            </a:r>
          </a:p>
          <a:p>
            <a:pPr marL="228600" indent="-228600" algn="just">
              <a:spcBef>
                <a:spcPts val="1950"/>
              </a:spcBef>
              <a:buFont typeface="+mj-lt"/>
              <a:buAutoNum type="arabicPeriod"/>
              <a:defRPr/>
            </a:pPr>
            <a:r>
              <a:rPr lang="en-US" sz="20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Continue </a:t>
            </a:r>
            <a:r>
              <a:rPr lang="en-US" sz="20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Step 3 until the first activity in the list has been considered; this completes the first rescheduling cycle</a:t>
            </a:r>
            <a:r>
              <a:rPr lang="en-US" sz="20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6167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500" b="1" dirty="0"/>
              <a:t>Burgess Leveling Procedure</a:t>
            </a:r>
            <a:br>
              <a:rPr lang="en-US" sz="2500" b="1" dirty="0"/>
            </a:br>
            <a:r>
              <a:rPr lang="en-US" sz="2500" b="1" dirty="0"/>
              <a:t>(Steps 5-8)</a:t>
            </a:r>
            <a:endParaRPr lang="en-GB" sz="25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/>
        <p:txBody>
          <a:bodyPr>
            <a:noAutofit/>
          </a:bodyPr>
          <a:lstStyle/>
          <a:p>
            <a:pPr marL="724870" indent="-724870" algn="just">
              <a:spcBef>
                <a:spcPts val="1950"/>
              </a:spcBef>
              <a:buFont typeface="+mj-lt"/>
              <a:buAutoNum type="arabicPeriod" startAt="5"/>
              <a:defRPr/>
            </a:pPr>
            <a:r>
              <a:rPr lang="en-US" sz="2000" dirty="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Carry </a:t>
            </a:r>
            <a:r>
              <a:rPr lang="en-US" sz="20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out additional rescheduling cycles by repeating Steps 2 through 4 until no further reduction in the total sum of squares of resource requirements is possible, noting that </a:t>
            </a:r>
            <a:r>
              <a:rPr lang="en-US" sz="20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only movement of an activity to the right (schedule later) </a:t>
            </a:r>
            <a:r>
              <a:rPr lang="en-US" sz="20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permissible under this scheme.</a:t>
            </a:r>
          </a:p>
          <a:p>
            <a:pPr marL="724870" indent="-724870" algn="just">
              <a:spcBef>
                <a:spcPts val="1950"/>
              </a:spcBef>
              <a:buFont typeface="+mj-lt"/>
              <a:buAutoNum type="arabicPeriod" startAt="5"/>
              <a:defRPr/>
            </a:pPr>
            <a:r>
              <a:rPr lang="en-US" sz="200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 </a:t>
            </a:r>
            <a:r>
              <a:rPr lang="en-US" sz="2000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this resource is particularly critical, repeat Steps 1 through 5 on a different ordering of the activities. which, of course, must still list the activities in order of precedence.</a:t>
            </a:r>
          </a:p>
          <a:p>
            <a:pPr marL="724870" indent="-724870" algn="just">
              <a:spcBef>
                <a:spcPts val="1950"/>
              </a:spcBef>
              <a:buFont typeface="+mj-lt"/>
              <a:buAutoNum type="arabicPeriod" startAt="5"/>
              <a:defRPr/>
            </a:pPr>
            <a:r>
              <a:rPr lang="en-US" sz="20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Choose </a:t>
            </a:r>
            <a:r>
              <a:rPr lang="en-US" sz="20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best schedule of those obtained in Steps 5 and 6.</a:t>
            </a:r>
          </a:p>
          <a:p>
            <a:pPr marL="724870" indent="-724870" algn="just">
              <a:spcBef>
                <a:spcPts val="1950"/>
              </a:spcBef>
              <a:buFont typeface="+mj-lt"/>
              <a:buAutoNum type="arabicPeriod" startAt="5"/>
              <a:defRPr/>
            </a:pPr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Make </a:t>
            </a:r>
            <a:r>
              <a:rPr lang="en-US" sz="2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final adjustments to the schedule chosen in Step 7, taking into account factors not considered in the basic scheduling procedure</a:t>
            </a:r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0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>
              <a:buFont typeface="+mj-lt"/>
              <a:buAutoNum type="arabicPeriod" startAt="5"/>
            </a:pPr>
            <a:endParaRPr lang="en-GB" sz="2000" dirty="0">
              <a:solidFill>
                <a:srgbClr val="00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640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Problem-2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14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9596" y="2366617"/>
            <a:ext cx="6927607" cy="376965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10140" y="1580310"/>
            <a:ext cx="81503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33CC"/>
                </a:solidFill>
              </a:rPr>
              <a:t>Time-scaled network is given below with the resource demands of each activity on each day. Using </a:t>
            </a:r>
            <a:r>
              <a:rPr lang="en-US" b="1" dirty="0" smtClean="0">
                <a:solidFill>
                  <a:srgbClr val="0033CC"/>
                </a:solidFill>
              </a:rPr>
              <a:t>Burgess leveling procedure</a:t>
            </a:r>
            <a:r>
              <a:rPr lang="en-US" dirty="0" smtClean="0">
                <a:solidFill>
                  <a:srgbClr val="0033CC"/>
                </a:solidFill>
              </a:rPr>
              <a:t>, level the resources.</a:t>
            </a:r>
            <a:endParaRPr lang="en-GB" dirty="0">
              <a:solidFill>
                <a:srgbClr val="0033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471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/>
              <a:t>Solution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763996"/>
              </p:ext>
            </p:extLst>
          </p:nvPr>
        </p:nvGraphicFramePr>
        <p:xfrm>
          <a:off x="457200" y="2133600"/>
          <a:ext cx="8462009" cy="2988592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2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2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3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9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4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ΣR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24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33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42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51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60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66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71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76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86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92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96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101</a:t>
                      </a:r>
                      <a:endParaRPr lang="en-US" sz="120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106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111</a:t>
                      </a:r>
                      <a:endParaRPr lang="en-US" sz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9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4845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1</a:t>
            </a:r>
            <a:r>
              <a:rPr lang="en-US" sz="2800" b="1" baseline="30000" dirty="0" smtClean="0"/>
              <a:t>st</a:t>
            </a:r>
            <a:r>
              <a:rPr lang="en-US" sz="2800" b="1" dirty="0" smtClean="0"/>
              <a:t> Trial with activity H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01752" y="1341147"/>
            <a:ext cx="41601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Start with Delay activity “H” </a:t>
            </a:r>
            <a:r>
              <a:rPr lang="en-US" b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one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9792601"/>
              </p:ext>
            </p:extLst>
          </p:nvPr>
        </p:nvGraphicFramePr>
        <p:xfrm>
          <a:off x="301752" y="1907008"/>
          <a:ext cx="8462009" cy="3852569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716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301752" y="5808382"/>
            <a:ext cx="43476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one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747</a:t>
            </a:r>
          </a:p>
        </p:txBody>
      </p:sp>
      <p:cxnSp>
        <p:nvCxnSpPr>
          <p:cNvPr id="10" name="Straight Connector 9"/>
          <p:cNvCxnSpPr/>
          <p:nvPr/>
        </p:nvCxnSpPr>
        <p:spPr>
          <a:xfrm>
            <a:off x="5275384" y="4191000"/>
            <a:ext cx="0" cy="60960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4876800" y="4191000"/>
            <a:ext cx="398584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4800600" y="4208584"/>
            <a:ext cx="228600" cy="3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24276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2</a:t>
            </a:r>
            <a:r>
              <a:rPr lang="en-US" sz="2800" b="1" baseline="30000" dirty="0" smtClean="0"/>
              <a:t>nd</a:t>
            </a:r>
            <a:r>
              <a:rPr lang="en-US" sz="2800" b="1" dirty="0" smtClean="0"/>
              <a:t> </a:t>
            </a:r>
            <a:r>
              <a:rPr lang="en-US" sz="2800" b="1" dirty="0"/>
              <a:t>Trial with activity H</a:t>
            </a:r>
            <a:endParaRPr lang="en-GB" sz="2800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35124" y="1341147"/>
            <a:ext cx="42627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Start with Delay activity “H” </a:t>
            </a:r>
            <a:r>
              <a:rPr lang="en-US" b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two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periods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30041"/>
              </p:ext>
            </p:extLst>
          </p:nvPr>
        </p:nvGraphicFramePr>
        <p:xfrm>
          <a:off x="529591" y="1923979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9" name="Rectangle 8"/>
          <p:cNvSpPr/>
          <p:nvPr/>
        </p:nvSpPr>
        <p:spPr>
          <a:xfrm>
            <a:off x="533400" y="5943600"/>
            <a:ext cx="42066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755</a:t>
            </a:r>
          </a:p>
        </p:txBody>
      </p:sp>
    </p:spTree>
    <p:extLst>
      <p:ext uri="{BB962C8B-B14F-4D97-AF65-F5344CB8AC3E}">
        <p14:creationId xmlns:p14="http://schemas.microsoft.com/office/powerpoint/2010/main" val="1957870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3</a:t>
            </a:r>
            <a:r>
              <a:rPr lang="en-US" sz="2800" b="1" baseline="30000" dirty="0" smtClean="0"/>
              <a:t>rd</a:t>
            </a:r>
            <a:r>
              <a:rPr lang="en-US" sz="2800" b="1" dirty="0" smtClean="0"/>
              <a:t> </a:t>
            </a:r>
            <a:r>
              <a:rPr lang="en-US" sz="2800" b="1" dirty="0"/>
              <a:t>Trial with activity H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18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56526" y="1341147"/>
            <a:ext cx="44124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Start with Delay activity “H” </a:t>
            </a:r>
            <a:r>
              <a:rPr lang="en-US" b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three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periods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8167220"/>
              </p:ext>
            </p:extLst>
          </p:nvPr>
        </p:nvGraphicFramePr>
        <p:xfrm>
          <a:off x="529591" y="1931830"/>
          <a:ext cx="8462009" cy="3824313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2426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457200" y="5808382"/>
            <a:ext cx="42066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763</a:t>
            </a:r>
          </a:p>
        </p:txBody>
      </p:sp>
    </p:spTree>
    <p:extLst>
      <p:ext uri="{BB962C8B-B14F-4D97-AF65-F5344CB8AC3E}">
        <p14:creationId xmlns:p14="http://schemas.microsoft.com/office/powerpoint/2010/main" val="2715859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4</a:t>
            </a:r>
            <a:r>
              <a:rPr lang="en-US" sz="2800" b="1" baseline="30000" dirty="0" smtClean="0"/>
              <a:t>th</a:t>
            </a:r>
            <a:r>
              <a:rPr lang="en-US" sz="2800" b="1" dirty="0"/>
              <a:t> </a:t>
            </a:r>
            <a:r>
              <a:rPr lang="en-US" sz="2800" b="1" dirty="0" smtClean="0"/>
              <a:t>Trial </a:t>
            </a:r>
            <a:r>
              <a:rPr lang="en-US" sz="2800" b="1" dirty="0"/>
              <a:t>with activity H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152400" y="1341147"/>
            <a:ext cx="43226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Start with Delay activity “H” </a:t>
            </a:r>
            <a:r>
              <a:rPr lang="en-US" b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four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periods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5682038"/>
              </p:ext>
            </p:extLst>
          </p:nvPr>
        </p:nvGraphicFramePr>
        <p:xfrm>
          <a:off x="289995" y="1737138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268457" y="5503255"/>
            <a:ext cx="42066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 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771</a:t>
            </a:r>
          </a:p>
        </p:txBody>
      </p:sp>
      <p:sp>
        <p:nvSpPr>
          <p:cNvPr id="9" name="Rectangle 8"/>
          <p:cNvSpPr/>
          <p:nvPr/>
        </p:nvSpPr>
        <p:spPr>
          <a:xfrm>
            <a:off x="268457" y="5951188"/>
            <a:ext cx="60783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Hence, </a:t>
            </a:r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 </a:t>
            </a:r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Lowest </a:t>
            </a:r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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747 with Delay activity “H” </a:t>
            </a:r>
            <a:r>
              <a:rPr lang="en-US" b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</a:t>
            </a:r>
            <a:endParaRPr lang="en-US" dirty="0">
              <a:solidFill>
                <a:srgbClr val="2F076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45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smtClean="0"/>
              <a:t>Contents</a:t>
            </a:r>
            <a:endParaRPr lang="en-US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DD9CF6-7E8D-48C3-AD72-24377ABD629D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>
          <a:ln>
            <a:solidFill>
              <a:srgbClr val="0033CC"/>
            </a:solidFill>
          </a:ln>
        </p:spPr>
        <p:txBody>
          <a:bodyPr>
            <a:normAutofit/>
          </a:bodyPr>
          <a:lstStyle/>
          <a:p>
            <a:r>
              <a:rPr lang="en-US" sz="2000" dirty="0" smtClean="0">
                <a:solidFill>
                  <a:srgbClr val="0033CC"/>
                </a:solidFill>
              </a:rPr>
              <a:t>Objectives of the present lecture</a:t>
            </a:r>
          </a:p>
          <a:p>
            <a:r>
              <a:rPr lang="en-US" sz="2000" dirty="0" smtClean="0">
                <a:solidFill>
                  <a:srgbClr val="C00000"/>
                </a:solidFill>
              </a:rPr>
              <a:t>Time Scale Network</a:t>
            </a:r>
          </a:p>
          <a:p>
            <a:r>
              <a:rPr lang="en-US" sz="2000" dirty="0" smtClean="0">
                <a:solidFill>
                  <a:srgbClr val="002060"/>
                </a:solidFill>
              </a:rPr>
              <a:t>Advantages and Disadvantages</a:t>
            </a:r>
          </a:p>
          <a:p>
            <a:r>
              <a:rPr lang="en-US" sz="2000" dirty="0"/>
              <a:t>Management of Resources—Resource </a:t>
            </a:r>
            <a:r>
              <a:rPr lang="en-US" sz="2000" dirty="0" smtClean="0"/>
              <a:t>Leveling</a:t>
            </a:r>
            <a:endParaRPr lang="en-US" sz="2000" dirty="0" smtClean="0">
              <a:solidFill>
                <a:srgbClr val="FF0000"/>
              </a:solidFill>
            </a:endParaRPr>
          </a:p>
          <a:p>
            <a:r>
              <a:rPr lang="en-US" sz="2000" dirty="0">
                <a:solidFill>
                  <a:srgbClr val="3BC828"/>
                </a:solidFill>
              </a:rPr>
              <a:t>Resource Leveling (Smoothing) </a:t>
            </a:r>
            <a:r>
              <a:rPr lang="en-US" sz="2000" dirty="0" smtClean="0">
                <a:solidFill>
                  <a:srgbClr val="3BC828"/>
                </a:solidFill>
              </a:rPr>
              <a:t>Procedures</a:t>
            </a:r>
          </a:p>
          <a:p>
            <a:r>
              <a:rPr lang="en-US" sz="2000" dirty="0" smtClean="0">
                <a:solidFill>
                  <a:schemeClr val="accent5">
                    <a:lumMod val="75000"/>
                  </a:schemeClr>
                </a:solidFill>
              </a:rPr>
              <a:t>Burgess </a:t>
            </a:r>
            <a:r>
              <a:rPr lang="en-US" sz="2000" dirty="0">
                <a:solidFill>
                  <a:schemeClr val="accent5">
                    <a:lumMod val="75000"/>
                  </a:schemeClr>
                </a:solidFill>
              </a:rPr>
              <a:t>Leveling Procedure</a:t>
            </a:r>
            <a:endParaRPr lang="en-US" altLang="en-US" sz="2000" dirty="0" smtClean="0">
              <a:solidFill>
                <a:schemeClr val="accent5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>
                <a:solidFill>
                  <a:schemeClr val="accent6">
                    <a:lumMod val="75000"/>
                  </a:schemeClr>
                </a:solidFill>
              </a:rPr>
              <a:t>Estimated </a:t>
            </a:r>
            <a:r>
              <a:rPr lang="en-US" sz="2000" dirty="0" smtClean="0">
                <a:solidFill>
                  <a:schemeClr val="accent6">
                    <a:lumMod val="75000"/>
                  </a:schemeClr>
                </a:solidFill>
              </a:rPr>
              <a:t>Method</a:t>
            </a:r>
          </a:p>
          <a:p>
            <a:r>
              <a:rPr lang="en-US" sz="2000" dirty="0" smtClean="0">
                <a:solidFill>
                  <a:srgbClr val="7030A0"/>
                </a:solidFill>
              </a:rPr>
              <a:t>Problems</a:t>
            </a:r>
          </a:p>
          <a:p>
            <a:r>
              <a:rPr lang="en-US" sz="2000" dirty="0" smtClean="0"/>
              <a:t>Further reading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Conclusion at the </a:t>
            </a:r>
            <a:r>
              <a:rPr lang="en-US" sz="2800" b="1" dirty="0"/>
              <a:t>end of </a:t>
            </a:r>
            <a:r>
              <a:rPr lang="en-US" sz="2800" b="1" dirty="0" smtClean="0"/>
              <a:t> trials </a:t>
            </a:r>
            <a:r>
              <a:rPr lang="en-US" sz="2800" b="1" dirty="0"/>
              <a:t>with activity H 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20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4999482"/>
              </p:ext>
            </p:extLst>
          </p:nvPr>
        </p:nvGraphicFramePr>
        <p:xfrm>
          <a:off x="391560" y="1477345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600" b="1" i="0" u="none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lang="en-US" sz="1600" b="1" i="0" u="none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152400" y="5486400"/>
            <a:ext cx="579990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result = 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one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747 </a:t>
            </a:r>
          </a:p>
        </p:txBody>
      </p:sp>
    </p:spTree>
    <p:extLst>
      <p:ext uri="{BB962C8B-B14F-4D97-AF65-F5344CB8AC3E}">
        <p14:creationId xmlns:p14="http://schemas.microsoft.com/office/powerpoint/2010/main" val="2617637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Trial </a:t>
            </a:r>
            <a:r>
              <a:rPr lang="en-US" sz="2800" b="1" dirty="0"/>
              <a:t>with activity </a:t>
            </a:r>
            <a:r>
              <a:rPr lang="en-US" sz="2800" b="1" dirty="0" smtClean="0"/>
              <a:t>G</a:t>
            </a:r>
            <a:endParaRPr lang="en-GB" sz="2800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21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95221" y="1271922"/>
            <a:ext cx="328166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Start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Delay activity “G” </a:t>
            </a:r>
            <a:r>
              <a:rPr lang="en-US" b="1" i="1" u="sng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period</a:t>
            </a:r>
            <a:endParaRPr lang="en-US" b="1" i="1" dirty="0">
              <a:solidFill>
                <a:srgbClr val="2F0765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377149"/>
              </p:ext>
            </p:extLst>
          </p:nvPr>
        </p:nvGraphicFramePr>
        <p:xfrm>
          <a:off x="337947" y="1761715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228600" y="5757146"/>
            <a:ext cx="754526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one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 &amp; Delay activity “G”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one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729 </a:t>
            </a:r>
          </a:p>
        </p:txBody>
      </p:sp>
    </p:spTree>
    <p:extLst>
      <p:ext uri="{BB962C8B-B14F-4D97-AF65-F5344CB8AC3E}">
        <p14:creationId xmlns:p14="http://schemas.microsoft.com/office/powerpoint/2010/main" val="42768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Contd.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22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95221" y="1371600"/>
            <a:ext cx="40318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Continue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Delay activities  of non critical</a:t>
            </a:r>
            <a:endParaRPr lang="en-US" b="1" i="1" dirty="0">
              <a:solidFill>
                <a:srgbClr val="2F0765"/>
              </a:solidFill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8153646"/>
              </p:ext>
            </p:extLst>
          </p:nvPr>
        </p:nvGraphicFramePr>
        <p:xfrm>
          <a:off x="529591" y="1923979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kern="1200" dirty="0" smtClean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kumimoji="0" lang="en-US" sz="1200" kern="12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100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377952" y="5672708"/>
            <a:ext cx="8382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period, Delay activity “G”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period, Delay activity “F”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 Delay activity “E”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and Delay activity “D”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r>
              <a:rPr lang="en-US" b="1" i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715 </a:t>
            </a:r>
          </a:p>
        </p:txBody>
      </p:sp>
      <p:cxnSp>
        <p:nvCxnSpPr>
          <p:cNvPr id="10" name="Straight Connector 9"/>
          <p:cNvCxnSpPr/>
          <p:nvPr/>
        </p:nvCxnSpPr>
        <p:spPr>
          <a:xfrm>
            <a:off x="4343400" y="3581400"/>
            <a:ext cx="0" cy="45720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3276600" y="4114800"/>
            <a:ext cx="1066800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86258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Summary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254252" y="2275510"/>
            <a:ext cx="6629400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Sequence of major moves of the first rescheduling cycle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50000"/>
              </a:lnSpc>
            </a:pP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one period	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baseline="30000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747</a:t>
            </a:r>
          </a:p>
          <a:p>
            <a:pPr algn="just">
              <a:lnSpc>
                <a:spcPct val="150000"/>
              </a:lnSpc>
            </a:pP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“G” one period	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729</a:t>
            </a:r>
          </a:p>
          <a:p>
            <a:pPr algn="just">
              <a:lnSpc>
                <a:spcPct val="150000"/>
              </a:lnSpc>
            </a:pP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“F” two periods	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727</a:t>
            </a:r>
          </a:p>
          <a:p>
            <a:pPr algn="just">
              <a:lnSpc>
                <a:spcPct val="150000"/>
              </a:lnSpc>
            </a:pP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“E” five periods	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723</a:t>
            </a:r>
          </a:p>
          <a:p>
            <a:pPr algn="just">
              <a:lnSpc>
                <a:spcPct val="150000"/>
              </a:lnSpc>
            </a:pP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“D” two periods	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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baseline="30000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715</a:t>
            </a:r>
            <a:endParaRPr lang="en-US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6667" y="5306811"/>
            <a:ext cx="65501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Thus by delaying activities as given above (simultaneously) leads to the most levelled resources.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47957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>
                <a:solidFill>
                  <a:srgbClr val="C00000"/>
                </a:solidFill>
              </a:rPr>
              <a:t>Shortcomings of Burgess </a:t>
            </a:r>
            <a:r>
              <a:rPr lang="en-US" sz="2800" b="1" dirty="0">
                <a:solidFill>
                  <a:srgbClr val="C00000"/>
                </a:solidFill>
              </a:rPr>
              <a:t>leveling procedure</a:t>
            </a:r>
            <a:endParaRPr lang="en-GB" sz="2800" b="1" dirty="0">
              <a:solidFill>
                <a:srgbClr val="C00000"/>
              </a:solidFill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disadvantage of this approach is that a resource buildup occurs at the end of the project. </a:t>
            </a: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procedure does not position activities in a way so as to obtain an optimum solution, although this happen by chance. </a:t>
            </a: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To get the optimum solution, alternate schedules have to be obtained using a different order of activities for shifting.</a:t>
            </a: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number of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these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alternate schedules will be large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 for small projects rendering the approach an impractical one.</a:t>
            </a:r>
          </a:p>
          <a:p>
            <a:endParaRPr lang="en-GB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2430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Estimated Method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25</a:t>
            </a:fld>
            <a:endParaRPr lang="en-US"/>
          </a:p>
        </p:txBody>
      </p:sp>
      <p:sp>
        <p:nvSpPr>
          <p:cNvPr id="7" name="Content Placeholder 6"/>
          <p:cNvSpPr>
            <a:spLocks noGrp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pPr algn="just">
              <a:spcBef>
                <a:spcPts val="1950"/>
              </a:spcBef>
              <a:defRPr/>
            </a:pP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Step 1: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Draw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the network in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 time scaled diagram 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using the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early start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schedule </a:t>
            </a: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method</a:t>
            </a:r>
            <a:endParaRPr lang="en-US" sz="2400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950"/>
              </a:spcBef>
              <a:defRPr/>
            </a:pPr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Step 2: Perform resource loading for the activities and calculate the total number of resources at each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period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950"/>
              </a:spcBef>
              <a:defRPr/>
            </a:pP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Step 3: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Reschedule non-critical activities 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to reduce peaks and to smooth resource usage in the resource loading chart in order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to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minimize </a:t>
            </a:r>
            <a:r>
              <a:rPr lang="en-US" sz="2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sz="2400" b="1" i="1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R</a:t>
            </a:r>
            <a:r>
              <a:rPr lang="en-US" sz="2400" b="1" i="1" baseline="-3000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i</a:t>
            </a:r>
            <a:r>
              <a:rPr lang="en-US" sz="2400" b="1" baseline="3000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, where </a:t>
            </a:r>
            <a:r>
              <a:rPr lang="en-US" sz="2400" i="1" dirty="0" err="1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R</a:t>
            </a:r>
            <a:r>
              <a:rPr lang="en-US" sz="2400" i="1" baseline="-30000" dirty="0" err="1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i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 is the number of resource usage in the resource loading </a:t>
            </a:r>
            <a:r>
              <a:rPr 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chart</a:t>
            </a:r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950"/>
              </a:spcBef>
              <a:defRPr/>
            </a:pP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Step 4: Continue Step 3 until you reach the schedule of having minimum value of </a:t>
            </a: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sz="2400" i="1" dirty="0" smtClean="0">
                <a:solidFill>
                  <a:srgbClr val="2F0765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R</a:t>
            </a:r>
            <a:r>
              <a:rPr lang="en-US" sz="2400" i="1" baseline="-30000" dirty="0" smtClean="0">
                <a:solidFill>
                  <a:srgbClr val="2F0765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i</a:t>
            </a:r>
            <a:r>
              <a:rPr lang="en-US" sz="2400" baseline="30000" dirty="0" smtClean="0">
                <a:solidFill>
                  <a:srgbClr val="2F0765"/>
                </a:solidFill>
                <a:latin typeface="Times New Roman" panose="02020603050405020304" pitchFamily="18" charset="0"/>
                <a:ea typeface="Times New Roman" pitchFamily="18" charset="0"/>
                <a:cs typeface="Times New Roman" panose="02020603050405020304" pitchFamily="18" charset="0"/>
              </a:rPr>
              <a:t>2</a:t>
            </a:r>
            <a:endParaRPr lang="en-US" sz="2400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sz="2400" dirty="0">
              <a:solidFill>
                <a:srgbClr val="2F076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308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26</a:t>
            </a:fld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0" y="228600"/>
            <a:ext cx="8991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sz="2800" b="1" dirty="0" smtClean="0">
                <a:solidFill>
                  <a:schemeClr val="accent3">
                    <a:shade val="75000"/>
                  </a:schemeClr>
                </a:solidFill>
                <a:latin typeface="+mj-lt"/>
                <a:ea typeface="+mj-ea"/>
                <a:cs typeface="+mj-cs"/>
              </a:rPr>
              <a:t>Problem-3</a:t>
            </a:r>
            <a:endParaRPr lang="en-GB" sz="2800" b="1" dirty="0">
              <a:solidFill>
                <a:schemeClr val="accent3">
                  <a:shade val="75000"/>
                </a:schemeClr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69965" y="1055111"/>
            <a:ext cx="87259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33CC"/>
                </a:solidFill>
              </a:rPr>
              <a:t>Time-scaled network is given below with the resource demands of each activity on each day. Using </a:t>
            </a:r>
            <a:r>
              <a:rPr lang="en-US" dirty="0" smtClean="0">
                <a:solidFill>
                  <a:srgbClr val="0033CC"/>
                </a:solidFill>
              </a:rPr>
              <a:t>Estimated method of leveling </a:t>
            </a:r>
            <a:r>
              <a:rPr lang="en-US" dirty="0">
                <a:solidFill>
                  <a:srgbClr val="0033CC"/>
                </a:solidFill>
              </a:rPr>
              <a:t>procedure, level the resources.</a:t>
            </a:r>
            <a:endParaRPr lang="en-GB" dirty="0">
              <a:solidFill>
                <a:srgbClr val="0033CC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7732" y="1879130"/>
            <a:ext cx="6150540" cy="4369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501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Trial-1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27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2797077"/>
              </p:ext>
            </p:extLst>
          </p:nvPr>
        </p:nvGraphicFramePr>
        <p:xfrm>
          <a:off x="356726" y="1600200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301752" y="5638800"/>
            <a:ext cx="82296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&amp; Delay activity “G”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 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i="1" baseline="30000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717 </a:t>
            </a:r>
          </a:p>
        </p:txBody>
      </p:sp>
    </p:spTree>
    <p:extLst>
      <p:ext uri="{BB962C8B-B14F-4D97-AF65-F5344CB8AC3E}">
        <p14:creationId xmlns:p14="http://schemas.microsoft.com/office/powerpoint/2010/main" val="3941803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Trial-2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28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423896"/>
              </p:ext>
            </p:extLst>
          </p:nvPr>
        </p:nvGraphicFramePr>
        <p:xfrm>
          <a:off x="539490" y="1572161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81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36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49</a:t>
                      </a:r>
                      <a:endParaRPr kumimoji="0" lang="en-US" sz="1600" b="1" kern="12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492252" y="5468591"/>
            <a:ext cx="81534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Delay activity “G”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Delay activity “E”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 Delay activity “F”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periods, and Delay activity “D” </a:t>
            </a:r>
            <a:r>
              <a:rPr lang="en-US" b="1" i="1" u="sng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periods </a:t>
            </a:r>
          </a:p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i="1" baseline="30000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703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64721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Other Trials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29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6556425"/>
              </p:ext>
            </p:extLst>
          </p:nvPr>
        </p:nvGraphicFramePr>
        <p:xfrm>
          <a:off x="374143" y="1477345"/>
          <a:ext cx="8462009" cy="3832165"/>
        </p:xfrm>
        <a:graphic>
          <a:graphicData uri="http://schemas.openxmlformats.org/drawingml/2006/table">
            <a:tbl>
              <a:tblPr/>
              <a:tblGrid>
                <a:gridCol w="1118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499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</a:tblGrid>
              <a:tr h="432121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Time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9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11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13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14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15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16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</a:t>
                      </a:r>
                      <a:endParaRPr lang="en-US" sz="16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rgbClr val="FFFFF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18</a:t>
                      </a: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6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7964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5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A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C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1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1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3 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8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4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latin typeface="Times New Roman" panose="02020603050405020304" pitchFamily="18" charset="0"/>
                          <a:ea typeface="Calibri"/>
                          <a:cs typeface="Times New Roman" panose="02020603050405020304" pitchFamily="18" charset="0"/>
                        </a:rPr>
                        <a:t>2</a:t>
                      </a: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2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F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17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B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kern="1200" dirty="0" smtClean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H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kumimoji="0" lang="en-US" sz="1200" b="0" kern="1200" dirty="0" smtClean="0">
                          <a:solidFill>
                            <a:srgbClr val="000000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20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179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i="1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endParaRPr lang="en-US" sz="1600" i="1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</a:t>
                      </a:r>
                    </a:p>
                  </a:txBody>
                  <a:tcPr marL="14962" marR="2992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7572">
                <a:tc>
                  <a:txBody>
                    <a:bodyPr/>
                    <a:lstStyle>
                      <a:lvl1pPr marL="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rtl="0" eaLnBrk="1" latinLnBrk="0" hangingPunct="1">
                        <a:defRPr kumimoji="0" kern="1200">
                          <a:solidFill>
                            <a:schemeClr val="tx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600" b="1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Symbol" panose="05050102010706020507" pitchFamily="18" charset="2"/>
                        </a:rPr>
                        <a:t></a:t>
                      </a:r>
                      <a:r>
                        <a:rPr lang="en-US" sz="1600" b="1" i="1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R</a:t>
                      </a:r>
                      <a:r>
                        <a:rPr lang="en-US" sz="1600" b="1" baseline="30000" dirty="0" smtClean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dirty="0">
                        <a:solidFill>
                          <a:srgbClr val="0000CC"/>
                        </a:solidFill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100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125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174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223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248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273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337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386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435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484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520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556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605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654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kumimoji="0" lang="en-US" sz="1600" b="1" kern="1200" dirty="0">
                          <a:solidFill>
                            <a:srgbClr val="0000CC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703</a:t>
                      </a:r>
                    </a:p>
                  </a:txBody>
                  <a:tcPr marL="14962" marR="29925" marT="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kumimoji="0" lang="en-US" sz="1050" b="0" kern="120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31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0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</a:pPr>
                      <a:endParaRPr lang="en-US" sz="1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1100" dirty="0">
                        <a:latin typeface="Times New Roman" panose="02020603050405020304" pitchFamily="18" charset="0"/>
                        <a:ea typeface="Calibri"/>
                        <a:cs typeface="Times New Roman" panose="02020603050405020304" pitchFamily="18" charset="0"/>
                      </a:endParaRPr>
                    </a:p>
                  </a:txBody>
                  <a:tcPr marL="24711" marR="24711" marT="0" marB="0" anchor="ctr">
                    <a:lnL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457200" y="5410200"/>
            <a:ext cx="807415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Delay activity “H” 4 periods, Delay activity “G” 4 periods, Delay activity “F” 5 periods, Delay activity “E” 2 periods, and Delay activity “D” 2 periods </a:t>
            </a:r>
          </a:p>
          <a:p>
            <a:pPr algn="just"/>
            <a:r>
              <a:rPr lang="en-US" b="1" i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 </a:t>
            </a:r>
            <a:r>
              <a:rPr lang="en-US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b="1" i="1" baseline="30000" dirty="0" smtClean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2 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= </a:t>
            </a:r>
            <a:r>
              <a:rPr lang="en-US" b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703</a:t>
            </a:r>
            <a:r>
              <a:rPr lang="en-US" b="1" i="1" dirty="0">
                <a:solidFill>
                  <a:srgbClr val="2F0765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828800" y="5911000"/>
            <a:ext cx="7239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Thus by delaying activities as given above (simultaneously) leads to the most levelled resources.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2546995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Objectives of the Present lecture</a:t>
            </a:r>
            <a:endParaRPr lang="en-US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8C10FE-6EE9-493E-B516-EB0A1ACDAF08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r>
              <a:rPr lang="en-US" sz="3200" i="1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 discuss steps involved in drawing the Time-scaled network diagrams</a:t>
            </a:r>
          </a:p>
          <a:p>
            <a:r>
              <a:rPr lang="en-US" sz="3200" i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 discuss how to carry out resource leveling using time-scaled diagrams</a:t>
            </a:r>
            <a:endParaRPr lang="en-US" altLang="en-US" sz="3200" i="1" dirty="0" smtClean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Problem-4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265512" y="1477345"/>
            <a:ext cx="36599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Data for small project is listed below:</a:t>
            </a:r>
            <a:endParaRPr lang="en-US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7088051"/>
              </p:ext>
            </p:extLst>
          </p:nvPr>
        </p:nvGraphicFramePr>
        <p:xfrm>
          <a:off x="374332" y="1962718"/>
          <a:ext cx="7938136" cy="1155700"/>
        </p:xfrm>
        <a:graphic>
          <a:graphicData uri="http://schemas.openxmlformats.org/drawingml/2006/table">
            <a:tbl>
              <a:tblPr/>
              <a:tblGrid>
                <a:gridCol w="754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29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01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15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01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86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2287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31140"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Activity</a:t>
                      </a:r>
                    </a:p>
                  </a:txBody>
                  <a:tcPr marL="22186" marR="22186" marT="0" marB="0">
                    <a:lnL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 smtClean="0">
                          <a:latin typeface="Times New Roman"/>
                          <a:ea typeface="Times New Roman"/>
                          <a:cs typeface="Arial"/>
                        </a:rPr>
                        <a:t>Depends </a:t>
                      </a: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on</a:t>
                      </a:r>
                    </a:p>
                  </a:txBody>
                  <a:tcPr marL="22186" marR="22186" marT="0" marB="0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Duration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Resource Rate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Activity</a:t>
                      </a:r>
                    </a:p>
                  </a:txBody>
                  <a:tcPr marL="22186" marR="22186" marT="0" marB="0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 smtClean="0">
                          <a:latin typeface="Times New Roman"/>
                          <a:ea typeface="Times New Roman"/>
                          <a:cs typeface="Arial"/>
                        </a:rPr>
                        <a:t>Depends </a:t>
                      </a: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on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Duration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Resource Rate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A</a:t>
                      </a:r>
                    </a:p>
                  </a:txBody>
                  <a:tcPr marL="22186" marR="22186" marT="0" marB="0">
                    <a:lnL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  <a:sym typeface="Symbol"/>
                        </a:rPr>
                        <a:t></a:t>
                      </a:r>
                      <a:endParaRPr lang="en-US" sz="1500" dirty="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4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F</a:t>
                      </a:r>
                    </a:p>
                  </a:txBody>
                  <a:tcPr marL="22186" marR="22186" marT="0" marB="0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D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B</a:t>
                      </a:r>
                    </a:p>
                  </a:txBody>
                  <a:tcPr marL="22186" marR="22186" marT="0" marB="0">
                    <a:lnL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  <a:sym typeface="Symbol"/>
                        </a:rPr>
                        <a:t></a:t>
                      </a:r>
                      <a:endParaRPr lang="en-US" sz="150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G</a:t>
                      </a:r>
                    </a:p>
                  </a:txBody>
                  <a:tcPr marL="22186" marR="22186" marT="0" marB="0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D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C</a:t>
                      </a:r>
                    </a:p>
                  </a:txBody>
                  <a:tcPr marL="22186" marR="22186" marT="0" marB="0">
                    <a:lnL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A</a:t>
                      </a:r>
                    </a:p>
                  </a:txBody>
                  <a:tcPr marL="22186" marR="22186" marT="0" marB="0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E</a:t>
                      </a:r>
                    </a:p>
                  </a:txBody>
                  <a:tcPr marL="22186" marR="22186" marT="0" marB="0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D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D</a:t>
                      </a:r>
                    </a:p>
                  </a:txBody>
                  <a:tcPr marL="22186" marR="22186" marT="0" marB="0">
                    <a:lnL w="28575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B, C</a:t>
                      </a:r>
                    </a:p>
                  </a:txBody>
                  <a:tcPr marL="22186" marR="22186" marT="0" marB="0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>
                          <a:latin typeface="Times New Roman"/>
                          <a:ea typeface="Times New Roman"/>
                          <a:cs typeface="Arial"/>
                        </a:rPr>
                        <a:t>4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r>
                        <a:rPr lang="en-US" sz="1500" dirty="0">
                          <a:latin typeface="Times New Roman"/>
                          <a:ea typeface="Times New Roman"/>
                          <a:cs typeface="Arial"/>
                        </a:rPr>
                        <a:t>6</a:t>
                      </a: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endParaRPr lang="en-US" sz="1500" dirty="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endParaRPr lang="en-US" sz="150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endParaRPr lang="en-US" sz="150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spcAft>
                          <a:spcPts val="0"/>
                        </a:spcAft>
                      </a:pPr>
                      <a:endParaRPr lang="en-US" sz="1500" dirty="0">
                        <a:latin typeface="Times New Roman"/>
                        <a:ea typeface="Times New Roman"/>
                        <a:cs typeface="Arial"/>
                      </a:endParaRPr>
                    </a:p>
                  </a:txBody>
                  <a:tcPr marL="22186" marR="22186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8" name="Rectangle 7"/>
          <p:cNvSpPr/>
          <p:nvPr/>
        </p:nvSpPr>
        <p:spPr>
          <a:xfrm>
            <a:off x="215537" y="3267800"/>
            <a:ext cx="83820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Draw 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Early Start Time-scaled schedule and calculate the corresponding used resource.</a:t>
            </a:r>
          </a:p>
        </p:txBody>
      </p:sp>
      <p:sp>
        <p:nvSpPr>
          <p:cNvPr id="9" name="Rectangle 8"/>
          <p:cNvSpPr/>
          <p:nvPr/>
        </p:nvSpPr>
        <p:spPr>
          <a:xfrm>
            <a:off x="228600" y="3942259"/>
            <a:ext cx="84582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Perform 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trials Resource Leveling. </a:t>
            </a:r>
            <a:r>
              <a:rPr lang="en-US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Also</a:t>
            </a:r>
            <a:r>
              <a:rPr lang="en-US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specify which one of the two trials Time-scaled schedules is the final schedule and why</a:t>
            </a:r>
            <a:r>
              <a:rPr lang="en-US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3654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Solution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31</a:t>
            </a:fld>
            <a:endParaRPr lang="en-US"/>
          </a:p>
        </p:txBody>
      </p:sp>
      <p:graphicFrame>
        <p:nvGraphicFramePr>
          <p:cNvPr id="6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17375775"/>
              </p:ext>
            </p:extLst>
          </p:nvPr>
        </p:nvGraphicFramePr>
        <p:xfrm>
          <a:off x="120650" y="1681163"/>
          <a:ext cx="8423275" cy="2697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17" name="Document" r:id="rId3" imgW="6285691" imgH="2020883" progId="Word.Document.12">
                  <p:embed/>
                </p:oleObj>
              </mc:Choice>
              <mc:Fallback>
                <p:oleObj name="Document" r:id="rId3" imgW="6285691" imgH="2020883" progId="Word.Document.1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0650" y="1681163"/>
                        <a:ext cx="8423275" cy="2697162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10131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Trial-1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32</a:t>
            </a:fld>
            <a:endParaRPr lang="en-US"/>
          </a:p>
        </p:txBody>
      </p:sp>
      <p:graphicFrame>
        <p:nvGraphicFramePr>
          <p:cNvPr id="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54995829"/>
              </p:ext>
            </p:extLst>
          </p:nvPr>
        </p:nvGraphicFramePr>
        <p:xfrm>
          <a:off x="1916113" y="1816100"/>
          <a:ext cx="6210300" cy="3946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3" name="Document" r:id="rId3" imgW="6303515" imgH="4003806" progId="Word.Document.12">
                  <p:embed/>
                </p:oleObj>
              </mc:Choice>
              <mc:Fallback>
                <p:oleObj name="Document" r:id="rId3" imgW="6303515" imgH="4003806" progId="Word.Document.1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16113" y="1816100"/>
                        <a:ext cx="6210300" cy="3946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4401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Trial-2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33</a:t>
            </a:fld>
            <a:endParaRPr lang="en-US"/>
          </a:p>
        </p:txBody>
      </p:sp>
      <p:graphicFrame>
        <p:nvGraphicFramePr>
          <p:cNvPr id="6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69257431"/>
              </p:ext>
            </p:extLst>
          </p:nvPr>
        </p:nvGraphicFramePr>
        <p:xfrm>
          <a:off x="1792288" y="1700213"/>
          <a:ext cx="6159500" cy="345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66" name="Document" r:id="rId3" imgW="6279227" imgH="3533485" progId="Word.Document.12">
                  <p:embed/>
                </p:oleObj>
              </mc:Choice>
              <mc:Fallback>
                <p:oleObj name="Document" r:id="rId3" imgW="6279227" imgH="3533485" progId="Word.Document.1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92288" y="1700213"/>
                        <a:ext cx="6159500" cy="345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/>
        </p:nvSpPr>
        <p:spPr>
          <a:xfrm>
            <a:off x="533400" y="5254834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2</a:t>
            </a:r>
            <a:r>
              <a:rPr lang="en-US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nd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trial schedule is the best Resource Leveling result because it has </a:t>
            </a:r>
            <a:r>
              <a:rPr lang="en-US" b="1" i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lowest </a:t>
            </a:r>
            <a:r>
              <a:rPr lang="en-US" b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 pitchFamily="18" charset="2"/>
              </a:rPr>
              <a:t></a:t>
            </a:r>
            <a:r>
              <a:rPr lang="en-US" b="1" i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b="1" i="1" u="sng" baseline="300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="1" i="1" u="sng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31043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/>
              <a:t>Cumulative Resource Requirement Curve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34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03928" y="1466459"/>
            <a:ext cx="7392271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742927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Cumulative resource requirement curve (</a:t>
            </a:r>
            <a:r>
              <a:rPr lang="en-US" i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-curve) may be used for:</a:t>
            </a:r>
          </a:p>
          <a:p>
            <a:pPr marL="285750" indent="-285750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Planning and Control of progress</a:t>
            </a:r>
          </a:p>
          <a:p>
            <a:pPr marL="285750" indent="-285750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Preliminary resource allocation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l="31398" t="25185" r="42628" b="34417"/>
          <a:stretch/>
        </p:blipFill>
        <p:spPr>
          <a:xfrm>
            <a:off x="2220196" y="2389789"/>
            <a:ext cx="4246408" cy="371511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90595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/>
              <a:t>Resource leveling and allocation measures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35</a:t>
            </a:fld>
            <a:endParaRPr lang="en-US"/>
          </a:p>
        </p:txBody>
      </p:sp>
      <p:graphicFrame>
        <p:nvGraphicFramePr>
          <p:cNvPr id="6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40445460"/>
              </p:ext>
            </p:extLst>
          </p:nvPr>
        </p:nvGraphicFramePr>
        <p:xfrm>
          <a:off x="346801" y="1452971"/>
          <a:ext cx="6042026" cy="29479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26" name="Equation" r:id="rId3" imgW="4152600" imgH="2070000" progId="Equation.3">
                  <p:embed/>
                </p:oleObj>
              </mc:Choice>
              <mc:Fallback>
                <p:oleObj name="Equation" r:id="rId3" imgW="4152600" imgH="20700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6801" y="1452971"/>
                        <a:ext cx="6042026" cy="2947988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16106543"/>
              </p:ext>
            </p:extLst>
          </p:nvPr>
        </p:nvGraphicFramePr>
        <p:xfrm>
          <a:off x="320675" y="4405313"/>
          <a:ext cx="3641725" cy="1643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27" name="Equation" r:id="rId5" imgW="2425680" imgH="1117440" progId="Equation.3">
                  <p:embed/>
                </p:oleObj>
              </mc:Choice>
              <mc:Fallback>
                <p:oleObj name="Equation" r:id="rId5" imgW="2425680" imgH="11174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675" y="4405313"/>
                        <a:ext cx="3641725" cy="1643062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425468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/>
              <a:t>Significance of Resource Criticality Index</a:t>
            </a:r>
            <a:r>
              <a:rPr lang="en-US" sz="2800" b="1" kern="0" dirty="0">
                <a:solidFill>
                  <a:srgbClr val="99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en-GB" sz="2800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36</a:t>
            </a:fld>
            <a:endParaRPr lang="en-US"/>
          </a:p>
        </p:txBody>
      </p:sp>
      <p:graphicFrame>
        <p:nvGraphicFramePr>
          <p:cNvPr id="7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03855563"/>
              </p:ext>
            </p:extLst>
          </p:nvPr>
        </p:nvGraphicFramePr>
        <p:xfrm>
          <a:off x="3929743" y="1702616"/>
          <a:ext cx="1106487" cy="727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76" name="Equation" r:id="rId3" imgW="660240" imgH="431640" progId="Equation.3">
                  <p:embed/>
                </p:oleObj>
              </mc:Choice>
              <mc:Fallback>
                <p:oleObj name="Equation" r:id="rId3" imgW="660240" imgH="431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29743" y="1702616"/>
                        <a:ext cx="1106487" cy="727075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192024" y="2438400"/>
            <a:ext cx="830275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91495" indent="-291495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defRPr/>
            </a:pPr>
            <a:endParaRPr lang="en-US" b="1" kern="0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marL="427628" indent="-285750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Higher values of resource criticality index are associated with the most critical (i.e., most tightly constrained) resources.</a:t>
            </a:r>
          </a:p>
          <a:p>
            <a:pPr marL="427628" indent="-285750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Values </a:t>
            </a:r>
            <a:r>
              <a:rPr lang="en-US" kern="0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resource criticality index significantly below 1.0 typically are associated with non-constraining </a:t>
            </a:r>
            <a:r>
              <a:rPr lang="en-US" kern="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resources.</a:t>
            </a:r>
          </a:p>
          <a:p>
            <a:pPr marL="427628" indent="-285750" algn="just" defTabSz="742927" eaLnBrk="0" fontAlgn="base" hangingPunct="0"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kern="0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Values </a:t>
            </a:r>
            <a:r>
              <a:rPr lang="en-US" kern="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around and above 1.0 indicate that project delays </a:t>
            </a:r>
            <a:r>
              <a:rPr lang="en-US" kern="0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(beyond </a:t>
            </a:r>
            <a:r>
              <a:rPr lang="en-US" kern="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original critical path </a:t>
            </a:r>
            <a:r>
              <a:rPr lang="en-US" kern="0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duration) </a:t>
            </a:r>
            <a:r>
              <a:rPr lang="en-US" kern="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will be encountered</a:t>
            </a:r>
            <a:r>
              <a:rPr lang="en-US" kern="0" dirty="0" smtClean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kern="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5201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Problem-5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37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451104" y="1525813"/>
            <a:ext cx="8385048" cy="12311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en-GB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 a small Engineering project listed below:</a:t>
            </a:r>
            <a:endParaRPr lang="en-US" sz="20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Draw the Early Start and Late start project schedule using Time- scaled network.</a:t>
            </a:r>
            <a:endParaRPr lang="en-US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Within only two trials, level the project Resource.</a:t>
            </a:r>
            <a:endParaRPr lang="en-US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GB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c) How many Worker(s)/day you should use in this project?</a:t>
            </a:r>
            <a:endParaRPr lang="en-GB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7439947"/>
              </p:ext>
            </p:extLst>
          </p:nvPr>
        </p:nvGraphicFramePr>
        <p:xfrm>
          <a:off x="494211" y="3048000"/>
          <a:ext cx="3886200" cy="268224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7663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29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29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5390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289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Activity</a:t>
                      </a:r>
                      <a:endParaRPr lang="en-US" sz="16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Depends</a:t>
                      </a:r>
                      <a:r>
                        <a:rPr lang="en-US" sz="1600" b="1" baseline="0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GB" sz="16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on</a:t>
                      </a:r>
                      <a:endParaRPr lang="en-US" sz="16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Time, day</a:t>
                      </a:r>
                      <a:endParaRPr lang="en-US" sz="16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1" dirty="0" smtClean="0"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Resource, Worker/day</a:t>
                      </a:r>
                      <a:endParaRPr lang="en-US" sz="1600" b="1" dirty="0">
                        <a:solidFill>
                          <a:schemeClr val="tx1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None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C, G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None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A, E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None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3755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GB" sz="1600" b="0" dirty="0">
                          <a:solidFill>
                            <a:srgbClr val="2F0765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600" b="0" dirty="0">
                        <a:solidFill>
                          <a:srgbClr val="2F0765"/>
                        </a:solidFill>
                        <a:effectLst/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</a:endParaRPr>
                    </a:p>
                  </a:txBody>
                  <a:tcPr marL="36195" marR="36195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79" y="3695809"/>
            <a:ext cx="3990921" cy="1429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816590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b="1" dirty="0" smtClean="0"/>
              <a:t/>
            </a:r>
            <a:br>
              <a:rPr lang="en-US" sz="2800" b="1" dirty="0" smtClean="0"/>
            </a:br>
            <a:r>
              <a:rPr lang="en-US" sz="2800" b="1" dirty="0" smtClean="0"/>
              <a:t>Solution (a)</a:t>
            </a:r>
            <a:r>
              <a:rPr lang="en-US" sz="2800" b="1" dirty="0"/>
              <a:t/>
            </a:r>
            <a:br>
              <a:rPr lang="en-US" sz="2800" b="1" dirty="0"/>
            </a:br>
            <a:r>
              <a:rPr lang="en-US" sz="2000" b="1" dirty="0" smtClean="0"/>
              <a:t>ES Time Scaled Network</a:t>
            </a:r>
            <a:endParaRPr lang="en-GB" sz="20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38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7784898"/>
              </p:ext>
            </p:extLst>
          </p:nvPr>
        </p:nvGraphicFramePr>
        <p:xfrm>
          <a:off x="228597" y="1449042"/>
          <a:ext cx="8229606" cy="2638428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331284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2">
                  <a:txBody>
                    <a:bodyPr/>
                    <a:lstStyle/>
                    <a:p>
                      <a:pPr algn="l" fontAlgn="b"/>
                      <a:r>
                        <a:rPr lang="en-US" sz="1400" b="1" i="0" u="sng" strike="noStrike" dirty="0" err="1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</a:rPr>
                        <a:t>Earlest</a:t>
                      </a:r>
                      <a:r>
                        <a:rPr lang="en-US" sz="1400" b="1" i="0" u="sng" strike="noStrike" dirty="0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</a:rPr>
                        <a:t> Start project schedule using Time- scaled network</a:t>
                      </a: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3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3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5108065"/>
              </p:ext>
            </p:extLst>
          </p:nvPr>
        </p:nvGraphicFramePr>
        <p:xfrm>
          <a:off x="228597" y="4123980"/>
          <a:ext cx="8229606" cy="795337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8713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49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97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85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85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276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301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351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376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401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435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462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471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487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503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519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" name="Group 115"/>
          <p:cNvGrpSpPr>
            <a:grpSpLocks/>
          </p:cNvGrpSpPr>
          <p:nvPr/>
        </p:nvGrpSpPr>
        <p:grpSpPr bwMode="auto">
          <a:xfrm>
            <a:off x="600072" y="2160242"/>
            <a:ext cx="7461250" cy="542925"/>
            <a:chOff x="123825" y="0"/>
            <a:chExt cx="7610475" cy="542925"/>
          </a:xfrm>
        </p:grpSpPr>
        <p:cxnSp>
          <p:nvCxnSpPr>
            <p:cNvPr id="10" name="Straight Arrow Connector 133"/>
            <p:cNvCxnSpPr>
              <a:cxnSpLocks noChangeShapeType="1"/>
            </p:cNvCxnSpPr>
            <p:nvPr/>
          </p:nvCxnSpPr>
          <p:spPr bwMode="auto">
            <a:xfrm flipV="1">
              <a:off x="123825" y="266700"/>
              <a:ext cx="1504950" cy="9525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Straight Arrow Connector 134"/>
            <p:cNvCxnSpPr>
              <a:cxnSpLocks noChangeShapeType="1"/>
            </p:cNvCxnSpPr>
            <p:nvPr/>
          </p:nvCxnSpPr>
          <p:spPr bwMode="auto">
            <a:xfrm>
              <a:off x="1638300" y="276226"/>
              <a:ext cx="2286000" cy="9524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" name="Straight Arrow Connector 135"/>
            <p:cNvCxnSpPr>
              <a:cxnSpLocks noChangeShapeType="1"/>
            </p:cNvCxnSpPr>
            <p:nvPr/>
          </p:nvCxnSpPr>
          <p:spPr bwMode="auto">
            <a:xfrm>
              <a:off x="3924300" y="285750"/>
              <a:ext cx="2676525" cy="0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" name="Straight Arrow Connector 136"/>
            <p:cNvCxnSpPr>
              <a:cxnSpLocks noChangeShapeType="1"/>
            </p:cNvCxnSpPr>
            <p:nvPr/>
          </p:nvCxnSpPr>
          <p:spPr bwMode="auto">
            <a:xfrm flipV="1">
              <a:off x="6591300" y="285750"/>
              <a:ext cx="1143000" cy="1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" name="TextBox 220"/>
            <p:cNvSpPr txBox="1"/>
            <p:nvPr/>
          </p:nvSpPr>
          <p:spPr>
            <a:xfrm>
              <a:off x="638747" y="0"/>
              <a:ext cx="46634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15" name="TextBox 221"/>
            <p:cNvSpPr txBox="1"/>
            <p:nvPr/>
          </p:nvSpPr>
          <p:spPr>
            <a:xfrm>
              <a:off x="2552700" y="9525"/>
              <a:ext cx="46634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6" name="TextBox 222"/>
            <p:cNvSpPr txBox="1"/>
            <p:nvPr/>
          </p:nvSpPr>
          <p:spPr>
            <a:xfrm>
              <a:off x="4819650" y="28575"/>
              <a:ext cx="46634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7" name="TextBox 223"/>
            <p:cNvSpPr txBox="1"/>
            <p:nvPr/>
          </p:nvSpPr>
          <p:spPr>
            <a:xfrm>
              <a:off x="6953822" y="28575"/>
              <a:ext cx="46634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R4</a:t>
              </a:r>
            </a:p>
          </p:txBody>
        </p:sp>
      </p:grpSp>
      <p:grpSp>
        <p:nvGrpSpPr>
          <p:cNvPr id="18" name="Group 116"/>
          <p:cNvGrpSpPr>
            <a:grpSpLocks/>
          </p:cNvGrpSpPr>
          <p:nvPr/>
        </p:nvGrpSpPr>
        <p:grpSpPr bwMode="auto">
          <a:xfrm>
            <a:off x="588960" y="2426942"/>
            <a:ext cx="6369050" cy="895350"/>
            <a:chOff x="85725" y="266700"/>
            <a:chExt cx="6524625" cy="895350"/>
          </a:xfrm>
        </p:grpSpPr>
        <p:cxnSp>
          <p:nvCxnSpPr>
            <p:cNvPr id="19" name="Straight Arrow Connector 123"/>
            <p:cNvCxnSpPr>
              <a:cxnSpLocks noChangeShapeType="1"/>
            </p:cNvCxnSpPr>
            <p:nvPr/>
          </p:nvCxnSpPr>
          <p:spPr bwMode="auto">
            <a:xfrm flipV="1">
              <a:off x="85725" y="904875"/>
              <a:ext cx="1181100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" name="Straight Arrow Connector 124"/>
            <p:cNvCxnSpPr>
              <a:cxnSpLocks noChangeShapeType="1"/>
            </p:cNvCxnSpPr>
            <p:nvPr/>
          </p:nvCxnSpPr>
          <p:spPr bwMode="auto">
            <a:xfrm flipV="1">
              <a:off x="1638300" y="885825"/>
              <a:ext cx="1514475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Arrow Connector 125"/>
            <p:cNvCxnSpPr>
              <a:cxnSpLocks noChangeShapeType="1"/>
            </p:cNvCxnSpPr>
            <p:nvPr/>
          </p:nvCxnSpPr>
          <p:spPr bwMode="auto">
            <a:xfrm flipV="1">
              <a:off x="2781300" y="885825"/>
              <a:ext cx="1914525" cy="9527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Arrow Connector 126"/>
            <p:cNvCxnSpPr>
              <a:cxnSpLocks noChangeShapeType="1"/>
            </p:cNvCxnSpPr>
            <p:nvPr/>
          </p:nvCxnSpPr>
          <p:spPr bwMode="auto">
            <a:xfrm flipH="1">
              <a:off x="1647825" y="266700"/>
              <a:ext cx="9526" cy="619125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Arrow Connector 127"/>
            <p:cNvCxnSpPr>
              <a:cxnSpLocks noChangeShapeType="1"/>
            </p:cNvCxnSpPr>
            <p:nvPr/>
          </p:nvCxnSpPr>
          <p:spPr bwMode="auto">
            <a:xfrm>
              <a:off x="1266825" y="895350"/>
              <a:ext cx="400050" cy="0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" name="Straight Arrow Connector 128"/>
            <p:cNvCxnSpPr>
              <a:cxnSpLocks noChangeShapeType="1"/>
            </p:cNvCxnSpPr>
            <p:nvPr/>
          </p:nvCxnSpPr>
          <p:spPr bwMode="auto">
            <a:xfrm flipV="1">
              <a:off x="4333875" y="885825"/>
              <a:ext cx="2276475" cy="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" name="Straight Arrow Connector 129"/>
            <p:cNvCxnSpPr>
              <a:cxnSpLocks noChangeShapeType="1"/>
            </p:cNvCxnSpPr>
            <p:nvPr/>
          </p:nvCxnSpPr>
          <p:spPr bwMode="auto">
            <a:xfrm flipV="1">
              <a:off x="6591301" y="276225"/>
              <a:ext cx="9524" cy="59055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TextBox 224"/>
            <p:cNvSpPr txBox="1"/>
            <p:nvPr/>
          </p:nvSpPr>
          <p:spPr>
            <a:xfrm>
              <a:off x="495547" y="647700"/>
              <a:ext cx="466741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27" name="TextBox 225"/>
            <p:cNvSpPr txBox="1"/>
            <p:nvPr/>
          </p:nvSpPr>
          <p:spPr>
            <a:xfrm>
              <a:off x="2038884" y="609600"/>
              <a:ext cx="466742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28" name="TextBox 226"/>
            <p:cNvSpPr txBox="1"/>
            <p:nvPr/>
          </p:nvSpPr>
          <p:spPr>
            <a:xfrm>
              <a:off x="3256966" y="619125"/>
              <a:ext cx="466741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76247" y="2436467"/>
            <a:ext cx="7600950" cy="1476375"/>
            <a:chOff x="552450" y="1479550"/>
            <a:chExt cx="7600950" cy="1476375"/>
          </a:xfrm>
        </p:grpSpPr>
        <p:cxnSp>
          <p:nvCxnSpPr>
            <p:cNvPr id="30" name="Straight Arrow Connector 114"/>
            <p:cNvCxnSpPr>
              <a:cxnSpLocks noChangeShapeType="1"/>
            </p:cNvCxnSpPr>
            <p:nvPr/>
          </p:nvCxnSpPr>
          <p:spPr bwMode="auto">
            <a:xfrm flipV="1">
              <a:off x="1047750" y="2698750"/>
              <a:ext cx="1876425" cy="0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1" name="Group 117"/>
            <p:cNvGrpSpPr>
              <a:grpSpLocks/>
            </p:cNvGrpSpPr>
            <p:nvPr/>
          </p:nvGrpSpPr>
          <p:grpSpPr bwMode="auto">
            <a:xfrm>
              <a:off x="552450" y="1479550"/>
              <a:ext cx="7600950" cy="1476375"/>
              <a:chOff x="0" y="276225"/>
              <a:chExt cx="7753350" cy="1476375"/>
            </a:xfrm>
          </p:grpSpPr>
          <p:cxnSp>
            <p:nvCxnSpPr>
              <p:cNvPr id="32" name="Straight Arrow Connector 118"/>
              <p:cNvCxnSpPr>
                <a:cxnSpLocks noChangeShapeType="1"/>
              </p:cNvCxnSpPr>
              <p:nvPr/>
            </p:nvCxnSpPr>
            <p:spPr bwMode="auto">
              <a:xfrm flipV="1">
                <a:off x="114300" y="1495425"/>
                <a:ext cx="381000" cy="1"/>
              </a:xfrm>
              <a:prstGeom prst="straightConnector1">
                <a:avLst/>
              </a:prstGeom>
              <a:noFill/>
              <a:ln w="38100" algn="ctr">
                <a:solidFill>
                  <a:srgbClr val="000000"/>
                </a:solidFill>
                <a:miter lim="800000"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Straight Arrow Connector 119"/>
              <p:cNvCxnSpPr>
                <a:cxnSpLocks noChangeShapeType="1"/>
              </p:cNvCxnSpPr>
              <p:nvPr/>
            </p:nvCxnSpPr>
            <p:spPr bwMode="auto">
              <a:xfrm>
                <a:off x="2428875" y="1495425"/>
                <a:ext cx="5314950" cy="9525"/>
              </a:xfrm>
              <a:prstGeom prst="straightConnector1">
                <a:avLst/>
              </a:prstGeom>
              <a:noFill/>
              <a:ln w="19050" algn="ctr">
                <a:solidFill>
                  <a:srgbClr val="000000"/>
                </a:solidFill>
                <a:prstDash val="sysDash"/>
                <a:miter lim="800000"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Straight Arrow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7743825" y="276225"/>
                <a:ext cx="9525" cy="1228726"/>
              </a:xfrm>
              <a:prstGeom prst="straightConnector1">
                <a:avLst/>
              </a:prstGeom>
              <a:noFill/>
              <a:ln w="19050" algn="ctr">
                <a:solidFill>
                  <a:srgbClr val="000000"/>
                </a:solidFill>
                <a:prstDash val="sysDash"/>
                <a:miter lim="800000"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5" name="TextBox 278"/>
              <p:cNvSpPr txBox="1"/>
              <p:nvPr/>
            </p:nvSpPr>
            <p:spPr>
              <a:xfrm>
                <a:off x="1199924" y="1238250"/>
                <a:ext cx="466367" cy="514350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anchor="ctr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</a:p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R2</a:t>
                </a:r>
              </a:p>
            </p:txBody>
          </p:sp>
          <p:sp>
            <p:nvSpPr>
              <p:cNvPr id="36" name="TextBox 280"/>
              <p:cNvSpPr txBox="1"/>
              <p:nvPr/>
            </p:nvSpPr>
            <p:spPr>
              <a:xfrm>
                <a:off x="0" y="1228725"/>
                <a:ext cx="466367" cy="514350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anchor="ctr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</a:p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R3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9546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b="1" dirty="0"/>
              <a:t/>
            </a:r>
            <a:br>
              <a:rPr lang="en-US" sz="2800" b="1" dirty="0"/>
            </a:br>
            <a:r>
              <a:rPr lang="en-US" sz="2800" b="1" dirty="0" smtClean="0"/>
              <a:t>Contd.(a)</a:t>
            </a:r>
            <a:r>
              <a:rPr lang="en-US" sz="2800" b="1" dirty="0"/>
              <a:t/>
            </a:r>
            <a:br>
              <a:rPr lang="en-US" sz="2800" b="1" dirty="0"/>
            </a:br>
            <a:r>
              <a:rPr lang="en-US" sz="2000" b="1" dirty="0" smtClean="0"/>
              <a:t>LS Time Scaled Network</a:t>
            </a:r>
            <a:endParaRPr lang="en-GB" sz="20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39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011648"/>
              </p:ext>
            </p:extLst>
          </p:nvPr>
        </p:nvGraphicFramePr>
        <p:xfrm>
          <a:off x="316992" y="1817687"/>
          <a:ext cx="8229606" cy="2600320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233842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2">
                  <a:txBody>
                    <a:bodyPr/>
                    <a:lstStyle/>
                    <a:p>
                      <a:pPr algn="l" fontAlgn="b"/>
                      <a:r>
                        <a:rPr lang="en-US" sz="1400" b="1" i="0" u="sng" strike="noStrike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</a:rPr>
                        <a:t>Latest Start project schedule using Time- scaled network</a:t>
                      </a: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42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781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4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2269538"/>
              </p:ext>
            </p:extLst>
          </p:nvPr>
        </p:nvGraphicFramePr>
        <p:xfrm>
          <a:off x="316992" y="4495800"/>
          <a:ext cx="8229606" cy="795337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87138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49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97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85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585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106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242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380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429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465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501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537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" name="Group 56"/>
          <p:cNvGrpSpPr>
            <a:grpSpLocks/>
          </p:cNvGrpSpPr>
          <p:nvPr/>
        </p:nvGrpSpPr>
        <p:grpSpPr bwMode="auto">
          <a:xfrm>
            <a:off x="697992" y="2514600"/>
            <a:ext cx="7458075" cy="542925"/>
            <a:chOff x="0" y="0"/>
            <a:chExt cx="7610475" cy="542925"/>
          </a:xfrm>
        </p:grpSpPr>
        <p:cxnSp>
          <p:nvCxnSpPr>
            <p:cNvPr id="9" name="Straight Arrow Connector 72"/>
            <p:cNvCxnSpPr>
              <a:cxnSpLocks noChangeShapeType="1"/>
            </p:cNvCxnSpPr>
            <p:nvPr/>
          </p:nvCxnSpPr>
          <p:spPr bwMode="auto">
            <a:xfrm flipV="1">
              <a:off x="0" y="266700"/>
              <a:ext cx="1504950" cy="9525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Straight Arrow Connector 73"/>
            <p:cNvCxnSpPr>
              <a:cxnSpLocks noChangeShapeType="1"/>
            </p:cNvCxnSpPr>
            <p:nvPr/>
          </p:nvCxnSpPr>
          <p:spPr bwMode="auto">
            <a:xfrm>
              <a:off x="1514475" y="276226"/>
              <a:ext cx="2286000" cy="9524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Straight Arrow Connector 74"/>
            <p:cNvCxnSpPr>
              <a:cxnSpLocks noChangeShapeType="1"/>
            </p:cNvCxnSpPr>
            <p:nvPr/>
          </p:nvCxnSpPr>
          <p:spPr bwMode="auto">
            <a:xfrm>
              <a:off x="3800475" y="285750"/>
              <a:ext cx="2676525" cy="0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" name="Straight Arrow Connector 75"/>
            <p:cNvCxnSpPr>
              <a:cxnSpLocks noChangeShapeType="1"/>
            </p:cNvCxnSpPr>
            <p:nvPr/>
          </p:nvCxnSpPr>
          <p:spPr bwMode="auto">
            <a:xfrm flipV="1">
              <a:off x="6467475" y="285750"/>
              <a:ext cx="1143000" cy="1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" name="TextBox 322"/>
            <p:cNvSpPr txBox="1"/>
            <p:nvPr/>
          </p:nvSpPr>
          <p:spPr>
            <a:xfrm>
              <a:off x="515141" y="0"/>
              <a:ext cx="466543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14" name="TextBox 323"/>
            <p:cNvSpPr txBox="1"/>
            <p:nvPr/>
          </p:nvSpPr>
          <p:spPr>
            <a:xfrm>
              <a:off x="2428290" y="9525"/>
              <a:ext cx="466543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5" name="TextBox 324"/>
            <p:cNvSpPr txBox="1"/>
            <p:nvPr/>
          </p:nvSpPr>
          <p:spPr>
            <a:xfrm>
              <a:off x="4696205" y="28575"/>
              <a:ext cx="466543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6" name="TextBox 325"/>
            <p:cNvSpPr txBox="1"/>
            <p:nvPr/>
          </p:nvSpPr>
          <p:spPr>
            <a:xfrm>
              <a:off x="6829664" y="28575"/>
              <a:ext cx="466543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R4</a:t>
              </a:r>
            </a:p>
          </p:txBody>
        </p:sp>
      </p:grpSp>
      <p:grpSp>
        <p:nvGrpSpPr>
          <p:cNvPr id="17" name="Group 57"/>
          <p:cNvGrpSpPr>
            <a:grpSpLocks/>
          </p:cNvGrpSpPr>
          <p:nvPr/>
        </p:nvGrpSpPr>
        <p:grpSpPr bwMode="auto">
          <a:xfrm>
            <a:off x="2231517" y="2781300"/>
            <a:ext cx="4805363" cy="914400"/>
            <a:chOff x="1533526" y="266700"/>
            <a:chExt cx="4933949" cy="914400"/>
          </a:xfrm>
        </p:grpSpPr>
        <p:cxnSp>
          <p:nvCxnSpPr>
            <p:cNvPr id="18" name="Straight Arrow Connector 64"/>
            <p:cNvCxnSpPr>
              <a:cxnSpLocks noChangeShapeType="1"/>
            </p:cNvCxnSpPr>
            <p:nvPr/>
          </p:nvCxnSpPr>
          <p:spPr bwMode="auto">
            <a:xfrm>
              <a:off x="2266950" y="914400"/>
              <a:ext cx="1162050" cy="0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" name="Straight Arrow Connector 65"/>
            <p:cNvCxnSpPr>
              <a:cxnSpLocks noChangeShapeType="1"/>
            </p:cNvCxnSpPr>
            <p:nvPr/>
          </p:nvCxnSpPr>
          <p:spPr bwMode="auto">
            <a:xfrm>
              <a:off x="3448050" y="914400"/>
              <a:ext cx="1495425" cy="0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" name="Straight Arrow Connector 66"/>
            <p:cNvCxnSpPr>
              <a:cxnSpLocks noChangeShapeType="1"/>
            </p:cNvCxnSpPr>
            <p:nvPr/>
          </p:nvCxnSpPr>
          <p:spPr bwMode="auto">
            <a:xfrm flipV="1">
              <a:off x="4943475" y="895350"/>
              <a:ext cx="1514475" cy="9525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Arrow Connector 67"/>
            <p:cNvCxnSpPr>
              <a:cxnSpLocks noChangeShapeType="1"/>
            </p:cNvCxnSpPr>
            <p:nvPr/>
          </p:nvCxnSpPr>
          <p:spPr bwMode="auto">
            <a:xfrm>
              <a:off x="1533526" y="266700"/>
              <a:ext cx="1857374" cy="647700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Arrow Connector 68"/>
            <p:cNvCxnSpPr>
              <a:cxnSpLocks noChangeShapeType="1"/>
            </p:cNvCxnSpPr>
            <p:nvPr/>
          </p:nvCxnSpPr>
          <p:spPr bwMode="auto">
            <a:xfrm flipV="1">
              <a:off x="6457951" y="285750"/>
              <a:ext cx="9524" cy="59055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" name="TextBox 326"/>
            <p:cNvSpPr txBox="1"/>
            <p:nvPr/>
          </p:nvSpPr>
          <p:spPr>
            <a:xfrm>
              <a:off x="2467505" y="657225"/>
              <a:ext cx="46617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24" name="TextBox 327"/>
            <p:cNvSpPr txBox="1"/>
            <p:nvPr/>
          </p:nvSpPr>
          <p:spPr>
            <a:xfrm>
              <a:off x="3771489" y="666750"/>
              <a:ext cx="46780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25" name="TextBox 328"/>
            <p:cNvSpPr txBox="1"/>
            <p:nvPr/>
          </p:nvSpPr>
          <p:spPr>
            <a:xfrm>
              <a:off x="5391688" y="638175"/>
              <a:ext cx="466174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</p:grpSp>
      <p:grpSp>
        <p:nvGrpSpPr>
          <p:cNvPr id="26" name="Group 58"/>
          <p:cNvGrpSpPr>
            <a:grpSpLocks/>
          </p:cNvGrpSpPr>
          <p:nvPr/>
        </p:nvGrpSpPr>
        <p:grpSpPr bwMode="auto">
          <a:xfrm>
            <a:off x="5917692" y="2790825"/>
            <a:ext cx="2247900" cy="1466850"/>
            <a:chOff x="5219700" y="276225"/>
            <a:chExt cx="2409825" cy="1466850"/>
          </a:xfrm>
        </p:grpSpPr>
        <p:cxnSp>
          <p:nvCxnSpPr>
            <p:cNvPr id="27" name="Straight Arrow Connector 59"/>
            <p:cNvCxnSpPr>
              <a:cxnSpLocks noChangeShapeType="1"/>
            </p:cNvCxnSpPr>
            <p:nvPr/>
          </p:nvCxnSpPr>
          <p:spPr bwMode="auto">
            <a:xfrm flipV="1">
              <a:off x="5334000" y="1485900"/>
              <a:ext cx="381000" cy="1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" name="Straight Arrow Connector 60"/>
            <p:cNvCxnSpPr>
              <a:cxnSpLocks noChangeShapeType="1"/>
            </p:cNvCxnSpPr>
            <p:nvPr/>
          </p:nvCxnSpPr>
          <p:spPr bwMode="auto">
            <a:xfrm flipV="1">
              <a:off x="5715000" y="1485900"/>
              <a:ext cx="1914525" cy="1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" name="Straight Arrow Connector 61"/>
            <p:cNvCxnSpPr>
              <a:cxnSpLocks noChangeShapeType="1"/>
            </p:cNvCxnSpPr>
            <p:nvPr/>
          </p:nvCxnSpPr>
          <p:spPr bwMode="auto">
            <a:xfrm flipH="1" flipV="1">
              <a:off x="7620000" y="276225"/>
              <a:ext cx="9525" cy="1228726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" name="TextBox 329"/>
            <p:cNvSpPr txBox="1"/>
            <p:nvPr/>
          </p:nvSpPr>
          <p:spPr>
            <a:xfrm>
              <a:off x="6419507" y="1228725"/>
              <a:ext cx="466308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31" name="TextBox 330"/>
            <p:cNvSpPr txBox="1"/>
            <p:nvPr/>
          </p:nvSpPr>
          <p:spPr>
            <a:xfrm>
              <a:off x="5219700" y="1219200"/>
              <a:ext cx="466308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526647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Time-Scaled Networks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"/>
          </p:nvPr>
        </p:nvSpPr>
        <p:spPr/>
        <p:txBody>
          <a:bodyPr/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Time-scaled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networks are merely extension of bar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charts</a:t>
            </a:r>
            <a:r>
              <a:rPr lang="en-US" sz="240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en-US" sz="240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Each </a:t>
            </a:r>
            <a:r>
              <a:rPr lang="en-US" sz="2400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activity is shown as </a:t>
            </a:r>
            <a:r>
              <a:rPr lang="en-US" sz="2400" b="1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 one dimensional line</a:t>
            </a:r>
            <a:r>
              <a:rPr lang="en-US" sz="2400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rather than as a two dimensional </a:t>
            </a:r>
            <a:r>
              <a:rPr lang="en-US" sz="2400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box</a:t>
            </a:r>
          </a:p>
          <a:p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horizontal length is</a:t>
            </a: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equal to its 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estimated time duration </a:t>
            </a: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(beginning at its ES and ending with its EF values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Vertical solid </a:t>
            </a:r>
            <a:r>
              <a:rPr lang="en-US" sz="2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(or dashed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lines 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indicate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sequential dependence 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one activity on </a:t>
            </a:r>
            <a:r>
              <a:rPr 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another</a:t>
            </a:r>
          </a:p>
          <a:p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Float times </a:t>
            </a:r>
            <a:r>
              <a:rPr lang="en-US" sz="24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are shown as 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horizontal dashed lines</a:t>
            </a:r>
            <a:endParaRPr lang="en-US" sz="2400" b="1" dirty="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solidFill>
                <a:srgbClr val="3A34B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02603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b="1" dirty="0"/>
              <a:t>Solution </a:t>
            </a:r>
            <a:r>
              <a:rPr lang="en-US" sz="2800" b="1" dirty="0" smtClean="0"/>
              <a:t>(b)</a:t>
            </a:r>
            <a:r>
              <a:rPr lang="en-US" sz="2800" b="1" dirty="0"/>
              <a:t/>
            </a:r>
            <a:br>
              <a:rPr lang="en-US" sz="2800" b="1" dirty="0"/>
            </a:br>
            <a:r>
              <a:rPr lang="en-US" sz="2800" b="1" dirty="0"/>
              <a:t>1</a:t>
            </a:r>
            <a:r>
              <a:rPr lang="en-US" sz="2800" b="1" baseline="30000" dirty="0" smtClean="0"/>
              <a:t>st</a:t>
            </a:r>
            <a:r>
              <a:rPr lang="en-US" sz="2800" b="1" dirty="0" smtClean="0"/>
              <a:t> Trial for resource leveling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40</a:t>
            </a:fld>
            <a:endParaRPr lang="en-US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304800" y="1338263"/>
          <a:ext cx="8229606" cy="2598732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233699"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0">
                  <a:txBody>
                    <a:bodyPr/>
                    <a:lstStyle/>
                    <a:p>
                      <a:pPr algn="l" fontAlgn="ctr"/>
                      <a:r>
                        <a:rPr lang="en-US" sz="1400" b="1" i="0" u="sng" strike="noStrike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</a:rPr>
                        <a:t>step 1- moving task H to start end of 3rd period</a:t>
                      </a: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307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656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48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48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304800" y="3995738"/>
          <a:ext cx="8229606" cy="804862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8717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53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48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82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97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89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525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∑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149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198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247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296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345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395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438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465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481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497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513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" name="Group 49"/>
          <p:cNvGrpSpPr>
            <a:grpSpLocks/>
          </p:cNvGrpSpPr>
          <p:nvPr/>
        </p:nvGrpSpPr>
        <p:grpSpPr bwMode="auto">
          <a:xfrm>
            <a:off x="723900" y="1887538"/>
            <a:ext cx="7375525" cy="560387"/>
            <a:chOff x="38100" y="0"/>
            <a:chExt cx="7610475" cy="542925"/>
          </a:xfrm>
        </p:grpSpPr>
        <p:cxnSp>
          <p:nvCxnSpPr>
            <p:cNvPr id="9" name="Straight Arrow Connector 92"/>
            <p:cNvCxnSpPr>
              <a:cxnSpLocks noChangeShapeType="1"/>
            </p:cNvCxnSpPr>
            <p:nvPr/>
          </p:nvCxnSpPr>
          <p:spPr bwMode="auto">
            <a:xfrm flipV="1">
              <a:off x="38100" y="266700"/>
              <a:ext cx="1504950" cy="9525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Straight Arrow Connector 93"/>
            <p:cNvCxnSpPr>
              <a:cxnSpLocks noChangeShapeType="1"/>
            </p:cNvCxnSpPr>
            <p:nvPr/>
          </p:nvCxnSpPr>
          <p:spPr bwMode="auto">
            <a:xfrm>
              <a:off x="1552575" y="276226"/>
              <a:ext cx="2286000" cy="9524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Straight Arrow Connector 94"/>
            <p:cNvCxnSpPr>
              <a:cxnSpLocks noChangeShapeType="1"/>
            </p:cNvCxnSpPr>
            <p:nvPr/>
          </p:nvCxnSpPr>
          <p:spPr bwMode="auto">
            <a:xfrm>
              <a:off x="3838575" y="285750"/>
              <a:ext cx="2676525" cy="0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6505575" y="285750"/>
              <a:ext cx="1143000" cy="1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" name="TextBox 380"/>
            <p:cNvSpPr txBox="1"/>
            <p:nvPr/>
          </p:nvSpPr>
          <p:spPr>
            <a:xfrm>
              <a:off x="552454" y="0"/>
              <a:ext cx="466851" cy="513703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14" name="TextBox 381"/>
            <p:cNvSpPr txBox="1"/>
            <p:nvPr/>
          </p:nvSpPr>
          <p:spPr>
            <a:xfrm>
              <a:off x="2467359" y="9228"/>
              <a:ext cx="466850" cy="51524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5" name="TextBox 382"/>
            <p:cNvSpPr txBox="1"/>
            <p:nvPr/>
          </p:nvSpPr>
          <p:spPr>
            <a:xfrm>
              <a:off x="4734448" y="29222"/>
              <a:ext cx="466850" cy="513703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6" name="TextBox 383"/>
            <p:cNvSpPr txBox="1"/>
            <p:nvPr/>
          </p:nvSpPr>
          <p:spPr>
            <a:xfrm>
              <a:off x="6867216" y="29222"/>
              <a:ext cx="466850" cy="513703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R4</a:t>
              </a:r>
            </a:p>
          </p:txBody>
        </p:sp>
      </p:grpSp>
      <p:grpSp>
        <p:nvGrpSpPr>
          <p:cNvPr id="17" name="Group 50"/>
          <p:cNvGrpSpPr>
            <a:grpSpLocks/>
          </p:cNvGrpSpPr>
          <p:nvPr/>
        </p:nvGrpSpPr>
        <p:grpSpPr bwMode="auto">
          <a:xfrm>
            <a:off x="685800" y="2143125"/>
            <a:ext cx="6323013" cy="923925"/>
            <a:chOff x="0" y="266700"/>
            <a:chExt cx="6524625" cy="895350"/>
          </a:xfrm>
        </p:grpSpPr>
        <p:cxnSp>
          <p:nvCxnSpPr>
            <p:cNvPr id="18" name="Straight Arrow Connector 82"/>
            <p:cNvCxnSpPr>
              <a:cxnSpLocks noChangeShapeType="1"/>
            </p:cNvCxnSpPr>
            <p:nvPr/>
          </p:nvCxnSpPr>
          <p:spPr bwMode="auto">
            <a:xfrm flipV="1">
              <a:off x="0" y="904875"/>
              <a:ext cx="1181100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" name="Straight Arrow Connector 83"/>
            <p:cNvCxnSpPr>
              <a:cxnSpLocks noChangeShapeType="1"/>
            </p:cNvCxnSpPr>
            <p:nvPr/>
          </p:nvCxnSpPr>
          <p:spPr bwMode="auto">
            <a:xfrm flipV="1">
              <a:off x="1552575" y="885825"/>
              <a:ext cx="1514475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" name="Straight Arrow Connector 84"/>
            <p:cNvCxnSpPr>
              <a:cxnSpLocks noChangeShapeType="1"/>
            </p:cNvCxnSpPr>
            <p:nvPr/>
          </p:nvCxnSpPr>
          <p:spPr bwMode="auto">
            <a:xfrm flipV="1">
              <a:off x="2695575" y="885825"/>
              <a:ext cx="1914525" cy="9527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Arrow Connector 85"/>
            <p:cNvCxnSpPr>
              <a:cxnSpLocks noChangeShapeType="1"/>
            </p:cNvCxnSpPr>
            <p:nvPr/>
          </p:nvCxnSpPr>
          <p:spPr bwMode="auto">
            <a:xfrm flipH="1">
              <a:off x="1562100" y="266700"/>
              <a:ext cx="9526" cy="619125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Arrow Connector 86"/>
            <p:cNvCxnSpPr>
              <a:cxnSpLocks noChangeShapeType="1"/>
            </p:cNvCxnSpPr>
            <p:nvPr/>
          </p:nvCxnSpPr>
          <p:spPr bwMode="auto">
            <a:xfrm>
              <a:off x="1181100" y="895350"/>
              <a:ext cx="400050" cy="0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Arrow Connector 87"/>
            <p:cNvCxnSpPr>
              <a:cxnSpLocks noChangeShapeType="1"/>
            </p:cNvCxnSpPr>
            <p:nvPr/>
          </p:nvCxnSpPr>
          <p:spPr bwMode="auto">
            <a:xfrm flipV="1">
              <a:off x="4248150" y="885825"/>
              <a:ext cx="2276475" cy="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" name="Straight Arrow Connector 88"/>
            <p:cNvCxnSpPr>
              <a:cxnSpLocks noChangeShapeType="1"/>
            </p:cNvCxnSpPr>
            <p:nvPr/>
          </p:nvCxnSpPr>
          <p:spPr bwMode="auto">
            <a:xfrm flipV="1">
              <a:off x="6505576" y="276225"/>
              <a:ext cx="9524" cy="59055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extBox 384"/>
            <p:cNvSpPr txBox="1"/>
            <p:nvPr/>
          </p:nvSpPr>
          <p:spPr>
            <a:xfrm>
              <a:off x="409530" y="648224"/>
              <a:ext cx="466864" cy="513826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26" name="TextBox 385"/>
            <p:cNvSpPr txBox="1"/>
            <p:nvPr/>
          </p:nvSpPr>
          <p:spPr>
            <a:xfrm>
              <a:off x="1952637" y="609764"/>
              <a:ext cx="466864" cy="513826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27" name="TextBox 386"/>
            <p:cNvSpPr txBox="1"/>
            <p:nvPr/>
          </p:nvSpPr>
          <p:spPr>
            <a:xfrm>
              <a:off x="3171397" y="618995"/>
              <a:ext cx="466864" cy="513826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781175" y="2133600"/>
            <a:ext cx="6372225" cy="1524000"/>
            <a:chOff x="1781175" y="2133600"/>
            <a:chExt cx="6372225" cy="1524000"/>
          </a:xfrm>
        </p:grpSpPr>
        <p:grpSp>
          <p:nvGrpSpPr>
            <p:cNvPr id="29" name="Group 51"/>
            <p:cNvGrpSpPr>
              <a:grpSpLocks/>
            </p:cNvGrpSpPr>
            <p:nvPr/>
          </p:nvGrpSpPr>
          <p:grpSpPr bwMode="auto">
            <a:xfrm>
              <a:off x="1895475" y="2133600"/>
              <a:ext cx="6257925" cy="1524000"/>
              <a:chOff x="1209675" y="276225"/>
              <a:chExt cx="6457950" cy="1476375"/>
            </a:xfrm>
          </p:grpSpPr>
          <p:cxnSp>
            <p:nvCxnSpPr>
              <p:cNvPr id="31" name="Straight Arrow Connector 53"/>
              <p:cNvCxnSpPr>
                <a:cxnSpLocks noChangeShapeType="1"/>
              </p:cNvCxnSpPr>
              <p:nvPr/>
            </p:nvCxnSpPr>
            <p:spPr bwMode="auto">
              <a:xfrm flipV="1">
                <a:off x="1209675" y="1495425"/>
                <a:ext cx="381000" cy="1"/>
              </a:xfrm>
              <a:prstGeom prst="straightConnector1">
                <a:avLst/>
              </a:prstGeom>
              <a:noFill/>
              <a:ln w="38100" algn="ctr">
                <a:solidFill>
                  <a:srgbClr val="000000"/>
                </a:solidFill>
                <a:miter lim="800000"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2" name="Straight Arrow Connector 54"/>
              <p:cNvCxnSpPr>
                <a:cxnSpLocks noChangeShapeType="1"/>
              </p:cNvCxnSpPr>
              <p:nvPr/>
            </p:nvCxnSpPr>
            <p:spPr bwMode="auto">
              <a:xfrm flipV="1">
                <a:off x="1590675" y="1495425"/>
                <a:ext cx="1914525" cy="1"/>
              </a:xfrm>
              <a:prstGeom prst="straightConnector1">
                <a:avLst/>
              </a:prstGeom>
              <a:noFill/>
              <a:ln w="38100" algn="ctr">
                <a:solidFill>
                  <a:srgbClr val="000000"/>
                </a:solidFill>
                <a:miter lim="800000"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Straight Arrow Connector 55"/>
              <p:cNvCxnSpPr>
                <a:cxnSpLocks noChangeShapeType="1"/>
              </p:cNvCxnSpPr>
              <p:nvPr/>
            </p:nvCxnSpPr>
            <p:spPr bwMode="auto">
              <a:xfrm>
                <a:off x="2343150" y="1495425"/>
                <a:ext cx="5314950" cy="9525"/>
              </a:xfrm>
              <a:prstGeom prst="straightConnector1">
                <a:avLst/>
              </a:prstGeom>
              <a:noFill/>
              <a:ln w="19050" algn="ctr">
                <a:solidFill>
                  <a:srgbClr val="000000"/>
                </a:solidFill>
                <a:prstDash val="sysDash"/>
                <a:miter lim="800000"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Straight Arrow Connector 80"/>
              <p:cNvCxnSpPr>
                <a:cxnSpLocks noChangeShapeType="1"/>
              </p:cNvCxnSpPr>
              <p:nvPr/>
            </p:nvCxnSpPr>
            <p:spPr bwMode="auto">
              <a:xfrm flipH="1" flipV="1">
                <a:off x="7658100" y="276225"/>
                <a:ext cx="9525" cy="1228726"/>
              </a:xfrm>
              <a:prstGeom prst="straightConnector1">
                <a:avLst/>
              </a:prstGeom>
              <a:noFill/>
              <a:ln w="19050" algn="ctr">
                <a:solidFill>
                  <a:srgbClr val="000000"/>
                </a:solidFill>
                <a:prstDash val="sysDash"/>
                <a:miter lim="800000"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5" name="TextBox 387"/>
              <p:cNvSpPr txBox="1"/>
              <p:nvPr/>
            </p:nvSpPr>
            <p:spPr>
              <a:xfrm>
                <a:off x="2295830" y="1238945"/>
                <a:ext cx="466898" cy="513655"/>
              </a:xfrm>
              <a:prstGeom prst="rect">
                <a:avLst/>
              </a:prstGeom>
              <a:noFill/>
              <a:ln w="9525" cmpd="sng">
                <a:noFill/>
              </a:ln>
              <a:effectLst/>
            </p:spPr>
            <p:txBody>
              <a:bodyPr anchor="ctr"/>
              <a:lstStyle>
                <a:lvl1pPr marL="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solidFill>
                      <a:schemeClr val="dk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</a:t>
                </a:r>
              </a:p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400" b="1" kern="0">
                    <a:solidFill>
                      <a:sysClr val="windowText" lastClr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R2</a:t>
                </a:r>
              </a:p>
            </p:txBody>
          </p:sp>
        </p:grpSp>
        <p:sp>
          <p:nvSpPr>
            <p:cNvPr id="30" name="TextBox 388"/>
            <p:cNvSpPr txBox="1"/>
            <p:nvPr/>
          </p:nvSpPr>
          <p:spPr>
            <a:xfrm>
              <a:off x="1781175" y="3117850"/>
              <a:ext cx="452438" cy="530225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1515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b="1" dirty="0" smtClean="0"/>
              <a:t>Contd.(b)</a:t>
            </a:r>
            <a:br>
              <a:rPr lang="en-US" sz="2800" b="1" dirty="0" smtClean="0"/>
            </a:br>
            <a:r>
              <a:rPr lang="en-US" sz="2800" b="1" dirty="0" smtClean="0"/>
              <a:t>2</a:t>
            </a:r>
            <a:r>
              <a:rPr lang="en-US" sz="2800" b="1" baseline="30000" dirty="0" smtClean="0"/>
              <a:t>nd</a:t>
            </a:r>
            <a:r>
              <a:rPr lang="en-US" sz="2800" b="1" dirty="0" smtClean="0"/>
              <a:t> Trial for Resource Leveling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41</a:t>
            </a:fld>
            <a:endParaRPr lang="en-US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2154681"/>
              </p:ext>
            </p:extLst>
          </p:nvPr>
        </p:nvGraphicFramePr>
        <p:xfrm>
          <a:off x="301752" y="1905000"/>
          <a:ext cx="8229606" cy="2790828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233839"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10">
                  <a:txBody>
                    <a:bodyPr/>
                    <a:lstStyle/>
                    <a:p>
                      <a:pPr algn="l" fontAlgn="ctr"/>
                      <a:r>
                        <a:rPr lang="en-US" sz="1400" b="1" i="0" u="sng" strike="noStrike">
                          <a:solidFill>
                            <a:srgbClr val="0000CC"/>
                          </a:solidFill>
                          <a:effectLst/>
                          <a:latin typeface="Times New Roman" panose="02020603050405020304" pitchFamily="18" charset="0"/>
                        </a:rPr>
                        <a:t>step 2- moving task I to start end of 12th period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9890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425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5778">
                <a:tc>
                  <a:txBody>
                    <a:bodyPr/>
                    <a:lstStyle/>
                    <a:p>
                      <a:pPr algn="ctr" fontAlgn="ctr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7071"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2544165"/>
              </p:ext>
            </p:extLst>
          </p:nvPr>
        </p:nvGraphicFramePr>
        <p:xfrm>
          <a:off x="301752" y="4572000"/>
          <a:ext cx="8229606" cy="804862"/>
        </p:xfrm>
        <a:graphic>
          <a:graphicData uri="http://schemas.openxmlformats.org/drawingml/2006/table">
            <a:tbl>
              <a:tblPr firstRow="1" firstCol="1" bandRow="1"/>
              <a:tblGrid>
                <a:gridCol w="3740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74073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</a:tblGrid>
              <a:tr h="18717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653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∑R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89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</a:rPr>
                        <a:t>97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895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525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∑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</a:t>
                      </a:r>
                      <a:r>
                        <a:rPr lang="en-US" sz="1100" b="1" i="0" u="none" strike="noStrike" baseline="3000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100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300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350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375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400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425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441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457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1" u="sng" strike="noStrike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473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9352" marR="9352" marT="935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" name="Group 34"/>
          <p:cNvGrpSpPr>
            <a:grpSpLocks/>
          </p:cNvGrpSpPr>
          <p:nvPr/>
        </p:nvGrpSpPr>
        <p:grpSpPr bwMode="auto">
          <a:xfrm>
            <a:off x="697040" y="2392363"/>
            <a:ext cx="7405687" cy="588962"/>
            <a:chOff x="38100" y="0"/>
            <a:chExt cx="7610475" cy="542925"/>
          </a:xfrm>
        </p:grpSpPr>
        <p:cxnSp>
          <p:nvCxnSpPr>
            <p:cNvPr id="10" name="Straight Arrow Connector 61"/>
            <p:cNvCxnSpPr>
              <a:cxnSpLocks noChangeShapeType="1"/>
            </p:cNvCxnSpPr>
            <p:nvPr/>
          </p:nvCxnSpPr>
          <p:spPr bwMode="auto">
            <a:xfrm flipV="1">
              <a:off x="38100" y="266700"/>
              <a:ext cx="1504950" cy="9525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Straight Arrow Connector 62"/>
            <p:cNvCxnSpPr>
              <a:cxnSpLocks noChangeShapeType="1"/>
            </p:cNvCxnSpPr>
            <p:nvPr/>
          </p:nvCxnSpPr>
          <p:spPr bwMode="auto">
            <a:xfrm>
              <a:off x="1552575" y="276226"/>
              <a:ext cx="2286000" cy="9524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" name="Straight Arrow Connector 63"/>
            <p:cNvCxnSpPr>
              <a:cxnSpLocks noChangeShapeType="1"/>
            </p:cNvCxnSpPr>
            <p:nvPr/>
          </p:nvCxnSpPr>
          <p:spPr bwMode="auto">
            <a:xfrm>
              <a:off x="3838575" y="285750"/>
              <a:ext cx="2676525" cy="0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" name="Straight Arrow Connector 64"/>
            <p:cNvCxnSpPr>
              <a:cxnSpLocks noChangeShapeType="1"/>
            </p:cNvCxnSpPr>
            <p:nvPr/>
          </p:nvCxnSpPr>
          <p:spPr bwMode="auto">
            <a:xfrm flipV="1">
              <a:off x="6505575" y="285750"/>
              <a:ext cx="1143000" cy="1"/>
            </a:xfrm>
            <a:prstGeom prst="straightConnector1">
              <a:avLst/>
            </a:prstGeom>
            <a:noFill/>
            <a:ln w="38100" algn="ctr">
              <a:solidFill>
                <a:srgbClr val="FF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" name="TextBox 405"/>
            <p:cNvSpPr txBox="1"/>
            <p:nvPr/>
          </p:nvSpPr>
          <p:spPr>
            <a:xfrm>
              <a:off x="551990" y="0"/>
              <a:ext cx="466580" cy="513657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15" name="TextBox 406"/>
            <p:cNvSpPr txBox="1"/>
            <p:nvPr/>
          </p:nvSpPr>
          <p:spPr>
            <a:xfrm>
              <a:off x="2467252" y="10243"/>
              <a:ext cx="466580" cy="513658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6" name="TextBox 407"/>
            <p:cNvSpPr txBox="1"/>
            <p:nvPr/>
          </p:nvSpPr>
          <p:spPr>
            <a:xfrm>
              <a:off x="4733266" y="29268"/>
              <a:ext cx="466580" cy="513657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17" name="TextBox 408"/>
            <p:cNvSpPr txBox="1"/>
            <p:nvPr/>
          </p:nvSpPr>
          <p:spPr>
            <a:xfrm>
              <a:off x="6867135" y="29268"/>
              <a:ext cx="466580" cy="513657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R4</a:t>
              </a:r>
            </a:p>
          </p:txBody>
        </p:sp>
      </p:grpSp>
      <p:grpSp>
        <p:nvGrpSpPr>
          <p:cNvPr id="18" name="Group 35"/>
          <p:cNvGrpSpPr>
            <a:grpSpLocks/>
          </p:cNvGrpSpPr>
          <p:nvPr/>
        </p:nvGrpSpPr>
        <p:grpSpPr bwMode="auto">
          <a:xfrm>
            <a:off x="658940" y="2630488"/>
            <a:ext cx="6378575" cy="969962"/>
            <a:chOff x="0" y="266700"/>
            <a:chExt cx="6524625" cy="895350"/>
          </a:xfrm>
        </p:grpSpPr>
        <p:cxnSp>
          <p:nvCxnSpPr>
            <p:cNvPr id="19" name="Straight Arrow Connector 44"/>
            <p:cNvCxnSpPr>
              <a:cxnSpLocks noChangeShapeType="1"/>
            </p:cNvCxnSpPr>
            <p:nvPr/>
          </p:nvCxnSpPr>
          <p:spPr bwMode="auto">
            <a:xfrm flipV="1">
              <a:off x="0" y="904875"/>
              <a:ext cx="1181100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" name="Straight Arrow Connector 45"/>
            <p:cNvCxnSpPr>
              <a:cxnSpLocks noChangeShapeType="1"/>
            </p:cNvCxnSpPr>
            <p:nvPr/>
          </p:nvCxnSpPr>
          <p:spPr bwMode="auto">
            <a:xfrm flipV="1">
              <a:off x="1552575" y="885825"/>
              <a:ext cx="1514475" cy="9526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Arrow Connector 46"/>
            <p:cNvCxnSpPr>
              <a:cxnSpLocks noChangeShapeType="1"/>
            </p:cNvCxnSpPr>
            <p:nvPr/>
          </p:nvCxnSpPr>
          <p:spPr bwMode="auto">
            <a:xfrm flipV="1">
              <a:off x="2695575" y="885825"/>
              <a:ext cx="1914525" cy="9527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Arrow Connector 47"/>
            <p:cNvCxnSpPr>
              <a:cxnSpLocks noChangeShapeType="1"/>
            </p:cNvCxnSpPr>
            <p:nvPr/>
          </p:nvCxnSpPr>
          <p:spPr bwMode="auto">
            <a:xfrm flipH="1">
              <a:off x="1562100" y="266700"/>
              <a:ext cx="9526" cy="619125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Arrow Connector 48"/>
            <p:cNvCxnSpPr>
              <a:cxnSpLocks noChangeShapeType="1"/>
            </p:cNvCxnSpPr>
            <p:nvPr/>
          </p:nvCxnSpPr>
          <p:spPr bwMode="auto">
            <a:xfrm>
              <a:off x="1181100" y="895350"/>
              <a:ext cx="400050" cy="0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" name="Straight Arrow Connector 56"/>
            <p:cNvCxnSpPr>
              <a:cxnSpLocks noChangeShapeType="1"/>
            </p:cNvCxnSpPr>
            <p:nvPr/>
          </p:nvCxnSpPr>
          <p:spPr bwMode="auto">
            <a:xfrm flipV="1">
              <a:off x="4248150" y="885825"/>
              <a:ext cx="2276475" cy="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" name="Straight Arrow Connector 57"/>
            <p:cNvCxnSpPr>
              <a:cxnSpLocks noChangeShapeType="1"/>
            </p:cNvCxnSpPr>
            <p:nvPr/>
          </p:nvCxnSpPr>
          <p:spPr bwMode="auto">
            <a:xfrm flipV="1">
              <a:off x="6505576" y="276225"/>
              <a:ext cx="9524" cy="590551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TextBox 409"/>
            <p:cNvSpPr txBox="1"/>
            <p:nvPr/>
          </p:nvSpPr>
          <p:spPr>
            <a:xfrm>
              <a:off x="409210" y="647700"/>
              <a:ext cx="467668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sp>
          <p:nvSpPr>
            <p:cNvPr id="27" name="TextBox 410"/>
            <p:cNvSpPr txBox="1"/>
            <p:nvPr/>
          </p:nvSpPr>
          <p:spPr>
            <a:xfrm>
              <a:off x="1951866" y="609600"/>
              <a:ext cx="467668" cy="514350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28" name="TextBox 411"/>
            <p:cNvSpPr txBox="1"/>
            <p:nvPr/>
          </p:nvSpPr>
          <p:spPr>
            <a:xfrm>
              <a:off x="3171376" y="619857"/>
              <a:ext cx="467668" cy="514351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</p:grpSp>
      <p:grpSp>
        <p:nvGrpSpPr>
          <p:cNvPr id="29" name="Group 36"/>
          <p:cNvGrpSpPr>
            <a:grpSpLocks/>
          </p:cNvGrpSpPr>
          <p:nvPr/>
        </p:nvGrpSpPr>
        <p:grpSpPr bwMode="auto">
          <a:xfrm>
            <a:off x="1754315" y="2590800"/>
            <a:ext cx="6396037" cy="1600200"/>
            <a:chOff x="1095375" y="276225"/>
            <a:chExt cx="6572250" cy="1476375"/>
          </a:xfrm>
        </p:grpSpPr>
        <p:cxnSp>
          <p:nvCxnSpPr>
            <p:cNvPr id="30" name="Straight Arrow Connector 37"/>
            <p:cNvCxnSpPr>
              <a:cxnSpLocks noChangeShapeType="1"/>
            </p:cNvCxnSpPr>
            <p:nvPr/>
          </p:nvCxnSpPr>
          <p:spPr bwMode="auto">
            <a:xfrm flipV="1">
              <a:off x="1209675" y="1495425"/>
              <a:ext cx="381000" cy="1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" name="Straight Arrow Connector 38"/>
            <p:cNvCxnSpPr>
              <a:cxnSpLocks noChangeShapeType="1"/>
            </p:cNvCxnSpPr>
            <p:nvPr/>
          </p:nvCxnSpPr>
          <p:spPr bwMode="auto">
            <a:xfrm flipV="1">
              <a:off x="4562475" y="1495425"/>
              <a:ext cx="1914525" cy="1"/>
            </a:xfrm>
            <a:prstGeom prst="straightConnector1">
              <a:avLst/>
            </a:prstGeom>
            <a:noFill/>
            <a:ln w="38100" algn="ctr">
              <a:solidFill>
                <a:srgbClr val="000000"/>
              </a:solidFill>
              <a:miter lim="800000"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" name="Straight Arrow Connector 39"/>
            <p:cNvCxnSpPr>
              <a:cxnSpLocks noChangeShapeType="1"/>
            </p:cNvCxnSpPr>
            <p:nvPr/>
          </p:nvCxnSpPr>
          <p:spPr bwMode="auto">
            <a:xfrm flipV="1">
              <a:off x="1590675" y="1495425"/>
              <a:ext cx="2990850" cy="9525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" name="Straight Arrow Connector 40"/>
            <p:cNvCxnSpPr>
              <a:cxnSpLocks noChangeShapeType="1"/>
            </p:cNvCxnSpPr>
            <p:nvPr/>
          </p:nvCxnSpPr>
          <p:spPr bwMode="auto">
            <a:xfrm flipH="1" flipV="1">
              <a:off x="7658100" y="276225"/>
              <a:ext cx="9525" cy="1228726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" name="TextBox 412"/>
            <p:cNvSpPr txBox="1"/>
            <p:nvPr/>
          </p:nvSpPr>
          <p:spPr>
            <a:xfrm>
              <a:off x="5268077" y="1238506"/>
              <a:ext cx="466534" cy="514094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I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R2</a:t>
              </a:r>
            </a:p>
          </p:txBody>
        </p:sp>
        <p:sp>
          <p:nvSpPr>
            <p:cNvPr id="35" name="TextBox 413"/>
            <p:cNvSpPr txBox="1"/>
            <p:nvPr/>
          </p:nvSpPr>
          <p:spPr>
            <a:xfrm>
              <a:off x="1095375" y="1228253"/>
              <a:ext cx="466534" cy="514095"/>
            </a:xfrm>
            <a:prstGeom prst="rect">
              <a:avLst/>
            </a:prstGeom>
            <a:noFill/>
            <a:ln w="9525" cmpd="sng">
              <a:noFill/>
            </a:ln>
            <a:effectLst/>
          </p:spPr>
          <p:txBody>
            <a:bodyPr anchor="ctr"/>
            <a:lstStyle>
              <a:lvl1pPr marL="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 dirty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</a:p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b="1" kern="0" dirty="0">
                  <a:solidFill>
                    <a:sysClr val="windowText" lastClr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R3</a:t>
              </a:r>
            </a:p>
          </p:txBody>
        </p:sp>
        <p:cxnSp>
          <p:nvCxnSpPr>
            <p:cNvPr id="36" name="Straight Arrow Connector 43"/>
            <p:cNvCxnSpPr>
              <a:cxnSpLocks noChangeShapeType="1"/>
            </p:cNvCxnSpPr>
            <p:nvPr/>
          </p:nvCxnSpPr>
          <p:spPr bwMode="auto">
            <a:xfrm>
              <a:off x="6505575" y="1485900"/>
              <a:ext cx="1162050" cy="9525"/>
            </a:xfrm>
            <a:prstGeom prst="straightConnector1">
              <a:avLst/>
            </a:prstGeom>
            <a:noFill/>
            <a:ln w="19050" algn="ctr">
              <a:solidFill>
                <a:srgbClr val="000000"/>
              </a:solidFill>
              <a:prstDash val="sysDash"/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000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30000" t="25185" r="16250" b="16296"/>
          <a:stretch/>
        </p:blipFill>
        <p:spPr>
          <a:xfrm>
            <a:off x="152400" y="1477345"/>
            <a:ext cx="5046726" cy="3090631"/>
          </a:xfrm>
          <a:prstGeom prst="rect">
            <a:avLst/>
          </a:prstGeom>
          <a:noFill/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b="1" dirty="0" smtClean="0"/>
              <a:t>Leveling Result and Solution of part (c)</a:t>
            </a:r>
            <a:endParaRPr lang="en-GB" sz="24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42</a:t>
            </a:fld>
            <a:endParaRPr lang="en-US"/>
          </a:p>
        </p:txBody>
      </p:sp>
      <p:graphicFrame>
        <p:nvGraphicFramePr>
          <p:cNvPr id="7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18111799"/>
              </p:ext>
            </p:extLst>
          </p:nvPr>
        </p:nvGraphicFramePr>
        <p:xfrm>
          <a:off x="381000" y="5006482"/>
          <a:ext cx="5830888" cy="885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9" name="Equation" r:id="rId4" imgW="4419360" imgH="685800" progId="Equation.3">
                  <p:embed/>
                </p:oleObj>
              </mc:Choice>
              <mc:Fallback>
                <p:oleObj name="Equation" r:id="rId4" imgW="4419360" imgH="68580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5006482"/>
                        <a:ext cx="5830888" cy="885825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Box 146"/>
          <p:cNvSpPr txBox="1">
            <a:spLocks noChangeArrowheads="1"/>
          </p:cNvSpPr>
          <p:nvPr/>
        </p:nvSpPr>
        <p:spPr bwMode="auto">
          <a:xfrm>
            <a:off x="301752" y="4655037"/>
            <a:ext cx="42560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16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Resource requirement</a:t>
            </a:r>
            <a:endParaRPr lang="en-US" sz="1600" b="1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279681" y="2209800"/>
            <a:ext cx="35564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levelling result clearly indicates that 5 worker(s</a:t>
            </a:r>
            <a:r>
              <a:rPr lang="en-GB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)/day </a:t>
            </a:r>
            <a:r>
              <a:rPr lang="en-GB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will be enough for this project.</a:t>
            </a:r>
            <a:endParaRPr lang="en-GB" dirty="0"/>
          </a:p>
        </p:txBody>
      </p:sp>
      <p:graphicFrame>
        <p:nvGraphicFramePr>
          <p:cNvPr id="10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9473174"/>
              </p:ext>
            </p:extLst>
          </p:nvPr>
        </p:nvGraphicFramePr>
        <p:xfrm>
          <a:off x="5279681" y="3313823"/>
          <a:ext cx="3637026" cy="4851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0" name="Equation" r:id="rId6" imgW="3174840" imgH="431640" progId="Equation.3">
                  <p:embed/>
                </p:oleObj>
              </mc:Choice>
              <mc:Fallback>
                <p:oleObj name="Equation" r:id="rId6" imgW="3174840" imgH="4316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79681" y="3313823"/>
                        <a:ext cx="3637026" cy="485120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065245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Further Reading</a:t>
            </a:r>
            <a:endParaRPr lang="en-US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53F04A-55C4-417A-8740-7E0554C5847B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4800" y="6410848"/>
            <a:ext cx="4876800" cy="365760"/>
          </a:xfrm>
        </p:spPr>
        <p:txBody>
          <a:bodyPr/>
          <a:lstStyle/>
          <a:p>
            <a:r>
              <a:rPr lang="sv-SE" smtClean="0"/>
              <a:t>GE 404 (Engineering Management)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43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914400" y="2362200"/>
            <a:ext cx="75438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en-US" dirty="0" smtClean="0">
                <a:solidFill>
                  <a:srgbClr val="7030A0"/>
                </a:solidFill>
              </a:rPr>
              <a:t>Jimmie W. </a:t>
            </a:r>
            <a:r>
              <a:rPr lang="en-US" dirty="0" err="1" smtClean="0">
                <a:solidFill>
                  <a:srgbClr val="7030A0"/>
                </a:solidFill>
              </a:rPr>
              <a:t>Hinze</a:t>
            </a:r>
            <a:r>
              <a:rPr lang="en-US" dirty="0" smtClean="0">
                <a:solidFill>
                  <a:srgbClr val="7030A0"/>
                </a:solidFill>
              </a:rPr>
              <a:t>. “Construction Planning and Management,” Fourth Edition, 2012, Pearson.</a:t>
            </a:r>
          </a:p>
          <a:p>
            <a:endParaRPr lang="en-US" i="1" dirty="0">
              <a:solidFill>
                <a:srgbClr val="3A34BC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14400" y="1600200"/>
            <a:ext cx="670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Read more about the resource leveling from: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301752" y="228600"/>
            <a:ext cx="8534400" cy="762000"/>
          </a:xfrm>
        </p:spPr>
        <p:txBody>
          <a:bodyPr>
            <a:normAutofit/>
          </a:bodyPr>
          <a:lstStyle/>
          <a:p>
            <a:r>
              <a:rPr lang="en-US" sz="4400" b="1" dirty="0" smtClean="0"/>
              <a:t>Thank You</a:t>
            </a:r>
            <a:endParaRPr lang="en-US" sz="4400" b="1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D997-4502-4390-83BE-5ECFC0E78014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44</a:t>
            </a:fld>
            <a:endParaRPr lang="en-US"/>
          </a:p>
        </p:txBody>
      </p:sp>
      <p:pic>
        <p:nvPicPr>
          <p:cNvPr id="86018" name="Picture 2" descr="http://www.nutritioneducationexperts.com/wp-content/uploads/Question-Marks1-284x300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00400" y="3352800"/>
            <a:ext cx="2705100" cy="2857500"/>
          </a:xfrm>
          <a:prstGeom prst="rect">
            <a:avLst/>
          </a:prstGeom>
          <a:noFill/>
        </p:spPr>
      </p:pic>
      <p:cxnSp>
        <p:nvCxnSpPr>
          <p:cNvPr id="9" name="Straight Connector 8"/>
          <p:cNvCxnSpPr/>
          <p:nvPr/>
        </p:nvCxnSpPr>
        <p:spPr>
          <a:xfrm>
            <a:off x="1143000" y="2743200"/>
            <a:ext cx="7010400" cy="20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/>
          <p:cNvSpPr/>
          <p:nvPr/>
        </p:nvSpPr>
        <p:spPr>
          <a:xfrm>
            <a:off x="1371600" y="1752600"/>
            <a:ext cx="622317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rgbClr val="FF3399"/>
                    </a:gs>
                    <a:gs pos="25000">
                      <a:srgbClr val="FF6633"/>
                    </a:gs>
                    <a:gs pos="50000">
                      <a:srgbClr val="FFFF00"/>
                    </a:gs>
                    <a:gs pos="75000">
                      <a:srgbClr val="01A78F"/>
                    </a:gs>
                    <a:gs pos="100000">
                      <a:srgbClr val="3366FF"/>
                    </a:gs>
                  </a:gsLst>
                  <a:lin ang="5400000" scaled="0"/>
                </a:gradFill>
              </a:rPr>
              <a:t>Questions Please</a:t>
            </a:r>
            <a:endParaRPr lang="en-US" sz="54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rgbClr val="FF3399"/>
                  </a:gs>
                  <a:gs pos="25000">
                    <a:srgbClr val="FF6633"/>
                  </a:gs>
                  <a:gs pos="50000">
                    <a:srgbClr val="FFFF00"/>
                  </a:gs>
                  <a:gs pos="75000">
                    <a:srgbClr val="01A78F"/>
                  </a:gs>
                  <a:gs pos="100000">
                    <a:srgbClr val="3366FF"/>
                  </a:gs>
                </a:gsLst>
                <a:lin ang="5400000" scaled="0"/>
              </a:gradFill>
            </a:endParaRPr>
          </a:p>
        </p:txBody>
      </p:sp>
      <p:pic>
        <p:nvPicPr>
          <p:cNvPr id="86020" name="Picture 4" descr="http://cachepe.samedaymusic.com/media/fit,330by330/quality,85/86469-a9dae2917d35d8b246d6ade5801c6f17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7467600" y="1828800"/>
            <a:ext cx="1010728" cy="866776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7" dur="2000"/>
                                        <p:tgtEl>
                                          <p:spTgt spid="86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6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ctr"/>
            <a:r>
              <a:rPr lang="en-US" dirty="0" smtClean="0"/>
              <a:t>Free Float or activity Float</a:t>
            </a:r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half" idx="3"/>
          </p:nvPr>
        </p:nvSpPr>
        <p:spPr/>
        <p:txBody>
          <a:bodyPr/>
          <a:lstStyle/>
          <a:p>
            <a:pPr algn="ctr"/>
            <a:r>
              <a:rPr lang="en-US" dirty="0" smtClean="0"/>
              <a:t>Total Float </a:t>
            </a:r>
            <a:r>
              <a:rPr lang="en-US" dirty="0"/>
              <a:t>or </a:t>
            </a:r>
            <a:r>
              <a:rPr lang="en-US" dirty="0" smtClean="0"/>
              <a:t>Path  </a:t>
            </a:r>
            <a:r>
              <a:rPr lang="en-US" dirty="0"/>
              <a:t>Float</a:t>
            </a:r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2"/>
          </p:nvPr>
        </p:nvSpPr>
        <p:spPr/>
        <p:txBody>
          <a:bodyPr>
            <a:normAutofit/>
          </a:bodyPr>
          <a:lstStyle/>
          <a:p>
            <a:pPr marL="93662" lvl="1" indent="0" algn="just">
              <a:spcBef>
                <a:spcPts val="2400"/>
              </a:spcBef>
              <a:buClr>
                <a:srgbClr val="FF0000"/>
              </a:buClr>
              <a:buNone/>
              <a:defRPr/>
            </a:pPr>
            <a:r>
              <a:rPr lang="en-US" i="1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Free float </a:t>
            </a:r>
            <a:r>
              <a:rPr lang="en-US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</a:t>
            </a:r>
            <a:r>
              <a:rPr lang="en-US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amount of time that an </a:t>
            </a:r>
            <a:r>
              <a:rPr lang="en-US" b="1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activity’s completion time may be delayed </a:t>
            </a:r>
            <a:r>
              <a:rPr lang="en-US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without affecting the earliest start of </a:t>
            </a:r>
            <a:r>
              <a:rPr lang="en-US" b="1" dirty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succeeding </a:t>
            </a:r>
            <a:r>
              <a:rPr lang="en-US" b="1" dirty="0" smtClean="0">
                <a:solidFill>
                  <a:srgbClr val="3A34B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activity</a:t>
            </a:r>
            <a:endParaRPr lang="en-US" b="1" dirty="0">
              <a:solidFill>
                <a:srgbClr val="3A34B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3662" indent="0" algn="just">
              <a:spcBef>
                <a:spcPts val="2400"/>
              </a:spcBef>
              <a:buClr>
                <a:srgbClr val="FF0000"/>
              </a:buClr>
              <a:buNone/>
              <a:defRPr/>
            </a:pPr>
            <a:r>
              <a:rPr lang="en-US" sz="2200" dirty="0" smtClean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Free float is </a:t>
            </a:r>
            <a:r>
              <a:rPr lang="en-US" sz="2200" dirty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“owned” by an individual </a:t>
            </a:r>
            <a:r>
              <a:rPr lang="en-US" sz="2200" dirty="0" smtClean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activity</a:t>
            </a:r>
            <a:endParaRPr lang="en-GB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4"/>
          </p:nvPr>
        </p:nvSpPr>
        <p:spPr/>
        <p:txBody>
          <a:bodyPr>
            <a:normAutofit fontScale="92500"/>
          </a:bodyPr>
          <a:lstStyle/>
          <a:p>
            <a:pPr marL="0" indent="0">
              <a:buNone/>
            </a:pPr>
            <a:r>
              <a:rPr lang="en-US" sz="24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Total float </a:t>
            </a:r>
            <a:r>
              <a:rPr lang="en-US" sz="2400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amount of time that an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activity’s completion may be delayed</a:t>
            </a:r>
            <a:r>
              <a:rPr lang="en-US" sz="24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without affecting the earliest start of </a:t>
            </a:r>
            <a:r>
              <a:rPr lang="en-US" sz="2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any activity on the network critical </a:t>
            </a:r>
            <a:r>
              <a:rPr lang="en-US" sz="2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path</a:t>
            </a:r>
          </a:p>
          <a:p>
            <a:pPr marL="0" indent="0">
              <a:buNone/>
            </a:pPr>
            <a:r>
              <a:rPr lang="en-US" sz="2400" dirty="0" smtClean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Total </a:t>
            </a:r>
            <a:r>
              <a:rPr lang="en-US" sz="2400" dirty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float is shared by all activities along a slack </a:t>
            </a:r>
            <a:r>
              <a:rPr lang="en-US" sz="2400" dirty="0" smtClean="0">
                <a:solidFill>
                  <a:schemeClr val="bg2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path</a:t>
            </a:r>
            <a:endParaRPr lang="en-US" sz="2400" dirty="0">
              <a:solidFill>
                <a:schemeClr val="bg2">
                  <a:lumMod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Total </a:t>
            </a:r>
            <a:r>
              <a:rPr lang="en-US" sz="2400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path float time for activity (i-j) is the total float associated with a </a:t>
            </a:r>
            <a:r>
              <a:rPr lang="en-US" sz="2400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path</a:t>
            </a:r>
            <a:endParaRPr lang="en-US" sz="2400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sz="28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Free and Total Floats</a:t>
            </a:r>
            <a:endParaRPr lang="en-GB" b="1" dirty="0"/>
          </a:p>
        </p:txBody>
      </p:sp>
    </p:spTree>
    <p:extLst>
      <p:ext uri="{BB962C8B-B14F-4D97-AF65-F5344CB8AC3E}">
        <p14:creationId xmlns:p14="http://schemas.microsoft.com/office/powerpoint/2010/main" val="676662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400" b="1" dirty="0" smtClean="0"/>
              <a:t>Advantages and Disadvantages</a:t>
            </a:r>
            <a:endParaRPr lang="en-GB" sz="24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6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pPr marL="0" indent="0" algn="ctr">
              <a:buClr>
                <a:srgbClr val="CC3300"/>
              </a:buClr>
              <a:buNone/>
              <a:defRPr/>
            </a:pPr>
            <a:r>
              <a:rPr lang="en-US" sz="2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Advantages</a:t>
            </a:r>
          </a:p>
          <a:p>
            <a:pPr algn="just">
              <a:buClr>
                <a:srgbClr val="CC3300"/>
              </a:buClr>
              <a:defRPr/>
            </a:pP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Very 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suitable device for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checking daily project needs of different resources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and for the advance detection of conflicting demands among activities for the same 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resource</a:t>
            </a:r>
          </a:p>
          <a:p>
            <a:pPr algn="just">
              <a:buClr>
                <a:srgbClr val="CC3300"/>
              </a:buClr>
              <a:defRPr/>
            </a:pPr>
            <a:r>
              <a:rPr lang="en-US" sz="2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Useful </a:t>
            </a:r>
            <a:r>
              <a:rPr lang="en-US" sz="2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 project </a:t>
            </a:r>
            <a:r>
              <a:rPr lang="en-US" sz="22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financial management </a:t>
            </a:r>
            <a:r>
              <a:rPr lang="en-US" sz="2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applications</a:t>
            </a:r>
            <a:endParaRPr lang="en-US" sz="22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>
              <a:buClr>
                <a:schemeClr val="accent2"/>
              </a:buClr>
              <a:buSzTx/>
              <a:buNone/>
              <a:defRPr/>
            </a:pP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0" indent="0" algn="ctr">
              <a:buClr>
                <a:srgbClr val="CC3300"/>
              </a:buClr>
              <a:buNone/>
              <a:defRPr/>
            </a:pP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Disadvantages </a:t>
            </a:r>
            <a:endParaRPr lang="en-US" sz="22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buClr>
                <a:srgbClr val="CC3300"/>
              </a:buClr>
              <a:defRPr/>
            </a:pP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Because 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it is drawn by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manual drafting </a:t>
            </a:r>
            <a:r>
              <a:rPr lang="en-US" sz="2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methods, the level of effort needed to modify and update them is very </a:t>
            </a:r>
            <a:r>
              <a:rPr lang="en-US" sz="2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large</a:t>
            </a:r>
            <a:endParaRPr lang="en-US" sz="2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buClr>
                <a:schemeClr val="accent2"/>
              </a:buClr>
              <a:buSzTx/>
              <a:defRPr/>
            </a:pPr>
            <a:r>
              <a:rPr lang="en-US" sz="22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Dependencies</a:t>
            </a:r>
            <a:r>
              <a:rPr lang="en-US" sz="2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among activities are </a:t>
            </a:r>
            <a:r>
              <a:rPr lang="en-US" sz="22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 always so obvious </a:t>
            </a:r>
            <a:r>
              <a:rPr lang="en-US" sz="2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as they are on the activity on node network.</a:t>
            </a:r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7719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/>
              <a:t>Problem-1</a:t>
            </a:r>
            <a:endParaRPr lang="en-GB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381000" y="1477345"/>
            <a:ext cx="845515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ct val="0"/>
              </a:spcBef>
            </a:pPr>
            <a:r>
              <a:rPr lang="en-US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following activity list represents the job logic and the durations of activities for a market survey project. Draw a time- scaled network for the project, </a:t>
            </a:r>
            <a:r>
              <a:rPr lang="en-US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determine </a:t>
            </a:r>
            <a:r>
              <a:rPr lang="en-US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project time and calculate the activities float times.</a:t>
            </a:r>
          </a:p>
        </p:txBody>
      </p:sp>
      <p:graphicFrame>
        <p:nvGraphicFramePr>
          <p:cNvPr id="8" name="Group 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2747252"/>
              </p:ext>
            </p:extLst>
          </p:nvPr>
        </p:nvGraphicFramePr>
        <p:xfrm>
          <a:off x="762000" y="2743200"/>
          <a:ext cx="7620000" cy="3177098"/>
        </p:xfrm>
        <a:graphic>
          <a:graphicData uri="http://schemas.openxmlformats.org/drawingml/2006/table">
            <a:tbl>
              <a:tblPr>
                <a:effectLst/>
              </a:tblPr>
              <a:tblGrid>
                <a:gridCol w="1003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190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448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52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9082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Activity</a:t>
                      </a:r>
                    </a:p>
                  </a:txBody>
                  <a:tcPr marL="100800" marR="100800" marT="50400" marB="50400" anchor="b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Description</a:t>
                      </a:r>
                    </a:p>
                  </a:txBody>
                  <a:tcPr marL="100800" marR="100800" marT="50400" marB="5040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predecessors</a:t>
                      </a:r>
                    </a:p>
                  </a:txBody>
                  <a:tcPr marL="100800" marR="100800" marT="50400" marB="5040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Duration, week</a:t>
                      </a:r>
                    </a:p>
                  </a:txBody>
                  <a:tcPr marL="100800" marR="100800" marT="50400" marB="5040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327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Plan survey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—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327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Hire personnel 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9744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Design questionnaire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327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Train personnel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B, C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11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Select samples of customers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7548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Print questionnaire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327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Conduct survey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D,E,F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3276"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</a:t>
                      </a:r>
                    </a:p>
                  </a:txBody>
                  <a:tcPr marL="100008" marR="100008" marT="50004" marB="5000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Analyze results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36613" rtl="0" eaLnBrk="1" fontAlgn="base" latinLnBrk="0" hangingPunct="1">
                        <a:lnSpc>
                          <a:spcPct val="90000"/>
                        </a:lnSpc>
                        <a:spcBef>
                          <a:spcPct val="4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100008" marR="100008" marT="50004" marB="5000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3277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b="1" dirty="0" smtClean="0"/>
              <a:t>Solution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02E2E6-52F6-47E6-BD6C-EF98A01C7EEF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8</a:t>
            </a:fld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000" y="152400"/>
            <a:ext cx="2667000" cy="114693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9853" y="1462805"/>
            <a:ext cx="8553429" cy="2712955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198120" y="4169411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Project completion time = </a:t>
            </a:r>
            <a:r>
              <a:rPr lang="en-US" b="1" dirty="0">
                <a:solidFill>
                  <a:srgbClr val="00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r>
              <a:rPr lang="en-US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working days</a:t>
            </a:r>
          </a:p>
          <a:p>
            <a:pPr marL="285750" indent="-285750">
              <a:buClr>
                <a:srgbClr val="FF0000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Critical Path: </a:t>
            </a:r>
            <a:r>
              <a:rPr lang="en-US" b="1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A-C-D-G-H</a:t>
            </a:r>
            <a:r>
              <a:rPr lang="en-US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4365245"/>
              </p:ext>
            </p:extLst>
          </p:nvPr>
        </p:nvGraphicFramePr>
        <p:xfrm>
          <a:off x="199853" y="5105400"/>
          <a:ext cx="6026150" cy="822960"/>
        </p:xfrm>
        <a:graphic>
          <a:graphicData uri="http://schemas.openxmlformats.org/drawingml/2006/table">
            <a:tbl>
              <a:tblPr/>
              <a:tblGrid>
                <a:gridCol w="1460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8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99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72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6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2741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Activity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A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B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C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D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E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F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G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H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1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Total float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33CC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1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Free float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2F0765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7627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2800" b="1" dirty="0"/>
              <a:t>Management of </a:t>
            </a:r>
            <a:r>
              <a:rPr lang="en-US" sz="2800" b="1" dirty="0" smtClean="0"/>
              <a:t>Resources—Resource Leveling</a:t>
            </a:r>
            <a:endParaRPr lang="en-GB" sz="2800" b="1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9DCD2B-E2F0-4F69-A2E4-4CF1128C32EA}" type="datetime4">
              <a:rPr lang="en-US" smtClean="0"/>
              <a:t>October 27, 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sv-SE" smtClean="0"/>
              <a:t>GE 404 (Engineering Management)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64050B-6237-4A51-8D91-3999973097DF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294967295"/>
          </p:nvPr>
        </p:nvSpPr>
        <p:spPr>
          <a:xfrm>
            <a:off x="282575" y="1545407"/>
            <a:ext cx="4518025" cy="4572000"/>
          </a:xfrm>
        </p:spPr>
        <p:txBody>
          <a:bodyPr>
            <a:normAutofit fontScale="92500" lnSpcReduction="20000"/>
          </a:bodyPr>
          <a:lstStyle/>
          <a:p>
            <a:pPr algn="just">
              <a:spcBef>
                <a:spcPts val="1462"/>
              </a:spcBef>
              <a:buClr>
                <a:srgbClr val="FF0000"/>
              </a:buClr>
              <a:defRPr/>
            </a:pP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Resource 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leveling </a:t>
            </a: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a technique to </a:t>
            </a:r>
            <a:r>
              <a:rPr lang="en-US" sz="24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reduce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amount of variability 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(peak and valley)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the pattern of resource </a:t>
            </a:r>
            <a:r>
              <a:rPr lang="en-US" sz="24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usage </a:t>
            </a: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manpower, equipment, or </a:t>
            </a: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money) 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over the project duration</a:t>
            </a:r>
            <a:r>
              <a:rPr lang="en-US" sz="24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4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b="1" dirty="0" smtClean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Bef>
                <a:spcPts val="1462"/>
              </a:spcBef>
              <a:buClr>
                <a:srgbClr val="FF0000"/>
              </a:buClr>
              <a:defRPr/>
            </a:pPr>
            <a:r>
              <a:rPr lang="en-US" alt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Resource leveling ensures that </a:t>
            </a:r>
            <a:r>
              <a:rPr lang="en-US" altLang="en-US" sz="24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resource demand does not exceed resource availability</a:t>
            </a:r>
            <a:r>
              <a:rPr lang="en-US" alt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>
              <a:spcBef>
                <a:spcPts val="1462"/>
              </a:spcBef>
              <a:buClr>
                <a:srgbClr val="FF0000"/>
              </a:buClr>
              <a:defRPr/>
            </a:pPr>
            <a:r>
              <a:rPr lang="en-US" sz="24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Main Aspects:</a:t>
            </a:r>
          </a:p>
          <a:p>
            <a:pPr lvl="1" algn="just">
              <a:spcBef>
                <a:spcPts val="1462"/>
              </a:spcBef>
              <a:buClr>
                <a:srgbClr val="FF0000"/>
              </a:buClr>
              <a:defRPr/>
            </a:pPr>
            <a:r>
              <a:rPr lang="en-US" sz="19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Sufficient </a:t>
            </a:r>
            <a:r>
              <a:rPr lang="en-US" sz="19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total resources </a:t>
            </a:r>
            <a:r>
              <a:rPr lang="en-US" sz="19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are </a:t>
            </a:r>
            <a:r>
              <a:rPr lang="en-US" sz="19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available</a:t>
            </a:r>
          </a:p>
          <a:p>
            <a:pPr lvl="1" algn="just">
              <a:spcBef>
                <a:spcPts val="1462"/>
              </a:spcBef>
              <a:buClr>
                <a:srgbClr val="FF0000"/>
              </a:buClr>
              <a:defRPr/>
            </a:pPr>
            <a:r>
              <a:rPr lang="en-US" sz="1900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Project must be completed by a specified due </a:t>
            </a:r>
            <a:r>
              <a:rPr lang="en-US" sz="1900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date, in other words, </a:t>
            </a:r>
            <a:r>
              <a:rPr lang="en-US" sz="19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project </a:t>
            </a:r>
            <a:r>
              <a:rPr lang="en-US" sz="1900" b="1" dirty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duration is not allowed to </a:t>
            </a:r>
            <a:r>
              <a:rPr lang="en-US" sz="1900" b="1" dirty="0" smtClean="0">
                <a:solidFill>
                  <a:srgbClr val="2F0765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increase</a:t>
            </a:r>
            <a:endParaRPr lang="en-US" sz="1900" b="1" dirty="0">
              <a:solidFill>
                <a:srgbClr val="2F0765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6" descr="mangt520_fig8_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996969" y="2477068"/>
            <a:ext cx="3839183" cy="24384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920745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theme/_rels/them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vic">
  <a:themeElements>
    <a:clrScheme name="Solstice">
      <a:dk1>
        <a:sysClr val="windowText" lastClr="000000"/>
      </a:dk1>
      <a:lt1>
        <a:sysClr val="window" lastClr="FFFFFF"/>
      </a:lt1>
      <a:dk2>
        <a:srgbClr val="4F271C"/>
      </a:dk2>
      <a:lt2>
        <a:srgbClr val="E7DEC9"/>
      </a:lt2>
      <a:accent1>
        <a:srgbClr val="3891A7"/>
      </a:accent1>
      <a:accent2>
        <a:srgbClr val="FEB80A"/>
      </a:accent2>
      <a:accent3>
        <a:srgbClr val="C32D2E"/>
      </a:accent3>
      <a:accent4>
        <a:srgbClr val="84AA33"/>
      </a:accent4>
      <a:accent5>
        <a:srgbClr val="964305"/>
      </a:accent5>
      <a:accent6>
        <a:srgbClr val="475A8D"/>
      </a:accent6>
      <a:hlink>
        <a:srgbClr val="8DC765"/>
      </a:hlink>
      <a:folHlink>
        <a:srgbClr val="AA8A14"/>
      </a:folHlink>
    </a:clrScheme>
    <a:fontScheme name="Civic">
      <a:majorFont>
        <a:latin typeface="Georgia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Georgia"/>
        <a:ea typeface=""/>
        <a:cs typeface=""/>
        <a:font script="Jpan" typeface="ＭＳ Ｐ明朝"/>
        <a:font script="Hang" typeface="바탕"/>
        <a:font script="Hans" typeface="方正舒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Civic">
      <a:fillStyleLst>
        <a:solidFill>
          <a:schemeClr val="phClr"/>
        </a:solidFill>
        <a:solidFill>
          <a:schemeClr val="phClr">
            <a:tint val="45000"/>
          </a:schemeClr>
        </a:solidFill>
        <a:solidFill>
          <a:schemeClr val="phClr">
            <a:tint val="95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1429" cap="flat" cmpd="sng" algn="ctr">
          <a:solidFill>
            <a:schemeClr val="phClr"/>
          </a:solidFill>
          <a:prstDash val="sysDash"/>
        </a:ln>
        <a:ln w="200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threePt" dir="t">
              <a:rot lat="0" lon="0" rev="0"/>
            </a:lightRig>
          </a:scene3d>
          <a:sp3d contourW="9525" prstMaterial="matte">
            <a:bevelT w="0" h="0"/>
            <a:contourClr>
              <a:schemeClr val="phClr">
                <a:shade val="70000"/>
                <a:satMod val="105000"/>
              </a:schemeClr>
            </a:contourClr>
          </a:sp3d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soft" dir="b">
              <a:rot lat="0" lon="0" rev="0"/>
            </a:lightRig>
          </a:scene3d>
          <a:sp3d prstMaterial="dkEdge">
            <a:bevelT w="63500" h="63500" prst="cross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70000"/>
                <a:satMod val="115000"/>
              </a:schemeClr>
              <a:schemeClr val="phClr">
                <a:tint val="85000"/>
              </a:schemeClr>
            </a:duotone>
          </a:blip>
          <a:tile tx="0" ty="0" sx="85000" sy="85000" flip="none" algn="tl"/>
        </a:blipFill>
        <a:blipFill>
          <a:blip xmlns:r="http://schemas.openxmlformats.org/officeDocument/2006/relationships" r:embed="rId2">
            <a:duotone>
              <a:schemeClr val="phClr">
                <a:shade val="65000"/>
                <a:satMod val="115000"/>
              </a:schemeClr>
              <a:schemeClr val="phClr">
                <a:tint val="85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BEA310DA89CC9D4C95ADEB31B3960639" ma:contentTypeVersion="1" ma:contentTypeDescription="Create a new document." ma:contentTypeScope="" ma:versionID="50ef57a4d5791843afc5755fefddbd2f">
  <xsd:schema xmlns:xsd="http://www.w3.org/2001/XMLSchema" xmlns:p="http://schemas.microsoft.com/office/2006/metadata/properties" xmlns:ns1="http://schemas.microsoft.com/sharepoint/v3" targetNamespace="http://schemas.microsoft.com/office/2006/metadata/properties" ma:root="true" ma:fieldsID="ddb0c952b897a810c8a4e377cff6bff8" ns1:_="">
    <xsd:import namespace="http://schemas.microsoft.com/sharepoint/v3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</xsd:all>
            </xsd:complexType>
          </xsd:element>
        </xsd:sequence>
      </xsd:complexType>
    </xsd:element>
  </xsd:schema>
  <xsd:schema xmlns:xsd="http://www.w3.org/2001/XMLSchema" xmlns:dms="http://schemas.microsoft.com/office/2006/documentManagement/types" targetNamespace="http://schemas.microsoft.com/sharepoint/v3" elementFormDefault="qualified">
    <xsd:import namespace="http://schemas.microsoft.com/office/2006/documentManagement/types"/>
    <xsd:element name="PublishingStartDate" ma:index="8" nillable="true" ma:displayName="Scheduling Start Date" ma:description="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" ma:hidden="true" ma:internalName="PublishingExpirationDat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office/internal/2005/internalDocumentation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 ma:readOnly="tru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lastPrinted" minOccurs="0" maxOccurs="1" type="xsd:dateTime"/>
        <xsd:element name="contentStatus" minOccurs="0" maxOccurs="1" type="xsd:string"/>
      </xsd:all>
    </xsd:complexType>
  </xsd:schema>
</ct:contentTypeSchema>
</file>

<file path=customXml/item2.xml><?xml version="1.0" encoding="utf-8"?>
<p:properties xmlns:p="http://schemas.microsoft.com/office/2006/metadata/properties" xmlns:xsi="http://www.w3.org/2001/XMLSchema-instance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44C4963-5A36-4685-8720-D652C9C5505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purl.org/dc/terms/"/>
    <ds:schemaRef ds:uri="http://schemas.microsoft.com/office/internal/2005/internalDocumentation"/>
  </ds:schemaRefs>
</ds:datastoreItem>
</file>

<file path=customXml/itemProps2.xml><?xml version="1.0" encoding="utf-8"?>
<ds:datastoreItem xmlns:ds="http://schemas.openxmlformats.org/officeDocument/2006/customXml" ds:itemID="{72A4C6D2-5977-44AE-8B4D-3745800C3303}">
  <ds:schemaRefs>
    <ds:schemaRef ds:uri="http://purl.org/dc/dcmitype/"/>
    <ds:schemaRef ds:uri="http://schemas.microsoft.com/office/2006/metadata/properties"/>
    <ds:schemaRef ds:uri="http://purl.org/dc/elements/1.1/"/>
    <ds:schemaRef ds:uri="http://schemas.microsoft.com/sharepoint/v3"/>
    <ds:schemaRef ds:uri="http://schemas.microsoft.com/office/2006/documentManagement/types"/>
    <ds:schemaRef ds:uri="http://www.w3.org/XML/1998/namespace"/>
    <ds:schemaRef ds:uri="http://schemas.openxmlformats.org/package/2006/metadata/core-properties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465D0974-466A-40E0-ABFB-655FDF2A395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5896</TotalTime>
  <Words>4064</Words>
  <Application>Microsoft Office PowerPoint</Application>
  <PresentationFormat>On-screen Show (4:3)</PresentationFormat>
  <Paragraphs>3106</Paragraphs>
  <Slides>44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6" baseType="lpstr">
      <vt:lpstr>Agency FB</vt:lpstr>
      <vt:lpstr>Algerian</vt:lpstr>
      <vt:lpstr>Arial</vt:lpstr>
      <vt:lpstr>Calibri</vt:lpstr>
      <vt:lpstr>Georgia</vt:lpstr>
      <vt:lpstr>Symbol</vt:lpstr>
      <vt:lpstr>Times New Roman</vt:lpstr>
      <vt:lpstr>Wingdings</vt:lpstr>
      <vt:lpstr>Wingdings 2</vt:lpstr>
      <vt:lpstr>Civic</vt:lpstr>
      <vt:lpstr>Equation</vt:lpstr>
      <vt:lpstr>Document</vt:lpstr>
      <vt:lpstr>ENGINEERING MANAGEMENT (GE 404)</vt:lpstr>
      <vt:lpstr>Contents</vt:lpstr>
      <vt:lpstr>Objectives of the Present lecture</vt:lpstr>
      <vt:lpstr>Time-Scaled Networks</vt:lpstr>
      <vt:lpstr>Free and Total Floats</vt:lpstr>
      <vt:lpstr>Advantages and Disadvantages</vt:lpstr>
      <vt:lpstr>Problem-1</vt:lpstr>
      <vt:lpstr>Solution</vt:lpstr>
      <vt:lpstr>Management of Resources—Resource Leveling</vt:lpstr>
      <vt:lpstr>Contd.</vt:lpstr>
      <vt:lpstr>Resource Leveling (Smoothing) Procedures</vt:lpstr>
      <vt:lpstr>Burgess Leveling Procedure (Steps 1-4)</vt:lpstr>
      <vt:lpstr>Burgess Leveling Procedure (Steps 5-8)</vt:lpstr>
      <vt:lpstr>Problem-2</vt:lpstr>
      <vt:lpstr>Solution</vt:lpstr>
      <vt:lpstr>1st Trial with activity H</vt:lpstr>
      <vt:lpstr>2nd Trial with activity H</vt:lpstr>
      <vt:lpstr>3rd Trial with activity H</vt:lpstr>
      <vt:lpstr>4th Trial with activity H</vt:lpstr>
      <vt:lpstr>Conclusion at the end of  trials with activity H </vt:lpstr>
      <vt:lpstr>Trial with activity G</vt:lpstr>
      <vt:lpstr>Contd.</vt:lpstr>
      <vt:lpstr>Summary</vt:lpstr>
      <vt:lpstr>Shortcomings of Burgess leveling procedure</vt:lpstr>
      <vt:lpstr>Estimated Method</vt:lpstr>
      <vt:lpstr>PowerPoint Presentation</vt:lpstr>
      <vt:lpstr>Trial-1</vt:lpstr>
      <vt:lpstr>Trial-2</vt:lpstr>
      <vt:lpstr>Other Trials</vt:lpstr>
      <vt:lpstr>Problem-4</vt:lpstr>
      <vt:lpstr>Solution</vt:lpstr>
      <vt:lpstr>Trial-1</vt:lpstr>
      <vt:lpstr>Trial-2</vt:lpstr>
      <vt:lpstr>Cumulative Resource Requirement Curve</vt:lpstr>
      <vt:lpstr>Resource leveling and allocation measures</vt:lpstr>
      <vt:lpstr>Significance of Resource Criticality Index </vt:lpstr>
      <vt:lpstr>Problem-5</vt:lpstr>
      <vt:lpstr> Solution (a) ES Time Scaled Network</vt:lpstr>
      <vt:lpstr> Contd.(a) LS Time Scaled Network</vt:lpstr>
      <vt:lpstr>Solution (b) 1st Trial for resource leveling</vt:lpstr>
      <vt:lpstr>Contd.(b) 2nd Trial for Resource Leveling</vt:lpstr>
      <vt:lpstr>Leveling Result and Solution of part (c)</vt:lpstr>
      <vt:lpstr>Further Reading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 404 (Engineering Management)</dc:title>
  <dc:creator>Nadeem Siddiqui</dc:creator>
  <cp:lastModifiedBy>Nadeem</cp:lastModifiedBy>
  <cp:revision>267</cp:revision>
  <cp:lastPrinted>2016-07-11T06:17:14Z</cp:lastPrinted>
  <dcterms:modified xsi:type="dcterms:W3CDTF">2016-10-27T12:40:10Z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0x010100BEA310DA89CC9D4C95ADEB31B3960639</vt:lpwstr>
  </property>
</Properties>
</file>