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4"/>
  </p:sldMasterIdLst>
  <p:notesMasterIdLst>
    <p:notesMasterId r:id="rId42"/>
  </p:notesMasterIdLst>
  <p:handoutMasterIdLst>
    <p:handoutMasterId r:id="rId43"/>
  </p:handoutMasterIdLst>
  <p:sldIdLst>
    <p:sldId id="285" r:id="rId5"/>
    <p:sldId id="286" r:id="rId6"/>
    <p:sldId id="287" r:id="rId7"/>
    <p:sldId id="736" r:id="rId8"/>
    <p:sldId id="778" r:id="rId9"/>
    <p:sldId id="745" r:id="rId10"/>
    <p:sldId id="781" r:id="rId11"/>
    <p:sldId id="746" r:id="rId12"/>
    <p:sldId id="760" r:id="rId13"/>
    <p:sldId id="779" r:id="rId14"/>
    <p:sldId id="748" r:id="rId15"/>
    <p:sldId id="750" r:id="rId16"/>
    <p:sldId id="780" r:id="rId17"/>
    <p:sldId id="751" r:id="rId18"/>
    <p:sldId id="752" r:id="rId19"/>
    <p:sldId id="753" r:id="rId20"/>
    <p:sldId id="754" r:id="rId21"/>
    <p:sldId id="756" r:id="rId22"/>
    <p:sldId id="758" r:id="rId23"/>
    <p:sldId id="759" r:id="rId24"/>
    <p:sldId id="761" r:id="rId25"/>
    <p:sldId id="762" r:id="rId26"/>
    <p:sldId id="764" r:id="rId27"/>
    <p:sldId id="765" r:id="rId28"/>
    <p:sldId id="766" r:id="rId29"/>
    <p:sldId id="767" r:id="rId30"/>
    <p:sldId id="768" r:id="rId31"/>
    <p:sldId id="769" r:id="rId32"/>
    <p:sldId id="770" r:id="rId33"/>
    <p:sldId id="771" r:id="rId34"/>
    <p:sldId id="772" r:id="rId35"/>
    <p:sldId id="774" r:id="rId36"/>
    <p:sldId id="775" r:id="rId37"/>
    <p:sldId id="776" r:id="rId38"/>
    <p:sldId id="777" r:id="rId39"/>
    <p:sldId id="290" r:id="rId40"/>
    <p:sldId id="270" r:id="rId41"/>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A34BC"/>
    <a:srgbClr val="2F0765"/>
    <a:srgbClr val="0033CC"/>
    <a:srgbClr val="333300"/>
    <a:srgbClr val="FF33CC"/>
    <a:srgbClr val="3BC828"/>
    <a:srgbClr val="ADA7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56" y="2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4" y="0"/>
            <a:ext cx="2945659" cy="496411"/>
          </a:xfrm>
          <a:prstGeom prst="rect">
            <a:avLst/>
          </a:prstGeom>
        </p:spPr>
        <p:txBody>
          <a:bodyPr vert="horz" lIns="91440" tIns="45720" rIns="91440" bIns="45720" rtlCol="0"/>
          <a:lstStyle>
            <a:lvl1pPr algn="r">
              <a:defRPr sz="1200"/>
            </a:lvl1pPr>
          </a:lstStyle>
          <a:p>
            <a:fld id="{F3F847A1-6B27-4B8D-993F-6B5055EC7165}" type="datetimeFigureOut">
              <a:rPr lang="en-US" smtClean="0"/>
              <a:pPr/>
              <a:t>12/18/2016</a:t>
            </a:fld>
            <a:endParaRPr lang="en-US"/>
          </a:p>
        </p:txBody>
      </p:sp>
      <p:sp>
        <p:nvSpPr>
          <p:cNvPr id="4" name="Footer Placeholder 3"/>
          <p:cNvSpPr>
            <a:spLocks noGrp="1"/>
          </p:cNvSpPr>
          <p:nvPr>
            <p:ph type="ftr" sz="quarter" idx="2"/>
          </p:nvPr>
        </p:nvSpPr>
        <p:spPr>
          <a:xfrm>
            <a:off x="0" y="9430090"/>
            <a:ext cx="2945659" cy="496411"/>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5" name="Slide Number Placeholder 4"/>
          <p:cNvSpPr>
            <a:spLocks noGrp="1"/>
          </p:cNvSpPr>
          <p:nvPr>
            <p:ph type="sldNum" sz="quarter" idx="3"/>
          </p:nvPr>
        </p:nvSpPr>
        <p:spPr>
          <a:xfrm>
            <a:off x="3850444" y="9430090"/>
            <a:ext cx="2945659" cy="496411"/>
          </a:xfrm>
          <a:prstGeom prst="rect">
            <a:avLst/>
          </a:prstGeom>
        </p:spPr>
        <p:txBody>
          <a:bodyPr vert="horz" lIns="91440" tIns="45720" rIns="91440" bIns="45720" rtlCol="0" anchor="b"/>
          <a:lstStyle>
            <a:lvl1pPr algn="r">
              <a:defRPr sz="1200"/>
            </a:lvl1pPr>
          </a:lstStyle>
          <a:p>
            <a:fld id="{C4B40EAB-F4D0-4E0E-AF76-B27D419DF614}" type="slidenum">
              <a:rPr lang="en-US" smtClean="0"/>
              <a:pPr/>
              <a:t>‹#›</a:t>
            </a:fld>
            <a:endParaRPr lang="en-US"/>
          </a:p>
        </p:txBody>
      </p:sp>
    </p:spTree>
    <p:extLst>
      <p:ext uri="{BB962C8B-B14F-4D97-AF65-F5344CB8AC3E}">
        <p14:creationId xmlns:p14="http://schemas.microsoft.com/office/powerpoint/2010/main" val="420107091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696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9" y="0"/>
            <a:ext cx="2946400" cy="496968"/>
          </a:xfrm>
          <a:prstGeom prst="rect">
            <a:avLst/>
          </a:prstGeom>
        </p:spPr>
        <p:txBody>
          <a:bodyPr vert="horz" lIns="91440" tIns="45720" rIns="91440" bIns="45720" rtlCol="0"/>
          <a:lstStyle>
            <a:lvl1pPr algn="r">
              <a:defRPr sz="1200"/>
            </a:lvl1pPr>
          </a:lstStyle>
          <a:p>
            <a:fld id="{C68F2EC1-FC6C-4FE0-ADF0-A740E2CC27AE}" type="datetimeFigureOut">
              <a:rPr lang="en-US" smtClean="0"/>
              <a:pPr/>
              <a:t>12/18/2016</a:t>
            </a:fld>
            <a:endParaRPr lang="en-US"/>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1" y="4715631"/>
            <a:ext cx="5438775" cy="446793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9429672"/>
            <a:ext cx="2946400" cy="496967"/>
          </a:xfrm>
          <a:prstGeom prst="rect">
            <a:avLst/>
          </a:prstGeom>
        </p:spPr>
        <p:txBody>
          <a:bodyPr vert="horz" lIns="91440" tIns="45720" rIns="91440" bIns="45720" rtlCol="0" anchor="b"/>
          <a:lstStyle>
            <a:lvl1pPr algn="l">
              <a:defRPr sz="1200"/>
            </a:lvl1pPr>
          </a:lstStyle>
          <a:p>
            <a:r>
              <a:rPr lang="sv-SE" smtClean="0"/>
              <a:t>GE201: Dr. N. A. Siddiqui</a:t>
            </a:r>
            <a:endParaRPr lang="en-US"/>
          </a:p>
        </p:txBody>
      </p:sp>
      <p:sp>
        <p:nvSpPr>
          <p:cNvPr id="7" name="Slide Number Placeholder 6"/>
          <p:cNvSpPr>
            <a:spLocks noGrp="1"/>
          </p:cNvSpPr>
          <p:nvPr>
            <p:ph type="sldNum" sz="quarter" idx="5"/>
          </p:nvPr>
        </p:nvSpPr>
        <p:spPr>
          <a:xfrm>
            <a:off x="3849689" y="9429672"/>
            <a:ext cx="2946400" cy="496967"/>
          </a:xfrm>
          <a:prstGeom prst="rect">
            <a:avLst/>
          </a:prstGeom>
        </p:spPr>
        <p:txBody>
          <a:bodyPr vert="horz" lIns="91440" tIns="45720" rIns="91440" bIns="45720" rtlCol="0" anchor="b"/>
          <a:lstStyle>
            <a:lvl1pPr algn="r">
              <a:defRPr sz="1200"/>
            </a:lvl1pPr>
          </a:lstStyle>
          <a:p>
            <a:fld id="{C8FD18B2-C269-4667-8FFD-0DBE81D396FD}" type="slidenum">
              <a:rPr lang="en-US" smtClean="0"/>
              <a:pPr/>
              <a:t>‹#›</a:t>
            </a:fld>
            <a:endParaRPr lang="en-US"/>
          </a:p>
        </p:txBody>
      </p:sp>
    </p:spTree>
    <p:extLst>
      <p:ext uri="{BB962C8B-B14F-4D97-AF65-F5344CB8AC3E}">
        <p14:creationId xmlns:p14="http://schemas.microsoft.com/office/powerpoint/2010/main" val="3974779737"/>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3918921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952568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smtClean="0">
                <a:solidFill>
                  <a:schemeClr val="tx1"/>
                </a:solidFill>
                <a:effectLst/>
                <a:latin typeface="+mn-lt"/>
                <a:ea typeface="+mn-ea"/>
                <a:cs typeface="+mn-cs"/>
              </a:rPr>
              <a:t>manipulate something</a:t>
            </a:r>
            <a:r>
              <a:rPr lang="en-GB" sz="1200" b="0" i="0" kern="1200" dirty="0" smtClean="0">
                <a:solidFill>
                  <a:schemeClr val="tx1"/>
                </a:solidFill>
                <a:effectLst/>
                <a:latin typeface="+mn-lt"/>
                <a:ea typeface="+mn-ea"/>
                <a:cs typeface="+mn-cs"/>
              </a:rPr>
              <a:t> (</a:t>
            </a:r>
            <a:r>
              <a:rPr lang="en-GB" sz="1200" b="0" i="1" kern="1200" dirty="0" smtClean="0">
                <a:solidFill>
                  <a:schemeClr val="tx1"/>
                </a:solidFill>
                <a:effectLst/>
                <a:latin typeface="+mn-lt"/>
                <a:ea typeface="+mn-ea"/>
                <a:cs typeface="+mn-cs"/>
              </a:rPr>
              <a:t>formal</a:t>
            </a:r>
            <a:r>
              <a:rPr lang="en-GB" sz="1200" b="0" i="0" kern="1200" dirty="0" smtClean="0">
                <a:solidFill>
                  <a:schemeClr val="tx1"/>
                </a:solidFill>
                <a:effectLst/>
                <a:latin typeface="+mn-lt"/>
                <a:ea typeface="+mn-ea"/>
                <a:cs typeface="+mn-cs"/>
              </a:rPr>
              <a:t>) to control or use something in a skilful way</a:t>
            </a:r>
          </a:p>
          <a:p>
            <a:r>
              <a:rPr lang="en-GB" sz="1200" b="0" i="1" kern="1200" dirty="0" smtClean="0">
                <a:solidFill>
                  <a:schemeClr val="tx1"/>
                </a:solidFill>
                <a:effectLst/>
                <a:latin typeface="+mn-lt"/>
                <a:ea typeface="+mn-ea"/>
                <a:cs typeface="+mn-cs"/>
              </a:rPr>
              <a:t>to manipulate the gears and levers of a machine</a:t>
            </a:r>
          </a:p>
          <a:p>
            <a:r>
              <a:rPr lang="en-GB" sz="1200" b="0" i="1" kern="1200" dirty="0" smtClean="0">
                <a:solidFill>
                  <a:schemeClr val="tx1"/>
                </a:solidFill>
                <a:effectLst/>
                <a:latin typeface="+mn-lt"/>
                <a:ea typeface="+mn-ea"/>
                <a:cs typeface="+mn-cs"/>
              </a:rPr>
              <a:t>Computers are very efficient at manipulating information.</a:t>
            </a:r>
            <a:endParaRPr lang="en-GB" dirty="0"/>
          </a:p>
        </p:txBody>
      </p:sp>
    </p:spTree>
    <p:extLst>
      <p:ext uri="{BB962C8B-B14F-4D97-AF65-F5344CB8AC3E}">
        <p14:creationId xmlns:p14="http://schemas.microsoft.com/office/powerpoint/2010/main" val="3549281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Inclement:</a:t>
            </a:r>
            <a:r>
              <a:rPr lang="en-GB" sz="1200" b="0" i="0" kern="1200" dirty="0" smtClean="0">
                <a:solidFill>
                  <a:schemeClr val="tx1"/>
                </a:solidFill>
                <a:effectLst/>
                <a:latin typeface="+mn-lt"/>
                <a:ea typeface="+mn-ea"/>
                <a:cs typeface="+mn-cs"/>
              </a:rPr>
              <a:t>(of the weather) not pleasant; cold, wet, etc.</a:t>
            </a:r>
            <a:endParaRPr lang="en-GB" dirty="0"/>
          </a:p>
        </p:txBody>
      </p:sp>
    </p:spTree>
    <p:extLst>
      <p:ext uri="{BB962C8B-B14F-4D97-AF65-F5344CB8AC3E}">
        <p14:creationId xmlns:p14="http://schemas.microsoft.com/office/powerpoint/2010/main" val="4231903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smtClean="0">
                <a:solidFill>
                  <a:schemeClr val="tx1"/>
                </a:solidFill>
                <a:effectLst/>
                <a:latin typeface="+mn-lt"/>
                <a:ea typeface="+mn-ea"/>
                <a:cs typeface="+mn-cs"/>
              </a:rPr>
              <a:t>the act of stopping something from continuing in the normal way</a:t>
            </a:r>
            <a:endParaRPr lang="en-GB" dirty="0"/>
          </a:p>
        </p:txBody>
      </p:sp>
    </p:spTree>
    <p:extLst>
      <p:ext uri="{BB962C8B-B14F-4D97-AF65-F5344CB8AC3E}">
        <p14:creationId xmlns:p14="http://schemas.microsoft.com/office/powerpoint/2010/main" val="42104528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593E8E7-6217-4EE7-A0EF-AD822B8B8BFA}" type="datetime4">
              <a:rPr lang="en-US" smtClean="0"/>
              <a:t>December 18, 2016</a:t>
            </a:fld>
            <a:endParaRPr lang="en-US"/>
          </a:p>
        </p:txBody>
      </p:sp>
      <p:sp>
        <p:nvSpPr>
          <p:cNvPr id="17" name="Footer Placeholder 16"/>
          <p:cNvSpPr>
            <a:spLocks noGrp="1"/>
          </p:cNvSpPr>
          <p:nvPr>
            <p:ph type="ftr" sz="quarter" idx="11"/>
          </p:nvPr>
        </p:nvSpPr>
        <p:spPr/>
        <p:txBody>
          <a:bodyPr/>
          <a:lstStyle/>
          <a:p>
            <a:r>
              <a:rPr lang="sv-SE" smtClean="0"/>
              <a:t>GE 404 (Engineering Management)</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2A3713F-5E78-4DC3-BB4F-9474E4E1A8A9}" type="datetime4">
              <a:rPr lang="en-US" smtClean="0"/>
              <a:t>December 18,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964050B-6237-4A51-8D91-3999973097D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CE207FC-19B1-4DA3-ADF8-8AA20B0C1E40}" type="datetime4">
              <a:rPr lang="en-US" smtClean="0"/>
              <a:t>December 18,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59DCD2B-E2F0-4F69-A2E4-4CF1128C32EA}" type="datetime4">
              <a:rPr lang="en-US" smtClean="0"/>
              <a:t>December 18,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964050B-6237-4A51-8D91-3999973097D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Date Placeholder 3"/>
          <p:cNvSpPr>
            <a:spLocks noGrp="1"/>
          </p:cNvSpPr>
          <p:nvPr>
            <p:ph type="dt" sz="half" idx="10"/>
          </p:nvPr>
        </p:nvSpPr>
        <p:spPr/>
        <p:txBody>
          <a:bodyPr/>
          <a:lstStyle/>
          <a:p>
            <a:fld id="{442A4C29-66A5-4FA7-8FF0-2892DD250A82}" type="datetime4">
              <a:rPr lang="en-US" smtClean="0"/>
              <a:t>December 18, 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9E4E8079-3B8F-4EC5-B4CA-071C7A35C476}" type="datetime4">
              <a:rPr lang="en-US" smtClean="0"/>
              <a:t>December 18, 2016</a:t>
            </a:fld>
            <a:endParaRPr lang="en-US"/>
          </a:p>
        </p:txBody>
      </p:sp>
      <p:sp>
        <p:nvSpPr>
          <p:cNvPr id="6" name="Footer Placeholder 5"/>
          <p:cNvSpPr>
            <a:spLocks noGrp="1"/>
          </p:cNvSpPr>
          <p:nvPr>
            <p:ph type="ftr" sz="quarter" idx="11"/>
          </p:nvPr>
        </p:nvSpPr>
        <p:spPr/>
        <p:txBody>
          <a:bodyPr/>
          <a:lstStyle/>
          <a:p>
            <a:r>
              <a:rPr lang="sv-SE" smtClean="0"/>
              <a:t>GE 404 (Engineering Management)</a:t>
            </a:r>
            <a:endParaRPr lang="en-US"/>
          </a:p>
        </p:txBody>
      </p:sp>
      <p:sp>
        <p:nvSpPr>
          <p:cNvPr id="7" name="Slide Number Placeholder 6"/>
          <p:cNvSpPr>
            <a:spLocks noGrp="1"/>
          </p:cNvSpPr>
          <p:nvPr>
            <p:ph type="sldNum" sz="quarter" idx="12"/>
          </p:nvPr>
        </p:nvSpPr>
        <p:spPr/>
        <p:txBody>
          <a:bodyPr/>
          <a:lstStyle/>
          <a:p>
            <a:fld id="{E964050B-6237-4A51-8D91-3999973097D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66980D0-5611-4D75-A817-A87D213CBE85}" type="datetime4">
              <a:rPr lang="en-US" smtClean="0"/>
              <a:t>December 18, 2016</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sv-SE" smtClean="0"/>
              <a:t>GE 404 (Engineering Management)</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964050B-6237-4A51-8D91-3999973097D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964050B-6237-4A51-8D91-3999973097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8CC6D9F-A4EE-4B23-AD30-37827965470E}" type="datetime4">
              <a:rPr lang="en-US" smtClean="0"/>
              <a:t>December 18,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964050B-6237-4A51-8D91-3999973097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964050B-6237-4A51-8D91-3999973097D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FDDCBE1-6F08-43E9-A8E1-463228EC2804}" type="datetime4">
              <a:rPr lang="en-US" smtClean="0"/>
              <a:t>December 18, 2016</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sv-SE" smtClean="0"/>
              <a:t>GE 404 (Engineering Management)</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964050B-6237-4A51-8D91-3999973097D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6A652B5-81CC-4C6F-A37E-0C88E5F243DE}" type="datetime4">
              <a:rPr lang="en-US" smtClean="0"/>
              <a:t>December 18, 2016</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sv-SE" smtClean="0"/>
              <a:t>GE 404 (Engineering Management)</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0EE3C43-E95D-47DA-AA9B-414A5E5DE8D5}" type="datetime4">
              <a:rPr lang="en-US" smtClean="0"/>
              <a:t>December 18, 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sv-SE" smtClean="0"/>
              <a:t>GE 404 (Engineering Management)</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964050B-6237-4A51-8D91-3999973097D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19.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image" Target="../media/image20.em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image" Target="../media/image23.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32.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33.xml.rels><?xml version="1.0" encoding="UTF-8" standalone="yes"?>
<Relationships xmlns="http://schemas.openxmlformats.org/package/2006/relationships"><Relationship Id="rId3" Type="http://schemas.openxmlformats.org/officeDocument/2006/relationships/image" Target="../media/image26.emf"/><Relationship Id="rId2" Type="http://schemas.openxmlformats.org/officeDocument/2006/relationships/image" Target="../media/image9.png"/><Relationship Id="rId1" Type="http://schemas.openxmlformats.org/officeDocument/2006/relationships/slideLayout" Target="../slideLayouts/slideLayout7.xml"/><Relationship Id="rId4" Type="http://schemas.openxmlformats.org/officeDocument/2006/relationships/image" Target="../media/image20.emf"/></Relationships>
</file>

<file path=ppt/slides/_rels/slide3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29.pn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r>
              <a:rPr lang="en-US" sz="2800" dirty="0" smtClean="0">
                <a:solidFill>
                  <a:srgbClr val="C00000"/>
                </a:solidFill>
                <a:latin typeface="Algerian" pitchFamily="82" charset="0"/>
              </a:rPr>
              <a:t>Lecture #</a:t>
            </a:r>
            <a:r>
              <a:rPr lang="en-US" sz="2800" dirty="0" smtClean="0">
                <a:solidFill>
                  <a:srgbClr val="C00000"/>
                </a:solidFill>
                <a:latin typeface="Algerian" pitchFamily="82" charset="0"/>
                <a:cs typeface="Times New Roman" pitchFamily="18" charset="0"/>
              </a:rPr>
              <a:t>13</a:t>
            </a:r>
          </a:p>
          <a:p>
            <a:r>
              <a:rPr lang="en-US" sz="3200" cap="none" dirty="0" smtClean="0">
                <a:solidFill>
                  <a:schemeClr val="tx1"/>
                </a:solidFill>
                <a:latin typeface="Agency FB" pitchFamily="34" charset="0"/>
                <a:ea typeface="+mj-ea"/>
                <a:cs typeface="+mj-cs"/>
              </a:rPr>
              <a:t>Analysis of delay schedule</a:t>
            </a:r>
          </a:p>
        </p:txBody>
      </p:sp>
      <p:sp>
        <p:nvSpPr>
          <p:cNvPr id="7" name="Date Placeholder 6"/>
          <p:cNvSpPr>
            <a:spLocks noGrp="1"/>
          </p:cNvSpPr>
          <p:nvPr>
            <p:ph type="dt" sz="half" idx="10"/>
          </p:nvPr>
        </p:nvSpPr>
        <p:spPr/>
        <p:txBody>
          <a:bodyPr/>
          <a:lstStyle/>
          <a:p>
            <a:fld id="{EFA35FE2-5C1F-4C44-8AD2-D51742E13891}" type="datetime4">
              <a:rPr lang="en-US" smtClean="0"/>
              <a:t>December 18, 2016</a:t>
            </a:fld>
            <a:endParaRPr lang="ar-SA"/>
          </a:p>
        </p:txBody>
      </p:sp>
      <p:sp>
        <p:nvSpPr>
          <p:cNvPr id="9" name="Footer Placeholder 8"/>
          <p:cNvSpPr>
            <a:spLocks noGrp="1"/>
          </p:cNvSpPr>
          <p:nvPr>
            <p:ph type="ftr" sz="quarter" idx="11"/>
          </p:nvPr>
        </p:nvSpPr>
        <p:spPr/>
        <p:txBody>
          <a:bodyPr/>
          <a:lstStyle/>
          <a:p>
            <a:r>
              <a:rPr lang="sv-SE" smtClean="0"/>
              <a:t>GE 404 (Engineering Management)</a:t>
            </a:r>
            <a:endParaRPr lang="ar-SA" dirty="0"/>
          </a:p>
        </p:txBody>
      </p:sp>
      <p:sp>
        <p:nvSpPr>
          <p:cNvPr id="8" name="Slide Number Placeholder 7"/>
          <p:cNvSpPr>
            <a:spLocks noGrp="1"/>
          </p:cNvSpPr>
          <p:nvPr>
            <p:ph type="sldNum" sz="quarter" idx="12"/>
          </p:nvPr>
        </p:nvSpPr>
        <p:spPr/>
        <p:txBody>
          <a:bodyPr/>
          <a:lstStyle/>
          <a:p>
            <a:fld id="{0FE53B51-63E8-4965-8E9C-542AB5A98F24}" type="slidenum">
              <a:rPr lang="ar-SA" smtClean="0"/>
              <a:pPr/>
              <a:t>1</a:t>
            </a:fld>
            <a:endParaRPr lang="ar-SA"/>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ENGINEERING MANAGEMENT</a:t>
            </a:r>
            <a:br>
              <a:rPr lang="en-US" sz="2400" b="1" dirty="0" smtClean="0">
                <a:solidFill>
                  <a:srgbClr val="C00000"/>
                </a:solidFill>
              </a:rPr>
            </a:br>
            <a:r>
              <a:rPr lang="en-US" sz="2400" b="1" dirty="0" smtClean="0">
                <a:solidFill>
                  <a:srgbClr val="C00000"/>
                </a:solidFill>
              </a:rPr>
              <a:t>(GE 404)</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ar-SA"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additive="base">
                                        <p:cTn id="2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Critical Delay</a:t>
            </a:r>
            <a:endParaRPr lang="en-GB" dirty="0"/>
          </a:p>
        </p:txBody>
      </p:sp>
      <p:sp>
        <p:nvSpPr>
          <p:cNvPr id="8" name="Text Placeholder 7"/>
          <p:cNvSpPr>
            <a:spLocks noGrp="1"/>
          </p:cNvSpPr>
          <p:nvPr>
            <p:ph type="body" sz="half" idx="3"/>
          </p:nvPr>
        </p:nvSpPr>
        <p:spPr/>
        <p:txBody>
          <a:bodyPr/>
          <a:lstStyle/>
          <a:p>
            <a:pPr algn="ctr"/>
            <a:r>
              <a:rPr lang="en-US" dirty="0" smtClean="0"/>
              <a:t>Non-critical Delay</a:t>
            </a:r>
            <a:endParaRPr lang="en-GB"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a:bodyPr>
          <a:lstStyle/>
          <a:p>
            <a:pPr algn="just">
              <a:spcBef>
                <a:spcPts val="1800"/>
              </a:spcBef>
              <a:defRPr/>
            </a:pPr>
            <a:r>
              <a:rPr lang="en-US" sz="2800" dirty="0" smtClean="0">
                <a:solidFill>
                  <a:srgbClr val="3A34BC"/>
                </a:solidFill>
                <a:latin typeface="Times New Roman" pitchFamily="18" charset="0"/>
                <a:cs typeface="Times New Roman" pitchFamily="18" charset="0"/>
              </a:rPr>
              <a:t>Delays </a:t>
            </a:r>
            <a:r>
              <a:rPr lang="en-US" sz="2800" dirty="0">
                <a:solidFill>
                  <a:srgbClr val="3A34BC"/>
                </a:solidFill>
                <a:latin typeface="Times New Roman" pitchFamily="18" charset="0"/>
                <a:cs typeface="Times New Roman" pitchFamily="18" charset="0"/>
              </a:rPr>
              <a:t>that </a:t>
            </a:r>
            <a:r>
              <a:rPr lang="en-US" sz="2800" dirty="0" smtClean="0">
                <a:solidFill>
                  <a:srgbClr val="3A34BC"/>
                </a:solidFill>
                <a:latin typeface="Times New Roman" pitchFamily="18" charset="0"/>
                <a:cs typeface="Times New Roman" pitchFamily="18" charset="0"/>
              </a:rPr>
              <a:t>extend the project </a:t>
            </a:r>
            <a:r>
              <a:rPr lang="en-US" sz="2800" dirty="0">
                <a:solidFill>
                  <a:srgbClr val="3A34BC"/>
                </a:solidFill>
                <a:latin typeface="Times New Roman" pitchFamily="18" charset="0"/>
                <a:cs typeface="Times New Roman" pitchFamily="18" charset="0"/>
              </a:rPr>
              <a:t>completion </a:t>
            </a:r>
            <a:r>
              <a:rPr lang="en-US" sz="2800" dirty="0" smtClean="0">
                <a:solidFill>
                  <a:srgbClr val="3A34BC"/>
                </a:solidFill>
                <a:latin typeface="Times New Roman" pitchFamily="18" charset="0"/>
                <a:cs typeface="Times New Roman" pitchFamily="18" charset="0"/>
              </a:rPr>
              <a:t>date are </a:t>
            </a:r>
            <a:r>
              <a:rPr lang="en-US" sz="2800" dirty="0">
                <a:solidFill>
                  <a:srgbClr val="3A34BC"/>
                </a:solidFill>
                <a:latin typeface="Times New Roman" pitchFamily="18" charset="0"/>
                <a:cs typeface="Times New Roman" pitchFamily="18" charset="0"/>
              </a:rPr>
              <a:t>known as </a:t>
            </a:r>
            <a:r>
              <a:rPr lang="en-US" sz="2800" dirty="0" smtClean="0">
                <a:solidFill>
                  <a:srgbClr val="3A34BC"/>
                </a:solidFill>
                <a:latin typeface="Times New Roman" pitchFamily="18" charset="0"/>
                <a:cs typeface="Times New Roman" pitchFamily="18" charset="0"/>
              </a:rPr>
              <a:t>critical delays</a:t>
            </a:r>
            <a:endParaRPr lang="en-US" sz="2800" dirty="0">
              <a:solidFill>
                <a:srgbClr val="3A34BC"/>
              </a:solidFill>
              <a:latin typeface="Times New Roman" pitchFamily="18" charset="0"/>
              <a:cs typeface="Times New Roman" pitchFamily="18" charset="0"/>
            </a:endParaRPr>
          </a:p>
          <a:p>
            <a:endParaRPr lang="en-GB" dirty="0">
              <a:solidFill>
                <a:srgbClr val="3A34BC"/>
              </a:solidFill>
            </a:endParaRPr>
          </a:p>
        </p:txBody>
      </p:sp>
      <p:sp>
        <p:nvSpPr>
          <p:cNvPr id="9" name="Content Placeholder 8"/>
          <p:cNvSpPr>
            <a:spLocks noGrp="1"/>
          </p:cNvSpPr>
          <p:nvPr>
            <p:ph sz="quarter" idx="4"/>
          </p:nvPr>
        </p:nvSpPr>
        <p:spPr/>
        <p:txBody>
          <a:bodyPr>
            <a:normAutofit/>
          </a:bodyPr>
          <a:lstStyle/>
          <a:p>
            <a:r>
              <a:rPr lang="en-US" sz="2800" dirty="0">
                <a:solidFill>
                  <a:srgbClr val="3A34BC"/>
                </a:solidFill>
                <a:latin typeface="Times New Roman" pitchFamily="18" charset="0"/>
                <a:cs typeface="Times New Roman" pitchFamily="18" charset="0"/>
              </a:rPr>
              <a:t>Delays that do not extend the project completion date are called </a:t>
            </a:r>
            <a:r>
              <a:rPr lang="en-US" sz="2800" dirty="0" smtClean="0">
                <a:solidFill>
                  <a:srgbClr val="3A34BC"/>
                </a:solidFill>
                <a:latin typeface="Times New Roman" pitchFamily="18" charset="0"/>
                <a:cs typeface="Times New Roman" pitchFamily="18" charset="0"/>
              </a:rPr>
              <a:t>noncritical delays</a:t>
            </a:r>
            <a:endParaRPr lang="en-GB" sz="2800" dirty="0">
              <a:solidFill>
                <a:srgbClr val="3A34BC"/>
              </a:solidFill>
            </a:endParaRPr>
          </a:p>
        </p:txBody>
      </p:sp>
      <p:sp>
        <p:nvSpPr>
          <p:cNvPr id="5" name="Slide Number Placeholder 4"/>
          <p:cNvSpPr>
            <a:spLocks noGrp="1"/>
          </p:cNvSpPr>
          <p:nvPr>
            <p:ph type="sldNum" sz="quarter" idx="12"/>
          </p:nvPr>
        </p:nvSpPr>
        <p:spPr/>
        <p:txBody>
          <a:bodyPr/>
          <a:lstStyle/>
          <a:p>
            <a:fld id="{E964050B-6237-4A51-8D91-3999973097DF}" type="slidenum">
              <a:rPr lang="en-US" smtClean="0"/>
              <a:pPr/>
              <a:t>10</a:t>
            </a:fld>
            <a:endParaRPr lang="en-US"/>
          </a:p>
        </p:txBody>
      </p:sp>
      <p:sp>
        <p:nvSpPr>
          <p:cNvPr id="2" name="Title 1"/>
          <p:cNvSpPr>
            <a:spLocks noGrp="1"/>
          </p:cNvSpPr>
          <p:nvPr>
            <p:ph type="title"/>
          </p:nvPr>
        </p:nvSpPr>
        <p:spPr/>
        <p:txBody>
          <a:bodyPr>
            <a:normAutofit/>
          </a:bodyPr>
          <a:lstStyle/>
          <a:p>
            <a:r>
              <a:rPr lang="en-US" sz="2800" b="1" dirty="0" smtClean="0"/>
              <a:t>Critical and Noncritical Delays</a:t>
            </a:r>
            <a:endParaRPr lang="en-GB" sz="2800" b="1" dirty="0"/>
          </a:p>
        </p:txBody>
      </p:sp>
    </p:spTree>
    <p:extLst>
      <p:ext uri="{BB962C8B-B14F-4D97-AF65-F5344CB8AC3E}">
        <p14:creationId xmlns:p14="http://schemas.microsoft.com/office/powerpoint/2010/main" val="143652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xEl>
                                              <p:pRg st="0" end="0"/>
                                            </p:txEl>
                                          </p:spTgt>
                                        </p:tgtEl>
                                        <p:attrNameLst>
                                          <p:attrName>style.visibility</p:attrName>
                                        </p:attrNameLst>
                                      </p:cBhvr>
                                      <p:to>
                                        <p:strVal val="visible"/>
                                      </p:to>
                                    </p:set>
                                    <p:anim calcmode="lin" valueType="num">
                                      <p:cBhvr additive="base">
                                        <p:cTn id="19"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 calcmode="lin" valueType="num">
                                      <p:cBhvr additive="base">
                                        <p:cTn id="25"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6" grpId="0" build="p"/>
      <p:bldP spid="9"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1"/>
          </p:nvPr>
        </p:nvSpPr>
        <p:spPr/>
        <p:txBody>
          <a:bodyPr/>
          <a:lstStyle/>
          <a:p>
            <a:pPr algn="ctr"/>
            <a:r>
              <a:rPr lang="en-US" dirty="0" smtClean="0"/>
              <a:t>Project Delay</a:t>
            </a:r>
            <a:endParaRPr lang="en-GB" dirty="0"/>
          </a:p>
        </p:txBody>
      </p:sp>
      <p:sp>
        <p:nvSpPr>
          <p:cNvPr id="8" name="Text Placeholder 7"/>
          <p:cNvSpPr>
            <a:spLocks noGrp="1"/>
          </p:cNvSpPr>
          <p:nvPr>
            <p:ph type="body" sz="half" idx="3"/>
          </p:nvPr>
        </p:nvSpPr>
        <p:spPr/>
        <p:txBody>
          <a:bodyPr/>
          <a:lstStyle/>
          <a:p>
            <a:pPr algn="ctr"/>
            <a:r>
              <a:rPr lang="en-US" dirty="0" smtClean="0"/>
              <a:t>Project Disruption</a:t>
            </a:r>
            <a:endParaRPr lang="en-GB"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6" name="Content Placeholder 5"/>
          <p:cNvSpPr>
            <a:spLocks noGrp="1"/>
          </p:cNvSpPr>
          <p:nvPr>
            <p:ph sz="quarter" idx="2"/>
          </p:nvPr>
        </p:nvSpPr>
        <p:spPr/>
        <p:txBody>
          <a:bodyPr>
            <a:normAutofit/>
          </a:bodyPr>
          <a:lstStyle/>
          <a:p>
            <a:pPr algn="just">
              <a:buFont typeface="Wingdings" pitchFamily="2" charset="2"/>
              <a:buChar char="§"/>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“Delay” is the time during which some part of the project has been extended or not performed due to an unanticipated </a:t>
            </a:r>
            <a:r>
              <a:rPr lang="en-US" sz="2400" dirty="0" smtClean="0">
                <a:latin typeface="Times New Roman" pitchFamily="18" charset="0"/>
                <a:cs typeface="Times New Roman" pitchFamily="18" charset="0"/>
              </a:rPr>
              <a:t>circumstance</a:t>
            </a:r>
            <a:endParaRPr lang="en-US" sz="2400" dirty="0">
              <a:latin typeface="Times New Roman" pitchFamily="18" charset="0"/>
              <a:cs typeface="Times New Roman" pitchFamily="18" charset="0"/>
            </a:endParaRPr>
          </a:p>
          <a:p>
            <a:pPr algn="just">
              <a:buFont typeface="Wingdings" pitchFamily="2" charset="2"/>
              <a:buChar char="§"/>
            </a:pPr>
            <a:r>
              <a:rPr lang="en-US" sz="2400" dirty="0">
                <a:solidFill>
                  <a:srgbClr val="3A34BC"/>
                </a:solidFill>
                <a:latin typeface="Times New Roman" pitchFamily="18" charset="0"/>
                <a:cs typeface="Times New Roman" pitchFamily="18" charset="0"/>
              </a:rPr>
              <a:t>It can be critical or non critical</a:t>
            </a:r>
          </a:p>
          <a:p>
            <a:endParaRPr lang="en-GB" dirty="0"/>
          </a:p>
        </p:txBody>
      </p:sp>
      <p:sp>
        <p:nvSpPr>
          <p:cNvPr id="9" name="Content Placeholder 8"/>
          <p:cNvSpPr>
            <a:spLocks noGrp="1"/>
          </p:cNvSpPr>
          <p:nvPr>
            <p:ph sz="quarter" idx="4"/>
          </p:nvPr>
        </p:nvSpPr>
        <p:spPr/>
        <p:txBody>
          <a:bodyPr>
            <a:normAutofit/>
          </a:bodyPr>
          <a:lstStyle/>
          <a:p>
            <a:pPr marL="357188" indent="-357188">
              <a:spcBef>
                <a:spcPts val="600"/>
              </a:spcBef>
              <a:buFont typeface="Wingdings" pitchFamily="2" charset="2"/>
              <a:buChar char="§"/>
              <a:defRPr/>
            </a:pPr>
            <a:r>
              <a:rPr lang="en-US" sz="2400" dirty="0">
                <a:latin typeface="Times New Roman" pitchFamily="18" charset="0"/>
                <a:cs typeface="Times New Roman" pitchFamily="18" charset="0"/>
              </a:rPr>
              <a:t>Disruption is an interruption in the planned work sequence or flow of </a:t>
            </a:r>
            <a:r>
              <a:rPr lang="en-US" sz="2400" dirty="0" smtClean="0">
                <a:latin typeface="Times New Roman" pitchFamily="18" charset="0"/>
                <a:cs typeface="Times New Roman" pitchFamily="18" charset="0"/>
              </a:rPr>
              <a:t>work </a:t>
            </a:r>
            <a:endParaRPr lang="en-US" sz="2400" dirty="0">
              <a:latin typeface="Times New Roman" pitchFamily="18" charset="0"/>
              <a:cs typeface="Times New Roman" pitchFamily="18" charset="0"/>
            </a:endParaRPr>
          </a:p>
          <a:p>
            <a:pPr marL="357188" indent="-357188">
              <a:spcBef>
                <a:spcPts val="2400"/>
              </a:spcBef>
              <a:buFont typeface="Wingdings" pitchFamily="2" charset="2"/>
              <a:buChar char="§"/>
              <a:defRPr/>
            </a:pPr>
            <a:r>
              <a:rPr lang="en-US" sz="2400" dirty="0">
                <a:solidFill>
                  <a:srgbClr val="3A34BC"/>
                </a:solidFill>
                <a:latin typeface="Times New Roman" pitchFamily="18" charset="0"/>
                <a:cs typeface="Times New Roman" pitchFamily="18" charset="0"/>
              </a:rPr>
              <a:t>It is distinguished from delay in that the duration of work activities or the overall project completion may not be </a:t>
            </a:r>
            <a:r>
              <a:rPr lang="en-US" sz="2400" dirty="0" smtClean="0">
                <a:solidFill>
                  <a:srgbClr val="3A34BC"/>
                </a:solidFill>
                <a:latin typeface="Times New Roman" pitchFamily="18" charset="0"/>
                <a:cs typeface="Times New Roman" pitchFamily="18" charset="0"/>
              </a:rPr>
              <a:t>extended</a:t>
            </a:r>
            <a:endParaRPr lang="en-US" sz="2400" dirty="0">
              <a:solidFill>
                <a:srgbClr val="3A34BC"/>
              </a:solidFill>
              <a:latin typeface="Times New Roman" pitchFamily="18" charset="0"/>
              <a:cs typeface="Times New Roman" pitchFamily="18" charset="0"/>
            </a:endParaRPr>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sp>
        <p:nvSpPr>
          <p:cNvPr id="2" name="Title 1"/>
          <p:cNvSpPr>
            <a:spLocks noGrp="1"/>
          </p:cNvSpPr>
          <p:nvPr>
            <p:ph type="title"/>
          </p:nvPr>
        </p:nvSpPr>
        <p:spPr/>
        <p:txBody>
          <a:bodyPr>
            <a:normAutofit/>
          </a:bodyPr>
          <a:lstStyle/>
          <a:p>
            <a:r>
              <a:rPr lang="en-US" sz="2800" b="1" dirty="0" smtClean="0"/>
              <a:t>Delay and Disruption</a:t>
            </a:r>
            <a:endParaRPr lang="en-GB" sz="2800" b="1" dirty="0"/>
          </a:p>
        </p:txBody>
      </p:sp>
    </p:spTree>
    <p:extLst>
      <p:ext uri="{BB962C8B-B14F-4D97-AF65-F5344CB8AC3E}">
        <p14:creationId xmlns:p14="http://schemas.microsoft.com/office/powerpoint/2010/main" val="2666090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 calcmode="lin" valueType="num">
                                      <p:cBhvr additive="base">
                                        <p:cTn id="19"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xEl>
                                              <p:pRg st="1" end="1"/>
                                            </p:txEl>
                                          </p:spTgt>
                                        </p:tgtEl>
                                        <p:attrNameLst>
                                          <p:attrName>style.visibility</p:attrName>
                                        </p:attrNameLst>
                                      </p:cBhvr>
                                      <p:to>
                                        <p:strVal val="visible"/>
                                      </p:to>
                                    </p:set>
                                    <p:anim calcmode="lin" valueType="num">
                                      <p:cBhvr additive="base">
                                        <p:cTn id="37"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build="p"/>
      <p:bldP spid="6" grpId="0" build="p"/>
      <p:bldP spid="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Types of Delay</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sp>
        <p:nvSpPr>
          <p:cNvPr id="6" name="Content Placeholder 5"/>
          <p:cNvSpPr>
            <a:spLocks noGrp="1"/>
          </p:cNvSpPr>
          <p:nvPr>
            <p:ph sz="quarter" idx="1"/>
          </p:nvPr>
        </p:nvSpPr>
        <p:spPr/>
        <p:txBody>
          <a:bodyPr>
            <a:normAutofit/>
          </a:bodyPr>
          <a:lstStyle/>
          <a:p>
            <a:pPr algn="just">
              <a:spcBef>
                <a:spcPts val="1800"/>
              </a:spcBef>
              <a:spcAft>
                <a:spcPct val="0"/>
              </a:spcAft>
              <a:buClrTx/>
              <a:buSzTx/>
              <a:defRPr/>
            </a:pPr>
            <a:r>
              <a:rPr lang="en-US" sz="2400" dirty="0" smtClean="0">
                <a:solidFill>
                  <a:srgbClr val="C00000"/>
                </a:solidFill>
                <a:latin typeface="Times New Roman" pitchFamily="18" charset="0"/>
                <a:cs typeface="Times New Roman" pitchFamily="18" charset="0"/>
              </a:rPr>
              <a:t>Excusable Delay</a:t>
            </a:r>
          </a:p>
          <a:p>
            <a:pPr lvl="1" algn="just">
              <a:spcBef>
                <a:spcPts val="1800"/>
              </a:spcBef>
              <a:spcAft>
                <a:spcPct val="0"/>
              </a:spcAft>
              <a:buClrTx/>
              <a:buSzTx/>
              <a:buFont typeface="Arial" panose="020B0604020202020204" pitchFamily="34" charset="0"/>
              <a:buChar char="•"/>
              <a:defRPr/>
            </a:pPr>
            <a:r>
              <a:rPr lang="en-US" sz="2400" dirty="0" smtClean="0">
                <a:solidFill>
                  <a:srgbClr val="333300"/>
                </a:solidFill>
                <a:latin typeface="Times New Roman" pitchFamily="18" charset="0"/>
                <a:cs typeface="Times New Roman" pitchFamily="18" charset="0"/>
              </a:rPr>
              <a:t>Compensable </a:t>
            </a:r>
            <a:r>
              <a:rPr lang="en-US" sz="2400" dirty="0">
                <a:solidFill>
                  <a:srgbClr val="333300"/>
                </a:solidFill>
                <a:latin typeface="Times New Roman" pitchFamily="18" charset="0"/>
                <a:cs typeface="Times New Roman" pitchFamily="18" charset="0"/>
              </a:rPr>
              <a:t>Delay (EC</a:t>
            </a:r>
            <a:r>
              <a:rPr lang="en-US" sz="2400" dirty="0" smtClean="0">
                <a:solidFill>
                  <a:srgbClr val="333300"/>
                </a:solidFill>
                <a:latin typeface="Times New Roman" pitchFamily="18" charset="0"/>
                <a:cs typeface="Times New Roman" pitchFamily="18" charset="0"/>
              </a:rPr>
              <a:t>)-Owner Responsibility</a:t>
            </a:r>
          </a:p>
          <a:p>
            <a:pPr lvl="1" algn="just">
              <a:spcBef>
                <a:spcPts val="1800"/>
              </a:spcBef>
              <a:spcAft>
                <a:spcPct val="0"/>
              </a:spcAft>
              <a:buClrTx/>
              <a:buSzTx/>
              <a:buFont typeface="Arial" panose="020B0604020202020204" pitchFamily="34" charset="0"/>
              <a:buChar char="•"/>
              <a:defRPr/>
            </a:pPr>
            <a:r>
              <a:rPr lang="en-US" sz="2400" dirty="0" smtClean="0">
                <a:solidFill>
                  <a:srgbClr val="333300"/>
                </a:solidFill>
                <a:latin typeface="Times New Roman" pitchFamily="18" charset="0"/>
                <a:cs typeface="Times New Roman" pitchFamily="18" charset="0"/>
              </a:rPr>
              <a:t>Non-compensable </a:t>
            </a:r>
            <a:r>
              <a:rPr lang="en-US" sz="2400" dirty="0">
                <a:solidFill>
                  <a:srgbClr val="333300"/>
                </a:solidFill>
                <a:latin typeface="Times New Roman" pitchFamily="18" charset="0"/>
                <a:cs typeface="Times New Roman" pitchFamily="18" charset="0"/>
              </a:rPr>
              <a:t>Delay (EN</a:t>
            </a:r>
            <a:r>
              <a:rPr lang="en-US" sz="2400" dirty="0" smtClean="0">
                <a:solidFill>
                  <a:srgbClr val="333300"/>
                </a:solidFill>
                <a:latin typeface="Times New Roman" pitchFamily="18" charset="0"/>
                <a:cs typeface="Times New Roman" pitchFamily="18" charset="0"/>
              </a:rPr>
              <a:t>)-3</a:t>
            </a:r>
            <a:r>
              <a:rPr lang="en-US" sz="2400" baseline="30000" dirty="0" smtClean="0">
                <a:solidFill>
                  <a:srgbClr val="333300"/>
                </a:solidFill>
                <a:latin typeface="Times New Roman" pitchFamily="18" charset="0"/>
                <a:cs typeface="Times New Roman" pitchFamily="18" charset="0"/>
              </a:rPr>
              <a:t>rd</a:t>
            </a:r>
            <a:r>
              <a:rPr lang="en-US" sz="2400" dirty="0" smtClean="0">
                <a:solidFill>
                  <a:srgbClr val="333300"/>
                </a:solidFill>
                <a:latin typeface="Times New Roman" pitchFamily="18" charset="0"/>
                <a:cs typeface="Times New Roman" pitchFamily="18" charset="0"/>
              </a:rPr>
              <a:t> </a:t>
            </a:r>
            <a:r>
              <a:rPr lang="en-US" sz="2400" dirty="0">
                <a:solidFill>
                  <a:srgbClr val="333300"/>
                </a:solidFill>
                <a:latin typeface="Times New Roman" pitchFamily="18" charset="0"/>
                <a:cs typeface="Times New Roman" pitchFamily="18" charset="0"/>
              </a:rPr>
              <a:t>party </a:t>
            </a:r>
            <a:r>
              <a:rPr lang="en-US" sz="2400" dirty="0" smtClean="0">
                <a:solidFill>
                  <a:srgbClr val="333300"/>
                </a:solidFill>
                <a:latin typeface="Times New Roman" pitchFamily="18" charset="0"/>
                <a:cs typeface="Times New Roman" pitchFamily="18" charset="0"/>
              </a:rPr>
              <a:t>Responsibility</a:t>
            </a:r>
            <a:endParaRPr lang="en-US" sz="2400" dirty="0">
              <a:solidFill>
                <a:srgbClr val="333300"/>
              </a:solidFill>
              <a:latin typeface="Times New Roman" pitchFamily="18" charset="0"/>
              <a:cs typeface="Times New Roman" pitchFamily="18" charset="0"/>
            </a:endParaRPr>
          </a:p>
          <a:p>
            <a:pPr algn="just">
              <a:spcBef>
                <a:spcPts val="1800"/>
              </a:spcBef>
              <a:spcAft>
                <a:spcPct val="0"/>
              </a:spcAft>
              <a:buClrTx/>
              <a:buSzTx/>
              <a:defRPr/>
            </a:pPr>
            <a:r>
              <a:rPr lang="en-US" sz="2400" dirty="0">
                <a:solidFill>
                  <a:srgbClr val="C00000"/>
                </a:solidFill>
                <a:latin typeface="Times New Roman" pitchFamily="18" charset="0"/>
                <a:cs typeface="Times New Roman" pitchFamily="18" charset="0"/>
              </a:rPr>
              <a:t>Non-excusable Delay (</a:t>
            </a:r>
            <a:r>
              <a:rPr lang="en-US" sz="2400" dirty="0" smtClean="0">
                <a:solidFill>
                  <a:srgbClr val="C00000"/>
                </a:solidFill>
                <a:latin typeface="Times New Roman" pitchFamily="18" charset="0"/>
                <a:cs typeface="Times New Roman" pitchFamily="18" charset="0"/>
              </a:rPr>
              <a:t>NE)</a:t>
            </a:r>
            <a:r>
              <a:rPr lang="en-US" sz="2400" dirty="0" smtClean="0">
                <a:solidFill>
                  <a:srgbClr val="3A34BC"/>
                </a:solidFill>
                <a:latin typeface="Times New Roman" pitchFamily="18" charset="0"/>
                <a:cs typeface="Times New Roman" pitchFamily="18" charset="0"/>
              </a:rPr>
              <a:t>-Contractor Responsibility</a:t>
            </a:r>
          </a:p>
          <a:p>
            <a:pPr algn="just">
              <a:spcBef>
                <a:spcPts val="1800"/>
              </a:spcBef>
              <a:spcAft>
                <a:spcPct val="0"/>
              </a:spcAft>
              <a:buClrTx/>
              <a:buSzTx/>
              <a:defRPr/>
            </a:pPr>
            <a:r>
              <a:rPr lang="en-US" sz="2400" dirty="0" smtClean="0">
                <a:solidFill>
                  <a:srgbClr val="C00000"/>
                </a:solidFill>
                <a:latin typeface="Times New Roman" pitchFamily="18" charset="0"/>
                <a:cs typeface="Times New Roman" pitchFamily="18" charset="0"/>
              </a:rPr>
              <a:t>Concurrent Delay</a:t>
            </a:r>
            <a:endParaRPr lang="en-US" sz="2400" dirty="0">
              <a:solidFill>
                <a:srgbClr val="C00000"/>
              </a:solidFill>
              <a:latin typeface="Times New Roman" pitchFamily="18" charset="0"/>
              <a:cs typeface="Times New Roman" pitchFamily="18" charset="0"/>
            </a:endParaRPr>
          </a:p>
          <a:p>
            <a:pPr lvl="1" algn="just"/>
            <a:r>
              <a:rPr lang="en-US" sz="2400" dirty="0">
                <a:solidFill>
                  <a:srgbClr val="3A34BC"/>
                </a:solidFill>
                <a:latin typeface="Times New Roman" pitchFamily="18" charset="0"/>
                <a:cs typeface="Times New Roman" pitchFamily="18" charset="0"/>
              </a:rPr>
              <a:t>Delays that happen in two or more parallel </a:t>
            </a:r>
            <a:r>
              <a:rPr lang="en-US" sz="2400" i="1" dirty="0">
                <a:solidFill>
                  <a:srgbClr val="3A34BC"/>
                </a:solidFill>
                <a:latin typeface="Times New Roman" pitchFamily="18" charset="0"/>
                <a:cs typeface="Times New Roman" pitchFamily="18" charset="0"/>
              </a:rPr>
              <a:t>Critical path activities </a:t>
            </a:r>
            <a:r>
              <a:rPr lang="en-US" sz="2400" dirty="0">
                <a:solidFill>
                  <a:srgbClr val="3A34BC"/>
                </a:solidFill>
                <a:latin typeface="Times New Roman" pitchFamily="18" charset="0"/>
                <a:cs typeface="Times New Roman" pitchFamily="18" charset="0"/>
              </a:rPr>
              <a:t>in the same time period are classified as concurrent delays</a:t>
            </a:r>
            <a:r>
              <a:rPr lang="en-US" sz="2400" dirty="0">
                <a:solidFill>
                  <a:srgbClr val="3A34BC"/>
                </a:solidFill>
              </a:rPr>
              <a:t>.</a:t>
            </a:r>
          </a:p>
          <a:p>
            <a:pPr lvl="1"/>
            <a:endParaRPr lang="en-GB" sz="1900" dirty="0">
              <a:solidFill>
                <a:srgbClr val="3A34BC"/>
              </a:solidFill>
            </a:endParaRPr>
          </a:p>
        </p:txBody>
      </p:sp>
    </p:spTree>
    <p:extLst>
      <p:ext uri="{BB962C8B-B14F-4D97-AF65-F5344CB8AC3E}">
        <p14:creationId xmlns:p14="http://schemas.microsoft.com/office/powerpoint/2010/main" val="2769090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Concurrent Delay rule</a:t>
            </a:r>
            <a:endParaRPr lang="en-GB" sz="2800" b="1" dirty="0"/>
          </a:p>
        </p:txBody>
      </p:sp>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6" name="Content Placeholder 5"/>
          <p:cNvSpPr>
            <a:spLocks noGrp="1"/>
          </p:cNvSpPr>
          <p:nvPr>
            <p:ph sz="quarter" idx="1"/>
          </p:nvPr>
        </p:nvSpPr>
        <p:spPr/>
        <p:txBody>
          <a:bodyPr/>
          <a:lstStyle/>
          <a:p>
            <a:pPr marL="274320" lvl="2" indent="-274320">
              <a:buClr>
                <a:schemeClr val="accent1"/>
              </a:buClr>
              <a:buSzPct val="85000"/>
              <a:buFont typeface="Wingdings 2"/>
              <a:buChar char=""/>
            </a:pPr>
            <a:r>
              <a:rPr lang="en-US"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If there is two or more </a:t>
            </a:r>
            <a:r>
              <a:rPr lang="en-US"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critical delay events </a:t>
            </a:r>
            <a:r>
              <a:rPr lang="en-US"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in the same analysis day, assign the delay responsibility according to concurrent delay </a:t>
            </a:r>
            <a:r>
              <a:rPr lang="en-US"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rule</a:t>
            </a:r>
            <a:endParaRPr lang="en-GB" dirty="0" smtClean="0">
              <a:solidFill>
                <a:srgbClr val="C00000"/>
              </a:solidFill>
            </a:endParaRPr>
          </a:p>
          <a:p>
            <a:pPr marL="274320" lvl="2" indent="-274320">
              <a:buClr>
                <a:schemeClr val="accent1"/>
              </a:buClr>
              <a:buSzPct val="85000"/>
              <a:buFont typeface="Wingdings 2"/>
              <a:buChar char=""/>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7" name="Content Placeholder 6"/>
          <p:cNvPicPr>
            <a:picLocks noChangeAspect="1"/>
          </p:cNvPicPr>
          <p:nvPr/>
        </p:nvPicPr>
        <p:blipFill>
          <a:blip r:embed="rId2"/>
          <a:stretch>
            <a:fillRect/>
          </a:stretch>
        </p:blipFill>
        <p:spPr>
          <a:xfrm>
            <a:off x="1307756" y="2590800"/>
            <a:ext cx="6491911" cy="3276600"/>
          </a:xfrm>
          <a:prstGeom prst="rect">
            <a:avLst/>
          </a:prstGeom>
        </p:spPr>
      </p:pic>
    </p:spTree>
    <p:extLst>
      <p:ext uri="{BB962C8B-B14F-4D97-AF65-F5344CB8AC3E}">
        <p14:creationId xmlns:p14="http://schemas.microsoft.com/office/powerpoint/2010/main" val="2060129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80">
                                          <p:stCondLst>
                                            <p:cond delay="0"/>
                                          </p:stCondLst>
                                        </p:cTn>
                                        <p:tgtEl>
                                          <p:spTgt spid="7"/>
                                        </p:tgtEl>
                                      </p:cBhvr>
                                    </p:animEffect>
                                    <p:anim calcmode="lin" valueType="num">
                                      <p:cBhvr>
                                        <p:cTn id="8"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3" dur="26">
                                          <p:stCondLst>
                                            <p:cond delay="650"/>
                                          </p:stCondLst>
                                        </p:cTn>
                                        <p:tgtEl>
                                          <p:spTgt spid="7"/>
                                        </p:tgtEl>
                                      </p:cBhvr>
                                      <p:to x="100000" y="60000"/>
                                    </p:animScale>
                                    <p:animScale>
                                      <p:cBhvr>
                                        <p:cTn id="14" dur="166" decel="50000">
                                          <p:stCondLst>
                                            <p:cond delay="676"/>
                                          </p:stCondLst>
                                        </p:cTn>
                                        <p:tgtEl>
                                          <p:spTgt spid="7"/>
                                        </p:tgtEl>
                                      </p:cBhvr>
                                      <p:to x="100000" y="100000"/>
                                    </p:animScale>
                                    <p:animScale>
                                      <p:cBhvr>
                                        <p:cTn id="15" dur="26">
                                          <p:stCondLst>
                                            <p:cond delay="1312"/>
                                          </p:stCondLst>
                                        </p:cTn>
                                        <p:tgtEl>
                                          <p:spTgt spid="7"/>
                                        </p:tgtEl>
                                      </p:cBhvr>
                                      <p:to x="100000" y="80000"/>
                                    </p:animScale>
                                    <p:animScale>
                                      <p:cBhvr>
                                        <p:cTn id="16" dur="166" decel="50000">
                                          <p:stCondLst>
                                            <p:cond delay="1338"/>
                                          </p:stCondLst>
                                        </p:cTn>
                                        <p:tgtEl>
                                          <p:spTgt spid="7"/>
                                        </p:tgtEl>
                                      </p:cBhvr>
                                      <p:to x="100000" y="100000"/>
                                    </p:animScale>
                                    <p:animScale>
                                      <p:cBhvr>
                                        <p:cTn id="17" dur="26">
                                          <p:stCondLst>
                                            <p:cond delay="1642"/>
                                          </p:stCondLst>
                                        </p:cTn>
                                        <p:tgtEl>
                                          <p:spTgt spid="7"/>
                                        </p:tgtEl>
                                      </p:cBhvr>
                                      <p:to x="100000" y="90000"/>
                                    </p:animScale>
                                    <p:animScale>
                                      <p:cBhvr>
                                        <p:cTn id="18" dur="166" decel="50000">
                                          <p:stCondLst>
                                            <p:cond delay="1668"/>
                                          </p:stCondLst>
                                        </p:cTn>
                                        <p:tgtEl>
                                          <p:spTgt spid="7"/>
                                        </p:tgtEl>
                                      </p:cBhvr>
                                      <p:to x="100000" y="100000"/>
                                    </p:animScale>
                                    <p:animScale>
                                      <p:cBhvr>
                                        <p:cTn id="19" dur="26">
                                          <p:stCondLst>
                                            <p:cond delay="1808"/>
                                          </p:stCondLst>
                                        </p:cTn>
                                        <p:tgtEl>
                                          <p:spTgt spid="7"/>
                                        </p:tgtEl>
                                      </p:cBhvr>
                                      <p:to x="100000" y="95000"/>
                                    </p:animScale>
                                    <p:animScale>
                                      <p:cBhvr>
                                        <p:cTn id="20"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Concurrent Delay: An Example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grpSp>
        <p:nvGrpSpPr>
          <p:cNvPr id="32" name="Group 28"/>
          <p:cNvGrpSpPr>
            <a:grpSpLocks/>
          </p:cNvGrpSpPr>
          <p:nvPr/>
        </p:nvGrpSpPr>
        <p:grpSpPr bwMode="auto">
          <a:xfrm>
            <a:off x="1419352" y="1755464"/>
            <a:ext cx="6299200" cy="1440159"/>
            <a:chOff x="321880" y="1759310"/>
            <a:chExt cx="6299285" cy="2276850"/>
          </a:xfrm>
        </p:grpSpPr>
        <p:grpSp>
          <p:nvGrpSpPr>
            <p:cNvPr id="33" name="Group 32"/>
            <p:cNvGrpSpPr>
              <a:grpSpLocks/>
            </p:cNvGrpSpPr>
            <p:nvPr/>
          </p:nvGrpSpPr>
          <p:grpSpPr bwMode="auto">
            <a:xfrm>
              <a:off x="397775" y="1835205"/>
              <a:ext cx="6071600" cy="2125023"/>
              <a:chOff x="550" y="1262"/>
              <a:chExt cx="3625" cy="1747"/>
            </a:xfrm>
          </p:grpSpPr>
          <p:sp>
            <p:nvSpPr>
              <p:cNvPr id="35" name="Rectangle 3"/>
              <p:cNvSpPr>
                <a:spLocks noChangeArrowheads="1"/>
              </p:cNvSpPr>
              <p:nvPr/>
            </p:nvSpPr>
            <p:spPr bwMode="auto">
              <a:xfrm>
                <a:off x="550" y="1352"/>
                <a:ext cx="1208" cy="347"/>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3300"/>
                    </a:solidFill>
                    <a:effectLst/>
                    <a:uLnTx/>
                    <a:uFillTx/>
                    <a:latin typeface="Times New Roman" pitchFamily="18" charset="0"/>
                  </a:rPr>
                  <a:t>Activity A</a:t>
                </a:r>
                <a:endParaRPr kumimoji="0" lang="en-US" sz="2800" b="0" i="0" u="none" strike="noStrike" kern="0" cap="none" spc="0" normalizeH="0" baseline="0" noProof="0" smtClean="0">
                  <a:ln>
                    <a:noFill/>
                  </a:ln>
                  <a:solidFill>
                    <a:srgbClr val="003300"/>
                  </a:solidFill>
                  <a:effectLst/>
                  <a:uLnTx/>
                  <a:uFillTx/>
                  <a:latin typeface="Calibri"/>
                </a:endParaRPr>
              </a:p>
            </p:txBody>
          </p:sp>
          <p:sp>
            <p:nvSpPr>
              <p:cNvPr id="36" name="Rectangle 4"/>
              <p:cNvSpPr>
                <a:spLocks noChangeArrowheads="1"/>
              </p:cNvSpPr>
              <p:nvPr/>
            </p:nvSpPr>
            <p:spPr bwMode="auto">
              <a:xfrm>
                <a:off x="1758" y="1512"/>
                <a:ext cx="1208" cy="419"/>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3300"/>
                    </a:solidFill>
                    <a:effectLst/>
                    <a:uLnTx/>
                    <a:uFillTx/>
                    <a:latin typeface="Times New Roman" pitchFamily="18" charset="0"/>
                  </a:rPr>
                  <a:t>Activity B</a:t>
                </a:r>
                <a:endParaRPr kumimoji="0" lang="en-US" sz="2800" b="0" i="0" u="none" strike="noStrike" kern="0" cap="none" spc="0" normalizeH="0" baseline="0" noProof="0" smtClean="0">
                  <a:ln>
                    <a:noFill/>
                  </a:ln>
                  <a:solidFill>
                    <a:srgbClr val="003300"/>
                  </a:solidFill>
                  <a:effectLst/>
                  <a:uLnTx/>
                  <a:uFillTx/>
                  <a:latin typeface="Calibri"/>
                </a:endParaRPr>
              </a:p>
            </p:txBody>
          </p:sp>
          <p:sp>
            <p:nvSpPr>
              <p:cNvPr id="37" name="Text Box 5"/>
              <p:cNvSpPr txBox="1">
                <a:spLocks noChangeArrowheads="1"/>
              </p:cNvSpPr>
              <p:nvPr/>
            </p:nvSpPr>
            <p:spPr bwMode="auto">
              <a:xfrm>
                <a:off x="2966" y="1699"/>
                <a:ext cx="1209" cy="374"/>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3300"/>
                    </a:solidFill>
                    <a:effectLst/>
                    <a:uLnTx/>
                    <a:uFillTx/>
                    <a:latin typeface="Times New Roman" pitchFamily="18" charset="0"/>
                  </a:rPr>
                  <a:t>Activity C</a:t>
                </a:r>
                <a:endParaRPr kumimoji="0" lang="en-US" sz="2800" b="0" i="0" u="none" strike="noStrike" kern="0" cap="none" spc="0" normalizeH="0" baseline="0" noProof="0" smtClean="0">
                  <a:ln>
                    <a:noFill/>
                  </a:ln>
                  <a:solidFill>
                    <a:srgbClr val="003300"/>
                  </a:solidFill>
                  <a:effectLst/>
                  <a:uLnTx/>
                  <a:uFillTx/>
                  <a:latin typeface="Calibri"/>
                </a:endParaRPr>
              </a:p>
            </p:txBody>
          </p:sp>
          <p:sp>
            <p:nvSpPr>
              <p:cNvPr id="38" name="Rectangle 6"/>
              <p:cNvSpPr>
                <a:spLocks noChangeArrowheads="1"/>
              </p:cNvSpPr>
              <p:nvPr/>
            </p:nvSpPr>
            <p:spPr bwMode="auto">
              <a:xfrm>
                <a:off x="550" y="2136"/>
                <a:ext cx="1208" cy="374"/>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3300"/>
                    </a:solidFill>
                    <a:effectLst/>
                    <a:uLnTx/>
                    <a:uFillTx/>
                    <a:latin typeface="Times New Roman" pitchFamily="18" charset="0"/>
                  </a:rPr>
                  <a:t>Activity D</a:t>
                </a:r>
                <a:endParaRPr kumimoji="0" lang="en-US" sz="2800" b="0" i="0" u="none" strike="noStrike" kern="0" cap="none" spc="0" normalizeH="0" baseline="0" noProof="0" smtClean="0">
                  <a:ln>
                    <a:noFill/>
                  </a:ln>
                  <a:solidFill>
                    <a:srgbClr val="003300"/>
                  </a:solidFill>
                  <a:effectLst/>
                  <a:uLnTx/>
                  <a:uFillTx/>
                  <a:latin typeface="Calibri"/>
                </a:endParaRPr>
              </a:p>
            </p:txBody>
          </p:sp>
          <p:sp>
            <p:nvSpPr>
              <p:cNvPr id="39" name="Rectangle 7"/>
              <p:cNvSpPr>
                <a:spLocks noChangeArrowheads="1"/>
              </p:cNvSpPr>
              <p:nvPr/>
            </p:nvSpPr>
            <p:spPr bwMode="auto">
              <a:xfrm>
                <a:off x="1758" y="2323"/>
                <a:ext cx="1208" cy="374"/>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rgbClr val="003300"/>
                    </a:solidFill>
                    <a:effectLst/>
                    <a:uLnTx/>
                    <a:uFillTx/>
                    <a:latin typeface="Times New Roman" pitchFamily="18" charset="0"/>
                  </a:rPr>
                  <a:t>Activity E</a:t>
                </a:r>
                <a:endParaRPr kumimoji="0" lang="en-US" sz="2800" b="0" i="0" u="none" strike="noStrike" kern="0" cap="none" spc="0" normalizeH="0" baseline="0" noProof="0" dirty="0" smtClean="0">
                  <a:ln>
                    <a:noFill/>
                  </a:ln>
                  <a:solidFill>
                    <a:srgbClr val="003300"/>
                  </a:solidFill>
                  <a:effectLst/>
                  <a:uLnTx/>
                  <a:uFillTx/>
                  <a:latin typeface="Calibri"/>
                </a:endParaRPr>
              </a:p>
            </p:txBody>
          </p:sp>
          <p:sp>
            <p:nvSpPr>
              <p:cNvPr id="40" name="Text Box 8"/>
              <p:cNvSpPr txBox="1">
                <a:spLocks noChangeArrowheads="1"/>
              </p:cNvSpPr>
              <p:nvPr/>
            </p:nvSpPr>
            <p:spPr bwMode="auto">
              <a:xfrm>
                <a:off x="2966" y="2501"/>
                <a:ext cx="1209" cy="383"/>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3300"/>
                    </a:solidFill>
                    <a:effectLst/>
                    <a:uLnTx/>
                    <a:uFillTx/>
                    <a:latin typeface="Times New Roman" pitchFamily="18" charset="0"/>
                  </a:rPr>
                  <a:t>Activity F</a:t>
                </a:r>
                <a:endParaRPr kumimoji="0" lang="en-US" sz="2800" b="0" i="0" u="none" strike="noStrike" kern="0" cap="none" spc="0" normalizeH="0" baseline="0" noProof="0" smtClean="0">
                  <a:ln>
                    <a:noFill/>
                  </a:ln>
                  <a:solidFill>
                    <a:srgbClr val="003300"/>
                  </a:solidFill>
                  <a:effectLst/>
                  <a:uLnTx/>
                  <a:uFillTx/>
                  <a:latin typeface="Calibri"/>
                </a:endParaRPr>
              </a:p>
            </p:txBody>
          </p:sp>
          <p:sp>
            <p:nvSpPr>
              <p:cNvPr id="41" name="Line 9"/>
              <p:cNvSpPr>
                <a:spLocks noChangeShapeType="1"/>
              </p:cNvSpPr>
              <p:nvPr/>
            </p:nvSpPr>
            <p:spPr bwMode="auto">
              <a:xfrm>
                <a:off x="4175" y="1262"/>
                <a:ext cx="0" cy="1747"/>
              </a:xfrm>
              <a:prstGeom prst="line">
                <a:avLst/>
              </a:prstGeom>
              <a:noFill/>
              <a:ln w="2857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grpSp>
        <p:sp>
          <p:nvSpPr>
            <p:cNvPr id="34" name="Rectangle 33"/>
            <p:cNvSpPr/>
            <p:nvPr/>
          </p:nvSpPr>
          <p:spPr>
            <a:xfrm>
              <a:off x="321880" y="1759310"/>
              <a:ext cx="6299285" cy="2276850"/>
            </a:xfrm>
            <a:prstGeom prst="rect">
              <a:avLst/>
            </a:prstGeom>
            <a:noFill/>
            <a:ln w="19050" cap="flat" cmpd="sng" algn="ctr">
              <a:solidFill>
                <a:srgbClr val="0000CC"/>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grpSp>
        <p:nvGrpSpPr>
          <p:cNvPr id="42" name="Group 30"/>
          <p:cNvGrpSpPr>
            <a:grpSpLocks/>
          </p:cNvGrpSpPr>
          <p:nvPr/>
        </p:nvGrpSpPr>
        <p:grpSpPr bwMode="auto">
          <a:xfrm>
            <a:off x="762000" y="3522808"/>
            <a:ext cx="7816850" cy="2327796"/>
            <a:chOff x="321880" y="3960265"/>
            <a:chExt cx="7817185" cy="2732220"/>
          </a:xfrm>
        </p:grpSpPr>
        <p:grpSp>
          <p:nvGrpSpPr>
            <p:cNvPr id="43" name="Group 14"/>
            <p:cNvGrpSpPr>
              <a:grpSpLocks/>
            </p:cNvGrpSpPr>
            <p:nvPr/>
          </p:nvGrpSpPr>
          <p:grpSpPr bwMode="auto">
            <a:xfrm>
              <a:off x="397774" y="3960265"/>
              <a:ext cx="7513605" cy="2732220"/>
              <a:chOff x="862013" y="1921652"/>
              <a:chExt cx="7134130" cy="3286719"/>
            </a:xfrm>
          </p:grpSpPr>
          <p:sp>
            <p:nvSpPr>
              <p:cNvPr id="45" name="Line 2"/>
              <p:cNvSpPr>
                <a:spLocks noChangeShapeType="1"/>
              </p:cNvSpPr>
              <p:nvPr/>
            </p:nvSpPr>
            <p:spPr bwMode="auto">
              <a:xfrm>
                <a:off x="6607175" y="2046288"/>
                <a:ext cx="22858" cy="3162082"/>
              </a:xfrm>
              <a:prstGeom prst="line">
                <a:avLst/>
              </a:prstGeom>
              <a:noFill/>
              <a:ln w="28575">
                <a:solidFill>
                  <a:srgbClr val="000000"/>
                </a:solidFill>
                <a:prstDash val="lgDash"/>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46" name="Rectangle 4"/>
              <p:cNvSpPr>
                <a:spLocks noChangeArrowheads="1"/>
              </p:cNvSpPr>
              <p:nvPr/>
            </p:nvSpPr>
            <p:spPr bwMode="auto">
              <a:xfrm>
                <a:off x="862013" y="2211388"/>
                <a:ext cx="1917700" cy="531944"/>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imes New Roman" pitchFamily="18" charset="0"/>
                  </a:rPr>
                  <a:t>Activity A</a:t>
                </a:r>
                <a:endParaRPr kumimoji="0" lang="en-US" sz="2800" b="0" i="0" u="none" strike="noStrike" kern="0" cap="none" spc="0" normalizeH="0" baseline="0" noProof="0" smtClean="0">
                  <a:ln>
                    <a:noFill/>
                  </a:ln>
                  <a:solidFill>
                    <a:srgbClr val="000000"/>
                  </a:solidFill>
                  <a:effectLst/>
                  <a:uLnTx/>
                  <a:uFillTx/>
                  <a:latin typeface="Calibri"/>
                </a:endParaRPr>
              </a:p>
            </p:txBody>
          </p:sp>
          <p:sp>
            <p:nvSpPr>
              <p:cNvPr id="47" name="Text Box 5"/>
              <p:cNvSpPr txBox="1">
                <a:spLocks noChangeArrowheads="1"/>
              </p:cNvSpPr>
              <p:nvPr/>
            </p:nvSpPr>
            <p:spPr bwMode="auto">
              <a:xfrm>
                <a:off x="2779713" y="2211388"/>
                <a:ext cx="1370012" cy="531944"/>
              </a:xfrm>
              <a:prstGeom prst="rect">
                <a:avLst/>
              </a:prstGeom>
              <a:solidFill>
                <a:srgbClr val="A50021"/>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A50021"/>
                </a:extrusionClr>
              </a:sp3d>
            </p:spPr>
            <p:txBody>
              <a:bodyPr tIns="18288"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smtClean="0">
                    <a:ln>
                      <a:noFill/>
                    </a:ln>
                    <a:solidFill>
                      <a:prstClr val="white"/>
                    </a:solidFill>
                    <a:effectLst/>
                    <a:uLnTx/>
                    <a:uFillTx/>
                    <a:latin typeface="Times New Roman" pitchFamily="18" charset="0"/>
                  </a:rPr>
                  <a:t>EC Delay</a:t>
                </a:r>
                <a:endParaRPr kumimoji="0" lang="en-US" sz="2800" b="0" i="0" u="none" strike="noStrike" kern="0" cap="none" spc="0" normalizeH="0" baseline="0" noProof="0" smtClean="0">
                  <a:ln>
                    <a:noFill/>
                  </a:ln>
                  <a:solidFill>
                    <a:prstClr val="white"/>
                  </a:solidFill>
                  <a:effectLst/>
                  <a:uLnTx/>
                  <a:uFillTx/>
                  <a:latin typeface="Calibri"/>
                </a:endParaRPr>
              </a:p>
            </p:txBody>
          </p:sp>
          <p:sp>
            <p:nvSpPr>
              <p:cNvPr id="48" name="Rectangle 6"/>
              <p:cNvSpPr>
                <a:spLocks noChangeArrowheads="1"/>
              </p:cNvSpPr>
              <p:nvPr/>
            </p:nvSpPr>
            <p:spPr bwMode="auto">
              <a:xfrm>
                <a:off x="4149725" y="2560738"/>
                <a:ext cx="1917700" cy="547786"/>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imes New Roman" pitchFamily="18" charset="0"/>
                  </a:rPr>
                  <a:t>Activity B</a:t>
                </a:r>
                <a:endParaRPr kumimoji="0" lang="en-US" sz="2800" b="0" i="0" u="none" strike="noStrike" kern="0" cap="none" spc="0" normalizeH="0" baseline="0" noProof="0" smtClean="0">
                  <a:ln>
                    <a:noFill/>
                  </a:ln>
                  <a:solidFill>
                    <a:srgbClr val="000000"/>
                  </a:solidFill>
                  <a:effectLst/>
                  <a:uLnTx/>
                  <a:uFillTx/>
                  <a:latin typeface="Calibri"/>
                </a:endParaRPr>
              </a:p>
            </p:txBody>
          </p:sp>
          <p:sp>
            <p:nvSpPr>
              <p:cNvPr id="49" name="Text Box 7"/>
              <p:cNvSpPr txBox="1">
                <a:spLocks noChangeArrowheads="1"/>
              </p:cNvSpPr>
              <p:nvPr/>
            </p:nvSpPr>
            <p:spPr bwMode="auto">
              <a:xfrm>
                <a:off x="6067425" y="2834631"/>
                <a:ext cx="1919288" cy="547785"/>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imes New Roman" pitchFamily="18" charset="0"/>
                  </a:rPr>
                  <a:t>Activity C</a:t>
                </a:r>
                <a:endParaRPr kumimoji="0" lang="en-US" sz="2800" b="0" i="0" u="none" strike="noStrike" kern="0" cap="none" spc="0" normalizeH="0" baseline="0" noProof="0" smtClean="0">
                  <a:ln>
                    <a:noFill/>
                  </a:ln>
                  <a:solidFill>
                    <a:srgbClr val="000000"/>
                  </a:solidFill>
                  <a:effectLst/>
                  <a:uLnTx/>
                  <a:uFillTx/>
                  <a:latin typeface="Calibri"/>
                </a:endParaRPr>
              </a:p>
            </p:txBody>
          </p:sp>
          <p:sp>
            <p:nvSpPr>
              <p:cNvPr id="50" name="Rectangle 8"/>
              <p:cNvSpPr>
                <a:spLocks noChangeArrowheads="1"/>
              </p:cNvSpPr>
              <p:nvPr/>
            </p:nvSpPr>
            <p:spPr bwMode="auto">
              <a:xfrm>
                <a:off x="862013" y="3656310"/>
                <a:ext cx="1917700" cy="534691"/>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imes New Roman" pitchFamily="18" charset="0"/>
                  </a:rPr>
                  <a:t>Activity D</a:t>
                </a:r>
                <a:endParaRPr kumimoji="0" lang="en-US" sz="2800" b="0" i="0" u="none" strike="noStrike" kern="0" cap="none" spc="0" normalizeH="0" baseline="0" noProof="0" smtClean="0">
                  <a:ln>
                    <a:noFill/>
                  </a:ln>
                  <a:solidFill>
                    <a:srgbClr val="000000"/>
                  </a:solidFill>
                  <a:effectLst/>
                  <a:uLnTx/>
                  <a:uFillTx/>
                  <a:latin typeface="Calibri"/>
                </a:endParaRPr>
              </a:p>
            </p:txBody>
          </p:sp>
          <p:sp>
            <p:nvSpPr>
              <p:cNvPr id="51" name="Text Box 9" descr="Light upward diagonal"/>
              <p:cNvSpPr txBox="1">
                <a:spLocks noChangeArrowheads="1"/>
              </p:cNvSpPr>
              <p:nvPr/>
            </p:nvSpPr>
            <p:spPr bwMode="auto">
              <a:xfrm>
                <a:off x="2779713" y="3656310"/>
                <a:ext cx="1370012" cy="534691"/>
              </a:xfrm>
              <a:prstGeom prst="rect">
                <a:avLst/>
              </a:prstGeom>
              <a:solidFill>
                <a:srgbClr val="F79646">
                  <a:lumMod val="75000"/>
                </a:srgbClr>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000000"/>
                </a:extrusionClr>
              </a:sp3d>
            </p:spPr>
            <p:txBody>
              <a:bodyPr lIns="0" tIns="18288" r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prstClr val="white"/>
                    </a:solidFill>
                    <a:effectLst/>
                    <a:uLnTx/>
                    <a:uFillTx/>
                    <a:latin typeface="Times New Roman" pitchFamily="18" charset="0"/>
                  </a:rPr>
                  <a:t>NE Delay</a:t>
                </a:r>
                <a:endParaRPr kumimoji="0" lang="en-US" sz="2800" b="0" i="0" u="none" strike="noStrike" kern="0" cap="none" spc="0" normalizeH="0" baseline="0" noProof="0" dirty="0" smtClean="0">
                  <a:ln>
                    <a:noFill/>
                  </a:ln>
                  <a:solidFill>
                    <a:prstClr val="white"/>
                  </a:solidFill>
                  <a:effectLst/>
                  <a:uLnTx/>
                  <a:uFillTx/>
                  <a:latin typeface="Calibri"/>
                </a:endParaRPr>
              </a:p>
            </p:txBody>
          </p:sp>
          <p:sp>
            <p:nvSpPr>
              <p:cNvPr id="52" name="Rectangle 10"/>
              <p:cNvSpPr>
                <a:spLocks noChangeArrowheads="1"/>
              </p:cNvSpPr>
              <p:nvPr/>
            </p:nvSpPr>
            <p:spPr bwMode="auto">
              <a:xfrm>
                <a:off x="4149725" y="3930202"/>
                <a:ext cx="1917700" cy="547786"/>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imes New Roman" pitchFamily="18" charset="0"/>
                  </a:rPr>
                  <a:t>Activity E</a:t>
                </a:r>
                <a:endParaRPr kumimoji="0" lang="en-US" sz="2800" b="0" i="0" u="none" strike="noStrike" kern="0" cap="none" spc="0" normalizeH="0" baseline="0" noProof="0" smtClean="0">
                  <a:ln>
                    <a:noFill/>
                  </a:ln>
                  <a:solidFill>
                    <a:srgbClr val="000000"/>
                  </a:solidFill>
                  <a:effectLst/>
                  <a:uLnTx/>
                  <a:uFillTx/>
                  <a:latin typeface="Calibri"/>
                </a:endParaRPr>
              </a:p>
            </p:txBody>
          </p:sp>
          <p:sp>
            <p:nvSpPr>
              <p:cNvPr id="53" name="Text Box 11"/>
              <p:cNvSpPr txBox="1">
                <a:spLocks noChangeArrowheads="1"/>
              </p:cNvSpPr>
              <p:nvPr/>
            </p:nvSpPr>
            <p:spPr bwMode="auto">
              <a:xfrm>
                <a:off x="6067425" y="4215024"/>
                <a:ext cx="1919288" cy="536858"/>
              </a:xfrm>
              <a:prstGeom prst="rect">
                <a:avLst/>
              </a:prstGeom>
              <a:solidFill>
                <a:srgbClr val="FFFFFF"/>
              </a:solidFill>
              <a:ln w="9525">
                <a:miter lim="800000"/>
                <a:headEnd/>
                <a:tailEnd/>
              </a:ln>
              <a:scene3d>
                <a:camera prst="legacyObliqueTopRight">
                  <a:rot lat="20999981" lon="0" rev="0"/>
                </a:camera>
                <a:lightRig rig="legacyFlat3" dir="b"/>
              </a:scene3d>
              <a:sp3d extrusionH="430200" prstMaterial="legacyMatte">
                <a:bevelT w="13500" h="13500" prst="angle"/>
                <a:bevelB w="13500" h="13500" prst="angle"/>
                <a:extrusionClr>
                  <a:srgbClr val="FFFFFF"/>
                </a:extrusionClr>
              </a:sp3d>
            </p:spPr>
            <p:txBody>
              <a:bodyPr tIns="0" bIns="0">
                <a:flatTx/>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imes New Roman" pitchFamily="18" charset="0"/>
                  </a:rPr>
                  <a:t>Activity F</a:t>
                </a:r>
                <a:endParaRPr kumimoji="0" lang="en-US" sz="2800" b="0" i="0" u="none" strike="noStrike" kern="0" cap="none" spc="0" normalizeH="0" baseline="0" noProof="0" smtClean="0">
                  <a:ln>
                    <a:noFill/>
                  </a:ln>
                  <a:solidFill>
                    <a:srgbClr val="000000"/>
                  </a:solidFill>
                  <a:effectLst/>
                  <a:uLnTx/>
                  <a:uFillTx/>
                  <a:latin typeface="Calibri"/>
                </a:endParaRPr>
              </a:p>
            </p:txBody>
          </p:sp>
          <p:sp>
            <p:nvSpPr>
              <p:cNvPr id="54" name="Line 12"/>
              <p:cNvSpPr>
                <a:spLocks noChangeShapeType="1"/>
              </p:cNvSpPr>
              <p:nvPr/>
            </p:nvSpPr>
            <p:spPr bwMode="auto">
              <a:xfrm>
                <a:off x="7986713" y="2012950"/>
                <a:ext cx="9430" cy="3195421"/>
              </a:xfrm>
              <a:prstGeom prst="line">
                <a:avLst/>
              </a:prstGeom>
              <a:noFill/>
              <a:ln w="28575">
                <a:solidFill>
                  <a:srgbClr val="000000"/>
                </a:solidFill>
                <a:round/>
                <a:headEnd/>
                <a:tailEn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55" name="Line 13"/>
              <p:cNvSpPr>
                <a:spLocks noChangeShapeType="1"/>
              </p:cNvSpPr>
              <p:nvPr/>
            </p:nvSpPr>
            <p:spPr bwMode="auto">
              <a:xfrm>
                <a:off x="6607175" y="2378141"/>
                <a:ext cx="1382713" cy="0"/>
              </a:xfrm>
              <a:prstGeom prst="line">
                <a:avLst/>
              </a:prstGeom>
              <a:noFill/>
              <a:ln w="9525">
                <a:solidFill>
                  <a:sysClr val="windowText" lastClr="000000"/>
                </a:solidFill>
                <a:round/>
                <a:headEnd type="triangle" w="med" len="med"/>
                <a:tailEnd type="triangle" w="med" len="med"/>
              </a:ln>
            </p:spPr>
            <p:txBody>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smtClean="0">
                  <a:ln>
                    <a:noFill/>
                  </a:ln>
                  <a:solidFill>
                    <a:prstClr val="black"/>
                  </a:solidFill>
                  <a:effectLst/>
                  <a:uLnTx/>
                  <a:uFillTx/>
                  <a:latin typeface="Calibri"/>
                </a:endParaRPr>
              </a:p>
            </p:txBody>
          </p:sp>
          <p:sp>
            <p:nvSpPr>
              <p:cNvPr id="56" name="Text Box 14"/>
              <p:cNvSpPr txBox="1">
                <a:spLocks noChangeArrowheads="1"/>
              </p:cNvSpPr>
              <p:nvPr/>
            </p:nvSpPr>
            <p:spPr bwMode="auto">
              <a:xfrm>
                <a:off x="6723063" y="1921652"/>
                <a:ext cx="1112837" cy="366711"/>
              </a:xfrm>
              <a:prstGeom prst="rect">
                <a:avLst/>
              </a:prstGeom>
              <a:noFill/>
              <a:ln w="9525">
                <a:noFill/>
                <a:miter lim="800000"/>
                <a:headEnd/>
                <a:tailEnd/>
              </a:ln>
            </p:spPr>
            <p:txBody>
              <a:bodyPr>
                <a:spAutoFit/>
              </a:bodyPr>
              <a:lstStyle/>
              <a:p>
                <a:pPr marL="0" marR="0" lvl="0" indent="0" algn="ctr" defTabSz="914400" eaLnBrk="1" fontAlgn="auto" latinLnBrk="0" hangingPunct="1">
                  <a:lnSpc>
                    <a:spcPct val="100000"/>
                  </a:lnSpc>
                  <a:spcBef>
                    <a:spcPct val="50000"/>
                  </a:spcBef>
                  <a:spcAft>
                    <a:spcPts val="0"/>
                  </a:spcAft>
                  <a:buClrTx/>
                  <a:buSzTx/>
                  <a:buFontTx/>
                  <a:buNone/>
                  <a:tabLst/>
                  <a:defRPr/>
                </a:pPr>
                <a:r>
                  <a:rPr kumimoji="0" lang="en-US" sz="1800" b="0" i="0" u="none" strike="noStrike" kern="0" cap="none" spc="0" normalizeH="0" baseline="0" noProof="0" smtClean="0">
                    <a:ln>
                      <a:noFill/>
                    </a:ln>
                    <a:solidFill>
                      <a:srgbClr val="000000"/>
                    </a:solidFill>
                    <a:effectLst/>
                    <a:uLnTx/>
                    <a:uFillTx/>
                    <a:latin typeface="Times New Roman" pitchFamily="18" charset="0"/>
                    <a:cs typeface="Times New Roman" pitchFamily="18" charset="0"/>
                  </a:rPr>
                  <a:t>Delay</a:t>
                </a:r>
              </a:p>
            </p:txBody>
          </p:sp>
        </p:grpSp>
        <p:sp>
          <p:nvSpPr>
            <p:cNvPr id="44" name="Rectangle 43"/>
            <p:cNvSpPr/>
            <p:nvPr/>
          </p:nvSpPr>
          <p:spPr>
            <a:xfrm>
              <a:off x="321880" y="4036469"/>
              <a:ext cx="7817185" cy="2656016"/>
            </a:xfrm>
            <a:prstGeom prst="rect">
              <a:avLst/>
            </a:prstGeom>
            <a:noFill/>
            <a:ln w="19050" cap="flat" cmpd="sng" algn="ctr">
              <a:solidFill>
                <a:srgbClr val="FF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spTree>
    <p:extLst>
      <p:ext uri="{BB962C8B-B14F-4D97-AF65-F5344CB8AC3E}">
        <p14:creationId xmlns:p14="http://schemas.microsoft.com/office/powerpoint/2010/main" val="2143775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wipe(down)">
                                      <p:cBhvr>
                                        <p:cTn id="7" dur="580">
                                          <p:stCondLst>
                                            <p:cond delay="0"/>
                                          </p:stCondLst>
                                        </p:cTn>
                                        <p:tgtEl>
                                          <p:spTgt spid="32"/>
                                        </p:tgtEl>
                                      </p:cBhvr>
                                    </p:animEffect>
                                    <p:anim calcmode="lin" valueType="num">
                                      <p:cBhvr>
                                        <p:cTn id="8"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3" dur="26">
                                          <p:stCondLst>
                                            <p:cond delay="650"/>
                                          </p:stCondLst>
                                        </p:cTn>
                                        <p:tgtEl>
                                          <p:spTgt spid="32"/>
                                        </p:tgtEl>
                                      </p:cBhvr>
                                      <p:to x="100000" y="60000"/>
                                    </p:animScale>
                                    <p:animScale>
                                      <p:cBhvr>
                                        <p:cTn id="14" dur="166" decel="50000">
                                          <p:stCondLst>
                                            <p:cond delay="676"/>
                                          </p:stCondLst>
                                        </p:cTn>
                                        <p:tgtEl>
                                          <p:spTgt spid="32"/>
                                        </p:tgtEl>
                                      </p:cBhvr>
                                      <p:to x="100000" y="100000"/>
                                    </p:animScale>
                                    <p:animScale>
                                      <p:cBhvr>
                                        <p:cTn id="15" dur="26">
                                          <p:stCondLst>
                                            <p:cond delay="1312"/>
                                          </p:stCondLst>
                                        </p:cTn>
                                        <p:tgtEl>
                                          <p:spTgt spid="32"/>
                                        </p:tgtEl>
                                      </p:cBhvr>
                                      <p:to x="100000" y="80000"/>
                                    </p:animScale>
                                    <p:animScale>
                                      <p:cBhvr>
                                        <p:cTn id="16" dur="166" decel="50000">
                                          <p:stCondLst>
                                            <p:cond delay="1338"/>
                                          </p:stCondLst>
                                        </p:cTn>
                                        <p:tgtEl>
                                          <p:spTgt spid="32"/>
                                        </p:tgtEl>
                                      </p:cBhvr>
                                      <p:to x="100000" y="100000"/>
                                    </p:animScale>
                                    <p:animScale>
                                      <p:cBhvr>
                                        <p:cTn id="17" dur="26">
                                          <p:stCondLst>
                                            <p:cond delay="1642"/>
                                          </p:stCondLst>
                                        </p:cTn>
                                        <p:tgtEl>
                                          <p:spTgt spid="32"/>
                                        </p:tgtEl>
                                      </p:cBhvr>
                                      <p:to x="100000" y="90000"/>
                                    </p:animScale>
                                    <p:animScale>
                                      <p:cBhvr>
                                        <p:cTn id="18" dur="166" decel="50000">
                                          <p:stCondLst>
                                            <p:cond delay="1668"/>
                                          </p:stCondLst>
                                        </p:cTn>
                                        <p:tgtEl>
                                          <p:spTgt spid="32"/>
                                        </p:tgtEl>
                                      </p:cBhvr>
                                      <p:to x="100000" y="100000"/>
                                    </p:animScale>
                                    <p:animScale>
                                      <p:cBhvr>
                                        <p:cTn id="19" dur="26">
                                          <p:stCondLst>
                                            <p:cond delay="1808"/>
                                          </p:stCondLst>
                                        </p:cTn>
                                        <p:tgtEl>
                                          <p:spTgt spid="32"/>
                                        </p:tgtEl>
                                      </p:cBhvr>
                                      <p:to x="100000" y="95000"/>
                                    </p:animScale>
                                    <p:animScale>
                                      <p:cBhvr>
                                        <p:cTn id="20" dur="166" decel="50000">
                                          <p:stCondLst>
                                            <p:cond delay="1834"/>
                                          </p:stCondLst>
                                        </p:cTn>
                                        <p:tgtEl>
                                          <p:spTgt spid="3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42"/>
                                        </p:tgtEl>
                                        <p:attrNameLst>
                                          <p:attrName>style.visibility</p:attrName>
                                        </p:attrNameLst>
                                      </p:cBhvr>
                                      <p:to>
                                        <p:strVal val="visible"/>
                                      </p:to>
                                    </p:set>
                                    <p:animEffect transition="in" filter="wipe(down)">
                                      <p:cBhvr>
                                        <p:cTn id="25" dur="580">
                                          <p:stCondLst>
                                            <p:cond delay="0"/>
                                          </p:stCondLst>
                                        </p:cTn>
                                        <p:tgtEl>
                                          <p:spTgt spid="42"/>
                                        </p:tgtEl>
                                      </p:cBhvr>
                                    </p:animEffect>
                                    <p:anim calcmode="lin" valueType="num">
                                      <p:cBhvr>
                                        <p:cTn id="26"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31" dur="26">
                                          <p:stCondLst>
                                            <p:cond delay="650"/>
                                          </p:stCondLst>
                                        </p:cTn>
                                        <p:tgtEl>
                                          <p:spTgt spid="42"/>
                                        </p:tgtEl>
                                      </p:cBhvr>
                                      <p:to x="100000" y="60000"/>
                                    </p:animScale>
                                    <p:animScale>
                                      <p:cBhvr>
                                        <p:cTn id="32" dur="166" decel="50000">
                                          <p:stCondLst>
                                            <p:cond delay="676"/>
                                          </p:stCondLst>
                                        </p:cTn>
                                        <p:tgtEl>
                                          <p:spTgt spid="42"/>
                                        </p:tgtEl>
                                      </p:cBhvr>
                                      <p:to x="100000" y="100000"/>
                                    </p:animScale>
                                    <p:animScale>
                                      <p:cBhvr>
                                        <p:cTn id="33" dur="26">
                                          <p:stCondLst>
                                            <p:cond delay="1312"/>
                                          </p:stCondLst>
                                        </p:cTn>
                                        <p:tgtEl>
                                          <p:spTgt spid="42"/>
                                        </p:tgtEl>
                                      </p:cBhvr>
                                      <p:to x="100000" y="80000"/>
                                    </p:animScale>
                                    <p:animScale>
                                      <p:cBhvr>
                                        <p:cTn id="34" dur="166" decel="50000">
                                          <p:stCondLst>
                                            <p:cond delay="1338"/>
                                          </p:stCondLst>
                                        </p:cTn>
                                        <p:tgtEl>
                                          <p:spTgt spid="42"/>
                                        </p:tgtEl>
                                      </p:cBhvr>
                                      <p:to x="100000" y="100000"/>
                                    </p:animScale>
                                    <p:animScale>
                                      <p:cBhvr>
                                        <p:cTn id="35" dur="26">
                                          <p:stCondLst>
                                            <p:cond delay="1642"/>
                                          </p:stCondLst>
                                        </p:cTn>
                                        <p:tgtEl>
                                          <p:spTgt spid="42"/>
                                        </p:tgtEl>
                                      </p:cBhvr>
                                      <p:to x="100000" y="90000"/>
                                    </p:animScale>
                                    <p:animScale>
                                      <p:cBhvr>
                                        <p:cTn id="36" dur="166" decel="50000">
                                          <p:stCondLst>
                                            <p:cond delay="1668"/>
                                          </p:stCondLst>
                                        </p:cTn>
                                        <p:tgtEl>
                                          <p:spTgt spid="42"/>
                                        </p:tgtEl>
                                      </p:cBhvr>
                                      <p:to x="100000" y="100000"/>
                                    </p:animScale>
                                    <p:animScale>
                                      <p:cBhvr>
                                        <p:cTn id="37" dur="26">
                                          <p:stCondLst>
                                            <p:cond delay="1808"/>
                                          </p:stCondLst>
                                        </p:cTn>
                                        <p:tgtEl>
                                          <p:spTgt spid="42"/>
                                        </p:tgtEl>
                                      </p:cBhvr>
                                      <p:to x="100000" y="95000"/>
                                    </p:animScale>
                                    <p:animScale>
                                      <p:cBhvr>
                                        <p:cTn id="38" dur="166" decel="50000">
                                          <p:stCondLst>
                                            <p:cond delay="1834"/>
                                          </p:stCondLst>
                                        </p:cTn>
                                        <p:tgtEl>
                                          <p:spTgt spid="4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Techniques for Delay Analysis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sp>
        <p:nvSpPr>
          <p:cNvPr id="6" name="Content Placeholder 5"/>
          <p:cNvSpPr>
            <a:spLocks noGrp="1"/>
          </p:cNvSpPr>
          <p:nvPr>
            <p:ph sz="quarter" idx="1"/>
          </p:nvPr>
        </p:nvSpPr>
        <p:spPr/>
        <p:txBody>
          <a:bodyPr>
            <a:normAutofit/>
          </a:bodyPr>
          <a:lstStyle/>
          <a:p>
            <a:pPr algn="just">
              <a:spcBef>
                <a:spcPts val="600"/>
              </a:spcBef>
              <a:spcAft>
                <a:spcPts val="600"/>
              </a:spcAft>
              <a:buSzPct val="100000"/>
              <a:buFont typeface="Arial" panose="020B0604020202020204" pitchFamily="34" charset="0"/>
              <a:buChar char="•"/>
              <a:defRPr/>
            </a:pPr>
            <a:r>
              <a:rPr lang="en-US" sz="2800" dirty="0" smtClean="0">
                <a:solidFill>
                  <a:srgbClr val="7030A0"/>
                </a:solidFill>
                <a:latin typeface="Times New Roman" pitchFamily="18" charset="0"/>
                <a:cs typeface="Times New Roman" pitchFamily="18" charset="0"/>
              </a:rPr>
              <a:t>Day-by-Day analysis technique</a:t>
            </a:r>
            <a:endParaRPr lang="en-US" sz="2800" dirty="0">
              <a:solidFill>
                <a:srgbClr val="7030A0"/>
              </a:solidFill>
              <a:latin typeface="Times New Roman" pitchFamily="18" charset="0"/>
              <a:cs typeface="Times New Roman" pitchFamily="18" charset="0"/>
            </a:endParaRPr>
          </a:p>
          <a:p>
            <a:pPr>
              <a:spcBef>
                <a:spcPts val="600"/>
              </a:spcBef>
              <a:spcAft>
                <a:spcPts val="600"/>
              </a:spcAft>
              <a:buSzPct val="100000"/>
              <a:buFont typeface="Arial" panose="020B0604020202020204" pitchFamily="34" charset="0"/>
              <a:buChar char="•"/>
              <a:defRPr/>
            </a:pPr>
            <a:r>
              <a:rPr lang="en-US" sz="2800" dirty="0">
                <a:solidFill>
                  <a:srgbClr val="C00000"/>
                </a:solidFill>
                <a:latin typeface="Times New Roman" pitchFamily="18" charset="0"/>
                <a:cs typeface="Times New Roman" pitchFamily="18" charset="0"/>
              </a:rPr>
              <a:t>Simple </a:t>
            </a:r>
            <a:r>
              <a:rPr lang="en-US" sz="2800" dirty="0" smtClean="0">
                <a:solidFill>
                  <a:srgbClr val="C00000"/>
                </a:solidFill>
                <a:latin typeface="Times New Roman" pitchFamily="18" charset="0"/>
                <a:cs typeface="Times New Roman" pitchFamily="18" charset="0"/>
              </a:rPr>
              <a:t>technique </a:t>
            </a:r>
            <a:r>
              <a:rPr lang="en-US" sz="2800" dirty="0">
                <a:solidFill>
                  <a:srgbClr val="C00000"/>
                </a:solidFill>
                <a:latin typeface="Times New Roman" pitchFamily="18" charset="0"/>
                <a:cs typeface="Times New Roman" pitchFamily="18" charset="0"/>
              </a:rPr>
              <a:t>(does not consider changing of </a:t>
            </a:r>
            <a:r>
              <a:rPr lang="en-US" sz="2800" dirty="0" smtClean="0">
                <a:solidFill>
                  <a:srgbClr val="C00000"/>
                </a:solidFill>
                <a:latin typeface="Times New Roman" pitchFamily="18" charset="0"/>
                <a:cs typeface="Times New Roman" pitchFamily="18" charset="0"/>
              </a:rPr>
              <a:t>CP)</a:t>
            </a:r>
          </a:p>
          <a:p>
            <a:pPr lvl="1">
              <a:spcBef>
                <a:spcPts val="600"/>
              </a:spcBef>
              <a:spcAft>
                <a:spcPts val="600"/>
              </a:spcAft>
              <a:buSzPct val="100000"/>
              <a:buFont typeface="Arial" panose="020B0604020202020204" pitchFamily="34" charset="0"/>
              <a:buChar char="•"/>
              <a:defRPr/>
            </a:pPr>
            <a:r>
              <a:rPr lang="en-US" sz="2300" dirty="0" smtClean="0">
                <a:latin typeface="Times New Roman" pitchFamily="18" charset="0"/>
                <a:cs typeface="Times New Roman" pitchFamily="18" charset="0"/>
              </a:rPr>
              <a:t>As-Built Schedule</a:t>
            </a:r>
          </a:p>
          <a:p>
            <a:pPr lvl="1">
              <a:spcBef>
                <a:spcPts val="600"/>
              </a:spcBef>
              <a:spcAft>
                <a:spcPts val="600"/>
              </a:spcAft>
              <a:buSzPct val="100000"/>
              <a:buFont typeface="Arial" panose="020B0604020202020204" pitchFamily="34" charset="0"/>
              <a:buChar char="•"/>
              <a:defRPr/>
            </a:pPr>
            <a:r>
              <a:rPr lang="en-US" sz="2300" dirty="0" smtClean="0">
                <a:latin typeface="Times New Roman" pitchFamily="18" charset="0"/>
                <a:cs typeface="Times New Roman" pitchFamily="18" charset="0"/>
              </a:rPr>
              <a:t>But-for</a:t>
            </a:r>
            <a:endParaRPr lang="en-US" sz="2300" dirty="0">
              <a:latin typeface="Times New Roman" pitchFamily="18" charset="0"/>
              <a:cs typeface="Times New Roman" pitchFamily="18" charset="0"/>
            </a:endParaRPr>
          </a:p>
          <a:p>
            <a:pPr>
              <a:spcBef>
                <a:spcPts val="600"/>
              </a:spcBef>
              <a:spcAft>
                <a:spcPts val="600"/>
              </a:spcAft>
              <a:buSzPct val="100000"/>
              <a:buFont typeface="Arial" panose="020B0604020202020204" pitchFamily="34" charset="0"/>
              <a:buChar char="•"/>
              <a:defRPr/>
            </a:pPr>
            <a:r>
              <a:rPr lang="en-US" sz="2800" dirty="0" smtClean="0">
                <a:latin typeface="Times New Roman" pitchFamily="18" charset="0"/>
                <a:cs typeface="Times New Roman" pitchFamily="18" charset="0"/>
              </a:rPr>
              <a:t>More </a:t>
            </a:r>
            <a:r>
              <a:rPr lang="en-US" sz="2800" dirty="0">
                <a:latin typeface="Times New Roman" pitchFamily="18" charset="0"/>
                <a:cs typeface="Times New Roman" pitchFamily="18" charset="0"/>
              </a:rPr>
              <a:t>advanced </a:t>
            </a:r>
            <a:r>
              <a:rPr lang="en-US" sz="2800" dirty="0" smtClean="0">
                <a:latin typeface="Times New Roman" pitchFamily="18" charset="0"/>
                <a:cs typeface="Times New Roman" pitchFamily="18" charset="0"/>
              </a:rPr>
              <a:t>technique </a:t>
            </a:r>
            <a:r>
              <a:rPr lang="en-US" sz="2800" dirty="0">
                <a:latin typeface="Times New Roman" pitchFamily="18" charset="0"/>
                <a:cs typeface="Times New Roman" pitchFamily="18" charset="0"/>
              </a:rPr>
              <a:t>(consider changing of </a:t>
            </a:r>
            <a:r>
              <a:rPr lang="en-US" sz="2800" dirty="0" smtClean="0">
                <a:latin typeface="Times New Roman" pitchFamily="18" charset="0"/>
                <a:cs typeface="Times New Roman" pitchFamily="18" charset="0"/>
              </a:rPr>
              <a:t>CP)</a:t>
            </a:r>
          </a:p>
          <a:p>
            <a:pPr lvl="1">
              <a:spcBef>
                <a:spcPts val="600"/>
              </a:spcBef>
              <a:spcAft>
                <a:spcPts val="600"/>
              </a:spcAft>
              <a:buSzPct val="100000"/>
              <a:buFont typeface="Arial" panose="020B0604020202020204" pitchFamily="34" charset="0"/>
              <a:buChar char="•"/>
              <a:defRPr/>
            </a:pPr>
            <a:r>
              <a:rPr lang="en-US" sz="2300" dirty="0" smtClean="0">
                <a:latin typeface="Times New Roman" pitchFamily="18" charset="0"/>
                <a:cs typeface="Times New Roman" pitchFamily="18" charset="0"/>
              </a:rPr>
              <a:t>Window/Snapshot</a:t>
            </a:r>
          </a:p>
          <a:p>
            <a:pPr lvl="1">
              <a:spcBef>
                <a:spcPts val="600"/>
              </a:spcBef>
              <a:spcAft>
                <a:spcPts val="600"/>
              </a:spcAft>
              <a:buSzPct val="100000"/>
              <a:buFont typeface="Arial" panose="020B0604020202020204" pitchFamily="34" charset="0"/>
              <a:buChar char="•"/>
              <a:defRPr/>
            </a:pPr>
            <a:r>
              <a:rPr lang="en-US" sz="2300" dirty="0" smtClean="0">
                <a:latin typeface="Times New Roman" pitchFamily="18" charset="0"/>
                <a:cs typeface="Times New Roman" pitchFamily="18" charset="0"/>
              </a:rPr>
              <a:t>Window/But-for</a:t>
            </a:r>
            <a:endParaRPr lang="en-US" sz="2300" dirty="0">
              <a:solidFill>
                <a:schemeClr val="tx1">
                  <a:lumMod val="95000"/>
                  <a:lumOff val="5000"/>
                </a:schemeClr>
              </a:solidFill>
              <a:latin typeface="Times New Roman" pitchFamily="18" charset="0"/>
              <a:cs typeface="Times New Roman" pitchFamily="18" charset="0"/>
            </a:endParaRPr>
          </a:p>
          <a:p>
            <a:pPr marL="0" indent="0">
              <a:buNone/>
            </a:pPr>
            <a:r>
              <a:rPr lang="en-US" sz="2400" dirty="0" smtClean="0">
                <a:solidFill>
                  <a:srgbClr val="000099"/>
                </a:solidFill>
                <a:latin typeface="Times New Roman" pitchFamily="18" charset="0"/>
                <a:cs typeface="Times New Roman" pitchFamily="18" charset="0"/>
              </a:rPr>
              <a:t>Note: Only </a:t>
            </a:r>
            <a:r>
              <a:rPr lang="en-US" sz="2400" dirty="0">
                <a:solidFill>
                  <a:srgbClr val="000099"/>
                </a:solidFill>
                <a:latin typeface="Times New Roman" pitchFamily="18" charset="0"/>
                <a:cs typeface="Times New Roman" pitchFamily="18" charset="0"/>
              </a:rPr>
              <a:t>Algorithm of Day-by-Day analysis </a:t>
            </a:r>
            <a:r>
              <a:rPr lang="en-US" sz="2400" dirty="0" smtClean="0">
                <a:solidFill>
                  <a:srgbClr val="000099"/>
                </a:solidFill>
                <a:latin typeface="Times New Roman" pitchFamily="18" charset="0"/>
                <a:cs typeface="Times New Roman" pitchFamily="18" charset="0"/>
              </a:rPr>
              <a:t>technique </a:t>
            </a:r>
            <a:r>
              <a:rPr lang="en-US" sz="2400" dirty="0">
                <a:solidFill>
                  <a:srgbClr val="000099"/>
                </a:solidFill>
                <a:latin typeface="Times New Roman" pitchFamily="18" charset="0"/>
                <a:cs typeface="Times New Roman" pitchFamily="18" charset="0"/>
              </a:rPr>
              <a:t>will be </a:t>
            </a:r>
            <a:r>
              <a:rPr lang="en-US" sz="2400" dirty="0" smtClean="0">
                <a:solidFill>
                  <a:srgbClr val="000099"/>
                </a:solidFill>
                <a:latin typeface="Times New Roman" pitchFamily="18" charset="0"/>
                <a:cs typeface="Times New Roman" pitchFamily="18" charset="0"/>
              </a:rPr>
              <a:t>discussed.</a:t>
            </a:r>
            <a:endParaRPr lang="en-GB" dirty="0"/>
          </a:p>
        </p:txBody>
      </p:sp>
    </p:spTree>
    <p:extLst>
      <p:ext uri="{BB962C8B-B14F-4D97-AF65-F5344CB8AC3E}">
        <p14:creationId xmlns:p14="http://schemas.microsoft.com/office/powerpoint/2010/main" val="1555154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 calcmode="lin" valueType="num">
                                      <p:cBhvr additive="base">
                                        <p:cTn id="2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6" end="6"/>
                                            </p:txEl>
                                          </p:spTgt>
                                        </p:tgtEl>
                                        <p:attrNameLst>
                                          <p:attrName>style.visibility</p:attrName>
                                        </p:attrNameLst>
                                      </p:cBhvr>
                                      <p:to>
                                        <p:strVal val="visible"/>
                                      </p:to>
                                    </p:set>
                                    <p:anim calcmode="lin" valueType="num">
                                      <p:cBhvr additive="base">
                                        <p:cTn id="3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7" end="7"/>
                                            </p:txEl>
                                          </p:spTgt>
                                        </p:tgtEl>
                                        <p:attrNameLst>
                                          <p:attrName>style.visibility</p:attrName>
                                        </p:attrNameLst>
                                      </p:cBhvr>
                                      <p:to>
                                        <p:strVal val="visible"/>
                                      </p:to>
                                    </p:set>
                                    <p:anim calcmode="lin" valueType="num">
                                      <p:cBhvr additive="base">
                                        <p:cTn id="41"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t>Day-by-day analysis technique</a:t>
            </a:r>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16</a:t>
            </a:fld>
            <a:endParaRPr lang="en-US"/>
          </a:p>
        </p:txBody>
      </p:sp>
      <p:sp>
        <p:nvSpPr>
          <p:cNvPr id="6" name="Content Placeholder 5"/>
          <p:cNvSpPr>
            <a:spLocks noGrp="1"/>
          </p:cNvSpPr>
          <p:nvPr>
            <p:ph sz="quarter" idx="1"/>
          </p:nvPr>
        </p:nvSpPr>
        <p:spPr/>
        <p:txBody>
          <a:bodyPr>
            <a:normAutofit/>
          </a:bodyPr>
          <a:lstStyle/>
          <a:p>
            <a:pPr marL="0" lvl="0" indent="0" algn="just">
              <a:spcBef>
                <a:spcPts val="600"/>
              </a:spcBef>
              <a:buClr>
                <a:srgbClr val="FF0000"/>
              </a:buClr>
              <a:buSzPct val="101000"/>
              <a:buNone/>
            </a:pPr>
            <a:r>
              <a:rPr lang="en-US" sz="1800" b="1"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Step(1)</a:t>
            </a:r>
            <a:r>
              <a:rPr lang="en-US" sz="1800" dirty="0" smtClean="0">
                <a:solidFill>
                  <a:srgbClr val="C00000"/>
                </a:solidFill>
                <a:latin typeface="Times New Roman" panose="02020603050405020304" pitchFamily="18" charset="0"/>
                <a:ea typeface="Calibri" panose="020F0502020204030204" pitchFamily="34" charset="0"/>
                <a:cs typeface="Arial" panose="020B0604020202020204" pitchFamily="34" charset="0"/>
              </a:rPr>
              <a:t>	Prepare the analysis data</a:t>
            </a:r>
            <a:endParaRPr lang="en-US" sz="1800" dirty="0" smtClean="0">
              <a:solidFill>
                <a:srgbClr val="C00000"/>
              </a:solidFill>
              <a:latin typeface="Calibri" panose="020F0502020204030204" pitchFamily="34" charset="0"/>
              <a:ea typeface="Calibri" panose="020F0502020204030204" pitchFamily="34" charset="0"/>
              <a:cs typeface="Arial" panose="020B0604020202020204" pitchFamily="34" charset="0"/>
            </a:endParaRPr>
          </a:p>
          <a:p>
            <a:pPr marL="538163" lvl="1" indent="-269875" algn="just">
              <a:spcBef>
                <a:spcPts val="600"/>
              </a:spcBef>
              <a:buFont typeface="+mj-lt"/>
              <a:buAutoNum type="alphaLcParenR"/>
            </a:pPr>
            <a:r>
              <a:rPr lang="en-US" sz="1800" dirty="0" smtClean="0">
                <a:latin typeface="Times New Roman" panose="02020603050405020304" pitchFamily="18" charset="0"/>
                <a:ea typeface="Calibri" panose="020F0502020204030204" pitchFamily="34" charset="0"/>
                <a:cs typeface="Arial" panose="020B0604020202020204" pitchFamily="34" charset="0"/>
              </a:rPr>
              <a:t>Determine AON network at the beginning of project (as planned schedule)</a:t>
            </a:r>
          </a:p>
          <a:p>
            <a:pPr marL="538163" lvl="1" indent="-269875" algn="just">
              <a:spcBef>
                <a:spcPts val="600"/>
              </a:spcBef>
              <a:buFont typeface="+mj-lt"/>
              <a:buAutoNum type="alphaLcParenR"/>
            </a:pPr>
            <a:r>
              <a:rPr lang="en-US" sz="1800" dirty="0" smtClean="0">
                <a:solidFill>
                  <a:srgbClr val="3A34BC"/>
                </a:solidFill>
                <a:latin typeface="Times New Roman" panose="02020603050405020304" pitchFamily="18" charset="0"/>
                <a:ea typeface="Calibri" panose="020F0502020204030204" pitchFamily="34" charset="0"/>
                <a:cs typeface="Arial" panose="020B0604020202020204" pitchFamily="34" charset="0"/>
              </a:rPr>
              <a:t>Determine Bar Chart (BC) at the end of the project (as built schedule) including all delays</a:t>
            </a:r>
          </a:p>
          <a:p>
            <a:pPr marL="538163" lvl="1" indent="-269875" algn="just">
              <a:spcBef>
                <a:spcPts val="600"/>
              </a:spcBef>
              <a:buFont typeface="+mj-lt"/>
              <a:buAutoNum type="alphaLcParenR"/>
            </a:pPr>
            <a:r>
              <a:rPr lang="en-US" sz="1800" dirty="0" smtClean="0">
                <a:solidFill>
                  <a:srgbClr val="002060"/>
                </a:solidFill>
                <a:latin typeface="Times New Roman" panose="02020603050405020304" pitchFamily="18" charset="0"/>
                <a:ea typeface="Calibri" panose="020F0502020204030204" pitchFamily="34" charset="0"/>
                <a:cs typeface="Arial" panose="020B0604020202020204" pitchFamily="34" charset="0"/>
              </a:rPr>
              <a:t>Review as built Bar chart day by day from 1</a:t>
            </a:r>
            <a:r>
              <a:rPr lang="en-US" sz="1800" baseline="30000" dirty="0" smtClean="0">
                <a:solidFill>
                  <a:srgbClr val="002060"/>
                </a:solidFill>
                <a:latin typeface="Times New Roman" panose="02020603050405020304" pitchFamily="18" charset="0"/>
                <a:ea typeface="Calibri" panose="020F0502020204030204" pitchFamily="34" charset="0"/>
                <a:cs typeface="Arial" panose="020B0604020202020204" pitchFamily="34" charset="0"/>
              </a:rPr>
              <a:t>st</a:t>
            </a:r>
            <a:r>
              <a:rPr lang="en-US" sz="1800" dirty="0" smtClean="0">
                <a:solidFill>
                  <a:srgbClr val="002060"/>
                </a:solidFill>
                <a:latin typeface="Times New Roman" panose="02020603050405020304" pitchFamily="18" charset="0"/>
                <a:ea typeface="Calibri" panose="020F0502020204030204" pitchFamily="34" charset="0"/>
                <a:cs typeface="Arial" panose="020B0604020202020204" pitchFamily="34" charset="0"/>
              </a:rPr>
              <a:t> day and identify delay times </a:t>
            </a:r>
          </a:p>
          <a:p>
            <a:pPr marL="538163" lvl="1" indent="-269875" algn="just">
              <a:spcBef>
                <a:spcPts val="600"/>
              </a:spcBef>
              <a:buFont typeface="+mj-lt"/>
              <a:buAutoNum type="alphaLcParenR"/>
            </a:pPr>
            <a:r>
              <a:rPr lang="en-US" sz="1800"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Build </a:t>
            </a:r>
            <a:r>
              <a:rPr lang="en-US" sz="1800" dirty="0">
                <a:solidFill>
                  <a:schemeClr val="tx1"/>
                </a:solidFill>
                <a:latin typeface="Times New Roman" panose="02020603050405020304" pitchFamily="18" charset="0"/>
                <a:ea typeface="Calibri" panose="020F0502020204030204" pitchFamily="34" charset="0"/>
                <a:cs typeface="Arial" panose="020B0604020202020204" pitchFamily="34" charset="0"/>
              </a:rPr>
              <a:t>an analysis  table as follows and fill all delay </a:t>
            </a:r>
            <a:r>
              <a:rPr lang="en-US" sz="1800" dirty="0" smtClean="0">
                <a:solidFill>
                  <a:schemeClr val="tx1"/>
                </a:solidFill>
                <a:latin typeface="Times New Roman" panose="02020603050405020304" pitchFamily="18" charset="0"/>
                <a:ea typeface="Calibri" panose="020F0502020204030204" pitchFamily="34" charset="0"/>
                <a:cs typeface="Arial" panose="020B0604020202020204" pitchFamily="34" charset="0"/>
              </a:rPr>
              <a:t>day-by-day </a:t>
            </a:r>
            <a:r>
              <a:rPr lang="en-US" sz="1800" dirty="0">
                <a:solidFill>
                  <a:schemeClr val="tx1"/>
                </a:solidFill>
                <a:latin typeface="Times New Roman" panose="02020603050405020304" pitchFamily="18" charset="0"/>
                <a:ea typeface="Calibri" panose="020F0502020204030204" pitchFamily="34" charset="0"/>
                <a:cs typeface="Arial" panose="020B0604020202020204" pitchFamily="34" charset="0"/>
              </a:rPr>
              <a:t>in column one </a:t>
            </a:r>
          </a:p>
          <a:p>
            <a:endParaRPr lang="en-GB" sz="1800" dirty="0"/>
          </a:p>
        </p:txBody>
      </p:sp>
      <p:pic>
        <p:nvPicPr>
          <p:cNvPr id="7" name="Picture 6"/>
          <p:cNvPicPr>
            <a:picLocks noChangeAspect="1"/>
          </p:cNvPicPr>
          <p:nvPr/>
        </p:nvPicPr>
        <p:blipFill>
          <a:blip r:embed="rId2"/>
          <a:stretch>
            <a:fillRect/>
          </a:stretch>
        </p:blipFill>
        <p:spPr>
          <a:xfrm>
            <a:off x="447329" y="3779984"/>
            <a:ext cx="8388823" cy="1780186"/>
          </a:xfrm>
          <a:prstGeom prst="rect">
            <a:avLst/>
          </a:prstGeom>
        </p:spPr>
      </p:pic>
      <p:sp>
        <p:nvSpPr>
          <p:cNvPr id="8" name="Rectangle 7"/>
          <p:cNvSpPr/>
          <p:nvPr/>
        </p:nvSpPr>
        <p:spPr>
          <a:xfrm>
            <a:off x="434266" y="5736625"/>
            <a:ext cx="8351812" cy="523220"/>
          </a:xfrm>
          <a:prstGeom prst="rect">
            <a:avLst/>
          </a:prstGeom>
        </p:spPr>
        <p:txBody>
          <a:bodyPr wrap="square">
            <a:spAutoFit/>
          </a:bodyPr>
          <a:lstStyle/>
          <a:p>
            <a:pPr marL="725488" lvl="2" algn="just">
              <a:spcBef>
                <a:spcPts val="600"/>
              </a:spcBef>
            </a:pPr>
            <a:r>
              <a:rPr lang="en-US" sz="1400" dirty="0" smtClean="0">
                <a:latin typeface="Times New Roman" panose="02020603050405020304" pitchFamily="18" charset="0"/>
                <a:ea typeface="Calibri" panose="020F0502020204030204" pitchFamily="34" charset="0"/>
                <a:cs typeface="Arial" panose="020B0604020202020204" pitchFamily="34" charset="0"/>
              </a:rPr>
              <a:t>Note: in </a:t>
            </a:r>
            <a:r>
              <a:rPr lang="en-US" sz="1400" dirty="0">
                <a:latin typeface="Times New Roman" panose="02020603050405020304" pitchFamily="18" charset="0"/>
                <a:ea typeface="Calibri" panose="020F0502020204030204" pitchFamily="34" charset="0"/>
                <a:cs typeface="Arial" panose="020B0604020202020204" pitchFamily="34" charset="0"/>
              </a:rPr>
              <a:t>case of having identical delay events in 2 or more days in the As-Built schedule, you can combine the analysis of these days together in one step, since it will be repeated).</a:t>
            </a:r>
            <a:endParaRPr lang="en-US" sz="14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0284061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Contd.</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17</a:t>
            </a:fld>
            <a:endParaRPr lang="en-US"/>
          </a:p>
        </p:txBody>
      </p:sp>
      <p:sp>
        <p:nvSpPr>
          <p:cNvPr id="6" name="Content Placeholder 5"/>
          <p:cNvSpPr>
            <a:spLocks noGrp="1"/>
          </p:cNvSpPr>
          <p:nvPr>
            <p:ph sz="quarter" idx="1"/>
          </p:nvPr>
        </p:nvSpPr>
        <p:spPr/>
        <p:txBody>
          <a:bodyPr>
            <a:normAutofit lnSpcReduction="10000"/>
          </a:bodyPr>
          <a:lstStyle/>
          <a:p>
            <a:pPr marL="0" lvl="0" indent="0" algn="just">
              <a:buSzPct val="100000"/>
              <a:buNone/>
            </a:pPr>
            <a:r>
              <a:rPr lang="en-US" sz="1800" b="1"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Step (2)</a:t>
            </a:r>
            <a:r>
              <a:rPr lang="en-US" sz="1800" dirty="0">
                <a:latin typeface="Times New Roman" panose="02020603050405020304" pitchFamily="18" charset="0"/>
                <a:ea typeface="Calibri" panose="020F0502020204030204" pitchFamily="34" charset="0"/>
                <a:cs typeface="Times New Roman" panose="02020603050405020304" pitchFamily="18" charset="0"/>
              </a:rPr>
              <a:t> Carry out repeated process start with first delay day(s) considering day by day until all delays are considered.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sz="1800" dirty="0">
                <a:latin typeface="Times New Roman" panose="02020603050405020304" pitchFamily="18" charset="0"/>
                <a:ea typeface="Calibri" panose="020F0502020204030204" pitchFamily="34" charset="0"/>
                <a:cs typeface="Times New Roman" panose="02020603050405020304" pitchFamily="18" charset="0"/>
              </a:rPr>
              <a:t>process is as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follows:</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358775" lvl="1" indent="-358775" algn="just">
              <a:spcBef>
                <a:spcPts val="1200"/>
              </a:spcBef>
              <a:spcAft>
                <a:spcPts val="0"/>
              </a:spcAft>
              <a:buFont typeface="+mj-lt"/>
              <a:buAutoNum type="alphaLcParenR"/>
            </a:pPr>
            <a:r>
              <a:rPr lang="en-US" sz="1800" dirty="0">
                <a:solidFill>
                  <a:srgbClr val="3A34BC"/>
                </a:solidFill>
                <a:latin typeface="Times New Roman" panose="02020603050405020304" pitchFamily="18" charset="0"/>
                <a:ea typeface="Calibri" panose="020F0502020204030204" pitchFamily="34" charset="0"/>
                <a:cs typeface="Times New Roman" panose="02020603050405020304" pitchFamily="18" charset="0"/>
              </a:rPr>
              <a:t>Identify affected activity(s) at considered delay day(s) and who </a:t>
            </a:r>
            <a:r>
              <a:rPr lang="en-US" sz="1800" dirty="0" smtClean="0">
                <a:solidFill>
                  <a:srgbClr val="3A34BC"/>
                </a:solidFill>
                <a:latin typeface="Times New Roman" panose="02020603050405020304" pitchFamily="18" charset="0"/>
                <a:ea typeface="Calibri" panose="020F0502020204030204" pitchFamily="34" charset="0"/>
                <a:cs typeface="Times New Roman" panose="02020603050405020304" pitchFamily="18" charset="0"/>
              </a:rPr>
              <a:t>is responsible </a:t>
            </a:r>
            <a:r>
              <a:rPr lang="en-US" sz="1800" dirty="0">
                <a:solidFill>
                  <a:srgbClr val="3A34BC"/>
                </a:solidFill>
                <a:latin typeface="Times New Roman" panose="02020603050405020304" pitchFamily="18" charset="0"/>
                <a:ea typeface="Calibri" panose="020F0502020204030204" pitchFamily="34" charset="0"/>
                <a:cs typeface="Times New Roman" panose="02020603050405020304" pitchFamily="18" charset="0"/>
              </a:rPr>
              <a:t>about the </a:t>
            </a:r>
            <a:r>
              <a:rPr lang="en-US" sz="1800" dirty="0" smtClean="0">
                <a:solidFill>
                  <a:srgbClr val="3A34BC"/>
                </a:solidFill>
                <a:latin typeface="Times New Roman" panose="02020603050405020304" pitchFamily="18" charset="0"/>
                <a:ea typeface="Calibri" panose="020F0502020204030204" pitchFamily="34" charset="0"/>
                <a:cs typeface="Times New Roman" panose="02020603050405020304" pitchFamily="18" charset="0"/>
              </a:rPr>
              <a:t>delay</a:t>
            </a:r>
            <a:endParaRPr lang="en-US" sz="1800" dirty="0">
              <a:solidFill>
                <a:srgbClr val="3A34BC"/>
              </a:solidFill>
              <a:latin typeface="Times New Roman" panose="02020603050405020304" pitchFamily="18" charset="0"/>
              <a:ea typeface="Calibri" panose="020F0502020204030204" pitchFamily="34" charset="0"/>
              <a:cs typeface="Times New Roman" panose="02020603050405020304" pitchFamily="18" charset="0"/>
            </a:endParaRPr>
          </a:p>
          <a:p>
            <a:pPr marL="358775" lvl="1" indent="-358775" algn="just">
              <a:spcBef>
                <a:spcPts val="1200"/>
              </a:spcBef>
              <a:spcAft>
                <a:spcPts val="0"/>
              </a:spcAft>
              <a:buFont typeface="+mj-lt"/>
              <a:buAutoNum type="alphaLcParenR"/>
            </a:pPr>
            <a:r>
              <a:rPr lang="en-US" sz="18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rPr>
              <a:t>From the affected activity(s) in part (a), identify the critical </a:t>
            </a:r>
            <a:r>
              <a:rPr lang="en-US" sz="1800" dirty="0" smtClean="0">
                <a:solidFill>
                  <a:srgbClr val="C00000"/>
                </a:solidFill>
                <a:latin typeface="Times New Roman" panose="02020603050405020304" pitchFamily="18" charset="0"/>
                <a:ea typeface="Calibri" panose="020F0502020204030204" pitchFamily="34" charset="0"/>
                <a:cs typeface="Times New Roman" panose="02020603050405020304" pitchFamily="18" charset="0"/>
              </a:rPr>
              <a:t>activity</a:t>
            </a:r>
            <a:endParaRPr lang="en-US" sz="1800" dirty="0">
              <a:solidFill>
                <a:srgbClr val="C00000"/>
              </a:solidFill>
              <a:latin typeface="Times New Roman" panose="02020603050405020304" pitchFamily="18" charset="0"/>
              <a:ea typeface="Calibri" panose="020F0502020204030204" pitchFamily="34" charset="0"/>
              <a:cs typeface="Times New Roman" panose="02020603050405020304" pitchFamily="18" charset="0"/>
            </a:endParaRPr>
          </a:p>
          <a:p>
            <a:pPr marL="447675" lvl="1" indent="-447675" algn="just">
              <a:lnSpc>
                <a:spcPct val="115000"/>
              </a:lnSpc>
              <a:spcAft>
                <a:spcPts val="0"/>
              </a:spcAft>
              <a:buFont typeface="+mj-lt"/>
              <a:buAutoNum type="alphaLcParenR" startAt="3"/>
            </a:pPr>
            <a:r>
              <a:rPr lang="en-US" sz="1800" dirty="0">
                <a:solidFill>
                  <a:srgbClr val="2F0765"/>
                </a:solidFill>
                <a:latin typeface="Times New Roman" panose="02020603050405020304" pitchFamily="18" charset="0"/>
                <a:ea typeface="Calibri" panose="020F0502020204030204" pitchFamily="34" charset="0"/>
                <a:cs typeface="Times New Roman" panose="02020603050405020304" pitchFamily="18" charset="0"/>
              </a:rPr>
              <a:t>Based on the delay type of responsibility of critical affected activity(s), assign responsibility of delay according to following condition:</a:t>
            </a:r>
          </a:p>
          <a:p>
            <a:pPr marL="1076325" lvl="2" indent="-358775" algn="just">
              <a:lnSpc>
                <a:spcPct val="115000"/>
              </a:lnSpc>
              <a:spcAft>
                <a:spcPts val="0"/>
              </a:spcAft>
              <a:buFont typeface="+mj-lt"/>
              <a:buAutoNum type="romanLcPeriod"/>
            </a:pPr>
            <a:r>
              <a:rPr lang="en-US" sz="1800" dirty="0">
                <a:latin typeface="Times New Roman" panose="02020603050405020304" pitchFamily="18" charset="0"/>
                <a:ea typeface="Calibri" panose="020F0502020204030204" pitchFamily="34" charset="0"/>
                <a:cs typeface="Times New Roman" panose="02020603050405020304" pitchFamily="18" charset="0"/>
              </a:rPr>
              <a:t>If there is only one critical delay event, assign the delay responsibility based on the responsible </a:t>
            </a:r>
            <a:r>
              <a:rPr lang="en-US" sz="1800" dirty="0" smtClean="0">
                <a:latin typeface="Times New Roman" panose="02020603050405020304" pitchFamily="18" charset="0"/>
                <a:ea typeface="Calibri" panose="020F0502020204030204" pitchFamily="34" charset="0"/>
                <a:cs typeface="Times New Roman" panose="02020603050405020304" pitchFamily="18" charset="0"/>
              </a:rPr>
              <a:t>party</a:t>
            </a: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pPr marL="1076325" lvl="2" indent="-358775" algn="just">
              <a:lnSpc>
                <a:spcPct val="115000"/>
              </a:lnSpc>
              <a:spcAft>
                <a:spcPts val="0"/>
              </a:spcAft>
              <a:buFont typeface="+mj-lt"/>
              <a:buAutoNum type="romanLcPeriod"/>
            </a:pPr>
            <a:r>
              <a:rPr lang="en-US" sz="1800" dirty="0">
                <a:latin typeface="Times New Roman" panose="02020603050405020304" pitchFamily="18" charset="0"/>
                <a:ea typeface="Calibri" panose="020F0502020204030204" pitchFamily="34" charset="0"/>
                <a:cs typeface="Times New Roman" panose="02020603050405020304" pitchFamily="18" charset="0"/>
              </a:rPr>
              <a:t>If there is two or more critical delay events in the same analysis day, assign the delay responsibility according to </a:t>
            </a:r>
            <a:r>
              <a:rPr lang="en-US" sz="1800" i="1" dirty="0">
                <a:latin typeface="Times New Roman" panose="02020603050405020304" pitchFamily="18" charset="0"/>
                <a:ea typeface="Calibri" panose="020F0502020204030204" pitchFamily="34" charset="0"/>
                <a:cs typeface="Times New Roman" panose="02020603050405020304" pitchFamily="18" charset="0"/>
              </a:rPr>
              <a:t>concurrent delay </a:t>
            </a:r>
            <a:r>
              <a:rPr lang="en-US" sz="1800" i="1" dirty="0" smtClean="0">
                <a:latin typeface="Times New Roman" panose="02020603050405020304" pitchFamily="18" charset="0"/>
                <a:ea typeface="Calibri" panose="020F0502020204030204" pitchFamily="34" charset="0"/>
                <a:cs typeface="Times New Roman" panose="02020603050405020304" pitchFamily="18" charset="0"/>
              </a:rPr>
              <a:t>rule</a:t>
            </a:r>
          </a:p>
          <a:p>
            <a:pPr marL="1076325" lvl="2" indent="-358775" algn="just">
              <a:lnSpc>
                <a:spcPct val="115000"/>
              </a:lnSpc>
              <a:spcAft>
                <a:spcPts val="0"/>
              </a:spcAft>
              <a:buFont typeface="+mj-lt"/>
              <a:buAutoNum type="romanLcPeriod"/>
            </a:pPr>
            <a:r>
              <a:rPr lang="en-GB" sz="1800" dirty="0">
                <a:latin typeface="Times New Roman" panose="02020603050405020304" pitchFamily="18" charset="0"/>
                <a:ea typeface="Calibri" panose="020F0502020204030204" pitchFamily="34" charset="0"/>
                <a:cs typeface="Times New Roman" panose="02020603050405020304" pitchFamily="18" charset="0"/>
              </a:rPr>
              <a:t>Fill column 2 to column 5 for analysis table</a:t>
            </a:r>
          </a:p>
          <a:p>
            <a:pPr marL="1076325" lvl="2" indent="-358775" algn="just">
              <a:lnSpc>
                <a:spcPct val="115000"/>
              </a:lnSpc>
              <a:spcAft>
                <a:spcPts val="0"/>
              </a:spcAft>
              <a:buFont typeface="+mj-lt"/>
              <a:buAutoNum type="romanLcPeriod"/>
            </a:pPr>
            <a:r>
              <a:rPr lang="en-GB" sz="1800" dirty="0">
                <a:latin typeface="Times New Roman" panose="02020603050405020304" pitchFamily="18" charset="0"/>
                <a:ea typeface="Calibri" panose="020F0502020204030204" pitchFamily="34" charset="0"/>
                <a:cs typeface="Times New Roman" panose="02020603050405020304" pitchFamily="18" charset="0"/>
              </a:rPr>
              <a:t>Update AON times and determine the project duration and updated critical path(s</a:t>
            </a:r>
            <a:r>
              <a:rPr lang="en-GB" sz="1800" dirty="0" smtClean="0">
                <a:latin typeface="Times New Roman" panose="02020603050405020304" pitchFamily="18" charset="0"/>
                <a:ea typeface="Calibri" panose="020F0502020204030204" pitchFamily="34" charset="0"/>
                <a:cs typeface="Times New Roman" panose="02020603050405020304" pitchFamily="18" charset="0"/>
              </a:rPr>
              <a:t>)</a:t>
            </a:r>
          </a:p>
          <a:p>
            <a:pPr marL="1076325" lvl="2" indent="-358775" algn="just">
              <a:lnSpc>
                <a:spcPct val="115000"/>
              </a:lnSpc>
              <a:spcAft>
                <a:spcPts val="0"/>
              </a:spcAft>
              <a:buFont typeface="+mj-lt"/>
              <a:buAutoNum type="romanLcPeriod"/>
            </a:pPr>
            <a:endParaRPr lang="en-US" sz="1800" dirty="0">
              <a:latin typeface="Times New Roman" panose="02020603050405020304" pitchFamily="18" charset="0"/>
              <a:ea typeface="Calibri" panose="020F0502020204030204" pitchFamily="34" charset="0"/>
              <a:cs typeface="Times New Roman" panose="02020603050405020304" pitchFamily="18" charset="0"/>
            </a:endParaRPr>
          </a:p>
          <a:p>
            <a:endParaRPr lang="en-GB" sz="1800" dirty="0"/>
          </a:p>
        </p:txBody>
      </p:sp>
    </p:spTree>
    <p:extLst>
      <p:ext uri="{BB962C8B-B14F-4D97-AF65-F5344CB8AC3E}">
        <p14:creationId xmlns:p14="http://schemas.microsoft.com/office/powerpoint/2010/main" val="673439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Note</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18</a:t>
            </a:fld>
            <a:endParaRPr lang="en-US"/>
          </a:p>
        </p:txBody>
      </p:sp>
      <p:sp>
        <p:nvSpPr>
          <p:cNvPr id="9" name="Content Placeholder 8"/>
          <p:cNvSpPr>
            <a:spLocks noGrp="1"/>
          </p:cNvSpPr>
          <p:nvPr>
            <p:ph sz="quarter" idx="1"/>
          </p:nvPr>
        </p:nvSpPr>
        <p:spPr/>
        <p:txBody>
          <a:bodyPr/>
          <a:lstStyle/>
          <a:p>
            <a:pPr marL="274320" lvl="2" indent="-274320">
              <a:buClr>
                <a:schemeClr val="accent1"/>
              </a:buClr>
              <a:buSzPct val="85000"/>
              <a:buFont typeface="Wingdings 2"/>
              <a:buChar char=""/>
            </a:pPr>
            <a:r>
              <a:rPr lang="en-GB" sz="2400" dirty="0" smtClean="0">
                <a:solidFill>
                  <a:srgbClr val="0033CC"/>
                </a:solidFill>
                <a:latin typeface="Times New Roman" panose="02020603050405020304" pitchFamily="18" charset="0"/>
                <a:ea typeface="Calibri" panose="020F0502020204030204" pitchFamily="34" charset="0"/>
                <a:cs typeface="Times New Roman" panose="02020603050405020304" pitchFamily="18" charset="0"/>
              </a:rPr>
              <a:t>If </a:t>
            </a:r>
            <a:r>
              <a:rPr lang="en-GB" sz="24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there is a delay on </a:t>
            </a:r>
            <a:r>
              <a:rPr lang="en-GB" sz="2400" i="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activity start</a:t>
            </a:r>
            <a:r>
              <a:rPr lang="en-GB" sz="24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 increase the </a:t>
            </a:r>
            <a:r>
              <a:rPr lang="en-GB" sz="2400" b="1"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lag time of finish-start (FS) type </a:t>
            </a:r>
            <a:r>
              <a:rPr lang="en-GB" sz="2400" dirty="0">
                <a:solidFill>
                  <a:srgbClr val="0033CC"/>
                </a:solidFill>
                <a:latin typeface="Times New Roman" panose="02020603050405020304" pitchFamily="18" charset="0"/>
                <a:ea typeface="Calibri" panose="020F0502020204030204" pitchFamily="34" charset="0"/>
                <a:cs typeface="Times New Roman" panose="02020603050405020304" pitchFamily="18" charset="0"/>
              </a:rPr>
              <a:t>and EST of the successor activity is delayed by that delayed time.</a:t>
            </a:r>
          </a:p>
          <a:p>
            <a:pPr marL="274320" lvl="2" indent="-274320">
              <a:buClr>
                <a:schemeClr val="accent1"/>
              </a:buClr>
              <a:buSzPct val="85000"/>
              <a:buFont typeface="Wingdings 2"/>
              <a:buChar char=""/>
            </a:pP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If there is a delay on </a:t>
            </a:r>
            <a:r>
              <a:rPr lang="en-GB" sz="2400" i="1"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activity duration</a:t>
            </a:r>
            <a:r>
              <a:rPr lang="en-GB" sz="2400" dirty="0">
                <a:solidFill>
                  <a:srgbClr val="002060"/>
                </a:solidFill>
                <a:latin typeface="Times New Roman" panose="02020603050405020304" pitchFamily="18" charset="0"/>
                <a:ea typeface="Calibri" panose="020F0502020204030204" pitchFamily="34" charset="0"/>
                <a:cs typeface="Times New Roman" panose="02020603050405020304" pitchFamily="18" charset="0"/>
              </a:rPr>
              <a:t>, increase the duration of the activity and the EFT of the affected activity is delayed by that delayed time.</a:t>
            </a:r>
          </a:p>
          <a:p>
            <a:endParaRPr lang="en-US" sz="2400" b="1" dirty="0" smtClean="0">
              <a:solidFill>
                <a:srgbClr val="002060"/>
              </a:solidFill>
              <a:latin typeface="Times New Roman" panose="02020603050405020304" pitchFamily="18" charset="0"/>
              <a:cs typeface="Times New Roman" panose="02020603050405020304" pitchFamily="18" charset="0"/>
            </a:endParaRPr>
          </a:p>
          <a:p>
            <a:endParaRPr lang="en-GB" b="1" dirty="0"/>
          </a:p>
        </p:txBody>
      </p:sp>
    </p:spTree>
    <p:extLst>
      <p:ext uri="{BB962C8B-B14F-4D97-AF65-F5344CB8AC3E}">
        <p14:creationId xmlns:p14="http://schemas.microsoft.com/office/powerpoint/2010/main" val="146407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 calcmode="lin" valueType="num">
                                      <p:cBhvr additive="base">
                                        <p:cTn id="13" dur="500" fill="hold"/>
                                        <p:tgtEl>
                                          <p:spTgt spid="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Contd.</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19</a:t>
            </a:fld>
            <a:endParaRPr lang="en-US"/>
          </a:p>
        </p:txBody>
      </p:sp>
      <p:sp>
        <p:nvSpPr>
          <p:cNvPr id="6" name="Content Placeholder 5"/>
          <p:cNvSpPr>
            <a:spLocks noGrp="1"/>
          </p:cNvSpPr>
          <p:nvPr>
            <p:ph sz="quarter" idx="1"/>
          </p:nvPr>
        </p:nvSpPr>
        <p:spPr/>
        <p:txBody>
          <a:bodyPr>
            <a:normAutofit/>
          </a:bodyPr>
          <a:lstStyle/>
          <a:p>
            <a:pPr>
              <a:spcBef>
                <a:spcPts val="2400"/>
              </a:spcBef>
            </a:pPr>
            <a:r>
              <a:rPr lang="en-US" sz="2000" dirty="0">
                <a:solidFill>
                  <a:srgbClr val="C00000"/>
                </a:solidFill>
                <a:latin typeface="Times New Roman" panose="02020603050405020304" pitchFamily="18" charset="0"/>
                <a:cs typeface="Times New Roman" panose="02020603050405020304" pitchFamily="18" charset="0"/>
              </a:rPr>
              <a:t>Step (3)</a:t>
            </a:r>
            <a:r>
              <a:rPr lang="en-US" sz="2000" dirty="0">
                <a:latin typeface="Times New Roman" panose="02020603050405020304" pitchFamily="18" charset="0"/>
                <a:cs typeface="Times New Roman" panose="02020603050405020304" pitchFamily="18" charset="0"/>
              </a:rPr>
              <a:t> Repeat step (2) until all delay days are </a:t>
            </a:r>
            <a:r>
              <a:rPr lang="en-US" sz="2000" dirty="0" smtClean="0">
                <a:latin typeface="Times New Roman" panose="02020603050405020304" pitchFamily="18" charset="0"/>
                <a:cs typeface="Times New Roman" panose="02020603050405020304" pitchFamily="18" charset="0"/>
              </a:rPr>
              <a:t>considered. To </a:t>
            </a:r>
            <a:r>
              <a:rPr lang="en-US" sz="2000" dirty="0">
                <a:latin typeface="Times New Roman" panose="02020603050405020304" pitchFamily="18" charset="0"/>
                <a:cs typeface="Times New Roman" panose="02020603050405020304" pitchFamily="18" charset="0"/>
              </a:rPr>
              <a:t>speed up the process of day-by-day analysis, day-by-day analysis cycles can be combined by satisfy the following two conditions:</a:t>
            </a:r>
          </a:p>
          <a:p>
            <a:pPr marL="708660" lvl="2" indent="-342900" algn="just">
              <a:lnSpc>
                <a:spcPct val="115000"/>
              </a:lnSpc>
            </a:pPr>
            <a:r>
              <a:rPr lang="en-US"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All the combined cycles have identical delay types linked with their </a:t>
            </a:r>
            <a:r>
              <a:rPr lang="en-US" dirty="0" smtClean="0">
                <a:solidFill>
                  <a:srgbClr val="000099"/>
                </a:solidFill>
                <a:latin typeface="Times New Roman" panose="02020603050405020304" pitchFamily="18" charset="0"/>
                <a:ea typeface="Calibri" panose="020F0502020204030204" pitchFamily="34" charset="0"/>
                <a:cs typeface="Times New Roman" panose="02020603050405020304" pitchFamily="18" charset="0"/>
              </a:rPr>
              <a:t>activities</a:t>
            </a:r>
          </a:p>
          <a:p>
            <a:pPr marL="708660" lvl="2" indent="-342900" algn="just">
              <a:lnSpc>
                <a:spcPct val="115000"/>
              </a:lnSpc>
            </a:pPr>
            <a:r>
              <a:rPr lang="en-US" dirty="0" smtClean="0">
                <a:solidFill>
                  <a:srgbClr val="000099"/>
                </a:solidFill>
                <a:latin typeface="Times New Roman" panose="02020603050405020304" pitchFamily="18" charset="0"/>
                <a:ea typeface="Calibri" panose="020F0502020204030204" pitchFamily="34" charset="0"/>
                <a:cs typeface="Times New Roman" panose="02020603050405020304" pitchFamily="18" charset="0"/>
              </a:rPr>
              <a:t>None </a:t>
            </a:r>
            <a:r>
              <a:rPr lang="en-US" dirty="0">
                <a:solidFill>
                  <a:srgbClr val="000099"/>
                </a:solidFill>
                <a:latin typeface="Times New Roman" panose="02020603050405020304" pitchFamily="18" charset="0"/>
                <a:ea typeface="Calibri" panose="020F0502020204030204" pitchFamily="34" charset="0"/>
                <a:cs typeface="Times New Roman" panose="02020603050405020304" pitchFamily="18" charset="0"/>
              </a:rPr>
              <a:t>of the Network Noncritical activities are converted to be </a:t>
            </a:r>
            <a:r>
              <a:rPr lang="en-US" dirty="0" smtClean="0">
                <a:solidFill>
                  <a:srgbClr val="000099"/>
                </a:solidFill>
                <a:latin typeface="Times New Roman" panose="02020603050405020304" pitchFamily="18" charset="0"/>
                <a:ea typeface="Calibri" panose="020F0502020204030204" pitchFamily="34" charset="0"/>
                <a:cs typeface="Times New Roman" panose="02020603050405020304" pitchFamily="18" charset="0"/>
              </a:rPr>
              <a:t>Critical</a:t>
            </a:r>
            <a:endParaRPr lang="en-US" dirty="0">
              <a:solidFill>
                <a:srgbClr val="000099"/>
              </a:solidFill>
              <a:latin typeface="Times New Roman" panose="02020603050405020304" pitchFamily="18" charset="0"/>
              <a:ea typeface="Calibri" panose="020F0502020204030204" pitchFamily="34" charset="0"/>
              <a:cs typeface="Times New Roman" panose="02020603050405020304" pitchFamily="18" charset="0"/>
            </a:endParaRPr>
          </a:p>
          <a:p>
            <a:pPr>
              <a:spcBef>
                <a:spcPts val="2400"/>
              </a:spcBef>
            </a:pPr>
            <a:r>
              <a:rPr lang="en-US" sz="2000" dirty="0">
                <a:solidFill>
                  <a:srgbClr val="C00000"/>
                </a:solidFill>
                <a:latin typeface="Times New Roman" panose="02020603050405020304" pitchFamily="18" charset="0"/>
                <a:cs typeface="Times New Roman" panose="02020603050405020304" pitchFamily="18" charset="0"/>
              </a:rPr>
              <a:t>Step (4) </a:t>
            </a:r>
            <a:r>
              <a:rPr lang="en-US" sz="2000" dirty="0">
                <a:latin typeface="Times New Roman" panose="02020603050405020304" pitchFamily="18" charset="0"/>
                <a:cs typeface="Times New Roman" panose="02020603050405020304" pitchFamily="18" charset="0"/>
              </a:rPr>
              <a:t>Check </a:t>
            </a:r>
            <a:r>
              <a:rPr lang="en-US" sz="2000" dirty="0" smtClean="0">
                <a:latin typeface="Times New Roman" panose="02020603050405020304" pitchFamily="18" charset="0"/>
                <a:cs typeface="Times New Roman" panose="02020603050405020304" pitchFamily="18" charset="0"/>
              </a:rPr>
              <a:t>solution:</a:t>
            </a:r>
          </a:p>
          <a:p>
            <a:pPr lvl="1">
              <a:spcBef>
                <a:spcPts val="2400"/>
              </a:spcBef>
            </a:pPr>
            <a:r>
              <a:rPr lang="en-US" sz="2000" dirty="0" smtClean="0">
                <a:latin typeface="Times New Roman" panose="02020603050405020304" pitchFamily="18" charset="0"/>
                <a:cs typeface="Times New Roman" panose="02020603050405020304" pitchFamily="18" charset="0"/>
              </a:rPr>
              <a:t>Days </a:t>
            </a:r>
            <a:r>
              <a:rPr lang="en-US" sz="2000" dirty="0">
                <a:latin typeface="Times New Roman" panose="02020603050405020304" pitchFamily="18" charset="0"/>
                <a:cs typeface="Times New Roman" panose="02020603050405020304" pitchFamily="18" charset="0"/>
              </a:rPr>
              <a:t>extended due </a:t>
            </a:r>
            <a:r>
              <a:rPr lang="en-US" sz="2000" dirty="0" smtClean="0">
                <a:latin typeface="Times New Roman" panose="02020603050405020304" pitchFamily="18" charset="0"/>
                <a:cs typeface="Times New Roman" panose="02020603050405020304" pitchFamily="18" charset="0"/>
              </a:rPr>
              <a:t>to delay </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Sum </a:t>
            </a:r>
            <a:r>
              <a:rPr lang="en-US" sz="2000" dirty="0">
                <a:latin typeface="Times New Roman" panose="02020603050405020304" pitchFamily="18" charset="0"/>
                <a:cs typeface="Times New Roman" panose="02020603050405020304" pitchFamily="18" charset="0"/>
              </a:rPr>
              <a:t>of days assigned to </a:t>
            </a:r>
            <a:r>
              <a:rPr lang="en-US" sz="2000" dirty="0" smtClean="0">
                <a:latin typeface="Times New Roman" panose="02020603050405020304" pitchFamily="18" charset="0"/>
                <a:cs typeface="Times New Roman" panose="02020603050405020304" pitchFamily="18" charset="0"/>
              </a:rPr>
              <a:t>responsibility</a:t>
            </a:r>
            <a:r>
              <a:rPr lang="en-US" sz="2000" dirty="0">
                <a:latin typeface="Times New Roman" panose="02020603050405020304" pitchFamily="18" charset="0"/>
                <a:cs typeface="Times New Roman" panose="02020603050405020304" pitchFamily="18" charset="0"/>
              </a:rPr>
              <a:t> </a:t>
            </a:r>
          </a:p>
          <a:p>
            <a:endParaRPr lang="en-GB" sz="2000" dirty="0"/>
          </a:p>
        </p:txBody>
      </p:sp>
    </p:spTree>
    <p:extLst>
      <p:ext uri="{BB962C8B-B14F-4D97-AF65-F5344CB8AC3E}">
        <p14:creationId xmlns:p14="http://schemas.microsoft.com/office/powerpoint/2010/main" val="3945077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Contents</a:t>
            </a:r>
            <a:endParaRPr lang="en-US" sz="2800" b="1" dirty="0"/>
          </a:p>
        </p:txBody>
      </p:sp>
      <p:sp>
        <p:nvSpPr>
          <p:cNvPr id="3" name="Date Placeholder 2"/>
          <p:cNvSpPr>
            <a:spLocks noGrp="1"/>
          </p:cNvSpPr>
          <p:nvPr>
            <p:ph type="dt" sz="half" idx="10"/>
          </p:nvPr>
        </p:nvSpPr>
        <p:spPr/>
        <p:txBody>
          <a:bodyPr/>
          <a:lstStyle/>
          <a:p>
            <a:fld id="{6DDD9CF6-7E8D-48C3-AD72-24377ABD629D}"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a:t>
            </a:fld>
            <a:endParaRPr lang="en-US"/>
          </a:p>
        </p:txBody>
      </p:sp>
      <p:sp>
        <p:nvSpPr>
          <p:cNvPr id="6" name="Content Placeholder 5"/>
          <p:cNvSpPr>
            <a:spLocks noGrp="1"/>
          </p:cNvSpPr>
          <p:nvPr>
            <p:ph sz="quarter" idx="1"/>
          </p:nvPr>
        </p:nvSpPr>
        <p:spPr>
          <a:ln>
            <a:noFill/>
          </a:ln>
        </p:spPr>
        <p:txBody>
          <a:bodyPr>
            <a:normAutofit fontScale="92500" lnSpcReduction="10000"/>
          </a:bodyPr>
          <a:lstStyle/>
          <a:p>
            <a:r>
              <a:rPr lang="en-US" sz="2000" dirty="0" smtClean="0">
                <a:solidFill>
                  <a:srgbClr val="0033CC"/>
                </a:solidFill>
                <a:latin typeface="Times New Roman" panose="02020603050405020304" pitchFamily="18" charset="0"/>
                <a:cs typeface="Times New Roman" panose="02020603050405020304" pitchFamily="18" charset="0"/>
              </a:rPr>
              <a:t>Objectives of the present lecture</a:t>
            </a:r>
          </a:p>
          <a:p>
            <a:r>
              <a:rPr lang="en-US" sz="2000" dirty="0">
                <a:latin typeface="Times New Roman" panose="02020603050405020304" pitchFamily="18" charset="0"/>
                <a:cs typeface="Times New Roman" panose="02020603050405020304" pitchFamily="18" charset="0"/>
              </a:rPr>
              <a:t>Quality of Schedule</a:t>
            </a:r>
            <a:endParaRPr lang="en-GB" sz="2000" dirty="0">
              <a:latin typeface="Times New Roman" panose="02020603050405020304" pitchFamily="18" charset="0"/>
              <a:cs typeface="Times New Roman" panose="02020603050405020304" pitchFamily="18" charset="0"/>
            </a:endParaRPr>
          </a:p>
          <a:p>
            <a:r>
              <a:rPr lang="en-US" sz="2000" dirty="0">
                <a:solidFill>
                  <a:schemeClr val="tx2"/>
                </a:solidFill>
                <a:latin typeface="Times New Roman" panose="02020603050405020304" pitchFamily="18" charset="0"/>
                <a:cs typeface="Times New Roman" panose="02020603050405020304" pitchFamily="18" charset="0"/>
              </a:rPr>
              <a:t>Schedule Manipulation</a:t>
            </a:r>
            <a:endParaRPr lang="en-GB" sz="2000" dirty="0">
              <a:solidFill>
                <a:schemeClr val="tx2"/>
              </a:solidFill>
              <a:latin typeface="Times New Roman" panose="02020603050405020304" pitchFamily="18" charset="0"/>
              <a:cs typeface="Times New Roman" panose="02020603050405020304" pitchFamily="18" charset="0"/>
            </a:endParaRPr>
          </a:p>
          <a:p>
            <a:r>
              <a:rPr lang="en-US" sz="2000" dirty="0">
                <a:solidFill>
                  <a:srgbClr val="2F0765"/>
                </a:solidFill>
                <a:latin typeface="Times New Roman" panose="02020603050405020304" pitchFamily="18" charset="0"/>
                <a:cs typeface="Times New Roman" panose="02020603050405020304" pitchFamily="18" charset="0"/>
              </a:rPr>
              <a:t>Types of project schedule</a:t>
            </a:r>
            <a:endParaRPr lang="en-GB" sz="2000" dirty="0">
              <a:solidFill>
                <a:srgbClr val="2F0765"/>
              </a:solidFill>
              <a:latin typeface="Times New Roman" panose="02020603050405020304" pitchFamily="18" charset="0"/>
              <a:cs typeface="Times New Roman" panose="02020603050405020304" pitchFamily="18" charset="0"/>
            </a:endParaRPr>
          </a:p>
          <a:p>
            <a:r>
              <a:rPr lang="en-US" sz="2000" dirty="0">
                <a:solidFill>
                  <a:srgbClr val="C00000"/>
                </a:solidFill>
                <a:latin typeface="Times New Roman" panose="02020603050405020304" pitchFamily="18" charset="0"/>
                <a:cs typeface="Times New Roman" panose="02020603050405020304" pitchFamily="18" charset="0"/>
              </a:rPr>
              <a:t>Purpose of as-built schedules</a:t>
            </a:r>
            <a:endParaRPr lang="en-GB" sz="2000" dirty="0">
              <a:solidFill>
                <a:srgbClr val="C00000"/>
              </a:solidFill>
              <a:latin typeface="Times New Roman" panose="02020603050405020304" pitchFamily="18" charset="0"/>
              <a:cs typeface="Times New Roman" panose="02020603050405020304" pitchFamily="18" charset="0"/>
            </a:endParaRPr>
          </a:p>
          <a:p>
            <a:r>
              <a:rPr lang="en-US" sz="2000" dirty="0">
                <a:solidFill>
                  <a:srgbClr val="7030A0"/>
                </a:solidFill>
                <a:latin typeface="Times New Roman" panose="02020603050405020304" pitchFamily="18" charset="0"/>
                <a:cs typeface="Times New Roman" panose="02020603050405020304" pitchFamily="18" charset="0"/>
              </a:rPr>
              <a:t>Responsibility of delay</a:t>
            </a:r>
            <a:endParaRPr lang="en-GB" sz="2000" dirty="0">
              <a:solidFill>
                <a:srgbClr val="7030A0"/>
              </a:solidFill>
              <a:latin typeface="Times New Roman" panose="02020603050405020304" pitchFamily="18" charset="0"/>
              <a:cs typeface="Times New Roman" panose="02020603050405020304" pitchFamily="18" charset="0"/>
            </a:endParaRPr>
          </a:p>
          <a:p>
            <a:r>
              <a:rPr lang="en-US" sz="2000" dirty="0">
                <a:solidFill>
                  <a:schemeClr val="accent3"/>
                </a:solidFill>
                <a:latin typeface="Times New Roman" panose="02020603050405020304" pitchFamily="18" charset="0"/>
                <a:cs typeface="Times New Roman" panose="02020603050405020304" pitchFamily="18" charset="0"/>
              </a:rPr>
              <a:t>Common causes of delay</a:t>
            </a:r>
            <a:endParaRPr lang="en-GB" sz="2000" dirty="0">
              <a:solidFill>
                <a:schemeClr val="accent3"/>
              </a:solidFill>
              <a:latin typeface="Times New Roman" panose="02020603050405020304" pitchFamily="18" charset="0"/>
              <a:cs typeface="Times New Roman" panose="02020603050405020304" pitchFamily="18" charset="0"/>
            </a:endParaRPr>
          </a:p>
          <a:p>
            <a:r>
              <a:rPr lang="en-US" sz="2000" dirty="0">
                <a:solidFill>
                  <a:schemeClr val="tx2">
                    <a:lumMod val="75000"/>
                  </a:schemeClr>
                </a:solidFill>
                <a:latin typeface="Times New Roman" panose="02020603050405020304" pitchFamily="18" charset="0"/>
                <a:cs typeface="Times New Roman" panose="02020603050405020304" pitchFamily="18" charset="0"/>
              </a:rPr>
              <a:t>Critical and noncritical delays</a:t>
            </a:r>
            <a:endParaRPr lang="en-GB" sz="2000" dirty="0">
              <a:solidFill>
                <a:schemeClr val="tx2">
                  <a:lumMod val="75000"/>
                </a:schemeClr>
              </a:solidFill>
              <a:latin typeface="Times New Roman" panose="02020603050405020304" pitchFamily="18" charset="0"/>
              <a:cs typeface="Times New Roman" panose="02020603050405020304" pitchFamily="18" charset="0"/>
            </a:endParaRPr>
          </a:p>
          <a:p>
            <a:r>
              <a:rPr lang="en-US" sz="2000" dirty="0">
                <a:solidFill>
                  <a:schemeClr val="accent3">
                    <a:lumMod val="50000"/>
                  </a:schemeClr>
                </a:solidFill>
                <a:latin typeface="Times New Roman" panose="02020603050405020304" pitchFamily="18" charset="0"/>
                <a:cs typeface="Times New Roman" panose="02020603050405020304" pitchFamily="18" charset="0"/>
              </a:rPr>
              <a:t>Delay and disruption</a:t>
            </a:r>
            <a:endParaRPr lang="en-GB" sz="2000" dirty="0">
              <a:solidFill>
                <a:schemeClr val="accent3">
                  <a:lumMod val="50000"/>
                </a:schemeClr>
              </a:solidFill>
              <a:latin typeface="Times New Roman" panose="02020603050405020304" pitchFamily="18" charset="0"/>
              <a:cs typeface="Times New Roman" panose="02020603050405020304" pitchFamily="18" charset="0"/>
            </a:endParaRPr>
          </a:p>
          <a:p>
            <a:r>
              <a:rPr lang="en-US" sz="2000" dirty="0">
                <a:solidFill>
                  <a:schemeClr val="accent6">
                    <a:lumMod val="50000"/>
                  </a:schemeClr>
                </a:solidFill>
                <a:latin typeface="Times New Roman" panose="02020603050405020304" pitchFamily="18" charset="0"/>
                <a:cs typeface="Times New Roman" panose="02020603050405020304" pitchFamily="18" charset="0"/>
              </a:rPr>
              <a:t>Types of delay</a:t>
            </a:r>
            <a:endParaRPr lang="en-GB" sz="2000" dirty="0">
              <a:solidFill>
                <a:schemeClr val="accent6">
                  <a:lumMod val="50000"/>
                </a:schemeClr>
              </a:solidFill>
              <a:latin typeface="Times New Roman" panose="02020603050405020304" pitchFamily="18" charset="0"/>
              <a:cs typeface="Times New Roman" panose="02020603050405020304" pitchFamily="18" charset="0"/>
            </a:endParaRPr>
          </a:p>
          <a:p>
            <a:r>
              <a:rPr lang="en-US" sz="2000" dirty="0">
                <a:solidFill>
                  <a:srgbClr val="C00000"/>
                </a:solidFill>
                <a:latin typeface="Times New Roman" panose="02020603050405020304" pitchFamily="18" charset="0"/>
                <a:cs typeface="Times New Roman" panose="02020603050405020304" pitchFamily="18" charset="0"/>
              </a:rPr>
              <a:t>Techniques for delay analysis</a:t>
            </a:r>
            <a:endParaRPr lang="en-GB" sz="2000" dirty="0">
              <a:solidFill>
                <a:srgbClr val="C00000"/>
              </a:solidFill>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Day-by-day analysis technique </a:t>
            </a:r>
            <a:endParaRPr lang="en-US" sz="2000" dirty="0" smtClean="0">
              <a:latin typeface="Times New Roman" panose="02020603050405020304" pitchFamily="18" charset="0"/>
              <a:cs typeface="Times New Roman" panose="02020603050405020304" pitchFamily="18" charset="0"/>
            </a:endParaRPr>
          </a:p>
          <a:p>
            <a:r>
              <a:rPr lang="en-US" sz="2000" dirty="0" smtClean="0">
                <a:solidFill>
                  <a:srgbClr val="7030A0"/>
                </a:solidFill>
                <a:latin typeface="Times New Roman" panose="02020603050405020304" pitchFamily="18" charset="0"/>
                <a:cs typeface="Times New Roman" panose="02020603050405020304" pitchFamily="18" charset="0"/>
              </a:rPr>
              <a:t>Problems</a:t>
            </a:r>
          </a:p>
          <a:p>
            <a:r>
              <a:rPr lang="en-US" sz="2000" dirty="0" smtClean="0">
                <a:solidFill>
                  <a:srgbClr val="00B050"/>
                </a:solidFill>
                <a:latin typeface="Times New Roman" panose="02020603050405020304" pitchFamily="18" charset="0"/>
                <a:cs typeface="Times New Roman" panose="02020603050405020304" pitchFamily="18" charset="0"/>
              </a:rPr>
              <a:t>Further reading</a:t>
            </a:r>
          </a:p>
          <a:p>
            <a:endParaRPr lang="en-US" dirty="0" smtClean="0"/>
          </a:p>
          <a:p>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6" end="6"/>
                                            </p:txEl>
                                          </p:spTgt>
                                        </p:tgtEl>
                                        <p:attrNameLst>
                                          <p:attrName>style.visibility</p:attrName>
                                        </p:attrNameLst>
                                      </p:cBhvr>
                                      <p:to>
                                        <p:strVal val="visible"/>
                                      </p:to>
                                    </p:set>
                                    <p:anim calcmode="lin" valueType="num">
                                      <p:cBhvr additive="base">
                                        <p:cTn id="4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6">
                                            <p:txEl>
                                              <p:pRg st="7" end="7"/>
                                            </p:txEl>
                                          </p:spTgt>
                                        </p:tgtEl>
                                        <p:attrNameLst>
                                          <p:attrName>style.visibility</p:attrName>
                                        </p:attrNameLst>
                                      </p:cBhvr>
                                      <p:to>
                                        <p:strVal val="visible"/>
                                      </p:to>
                                    </p:set>
                                    <p:anim calcmode="lin" valueType="num">
                                      <p:cBhvr additive="base">
                                        <p:cTn id="49"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6">
                                            <p:txEl>
                                              <p:pRg st="8" end="8"/>
                                            </p:txEl>
                                          </p:spTgt>
                                        </p:tgtEl>
                                        <p:attrNameLst>
                                          <p:attrName>style.visibility</p:attrName>
                                        </p:attrNameLst>
                                      </p:cBhvr>
                                      <p:to>
                                        <p:strVal val="visible"/>
                                      </p:to>
                                    </p:set>
                                    <p:anim calcmode="lin" valueType="num">
                                      <p:cBhvr additive="base">
                                        <p:cTn id="55"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6">
                                            <p:txEl>
                                              <p:pRg st="10" end="10"/>
                                            </p:txEl>
                                          </p:spTgt>
                                        </p:tgtEl>
                                        <p:attrNameLst>
                                          <p:attrName>style.visibility</p:attrName>
                                        </p:attrNameLst>
                                      </p:cBhvr>
                                      <p:to>
                                        <p:strVal val="visible"/>
                                      </p:to>
                                    </p:set>
                                    <p:anim calcmode="lin" valueType="num">
                                      <p:cBhvr additive="base">
                                        <p:cTn id="6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6">
                                            <p:txEl>
                                              <p:pRg st="11" end="11"/>
                                            </p:txEl>
                                          </p:spTgt>
                                        </p:tgtEl>
                                        <p:attrNameLst>
                                          <p:attrName>style.visibility</p:attrName>
                                        </p:attrNameLst>
                                      </p:cBhvr>
                                      <p:to>
                                        <p:strVal val="visible"/>
                                      </p:to>
                                    </p:set>
                                    <p:anim calcmode="lin" valueType="num">
                                      <p:cBhvr additive="base">
                                        <p:cTn id="73"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grpId="0" nodeType="clickEffect">
                                  <p:stCondLst>
                                    <p:cond delay="0"/>
                                  </p:stCondLst>
                                  <p:childTnLst>
                                    <p:set>
                                      <p:cBhvr>
                                        <p:cTn id="78" dur="1" fill="hold">
                                          <p:stCondLst>
                                            <p:cond delay="0"/>
                                          </p:stCondLst>
                                        </p:cTn>
                                        <p:tgtEl>
                                          <p:spTgt spid="6">
                                            <p:txEl>
                                              <p:pRg st="12" end="12"/>
                                            </p:txEl>
                                          </p:spTgt>
                                        </p:tgtEl>
                                        <p:attrNameLst>
                                          <p:attrName>style.visibility</p:attrName>
                                        </p:attrNameLst>
                                      </p:cBhvr>
                                      <p:to>
                                        <p:strVal val="visible"/>
                                      </p:to>
                                    </p:set>
                                    <p:anim calcmode="lin" valueType="num">
                                      <p:cBhvr additive="base">
                                        <p:cTn id="79" dur="500" fill="hold"/>
                                        <p:tgtEl>
                                          <p:spTgt spid="6">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6">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grpId="0" nodeType="clickEffect">
                                  <p:stCondLst>
                                    <p:cond delay="0"/>
                                  </p:stCondLst>
                                  <p:childTnLst>
                                    <p:set>
                                      <p:cBhvr>
                                        <p:cTn id="84" dur="1" fill="hold">
                                          <p:stCondLst>
                                            <p:cond delay="0"/>
                                          </p:stCondLst>
                                        </p:cTn>
                                        <p:tgtEl>
                                          <p:spTgt spid="6">
                                            <p:txEl>
                                              <p:pRg st="13" end="13"/>
                                            </p:txEl>
                                          </p:spTgt>
                                        </p:tgtEl>
                                        <p:attrNameLst>
                                          <p:attrName>style.visibility</p:attrName>
                                        </p:attrNameLst>
                                      </p:cBhvr>
                                      <p:to>
                                        <p:strVal val="visible"/>
                                      </p:to>
                                    </p:set>
                                    <p:anim calcmode="lin" valueType="num">
                                      <p:cBhvr additive="base">
                                        <p:cTn id="85" dur="500" fill="hold"/>
                                        <p:tgtEl>
                                          <p:spTgt spid="6">
                                            <p:txEl>
                                              <p:pRg st="13" end="13"/>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6">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800" b="1" dirty="0" smtClean="0"/>
              <a:t>Algorithm</a:t>
            </a:r>
            <a:endParaRPr lang="en-GB" sz="2800" b="1" dirty="0"/>
          </a:p>
        </p:txBody>
      </p:sp>
      <p:sp>
        <p:nvSpPr>
          <p:cNvPr id="2" name="Date Placeholder 1"/>
          <p:cNvSpPr>
            <a:spLocks noGrp="1"/>
          </p:cNvSpPr>
          <p:nvPr>
            <p:ph type="dt" sz="half" idx="10"/>
          </p:nvPr>
        </p:nvSpPr>
        <p:spPr/>
        <p:txBody>
          <a:bodyPr/>
          <a:lstStyle/>
          <a:p>
            <a:fld id="{B8CC6D9F-A4EE-4B23-AD30-37827965470E}" type="datetime4">
              <a:rPr lang="en-US" smtClean="0"/>
              <a:t>December 18,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20</a:t>
            </a:fld>
            <a:endParaRPr lang="en-US"/>
          </a:p>
        </p:txBody>
      </p:sp>
      <p:pic>
        <p:nvPicPr>
          <p:cNvPr id="42" name="Picture 41"/>
          <p:cNvPicPr>
            <a:picLocks noChangeAspect="1"/>
          </p:cNvPicPr>
          <p:nvPr/>
        </p:nvPicPr>
        <p:blipFill>
          <a:blip r:embed="rId2"/>
          <a:stretch>
            <a:fillRect/>
          </a:stretch>
        </p:blipFill>
        <p:spPr>
          <a:xfrm>
            <a:off x="2102244" y="1464282"/>
            <a:ext cx="4933415" cy="4798788"/>
          </a:xfrm>
          <a:prstGeom prst="rect">
            <a:avLst/>
          </a:prstGeom>
        </p:spPr>
      </p:pic>
    </p:spTree>
    <p:extLst>
      <p:ext uri="{BB962C8B-B14F-4D97-AF65-F5344CB8AC3E}">
        <p14:creationId xmlns:p14="http://schemas.microsoft.com/office/powerpoint/2010/main" val="502889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2"/>
                                        </p:tgtEl>
                                        <p:attrNameLst>
                                          <p:attrName>style.visibility</p:attrName>
                                        </p:attrNameLst>
                                      </p:cBhvr>
                                      <p:to>
                                        <p:strVal val="visible"/>
                                      </p:to>
                                    </p:set>
                                    <p:animEffect transition="in" filter="wipe(down)">
                                      <p:cBhvr>
                                        <p:cTn id="7" dur="580">
                                          <p:stCondLst>
                                            <p:cond delay="0"/>
                                          </p:stCondLst>
                                        </p:cTn>
                                        <p:tgtEl>
                                          <p:spTgt spid="42"/>
                                        </p:tgtEl>
                                      </p:cBhvr>
                                    </p:animEffect>
                                    <p:anim calcmode="lin" valueType="num">
                                      <p:cBhvr>
                                        <p:cTn id="8" dur="1822" tmFilter="0,0; 0.14,0.36; 0.43,0.73; 0.71,0.91; 1.0,1.0">
                                          <p:stCondLst>
                                            <p:cond delay="0"/>
                                          </p:stCondLst>
                                        </p:cTn>
                                        <p:tgtEl>
                                          <p:spTgt spid="4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2"/>
                                        </p:tgtEl>
                                        <p:attrNameLst>
                                          <p:attrName>ppt_y</p:attrName>
                                        </p:attrNameLst>
                                      </p:cBhvr>
                                      <p:tavLst>
                                        <p:tav tm="0" fmla="#ppt_y-sin(pi*$)/81">
                                          <p:val>
                                            <p:fltVal val="0"/>
                                          </p:val>
                                        </p:tav>
                                        <p:tav tm="100000">
                                          <p:val>
                                            <p:fltVal val="1"/>
                                          </p:val>
                                        </p:tav>
                                      </p:tavLst>
                                    </p:anim>
                                    <p:animScale>
                                      <p:cBhvr>
                                        <p:cTn id="13" dur="26">
                                          <p:stCondLst>
                                            <p:cond delay="650"/>
                                          </p:stCondLst>
                                        </p:cTn>
                                        <p:tgtEl>
                                          <p:spTgt spid="42"/>
                                        </p:tgtEl>
                                      </p:cBhvr>
                                      <p:to x="100000" y="60000"/>
                                    </p:animScale>
                                    <p:animScale>
                                      <p:cBhvr>
                                        <p:cTn id="14" dur="166" decel="50000">
                                          <p:stCondLst>
                                            <p:cond delay="676"/>
                                          </p:stCondLst>
                                        </p:cTn>
                                        <p:tgtEl>
                                          <p:spTgt spid="42"/>
                                        </p:tgtEl>
                                      </p:cBhvr>
                                      <p:to x="100000" y="100000"/>
                                    </p:animScale>
                                    <p:animScale>
                                      <p:cBhvr>
                                        <p:cTn id="15" dur="26">
                                          <p:stCondLst>
                                            <p:cond delay="1312"/>
                                          </p:stCondLst>
                                        </p:cTn>
                                        <p:tgtEl>
                                          <p:spTgt spid="42"/>
                                        </p:tgtEl>
                                      </p:cBhvr>
                                      <p:to x="100000" y="80000"/>
                                    </p:animScale>
                                    <p:animScale>
                                      <p:cBhvr>
                                        <p:cTn id="16" dur="166" decel="50000">
                                          <p:stCondLst>
                                            <p:cond delay="1338"/>
                                          </p:stCondLst>
                                        </p:cTn>
                                        <p:tgtEl>
                                          <p:spTgt spid="42"/>
                                        </p:tgtEl>
                                      </p:cBhvr>
                                      <p:to x="100000" y="100000"/>
                                    </p:animScale>
                                    <p:animScale>
                                      <p:cBhvr>
                                        <p:cTn id="17" dur="26">
                                          <p:stCondLst>
                                            <p:cond delay="1642"/>
                                          </p:stCondLst>
                                        </p:cTn>
                                        <p:tgtEl>
                                          <p:spTgt spid="42"/>
                                        </p:tgtEl>
                                      </p:cBhvr>
                                      <p:to x="100000" y="90000"/>
                                    </p:animScale>
                                    <p:animScale>
                                      <p:cBhvr>
                                        <p:cTn id="18" dur="166" decel="50000">
                                          <p:stCondLst>
                                            <p:cond delay="1668"/>
                                          </p:stCondLst>
                                        </p:cTn>
                                        <p:tgtEl>
                                          <p:spTgt spid="42"/>
                                        </p:tgtEl>
                                      </p:cBhvr>
                                      <p:to x="100000" y="100000"/>
                                    </p:animScale>
                                    <p:animScale>
                                      <p:cBhvr>
                                        <p:cTn id="19" dur="26">
                                          <p:stCondLst>
                                            <p:cond delay="1808"/>
                                          </p:stCondLst>
                                        </p:cTn>
                                        <p:tgtEl>
                                          <p:spTgt spid="42"/>
                                        </p:tgtEl>
                                      </p:cBhvr>
                                      <p:to x="100000" y="95000"/>
                                    </p:animScale>
                                    <p:animScale>
                                      <p:cBhvr>
                                        <p:cTn id="20" dur="166" decel="50000">
                                          <p:stCondLst>
                                            <p:cond delay="1834"/>
                                          </p:stCondLst>
                                        </p:cTn>
                                        <p:tgtEl>
                                          <p:spTgt spid="4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Problem-1</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21</a:t>
            </a:fld>
            <a:endParaRPr lang="en-US"/>
          </a:p>
        </p:txBody>
      </p:sp>
      <p:sp>
        <p:nvSpPr>
          <p:cNvPr id="6" name="Rectangle 5"/>
          <p:cNvSpPr/>
          <p:nvPr/>
        </p:nvSpPr>
        <p:spPr>
          <a:xfrm>
            <a:off x="284335" y="1510002"/>
            <a:ext cx="8534400" cy="923330"/>
          </a:xfrm>
          <a:prstGeom prst="rect">
            <a:avLst/>
          </a:prstGeom>
        </p:spPr>
        <p:txBody>
          <a:bodyPr wrap="square">
            <a:spAutoFit/>
          </a:bodyPr>
          <a:lstStyle/>
          <a:p>
            <a:pPr algn="just">
              <a:defRPr/>
            </a:pPr>
            <a:r>
              <a:rPr lang="en-US" dirty="0">
                <a:solidFill>
                  <a:srgbClr val="0033CC"/>
                </a:solidFill>
                <a:latin typeface="Times New Roman" panose="02020603050405020304" pitchFamily="18" charset="0"/>
                <a:cs typeface="Times New Roman" panose="02020603050405020304" pitchFamily="18" charset="0"/>
              </a:rPr>
              <a:t>The </a:t>
            </a:r>
            <a:r>
              <a:rPr lang="en-US" dirty="0" smtClean="0">
                <a:solidFill>
                  <a:srgbClr val="0033CC"/>
                </a:solidFill>
                <a:latin typeface="Times New Roman" panose="02020603050405020304" pitchFamily="18" charset="0"/>
                <a:cs typeface="Times New Roman" panose="02020603050405020304" pitchFamily="18" charset="0"/>
              </a:rPr>
              <a:t>AON </a:t>
            </a:r>
            <a:r>
              <a:rPr lang="en-US" dirty="0">
                <a:solidFill>
                  <a:srgbClr val="0033CC"/>
                </a:solidFill>
                <a:latin typeface="Times New Roman" panose="02020603050405020304" pitchFamily="18" charset="0"/>
                <a:cs typeface="Times New Roman" panose="02020603050405020304" pitchFamily="18" charset="0"/>
              </a:rPr>
              <a:t>network </a:t>
            </a:r>
            <a:r>
              <a:rPr lang="en-US" dirty="0" smtClean="0">
                <a:solidFill>
                  <a:srgbClr val="0033CC"/>
                </a:solidFill>
                <a:latin typeface="Times New Roman" panose="02020603050405020304" pitchFamily="18" charset="0"/>
                <a:cs typeface="Times New Roman" panose="02020603050405020304" pitchFamily="18" charset="0"/>
              </a:rPr>
              <a:t>indicating as-planned </a:t>
            </a:r>
            <a:r>
              <a:rPr lang="en-US" dirty="0">
                <a:solidFill>
                  <a:srgbClr val="0033CC"/>
                </a:solidFill>
                <a:latin typeface="Times New Roman" panose="02020603050405020304" pitchFamily="18" charset="0"/>
                <a:cs typeface="Times New Roman" panose="02020603050405020304" pitchFamily="18" charset="0"/>
              </a:rPr>
              <a:t>schedule of a </a:t>
            </a:r>
            <a:r>
              <a:rPr lang="en-US" dirty="0" smtClean="0">
                <a:solidFill>
                  <a:srgbClr val="0033CC"/>
                </a:solidFill>
                <a:latin typeface="Times New Roman" panose="02020603050405020304" pitchFamily="18" charset="0"/>
                <a:cs typeface="Times New Roman" panose="02020603050405020304" pitchFamily="18" charset="0"/>
              </a:rPr>
              <a:t>project, and bar chart illustrating as-built schedule of the same project are given below. </a:t>
            </a:r>
            <a:r>
              <a:rPr lang="en-US" dirty="0">
                <a:solidFill>
                  <a:srgbClr val="0033CC"/>
                </a:solidFill>
                <a:latin typeface="Times New Roman" panose="02020603050405020304" pitchFamily="18" charset="0"/>
                <a:cs typeface="Times New Roman" panose="02020603050405020304" pitchFamily="18" charset="0"/>
              </a:rPr>
              <a:t>Use day-by day analysis technique to analyze schedule </a:t>
            </a:r>
            <a:r>
              <a:rPr lang="en-US" dirty="0" smtClean="0">
                <a:solidFill>
                  <a:srgbClr val="0033CC"/>
                </a:solidFill>
                <a:latin typeface="Times New Roman" panose="02020603050405020304" pitchFamily="18" charset="0"/>
                <a:cs typeface="Times New Roman" panose="02020603050405020304" pitchFamily="18" charset="0"/>
              </a:rPr>
              <a:t>delay</a:t>
            </a:r>
            <a:r>
              <a:rPr lang="en-US" dirty="0">
                <a:solidFill>
                  <a:srgbClr val="0033CC"/>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1143000" y="5095482"/>
            <a:ext cx="2667000" cy="369332"/>
          </a:xfrm>
          <a:prstGeom prst="rect">
            <a:avLst/>
          </a:prstGeom>
          <a:noFill/>
        </p:spPr>
        <p:txBody>
          <a:bodyPr wrap="square" rtlCol="0">
            <a:spAutoFit/>
          </a:bodyPr>
          <a:lstStyle/>
          <a:p>
            <a:r>
              <a:rPr lang="en-US" dirty="0" smtClean="0">
                <a:solidFill>
                  <a:srgbClr val="3A34BC"/>
                </a:solidFill>
                <a:latin typeface="Times New Roman" panose="02020603050405020304" pitchFamily="18" charset="0"/>
                <a:cs typeface="Times New Roman" panose="02020603050405020304" pitchFamily="18" charset="0"/>
              </a:rPr>
              <a:t>As-planned schedule</a:t>
            </a:r>
            <a:endParaRPr lang="en-GB" dirty="0">
              <a:solidFill>
                <a:srgbClr val="3A34BC"/>
              </a:solidFill>
              <a:latin typeface="Times New Roman" panose="02020603050405020304" pitchFamily="18" charset="0"/>
              <a:cs typeface="Times New Roman" panose="02020603050405020304" pitchFamily="18" charset="0"/>
            </a:endParaRPr>
          </a:p>
        </p:txBody>
      </p:sp>
      <p:grpSp>
        <p:nvGrpSpPr>
          <p:cNvPr id="9" name="Group 8"/>
          <p:cNvGrpSpPr/>
          <p:nvPr/>
        </p:nvGrpSpPr>
        <p:grpSpPr>
          <a:xfrm>
            <a:off x="4396958" y="2803479"/>
            <a:ext cx="4419600" cy="2661335"/>
            <a:chOff x="4396958" y="2803479"/>
            <a:chExt cx="4419600" cy="2661335"/>
          </a:xfrm>
        </p:grpSpPr>
        <p:pic>
          <p:nvPicPr>
            <p:cNvPr id="83" name="Picture 82"/>
            <p:cNvPicPr>
              <a:picLocks noChangeAspect="1"/>
            </p:cNvPicPr>
            <p:nvPr/>
          </p:nvPicPr>
          <p:blipFill>
            <a:blip r:embed="rId2"/>
            <a:stretch>
              <a:fillRect/>
            </a:stretch>
          </p:blipFill>
          <p:spPr>
            <a:xfrm>
              <a:off x="4396958" y="2803479"/>
              <a:ext cx="4419600" cy="2259346"/>
            </a:xfrm>
            <a:prstGeom prst="rect">
              <a:avLst/>
            </a:prstGeom>
          </p:spPr>
        </p:pic>
        <p:sp>
          <p:nvSpPr>
            <p:cNvPr id="10" name="TextBox 9"/>
            <p:cNvSpPr txBox="1"/>
            <p:nvPr/>
          </p:nvSpPr>
          <p:spPr>
            <a:xfrm>
              <a:off x="5486400" y="5095482"/>
              <a:ext cx="2667000" cy="369332"/>
            </a:xfrm>
            <a:prstGeom prst="rect">
              <a:avLst/>
            </a:prstGeom>
            <a:noFill/>
          </p:spPr>
          <p:txBody>
            <a:bodyPr wrap="square" rtlCol="0">
              <a:spAutoFit/>
            </a:bodyPr>
            <a:lstStyle/>
            <a:p>
              <a:r>
                <a:rPr lang="en-US" dirty="0" smtClean="0">
                  <a:solidFill>
                    <a:srgbClr val="C00000"/>
                  </a:solidFill>
                </a:rPr>
                <a:t>As-built schedule</a:t>
              </a:r>
              <a:endParaRPr lang="en-GB" dirty="0">
                <a:solidFill>
                  <a:srgbClr val="C00000"/>
                </a:solidFill>
              </a:endParaRPr>
            </a:p>
          </p:txBody>
        </p:sp>
      </p:grpSp>
      <p:pic>
        <p:nvPicPr>
          <p:cNvPr id="14" name="Picture 13"/>
          <p:cNvPicPr>
            <a:picLocks noChangeAspect="1"/>
          </p:cNvPicPr>
          <p:nvPr/>
        </p:nvPicPr>
        <p:blipFill>
          <a:blip r:embed="rId3"/>
          <a:stretch>
            <a:fillRect/>
          </a:stretch>
        </p:blipFill>
        <p:spPr>
          <a:xfrm>
            <a:off x="635815" y="2645219"/>
            <a:ext cx="3272156" cy="2303689"/>
          </a:xfrm>
          <a:prstGeom prst="rect">
            <a:avLst/>
          </a:prstGeom>
        </p:spPr>
      </p:pic>
    </p:spTree>
    <p:extLst>
      <p:ext uri="{BB962C8B-B14F-4D97-AF65-F5344CB8AC3E}">
        <p14:creationId xmlns:p14="http://schemas.microsoft.com/office/powerpoint/2010/main" val="4000228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ipe(down)">
                                      <p:cBhvr>
                                        <p:cTn id="13" dur="580">
                                          <p:stCondLst>
                                            <p:cond delay="0"/>
                                          </p:stCondLst>
                                        </p:cTn>
                                        <p:tgtEl>
                                          <p:spTgt spid="9"/>
                                        </p:tgtEl>
                                      </p:cBhvr>
                                    </p:animEffect>
                                    <p:anim calcmode="lin" valueType="num">
                                      <p:cBhvr>
                                        <p:cTn id="14"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9" dur="26">
                                          <p:stCondLst>
                                            <p:cond delay="650"/>
                                          </p:stCondLst>
                                        </p:cTn>
                                        <p:tgtEl>
                                          <p:spTgt spid="9"/>
                                        </p:tgtEl>
                                      </p:cBhvr>
                                      <p:to x="100000" y="60000"/>
                                    </p:animScale>
                                    <p:animScale>
                                      <p:cBhvr>
                                        <p:cTn id="20" dur="166" decel="50000">
                                          <p:stCondLst>
                                            <p:cond delay="676"/>
                                          </p:stCondLst>
                                        </p:cTn>
                                        <p:tgtEl>
                                          <p:spTgt spid="9"/>
                                        </p:tgtEl>
                                      </p:cBhvr>
                                      <p:to x="100000" y="100000"/>
                                    </p:animScale>
                                    <p:animScale>
                                      <p:cBhvr>
                                        <p:cTn id="21" dur="26">
                                          <p:stCondLst>
                                            <p:cond delay="1312"/>
                                          </p:stCondLst>
                                        </p:cTn>
                                        <p:tgtEl>
                                          <p:spTgt spid="9"/>
                                        </p:tgtEl>
                                      </p:cBhvr>
                                      <p:to x="100000" y="80000"/>
                                    </p:animScale>
                                    <p:animScale>
                                      <p:cBhvr>
                                        <p:cTn id="22" dur="166" decel="50000">
                                          <p:stCondLst>
                                            <p:cond delay="1338"/>
                                          </p:stCondLst>
                                        </p:cTn>
                                        <p:tgtEl>
                                          <p:spTgt spid="9"/>
                                        </p:tgtEl>
                                      </p:cBhvr>
                                      <p:to x="100000" y="100000"/>
                                    </p:animScale>
                                    <p:animScale>
                                      <p:cBhvr>
                                        <p:cTn id="23" dur="26">
                                          <p:stCondLst>
                                            <p:cond delay="1642"/>
                                          </p:stCondLst>
                                        </p:cTn>
                                        <p:tgtEl>
                                          <p:spTgt spid="9"/>
                                        </p:tgtEl>
                                      </p:cBhvr>
                                      <p:to x="100000" y="90000"/>
                                    </p:animScale>
                                    <p:animScale>
                                      <p:cBhvr>
                                        <p:cTn id="24" dur="166" decel="50000">
                                          <p:stCondLst>
                                            <p:cond delay="1668"/>
                                          </p:stCondLst>
                                        </p:cTn>
                                        <p:tgtEl>
                                          <p:spTgt spid="9"/>
                                        </p:tgtEl>
                                      </p:cBhvr>
                                      <p:to x="100000" y="100000"/>
                                    </p:animScale>
                                    <p:animScale>
                                      <p:cBhvr>
                                        <p:cTn id="25" dur="26">
                                          <p:stCondLst>
                                            <p:cond delay="1808"/>
                                          </p:stCondLst>
                                        </p:cTn>
                                        <p:tgtEl>
                                          <p:spTgt spid="9"/>
                                        </p:tgtEl>
                                      </p:cBhvr>
                                      <p:to x="100000" y="95000"/>
                                    </p:animScale>
                                    <p:animScale>
                                      <p:cBhvr>
                                        <p:cTn id="26"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22</a:t>
            </a:fld>
            <a:endParaRPr lang="en-US"/>
          </a:p>
        </p:txBody>
      </p:sp>
      <p:sp>
        <p:nvSpPr>
          <p:cNvPr id="2" name="Title 1"/>
          <p:cNvSpPr>
            <a:spLocks noGrp="1"/>
          </p:cNvSpPr>
          <p:nvPr>
            <p:ph type="title" idx="4294967295"/>
          </p:nvPr>
        </p:nvSpPr>
        <p:spPr>
          <a:xfrm>
            <a:off x="304800" y="384874"/>
            <a:ext cx="2881563" cy="758825"/>
          </a:xfrm>
        </p:spPr>
        <p:txBody>
          <a:bodyPr>
            <a:noAutofit/>
          </a:bodyPr>
          <a:lstStyle/>
          <a:p>
            <a:r>
              <a:rPr lang="en-US" sz="2400" b="1" dirty="0" smtClean="0"/>
              <a:t>Solution</a:t>
            </a:r>
            <a:br>
              <a:rPr lang="en-US" sz="2400" b="1" dirty="0" smtClean="0"/>
            </a:br>
            <a:r>
              <a:rPr lang="en-US" sz="2400" b="1" dirty="0" smtClean="0">
                <a:solidFill>
                  <a:srgbClr val="0033CC"/>
                </a:solidFill>
              </a:rPr>
              <a:t>Day 0 Analysis</a:t>
            </a:r>
            <a:endParaRPr lang="en-GB" sz="2400" b="1" dirty="0">
              <a:solidFill>
                <a:srgbClr val="0033CC"/>
              </a:solidFill>
            </a:endParaRPr>
          </a:p>
        </p:txBody>
      </p:sp>
      <p:graphicFrame>
        <p:nvGraphicFramePr>
          <p:cNvPr id="81" name="Table 80"/>
          <p:cNvGraphicFramePr>
            <a:graphicFrameLocks noGrp="1"/>
          </p:cNvGraphicFramePr>
          <p:nvPr>
            <p:extLst>
              <p:ext uri="{D42A27DB-BD31-4B8C-83A1-F6EECF244321}">
                <p14:modId xmlns:p14="http://schemas.microsoft.com/office/powerpoint/2010/main" val="4223164905"/>
              </p:ext>
            </p:extLst>
          </p:nvPr>
        </p:nvGraphicFramePr>
        <p:xfrm>
          <a:off x="457200" y="4572000"/>
          <a:ext cx="7488832" cy="1706880"/>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20000"/>
                    </a:ext>
                  </a:extLst>
                </a:gridCol>
                <a:gridCol w="1348949">
                  <a:extLst>
                    <a:ext uri="{9D8B030D-6E8A-4147-A177-3AD203B41FA5}">
                      <a16:colId xmlns:a16="http://schemas.microsoft.com/office/drawing/2014/main" val="20001"/>
                    </a:ext>
                  </a:extLst>
                </a:gridCol>
                <a:gridCol w="1372953">
                  <a:extLst>
                    <a:ext uri="{9D8B030D-6E8A-4147-A177-3AD203B41FA5}">
                      <a16:colId xmlns:a16="http://schemas.microsoft.com/office/drawing/2014/main" val="20002"/>
                    </a:ext>
                  </a:extLst>
                </a:gridCol>
                <a:gridCol w="936104">
                  <a:extLst>
                    <a:ext uri="{9D8B030D-6E8A-4147-A177-3AD203B41FA5}">
                      <a16:colId xmlns:a16="http://schemas.microsoft.com/office/drawing/2014/main" val="20003"/>
                    </a:ext>
                  </a:extLst>
                </a:gridCol>
                <a:gridCol w="1185732">
                  <a:extLst>
                    <a:ext uri="{9D8B030D-6E8A-4147-A177-3AD203B41FA5}">
                      <a16:colId xmlns:a16="http://schemas.microsoft.com/office/drawing/2014/main" val="20004"/>
                    </a:ext>
                  </a:extLst>
                </a:gridCol>
                <a:gridCol w="998511">
                  <a:extLst>
                    <a:ext uri="{9D8B030D-6E8A-4147-A177-3AD203B41FA5}">
                      <a16:colId xmlns:a16="http://schemas.microsoft.com/office/drawing/2014/main" val="20005"/>
                    </a:ext>
                  </a:extLst>
                </a:gridCol>
                <a:gridCol w="998511">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p>
                    <a:p>
                      <a:pPr algn="ctr">
                        <a:spcAft>
                          <a:spcPts val="0"/>
                        </a:spcAft>
                      </a:pP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161" name="Picture 160"/>
          <p:cNvPicPr>
            <a:picLocks noChangeAspect="1"/>
          </p:cNvPicPr>
          <p:nvPr/>
        </p:nvPicPr>
        <p:blipFill>
          <a:blip r:embed="rId2"/>
          <a:stretch>
            <a:fillRect/>
          </a:stretch>
        </p:blipFill>
        <p:spPr>
          <a:xfrm>
            <a:off x="5713476" y="319752"/>
            <a:ext cx="3200400" cy="1636078"/>
          </a:xfrm>
          <a:prstGeom prst="rect">
            <a:avLst/>
          </a:prstGeom>
        </p:spPr>
      </p:pic>
      <p:pic>
        <p:nvPicPr>
          <p:cNvPr id="6" name="Picture 5"/>
          <p:cNvPicPr>
            <a:picLocks noChangeAspect="1"/>
          </p:cNvPicPr>
          <p:nvPr/>
        </p:nvPicPr>
        <p:blipFill>
          <a:blip r:embed="rId3"/>
          <a:stretch>
            <a:fillRect/>
          </a:stretch>
        </p:blipFill>
        <p:spPr>
          <a:xfrm>
            <a:off x="838200" y="854379"/>
            <a:ext cx="5172713" cy="3641734"/>
          </a:xfrm>
          <a:prstGeom prst="rect">
            <a:avLst/>
          </a:prstGeom>
        </p:spPr>
      </p:pic>
    </p:spTree>
    <p:extLst>
      <p:ext uri="{BB962C8B-B14F-4D97-AF65-F5344CB8AC3E}">
        <p14:creationId xmlns:p14="http://schemas.microsoft.com/office/powerpoint/2010/main" val="12222360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23</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1 and 2 Analysis</a:t>
            </a:r>
            <a:endParaRPr lang="en-GB" sz="2400" b="1" dirty="0">
              <a:solidFill>
                <a:srgbClr val="0033CC"/>
              </a:solidFill>
            </a:endParaRPr>
          </a:p>
        </p:txBody>
      </p:sp>
      <p:graphicFrame>
        <p:nvGraphicFramePr>
          <p:cNvPr id="90" name="Table 89"/>
          <p:cNvGraphicFramePr>
            <a:graphicFrameLocks noGrp="1"/>
          </p:cNvGraphicFramePr>
          <p:nvPr>
            <p:extLst>
              <p:ext uri="{D42A27DB-BD31-4B8C-83A1-F6EECF244321}">
                <p14:modId xmlns:p14="http://schemas.microsoft.com/office/powerpoint/2010/main" val="1404858207"/>
              </p:ext>
            </p:extLst>
          </p:nvPr>
        </p:nvGraphicFramePr>
        <p:xfrm>
          <a:off x="304800" y="4750779"/>
          <a:ext cx="8352552" cy="1493520"/>
        </p:xfrm>
        <a:graphic>
          <a:graphicData uri="http://schemas.openxmlformats.org/drawingml/2006/table">
            <a:tbl>
              <a:tblPr firstRow="1" firstCol="1" bandRow="1">
                <a:tableStyleId>{5C22544A-7EE6-4342-B048-85BDC9FD1C3A}</a:tableStyleId>
              </a:tblPr>
              <a:tblGrid>
                <a:gridCol w="64769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368152">
                  <a:extLst>
                    <a:ext uri="{9D8B030D-6E8A-4147-A177-3AD203B41FA5}">
                      <a16:colId xmlns:a16="http://schemas.microsoft.com/office/drawing/2014/main" val="20002"/>
                    </a:ext>
                  </a:extLst>
                </a:gridCol>
                <a:gridCol w="1296144">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440160">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a:solidFill>
                            <a:srgbClr val="000099"/>
                          </a:solidFill>
                          <a:effectLst/>
                          <a:latin typeface="Times New Roman" panose="02020603050405020304" pitchFamily="18" charset="0"/>
                          <a:cs typeface="Times New Roman" panose="02020603050405020304" pitchFamily="18" charset="0"/>
                        </a:rPr>
                        <a:t> </a:t>
                      </a:r>
                      <a:r>
                        <a:rPr lang="en-US" sz="1400" dirty="0" smtClean="0">
                          <a:solidFill>
                            <a:srgbClr val="FF0000"/>
                          </a:solidFill>
                          <a:effectLst/>
                          <a:latin typeface="Times New Roman" panose="02020603050405020304" pitchFamily="18" charset="0"/>
                          <a:cs typeface="Times New Roman" panose="02020603050405020304" pitchFamily="18" charset="0"/>
                        </a:rPr>
                        <a:t>1&amp;2</a:t>
                      </a:r>
                      <a:endPar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A</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a:t>
                      </a:r>
                      <a:r>
                        <a:rPr lang="en-US" sz="1400" dirty="0">
                          <a:solidFill>
                            <a:srgbClr val="000099"/>
                          </a:solidFill>
                          <a:effectLst/>
                          <a:latin typeface="Times New Roman" panose="02020603050405020304" pitchFamily="18" charset="0"/>
                          <a:cs typeface="Times New Roman" panose="02020603050405020304" pitchFamily="18" charset="0"/>
                        </a:rPr>
                        <a:t> </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99"/>
                          </a:solidFill>
                          <a:effectLst/>
                          <a:latin typeface="Times New Roman" panose="02020603050405020304" pitchFamily="18" charset="0"/>
                          <a:cs typeface="Times New Roman" panose="02020603050405020304" pitchFamily="18" charset="0"/>
                        </a:rPr>
                        <a:t> </a:t>
                      </a:r>
                      <a:r>
                        <a:rPr lang="en-US" sz="1400" dirty="0" smtClean="0">
                          <a:solidFill>
                            <a:srgbClr val="000099"/>
                          </a:solidFill>
                          <a:effectLst/>
                          <a:latin typeface="Times New Roman" panose="02020603050405020304" pitchFamily="18" charset="0"/>
                          <a:cs typeface="Times New Roman" panose="02020603050405020304" pitchFamily="18" charset="0"/>
                        </a:rPr>
                        <a:t>0</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0</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0</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15</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91" name="Picture 90"/>
          <p:cNvPicPr>
            <a:picLocks noChangeAspect="1"/>
          </p:cNvPicPr>
          <p:nvPr/>
        </p:nvPicPr>
        <p:blipFill>
          <a:blip r:embed="rId2"/>
          <a:stretch>
            <a:fillRect/>
          </a:stretch>
        </p:blipFill>
        <p:spPr>
          <a:xfrm>
            <a:off x="5638800" y="373357"/>
            <a:ext cx="3184296" cy="1684500"/>
          </a:xfrm>
          <a:prstGeom prst="rect">
            <a:avLst/>
          </a:prstGeom>
        </p:spPr>
      </p:pic>
      <p:pic>
        <p:nvPicPr>
          <p:cNvPr id="8" name="Picture 7"/>
          <p:cNvPicPr>
            <a:picLocks noChangeAspect="1"/>
          </p:cNvPicPr>
          <p:nvPr/>
        </p:nvPicPr>
        <p:blipFill>
          <a:blip r:embed="rId3"/>
          <a:stretch>
            <a:fillRect/>
          </a:stretch>
        </p:blipFill>
        <p:spPr>
          <a:xfrm>
            <a:off x="609600" y="1447800"/>
            <a:ext cx="4827188" cy="2687800"/>
          </a:xfrm>
          <a:prstGeom prst="rect">
            <a:avLst/>
          </a:prstGeom>
        </p:spPr>
      </p:pic>
    </p:spTree>
    <p:extLst>
      <p:ext uri="{BB962C8B-B14F-4D97-AF65-F5344CB8AC3E}">
        <p14:creationId xmlns:p14="http://schemas.microsoft.com/office/powerpoint/2010/main" val="1645435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0"/>
                                        </p:tgtEl>
                                        <p:attrNameLst>
                                          <p:attrName>style.visibility</p:attrName>
                                        </p:attrNameLst>
                                      </p:cBhvr>
                                      <p:to>
                                        <p:strVal val="visible"/>
                                      </p:to>
                                    </p:set>
                                    <p:anim calcmode="lin" valueType="num">
                                      <p:cBhvr additive="base">
                                        <p:cTn id="7" dur="500" fill="hold"/>
                                        <p:tgtEl>
                                          <p:spTgt spid="90"/>
                                        </p:tgtEl>
                                        <p:attrNameLst>
                                          <p:attrName>ppt_x</p:attrName>
                                        </p:attrNameLst>
                                      </p:cBhvr>
                                      <p:tavLst>
                                        <p:tav tm="0">
                                          <p:val>
                                            <p:strVal val="#ppt_x"/>
                                          </p:val>
                                        </p:tav>
                                        <p:tav tm="100000">
                                          <p:val>
                                            <p:strVal val="#ppt_x"/>
                                          </p:val>
                                        </p:tav>
                                      </p:tavLst>
                                    </p:anim>
                                    <p:anim calcmode="lin" valueType="num">
                                      <p:cBhvr additive="base">
                                        <p:cTn id="8" dur="500" fill="hold"/>
                                        <p:tgtEl>
                                          <p:spTgt spid="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24</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8 and 9 Analysis</a:t>
            </a:r>
            <a:endParaRPr lang="en-GB" sz="2400" b="1" dirty="0">
              <a:solidFill>
                <a:srgbClr val="0033CC"/>
              </a:solidFill>
            </a:endParaRPr>
          </a:p>
        </p:txBody>
      </p:sp>
      <p:pic>
        <p:nvPicPr>
          <p:cNvPr id="91" name="Picture 90"/>
          <p:cNvPicPr>
            <a:picLocks noChangeAspect="1"/>
          </p:cNvPicPr>
          <p:nvPr/>
        </p:nvPicPr>
        <p:blipFill>
          <a:blip r:embed="rId2"/>
          <a:stretch>
            <a:fillRect/>
          </a:stretch>
        </p:blipFill>
        <p:spPr>
          <a:xfrm>
            <a:off x="5638800" y="373357"/>
            <a:ext cx="3184296" cy="1684500"/>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732280941"/>
              </p:ext>
            </p:extLst>
          </p:nvPr>
        </p:nvGraphicFramePr>
        <p:xfrm>
          <a:off x="383218" y="4941168"/>
          <a:ext cx="8303581" cy="1493520"/>
        </p:xfrm>
        <a:graphic>
          <a:graphicData uri="http://schemas.openxmlformats.org/drawingml/2006/table">
            <a:tbl>
              <a:tblPr firstRow="1" firstCol="1" bandRow="1">
                <a:tableStyleId>{5C22544A-7EE6-4342-B048-85BDC9FD1C3A}</a:tableStyleId>
              </a:tblPr>
              <a:tblGrid>
                <a:gridCol w="732398">
                  <a:extLst>
                    <a:ext uri="{9D8B030D-6E8A-4147-A177-3AD203B41FA5}">
                      <a16:colId xmlns:a16="http://schemas.microsoft.com/office/drawing/2014/main" val="20000"/>
                    </a:ext>
                  </a:extLst>
                </a:gridCol>
                <a:gridCol w="1481889">
                  <a:extLst>
                    <a:ext uri="{9D8B030D-6E8A-4147-A177-3AD203B41FA5}">
                      <a16:colId xmlns:a16="http://schemas.microsoft.com/office/drawing/2014/main" val="20001"/>
                    </a:ext>
                  </a:extLst>
                </a:gridCol>
                <a:gridCol w="1522324">
                  <a:extLst>
                    <a:ext uri="{9D8B030D-6E8A-4147-A177-3AD203B41FA5}">
                      <a16:colId xmlns:a16="http://schemas.microsoft.com/office/drawing/2014/main" val="20002"/>
                    </a:ext>
                  </a:extLst>
                </a:gridCol>
                <a:gridCol w="1037948">
                  <a:extLst>
                    <a:ext uri="{9D8B030D-6E8A-4147-A177-3AD203B41FA5}">
                      <a16:colId xmlns:a16="http://schemas.microsoft.com/office/drawing/2014/main" val="20003"/>
                    </a:ext>
                  </a:extLst>
                </a:gridCol>
                <a:gridCol w="1314734">
                  <a:extLst>
                    <a:ext uri="{9D8B030D-6E8A-4147-A177-3AD203B41FA5}">
                      <a16:colId xmlns:a16="http://schemas.microsoft.com/office/drawing/2014/main" val="20004"/>
                    </a:ext>
                  </a:extLst>
                </a:gridCol>
                <a:gridCol w="1267841">
                  <a:extLst>
                    <a:ext uri="{9D8B030D-6E8A-4147-A177-3AD203B41FA5}">
                      <a16:colId xmlns:a16="http://schemas.microsoft.com/office/drawing/2014/main" val="20005"/>
                    </a:ext>
                  </a:extLst>
                </a:gridCol>
                <a:gridCol w="946447">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1&amp;2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dirty="0">
                          <a:solidFill>
                            <a:srgbClr val="FF0000"/>
                          </a:solidFill>
                          <a:effectLst/>
                          <a:latin typeface="Times New Roman" panose="02020603050405020304" pitchFamily="18" charset="0"/>
                          <a:cs typeface="Times New Roman" panose="02020603050405020304" pitchFamily="18" charset="0"/>
                        </a:rPr>
                        <a:t> </a:t>
                      </a:r>
                      <a:r>
                        <a:rPr lang="en-US" sz="1400" dirty="0" smtClean="0">
                          <a:solidFill>
                            <a:srgbClr val="FF0000"/>
                          </a:solidFill>
                          <a:effectLst/>
                          <a:latin typeface="Times New Roman" panose="02020603050405020304" pitchFamily="18" charset="0"/>
                          <a:cs typeface="Times New Roman" panose="02020603050405020304" pitchFamily="18" charset="0"/>
                        </a:rPr>
                        <a:t>8&amp;9</a:t>
                      </a:r>
                      <a:endPar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C, D, E</a:t>
                      </a:r>
                      <a:r>
                        <a:rPr lang="en-US" sz="1400" dirty="0">
                          <a:solidFill>
                            <a:srgbClr val="000099"/>
                          </a:solidFill>
                          <a:effectLst/>
                          <a:latin typeface="Times New Roman" panose="02020603050405020304" pitchFamily="18" charset="0"/>
                          <a:cs typeface="Times New Roman" panose="02020603050405020304" pitchFamily="18" charset="0"/>
                        </a:rPr>
                        <a:t> </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D </a:t>
                      </a:r>
                      <a:r>
                        <a:rPr lang="en-US" sz="1400" b="1" i="1" dirty="0" smtClean="0">
                          <a:solidFill>
                            <a:srgbClr val="C00000"/>
                          </a:solidFill>
                          <a:effectLst/>
                          <a:latin typeface="Times New Roman" panose="02020603050405020304" pitchFamily="18" charset="0"/>
                          <a:cs typeface="Times New Roman" panose="02020603050405020304" pitchFamily="18" charset="0"/>
                        </a:rPr>
                        <a:t>(EC)</a:t>
                      </a:r>
                      <a:r>
                        <a:rPr lang="en-US" sz="1400" dirty="0">
                          <a:solidFill>
                            <a:srgbClr val="000099"/>
                          </a:solidFill>
                          <a:effectLst/>
                          <a:latin typeface="Times New Roman" panose="02020603050405020304" pitchFamily="18" charset="0"/>
                          <a:cs typeface="Times New Roman" panose="02020603050405020304" pitchFamily="18" charset="0"/>
                        </a:rPr>
                        <a:t> </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99"/>
                          </a:solidFill>
                          <a:effectLst/>
                          <a:latin typeface="Times New Roman" panose="02020603050405020304" pitchFamily="18" charset="0"/>
                          <a:cs typeface="Times New Roman" panose="02020603050405020304" pitchFamily="18" charset="0"/>
                        </a:rPr>
                        <a:t> </a:t>
                      </a:r>
                      <a:r>
                        <a:rPr lang="en-US" sz="1400" dirty="0" smtClean="0">
                          <a:solidFill>
                            <a:srgbClr val="000099"/>
                          </a:solidFill>
                          <a:effectLst/>
                          <a:latin typeface="Times New Roman" panose="02020603050405020304" pitchFamily="18" charset="0"/>
                          <a:cs typeface="Times New Roman" panose="02020603050405020304" pitchFamily="18" charset="0"/>
                        </a:rPr>
                        <a:t>2</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0</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0</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99"/>
                          </a:solidFill>
                          <a:effectLst/>
                          <a:latin typeface="Times New Roman" panose="02020603050405020304" pitchFamily="18" charset="0"/>
                          <a:cs typeface="Times New Roman" panose="02020603050405020304" pitchFamily="18" charset="0"/>
                        </a:rPr>
                        <a:t> </a:t>
                      </a:r>
                      <a:r>
                        <a:rPr lang="en-US" sz="1400" dirty="0" smtClean="0">
                          <a:solidFill>
                            <a:srgbClr val="000099"/>
                          </a:solidFill>
                          <a:effectLst/>
                          <a:latin typeface="Times New Roman" panose="02020603050405020304" pitchFamily="18" charset="0"/>
                          <a:cs typeface="Times New Roman" panose="02020603050405020304" pitchFamily="18" charset="0"/>
                        </a:rPr>
                        <a:t>17</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6" name="Picture 5"/>
          <p:cNvPicPr>
            <a:picLocks noChangeAspect="1"/>
          </p:cNvPicPr>
          <p:nvPr/>
        </p:nvPicPr>
        <p:blipFill>
          <a:blip r:embed="rId3"/>
          <a:stretch>
            <a:fillRect/>
          </a:stretch>
        </p:blipFill>
        <p:spPr>
          <a:xfrm>
            <a:off x="914400" y="1720181"/>
            <a:ext cx="5172713" cy="2879067"/>
          </a:xfrm>
          <a:prstGeom prst="rect">
            <a:avLst/>
          </a:prstGeom>
        </p:spPr>
      </p:pic>
    </p:spTree>
    <p:extLst>
      <p:ext uri="{BB962C8B-B14F-4D97-AF65-F5344CB8AC3E}">
        <p14:creationId xmlns:p14="http://schemas.microsoft.com/office/powerpoint/2010/main" val="3274654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up)">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25</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10 and 11 Analysis</a:t>
            </a:r>
            <a:endParaRPr lang="en-GB" sz="2400" b="1" dirty="0">
              <a:solidFill>
                <a:srgbClr val="0033CC"/>
              </a:solidFill>
            </a:endParaRPr>
          </a:p>
        </p:txBody>
      </p:sp>
      <p:pic>
        <p:nvPicPr>
          <p:cNvPr id="91" name="Picture 90"/>
          <p:cNvPicPr>
            <a:picLocks noChangeAspect="1"/>
          </p:cNvPicPr>
          <p:nvPr/>
        </p:nvPicPr>
        <p:blipFill>
          <a:blip r:embed="rId2"/>
          <a:stretch>
            <a:fillRect/>
          </a:stretch>
        </p:blipFill>
        <p:spPr>
          <a:xfrm>
            <a:off x="5638800" y="373357"/>
            <a:ext cx="3184296" cy="1684500"/>
          </a:xfrm>
          <a:prstGeom prst="rect">
            <a:avLst/>
          </a:prstGeom>
        </p:spPr>
      </p:pic>
      <p:graphicFrame>
        <p:nvGraphicFramePr>
          <p:cNvPr id="10" name="Table 9"/>
          <p:cNvGraphicFramePr>
            <a:graphicFrameLocks noGrp="1"/>
          </p:cNvGraphicFramePr>
          <p:nvPr>
            <p:extLst>
              <p:ext uri="{D42A27DB-BD31-4B8C-83A1-F6EECF244321}">
                <p14:modId xmlns:p14="http://schemas.microsoft.com/office/powerpoint/2010/main" val="1972554964"/>
              </p:ext>
            </p:extLst>
          </p:nvPr>
        </p:nvGraphicFramePr>
        <p:xfrm>
          <a:off x="304800" y="4904359"/>
          <a:ext cx="8563229" cy="1493520"/>
        </p:xfrm>
        <a:graphic>
          <a:graphicData uri="http://schemas.openxmlformats.org/drawingml/2006/table">
            <a:tbl>
              <a:tblPr firstRow="1" firstCol="1" bandRow="1">
                <a:tableStyleId>{5C22544A-7EE6-4342-B048-85BDC9FD1C3A}</a:tableStyleId>
              </a:tblPr>
              <a:tblGrid>
                <a:gridCol w="676645">
                  <a:extLst>
                    <a:ext uri="{9D8B030D-6E8A-4147-A177-3AD203B41FA5}">
                      <a16:colId xmlns:a16="http://schemas.microsoft.com/office/drawing/2014/main" val="20000"/>
                    </a:ext>
                  </a:extLst>
                </a:gridCol>
                <a:gridCol w="1606884">
                  <a:extLst>
                    <a:ext uri="{9D8B030D-6E8A-4147-A177-3AD203B41FA5}">
                      <a16:colId xmlns:a16="http://schemas.microsoft.com/office/drawing/2014/main" val="20001"/>
                    </a:ext>
                  </a:extLst>
                </a:gridCol>
                <a:gridCol w="1569925">
                  <a:extLst>
                    <a:ext uri="{9D8B030D-6E8A-4147-A177-3AD203B41FA5}">
                      <a16:colId xmlns:a16="http://schemas.microsoft.com/office/drawing/2014/main" val="20002"/>
                    </a:ext>
                  </a:extLst>
                </a:gridCol>
                <a:gridCol w="1070403">
                  <a:extLst>
                    <a:ext uri="{9D8B030D-6E8A-4147-A177-3AD203B41FA5}">
                      <a16:colId xmlns:a16="http://schemas.microsoft.com/office/drawing/2014/main" val="20003"/>
                    </a:ext>
                  </a:extLst>
                </a:gridCol>
                <a:gridCol w="1355844">
                  <a:extLst>
                    <a:ext uri="{9D8B030D-6E8A-4147-A177-3AD203B41FA5}">
                      <a16:colId xmlns:a16="http://schemas.microsoft.com/office/drawing/2014/main" val="20004"/>
                    </a:ext>
                  </a:extLst>
                </a:gridCol>
                <a:gridCol w="1337079">
                  <a:extLst>
                    <a:ext uri="{9D8B030D-6E8A-4147-A177-3AD203B41FA5}">
                      <a16:colId xmlns:a16="http://schemas.microsoft.com/office/drawing/2014/main" val="20005"/>
                    </a:ext>
                  </a:extLst>
                </a:gridCol>
                <a:gridCol w="946449">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1&amp;2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smtClean="0">
                          <a:solidFill>
                            <a:schemeClr val="tx1"/>
                          </a:solidFill>
                          <a:effectLst/>
                          <a:latin typeface="Times New Roman" panose="02020603050405020304" pitchFamily="18" charset="0"/>
                          <a:cs typeface="Times New Roman" panose="02020603050405020304" pitchFamily="18" charset="0"/>
                        </a:rPr>
                        <a:t>8&amp;9</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cs typeface="Times New Roman" panose="02020603050405020304" pitchFamily="18" charset="0"/>
                        </a:rPr>
                        <a:t>C, D, E</a:t>
                      </a:r>
                      <a:r>
                        <a:rPr lang="en-US" sz="1400" dirty="0">
                          <a:solidFill>
                            <a:schemeClr val="tx1"/>
                          </a:solidFill>
                          <a:effectLst/>
                          <a:latin typeface="Times New Roman" panose="02020603050405020304" pitchFamily="18" charset="0"/>
                          <a:cs typeface="Times New Roman" panose="02020603050405020304" pitchFamily="18" charset="0"/>
                        </a:rPr>
                        <a:t> </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D </a:t>
                      </a:r>
                      <a:r>
                        <a:rPr lang="en-US" sz="1400" b="1" i="1" dirty="0" smtClean="0">
                          <a:solidFill>
                            <a:srgbClr val="C00000"/>
                          </a:solidFill>
                          <a:effectLst/>
                          <a:latin typeface="Times New Roman" panose="02020603050405020304" pitchFamily="18" charset="0"/>
                          <a:cs typeface="Times New Roman" panose="02020603050405020304" pitchFamily="18" charset="0"/>
                        </a:rPr>
                        <a:t>(EC)</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smtClean="0">
                          <a:solidFill>
                            <a:schemeClr val="tx1"/>
                          </a:solidFill>
                          <a:effectLst/>
                          <a:latin typeface="Times New Roman" panose="02020603050405020304" pitchFamily="18" charset="0"/>
                          <a:cs typeface="Times New Roman" panose="02020603050405020304" pitchFamily="18" charset="0"/>
                        </a:rPr>
                        <a:t>2</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smtClean="0">
                          <a:solidFill>
                            <a:schemeClr val="tx1"/>
                          </a:solidFill>
                          <a:effectLst/>
                          <a:latin typeface="Times New Roman" panose="02020603050405020304" pitchFamily="18" charset="0"/>
                          <a:cs typeface="Times New Roman" panose="02020603050405020304" pitchFamily="18" charset="0"/>
                        </a:rPr>
                        <a:t>17</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dirty="0">
                          <a:solidFill>
                            <a:srgbClr val="000099"/>
                          </a:solidFill>
                          <a:effectLst/>
                          <a:latin typeface="Times New Roman" panose="02020603050405020304" pitchFamily="18" charset="0"/>
                          <a:cs typeface="Times New Roman" panose="02020603050405020304" pitchFamily="18" charset="0"/>
                        </a:rPr>
                        <a:t> </a:t>
                      </a:r>
                      <a:r>
                        <a:rPr lang="en-US" sz="1400" dirty="0" smtClean="0">
                          <a:solidFill>
                            <a:srgbClr val="FF0000"/>
                          </a:solidFill>
                          <a:effectLst/>
                          <a:latin typeface="Times New Roman" panose="02020603050405020304" pitchFamily="18" charset="0"/>
                          <a:cs typeface="Times New Roman" panose="02020603050405020304" pitchFamily="18" charset="0"/>
                        </a:rPr>
                        <a:t>10&amp;11</a:t>
                      </a:r>
                      <a:endPar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D</a:t>
                      </a:r>
                      <a:r>
                        <a:rPr lang="en-US" sz="1400" dirty="0">
                          <a:solidFill>
                            <a:srgbClr val="000099"/>
                          </a:solidFill>
                          <a:effectLst/>
                          <a:latin typeface="Times New Roman" panose="02020603050405020304" pitchFamily="18" charset="0"/>
                          <a:cs typeface="Times New Roman" panose="02020603050405020304" pitchFamily="18" charset="0"/>
                        </a:rPr>
                        <a:t> </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99"/>
                          </a:solidFill>
                          <a:effectLst/>
                          <a:latin typeface="Times New Roman" panose="02020603050405020304" pitchFamily="18" charset="0"/>
                          <a:cs typeface="Times New Roman" panose="02020603050405020304" pitchFamily="18" charset="0"/>
                        </a:rPr>
                        <a:t>D </a:t>
                      </a:r>
                      <a:r>
                        <a:rPr lang="en-US" sz="1400" b="1" i="1" dirty="0" smtClean="0">
                          <a:solidFill>
                            <a:srgbClr val="C00000"/>
                          </a:solidFill>
                          <a:effectLst/>
                          <a:latin typeface="Times New Roman" panose="02020603050405020304" pitchFamily="18" charset="0"/>
                          <a:cs typeface="Times New Roman" panose="02020603050405020304" pitchFamily="18" charset="0"/>
                        </a:rPr>
                        <a:t>(EC)</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19</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a:solidFill>
                            <a:srgbClr val="000000"/>
                          </a:solidFill>
                          <a:effectLst/>
                          <a:latin typeface="Times New Roman" panose="02020603050405020304" pitchFamily="18" charset="0"/>
                          <a:cs typeface="Times New Roman" panose="02020603050405020304" pitchFamily="18" charset="0"/>
                        </a:rPr>
                        <a:t> </a:t>
                      </a:r>
                      <a:endParaRPr lang="en-US" sz="140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9" name="Picture 8"/>
          <p:cNvPicPr>
            <a:picLocks noChangeAspect="1"/>
          </p:cNvPicPr>
          <p:nvPr/>
        </p:nvPicPr>
        <p:blipFill>
          <a:blip r:embed="rId3"/>
          <a:stretch>
            <a:fillRect/>
          </a:stretch>
        </p:blipFill>
        <p:spPr>
          <a:xfrm>
            <a:off x="762000" y="1752600"/>
            <a:ext cx="5172713" cy="2879067"/>
          </a:xfrm>
          <a:prstGeom prst="rect">
            <a:avLst/>
          </a:prstGeom>
        </p:spPr>
      </p:pic>
    </p:spTree>
    <p:extLst>
      <p:ext uri="{BB962C8B-B14F-4D97-AF65-F5344CB8AC3E}">
        <p14:creationId xmlns:p14="http://schemas.microsoft.com/office/powerpoint/2010/main" val="283945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26</a:t>
            </a:fld>
            <a:endParaRPr lang="en-US"/>
          </a:p>
        </p:txBody>
      </p:sp>
      <p:sp>
        <p:nvSpPr>
          <p:cNvPr id="2" name="Title 1"/>
          <p:cNvSpPr>
            <a:spLocks noGrp="1"/>
          </p:cNvSpPr>
          <p:nvPr>
            <p:ph type="title" idx="4294967295"/>
          </p:nvPr>
        </p:nvSpPr>
        <p:spPr>
          <a:xfrm>
            <a:off x="305888" y="289560"/>
            <a:ext cx="3961312" cy="1158240"/>
          </a:xfrm>
        </p:spPr>
        <p:txBody>
          <a:bodyPr>
            <a:noAutofit/>
          </a:bodyPr>
          <a:lstStyle/>
          <a:p>
            <a:r>
              <a:rPr lang="en-US" sz="2400" b="1" dirty="0" smtClean="0"/>
              <a:t>Solution (Contd.)</a:t>
            </a:r>
            <a:br>
              <a:rPr lang="en-US" sz="2400" b="1" dirty="0" smtClean="0"/>
            </a:br>
            <a:r>
              <a:rPr lang="en-US" sz="2400" b="1" dirty="0" smtClean="0">
                <a:solidFill>
                  <a:srgbClr val="0033CC"/>
                </a:solidFill>
              </a:rPr>
              <a:t>Day 18 Analysis</a:t>
            </a:r>
            <a:br>
              <a:rPr lang="en-US" sz="2400" b="1" dirty="0" smtClean="0">
                <a:solidFill>
                  <a:srgbClr val="0033CC"/>
                </a:solidFill>
              </a:rPr>
            </a:br>
            <a:r>
              <a:rPr lang="en-US" sz="2400" b="1" dirty="0" smtClean="0">
                <a:solidFill>
                  <a:srgbClr val="0033CC"/>
                </a:solidFill>
              </a:rPr>
              <a:t>(Final Result)</a:t>
            </a:r>
            <a:endParaRPr lang="en-GB" sz="2400" b="1" dirty="0">
              <a:solidFill>
                <a:srgbClr val="0033CC"/>
              </a:solidFill>
            </a:endParaRPr>
          </a:p>
        </p:txBody>
      </p:sp>
      <p:pic>
        <p:nvPicPr>
          <p:cNvPr id="91" name="Picture 90"/>
          <p:cNvPicPr>
            <a:picLocks noChangeAspect="1"/>
          </p:cNvPicPr>
          <p:nvPr/>
        </p:nvPicPr>
        <p:blipFill>
          <a:blip r:embed="rId2"/>
          <a:stretch>
            <a:fillRect/>
          </a:stretch>
        </p:blipFill>
        <p:spPr>
          <a:xfrm>
            <a:off x="5638800" y="373357"/>
            <a:ext cx="3184296" cy="1684500"/>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165921349"/>
              </p:ext>
            </p:extLst>
          </p:nvPr>
        </p:nvGraphicFramePr>
        <p:xfrm>
          <a:off x="223550" y="4862760"/>
          <a:ext cx="8696900" cy="1493520"/>
        </p:xfrm>
        <a:graphic>
          <a:graphicData uri="http://schemas.openxmlformats.org/drawingml/2006/table">
            <a:tbl>
              <a:tblPr firstRow="1" firstCol="1" bandRow="1">
                <a:tableStyleId>{5C22544A-7EE6-4342-B048-85BDC9FD1C3A}</a:tableStyleId>
              </a:tblPr>
              <a:tblGrid>
                <a:gridCol w="687207">
                  <a:extLst>
                    <a:ext uri="{9D8B030D-6E8A-4147-A177-3AD203B41FA5}">
                      <a16:colId xmlns:a16="http://schemas.microsoft.com/office/drawing/2014/main" val="20000"/>
                    </a:ext>
                  </a:extLst>
                </a:gridCol>
                <a:gridCol w="1631967">
                  <a:extLst>
                    <a:ext uri="{9D8B030D-6E8A-4147-A177-3AD203B41FA5}">
                      <a16:colId xmlns:a16="http://schemas.microsoft.com/office/drawing/2014/main" val="20001"/>
                    </a:ext>
                  </a:extLst>
                </a:gridCol>
                <a:gridCol w="1594431">
                  <a:extLst>
                    <a:ext uri="{9D8B030D-6E8A-4147-A177-3AD203B41FA5}">
                      <a16:colId xmlns:a16="http://schemas.microsoft.com/office/drawing/2014/main" val="20002"/>
                    </a:ext>
                  </a:extLst>
                </a:gridCol>
                <a:gridCol w="1087112">
                  <a:extLst>
                    <a:ext uri="{9D8B030D-6E8A-4147-A177-3AD203B41FA5}">
                      <a16:colId xmlns:a16="http://schemas.microsoft.com/office/drawing/2014/main" val="20003"/>
                    </a:ext>
                  </a:extLst>
                </a:gridCol>
                <a:gridCol w="1377009">
                  <a:extLst>
                    <a:ext uri="{9D8B030D-6E8A-4147-A177-3AD203B41FA5}">
                      <a16:colId xmlns:a16="http://schemas.microsoft.com/office/drawing/2014/main" val="20004"/>
                    </a:ext>
                  </a:extLst>
                </a:gridCol>
                <a:gridCol w="1284819">
                  <a:extLst>
                    <a:ext uri="{9D8B030D-6E8A-4147-A177-3AD203B41FA5}">
                      <a16:colId xmlns:a16="http://schemas.microsoft.com/office/drawing/2014/main" val="20005"/>
                    </a:ext>
                  </a:extLst>
                </a:gridCol>
                <a:gridCol w="1034355">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1&amp;2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smtClean="0">
                          <a:solidFill>
                            <a:schemeClr val="tx1"/>
                          </a:solidFill>
                          <a:effectLst/>
                          <a:latin typeface="Times New Roman" panose="02020603050405020304" pitchFamily="18" charset="0"/>
                          <a:cs typeface="Times New Roman" panose="02020603050405020304" pitchFamily="18" charset="0"/>
                        </a:rPr>
                        <a:t>8&amp;9</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cs typeface="Times New Roman" panose="02020603050405020304" pitchFamily="18" charset="0"/>
                        </a:rPr>
                        <a:t>C, D, E</a:t>
                      </a:r>
                      <a:r>
                        <a:rPr lang="en-US" sz="1400" dirty="0">
                          <a:solidFill>
                            <a:schemeClr val="tx1"/>
                          </a:solidFill>
                          <a:effectLst/>
                          <a:latin typeface="Times New Roman" panose="02020603050405020304" pitchFamily="18" charset="0"/>
                          <a:cs typeface="Times New Roman" panose="02020603050405020304" pitchFamily="18" charset="0"/>
                        </a:rPr>
                        <a:t> </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D </a:t>
                      </a:r>
                      <a:r>
                        <a:rPr lang="en-US" sz="1400" b="1" i="1" dirty="0" smtClean="0">
                          <a:solidFill>
                            <a:srgbClr val="C00000"/>
                          </a:solidFill>
                          <a:effectLst/>
                          <a:latin typeface="Times New Roman" panose="02020603050405020304" pitchFamily="18" charset="0"/>
                          <a:cs typeface="Times New Roman" panose="02020603050405020304" pitchFamily="18" charset="0"/>
                        </a:rPr>
                        <a:t>(EC)</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a:solidFill>
                            <a:srgbClr val="FF0000"/>
                          </a:solidFill>
                          <a:effectLst/>
                          <a:latin typeface="Times New Roman" panose="02020603050405020304" pitchFamily="18" charset="0"/>
                          <a:cs typeface="Times New Roman" panose="02020603050405020304" pitchFamily="18" charset="0"/>
                        </a:rPr>
                        <a:t> </a:t>
                      </a:r>
                      <a:r>
                        <a:rPr lang="en-US" sz="1400" b="1" dirty="0" smtClean="0">
                          <a:solidFill>
                            <a:srgbClr val="FF0000"/>
                          </a:solidFill>
                          <a:effectLst/>
                          <a:latin typeface="Times New Roman" panose="02020603050405020304" pitchFamily="18" charset="0"/>
                          <a:cs typeface="Times New Roman" panose="02020603050405020304" pitchFamily="18" charset="0"/>
                        </a:rPr>
                        <a:t>2</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chemeClr val="tx1"/>
                          </a:solidFill>
                          <a:effectLst/>
                          <a:latin typeface="Times New Roman" panose="02020603050405020304" pitchFamily="18" charset="0"/>
                          <a:cs typeface="Times New Roman" panose="02020603050405020304" pitchFamily="18" charset="0"/>
                        </a:rPr>
                        <a:t> </a:t>
                      </a:r>
                      <a:r>
                        <a:rPr lang="en-US" sz="1400" dirty="0" smtClean="0">
                          <a:solidFill>
                            <a:schemeClr val="tx1"/>
                          </a:solidFill>
                          <a:effectLst/>
                          <a:latin typeface="Times New Roman" panose="02020603050405020304" pitchFamily="18" charset="0"/>
                          <a:cs typeface="Times New Roman" panose="02020603050405020304" pitchFamily="18" charset="0"/>
                        </a:rPr>
                        <a:t>17</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dirty="0">
                          <a:solidFill>
                            <a:srgbClr val="000099"/>
                          </a:solidFill>
                          <a:effectLst/>
                          <a:latin typeface="Times New Roman" panose="02020603050405020304" pitchFamily="18" charset="0"/>
                          <a:cs typeface="Times New Roman" panose="02020603050405020304" pitchFamily="18" charset="0"/>
                        </a:rPr>
                        <a:t> </a:t>
                      </a:r>
                      <a:r>
                        <a:rPr lang="en-US" sz="1400" dirty="0" smtClean="0">
                          <a:solidFill>
                            <a:schemeClr val="tx1"/>
                          </a:solidFill>
                          <a:effectLst/>
                          <a:latin typeface="Times New Roman" panose="02020603050405020304" pitchFamily="18" charset="0"/>
                          <a:cs typeface="Times New Roman" panose="02020603050405020304" pitchFamily="18" charset="0"/>
                        </a:rPr>
                        <a:t>10&amp;11</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cs typeface="Times New Roman" panose="02020603050405020304" pitchFamily="18" charset="0"/>
                        </a:rPr>
                        <a:t>D</a:t>
                      </a:r>
                      <a:r>
                        <a:rPr lang="en-US" sz="1400" dirty="0">
                          <a:solidFill>
                            <a:srgbClr val="000099"/>
                          </a:solidFill>
                          <a:effectLst/>
                          <a:latin typeface="Times New Roman" panose="02020603050405020304" pitchFamily="18" charset="0"/>
                          <a:cs typeface="Times New Roman" panose="02020603050405020304" pitchFamily="18" charset="0"/>
                        </a:rPr>
                        <a:t> </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99"/>
                          </a:solidFill>
                          <a:effectLst/>
                          <a:latin typeface="Times New Roman" panose="02020603050405020304" pitchFamily="18" charset="0"/>
                          <a:cs typeface="Times New Roman" panose="02020603050405020304" pitchFamily="18" charset="0"/>
                        </a:rPr>
                        <a:t>D </a:t>
                      </a:r>
                      <a:r>
                        <a:rPr lang="en-US" sz="1400" b="1" i="1" dirty="0" smtClean="0">
                          <a:solidFill>
                            <a:srgbClr val="C00000"/>
                          </a:solidFill>
                          <a:effectLst/>
                          <a:latin typeface="Times New Roman" panose="02020603050405020304" pitchFamily="18" charset="0"/>
                          <a:cs typeface="Times New Roman" panose="02020603050405020304" pitchFamily="18" charset="0"/>
                        </a:rPr>
                        <a:t>(EC)</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mn-ea"/>
                          <a:cs typeface="Times New Roman" panose="02020603050405020304" pitchFamily="18" charset="0"/>
                        </a:rPr>
                        <a:t>2</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19</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FF0000"/>
                          </a:solidFill>
                          <a:effectLst/>
                          <a:latin typeface="Times New Roman" panose="02020603050405020304" pitchFamily="18" charset="0"/>
                          <a:cs typeface="Times New Roman" panose="02020603050405020304" pitchFamily="18" charset="0"/>
                        </a:rPr>
                        <a:t>18</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F</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F </a:t>
                      </a:r>
                      <a:r>
                        <a:rPr lang="en-US" sz="1400" b="1" i="1" dirty="0" smtClean="0">
                          <a:solidFill>
                            <a:srgbClr val="FF0000"/>
                          </a:solidFill>
                          <a:effectLst/>
                          <a:latin typeface="Times New Roman" panose="02020603050405020304" pitchFamily="18" charset="0"/>
                          <a:cs typeface="Times New Roman" panose="02020603050405020304" pitchFamily="18" charset="0"/>
                        </a:rPr>
                        <a:t>(NE)</a:t>
                      </a:r>
                      <a:endParaRPr lang="en-US" sz="14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cs typeface="Times New Roman" panose="02020603050405020304" pitchFamily="18" charset="0"/>
                        </a:rPr>
                        <a:t>1</a:t>
                      </a:r>
                      <a:r>
                        <a:rPr lang="en-US" sz="1400" b="1" dirty="0">
                          <a:solidFill>
                            <a:srgbClr val="FF0000"/>
                          </a:solidFill>
                          <a:effectLst/>
                          <a:latin typeface="Times New Roman" panose="02020603050405020304" pitchFamily="18" charset="0"/>
                          <a:cs typeface="Times New Roman" panose="02020603050405020304" pitchFamily="18" charset="0"/>
                        </a:rPr>
                        <a:t> </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10" name="Picture 9"/>
          <p:cNvPicPr>
            <a:picLocks noChangeAspect="1"/>
          </p:cNvPicPr>
          <p:nvPr/>
        </p:nvPicPr>
        <p:blipFill>
          <a:blip r:embed="rId3"/>
          <a:stretch>
            <a:fillRect/>
          </a:stretch>
        </p:blipFill>
        <p:spPr>
          <a:xfrm>
            <a:off x="498744" y="1715746"/>
            <a:ext cx="5172713" cy="2879067"/>
          </a:xfrm>
          <a:prstGeom prst="rect">
            <a:avLst/>
          </a:prstGeom>
        </p:spPr>
      </p:pic>
      <p:sp>
        <p:nvSpPr>
          <p:cNvPr id="6" name="TextBox 5"/>
          <p:cNvSpPr txBox="1"/>
          <p:nvPr/>
        </p:nvSpPr>
        <p:spPr>
          <a:xfrm>
            <a:off x="6400800" y="2667000"/>
            <a:ext cx="2422296" cy="1754326"/>
          </a:xfrm>
          <a:prstGeom prst="rect">
            <a:avLst/>
          </a:prstGeom>
          <a:noFill/>
        </p:spPr>
        <p:txBody>
          <a:bodyPr wrap="square" rtlCol="0">
            <a:spAutoFit/>
          </a:bodyPr>
          <a:lstStyle/>
          <a:p>
            <a:r>
              <a:rPr lang="en-US" dirty="0" smtClean="0">
                <a:solidFill>
                  <a:srgbClr val="C00000"/>
                </a:solidFill>
              </a:rPr>
              <a:t>Conclusion: </a:t>
            </a:r>
            <a:r>
              <a:rPr lang="en-US" dirty="0" smtClean="0">
                <a:solidFill>
                  <a:srgbClr val="3A34BC"/>
                </a:solidFill>
              </a:rPr>
              <a:t>Out of a total delay of 5 days, 4 days are due to owner and remaining 1 day is due to contractor.</a:t>
            </a:r>
            <a:endParaRPr lang="en-GB" dirty="0">
              <a:solidFill>
                <a:srgbClr val="3A34BC"/>
              </a:solidFill>
            </a:endParaRPr>
          </a:p>
        </p:txBody>
      </p:sp>
    </p:spTree>
    <p:extLst>
      <p:ext uri="{BB962C8B-B14F-4D97-AF65-F5344CB8AC3E}">
        <p14:creationId xmlns:p14="http://schemas.microsoft.com/office/powerpoint/2010/main" val="93132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1"/>
                                        </p:tgtEl>
                                        <p:attrNameLst>
                                          <p:attrName>style.visibility</p:attrName>
                                        </p:attrNameLst>
                                      </p:cBhvr>
                                      <p:to>
                                        <p:strVal val="visible"/>
                                      </p:to>
                                    </p:set>
                                    <p:anim calcmode="lin" valueType="num">
                                      <p:cBhvr additive="base">
                                        <p:cTn id="19" dur="500" fill="hold"/>
                                        <p:tgtEl>
                                          <p:spTgt spid="91"/>
                                        </p:tgtEl>
                                        <p:attrNameLst>
                                          <p:attrName>ppt_x</p:attrName>
                                        </p:attrNameLst>
                                      </p:cBhvr>
                                      <p:tavLst>
                                        <p:tav tm="0">
                                          <p:val>
                                            <p:strVal val="#ppt_x"/>
                                          </p:val>
                                        </p:tav>
                                        <p:tav tm="100000">
                                          <p:val>
                                            <p:strVal val="#ppt_x"/>
                                          </p:val>
                                        </p:tav>
                                      </p:tavLst>
                                    </p:anim>
                                    <p:anim calcmode="lin" valueType="num">
                                      <p:cBhvr additive="base">
                                        <p:cTn id="20" dur="500" fill="hold"/>
                                        <p:tgtEl>
                                          <p:spTgt spid="9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Problem-2</a:t>
            </a:r>
            <a:endParaRPr lang="en-GB" b="1" dirty="0"/>
          </a:p>
        </p:txBody>
      </p:sp>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27</a:t>
            </a:fld>
            <a:endParaRPr lang="en-US"/>
          </a:p>
        </p:txBody>
      </p:sp>
      <p:sp>
        <p:nvSpPr>
          <p:cNvPr id="6" name="Rectangle 5"/>
          <p:cNvSpPr/>
          <p:nvPr/>
        </p:nvSpPr>
        <p:spPr>
          <a:xfrm>
            <a:off x="284335" y="1510002"/>
            <a:ext cx="8534400" cy="707886"/>
          </a:xfrm>
          <a:prstGeom prst="rect">
            <a:avLst/>
          </a:prstGeom>
        </p:spPr>
        <p:txBody>
          <a:bodyPr wrap="square">
            <a:spAutoFit/>
          </a:bodyPr>
          <a:lstStyle/>
          <a:p>
            <a:pPr algn="just">
              <a:defRPr/>
            </a:pPr>
            <a:r>
              <a:rPr lang="en-GB" sz="2000" dirty="0">
                <a:solidFill>
                  <a:srgbClr val="0033CC"/>
                </a:solidFill>
                <a:latin typeface="Times New Roman" panose="02020603050405020304" pitchFamily="18" charset="0"/>
                <a:cs typeface="Times New Roman" panose="02020603050405020304" pitchFamily="18" charset="0"/>
              </a:rPr>
              <a:t>Consider the following As-planned and As-built schedule for a project. Determine the delay responsibilities between the owner and the contractor.</a:t>
            </a:r>
          </a:p>
        </p:txBody>
      </p:sp>
      <p:pic>
        <p:nvPicPr>
          <p:cNvPr id="7" name="Picture 6"/>
          <p:cNvPicPr>
            <a:picLocks noChangeAspect="1"/>
          </p:cNvPicPr>
          <p:nvPr/>
        </p:nvPicPr>
        <p:blipFill>
          <a:blip r:embed="rId2"/>
          <a:stretch>
            <a:fillRect/>
          </a:stretch>
        </p:blipFill>
        <p:spPr>
          <a:xfrm>
            <a:off x="102098" y="2458500"/>
            <a:ext cx="3986804" cy="2514600"/>
          </a:xfrm>
          <a:prstGeom prst="rect">
            <a:avLst/>
          </a:prstGeom>
        </p:spPr>
      </p:pic>
      <p:pic>
        <p:nvPicPr>
          <p:cNvPr id="11" name="Picture 10"/>
          <p:cNvPicPr>
            <a:picLocks noChangeAspect="1"/>
          </p:cNvPicPr>
          <p:nvPr/>
        </p:nvPicPr>
        <p:blipFill>
          <a:blip r:embed="rId3"/>
          <a:stretch>
            <a:fillRect/>
          </a:stretch>
        </p:blipFill>
        <p:spPr>
          <a:xfrm>
            <a:off x="4343400" y="2609933"/>
            <a:ext cx="4600088" cy="2211734"/>
          </a:xfrm>
          <a:prstGeom prst="rect">
            <a:avLst/>
          </a:prstGeom>
        </p:spPr>
      </p:pic>
    </p:spTree>
    <p:extLst>
      <p:ext uri="{BB962C8B-B14F-4D97-AF65-F5344CB8AC3E}">
        <p14:creationId xmlns:p14="http://schemas.microsoft.com/office/powerpoint/2010/main" val="166622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28</a:t>
            </a:fld>
            <a:endParaRPr lang="en-US"/>
          </a:p>
        </p:txBody>
      </p:sp>
      <p:sp>
        <p:nvSpPr>
          <p:cNvPr id="2" name="Title 1"/>
          <p:cNvSpPr>
            <a:spLocks noGrp="1"/>
          </p:cNvSpPr>
          <p:nvPr>
            <p:ph type="title" idx="4294967295"/>
          </p:nvPr>
        </p:nvSpPr>
        <p:spPr>
          <a:xfrm>
            <a:off x="304800" y="384874"/>
            <a:ext cx="2881563" cy="758825"/>
          </a:xfrm>
        </p:spPr>
        <p:txBody>
          <a:bodyPr>
            <a:noAutofit/>
          </a:bodyPr>
          <a:lstStyle/>
          <a:p>
            <a:r>
              <a:rPr lang="en-US" sz="2400" b="1" dirty="0" smtClean="0"/>
              <a:t>Solution</a:t>
            </a:r>
            <a:br>
              <a:rPr lang="en-US" sz="2400" b="1" dirty="0" smtClean="0"/>
            </a:br>
            <a:r>
              <a:rPr lang="en-US" sz="2400" b="1" dirty="0" smtClean="0">
                <a:solidFill>
                  <a:srgbClr val="0033CC"/>
                </a:solidFill>
              </a:rPr>
              <a:t>Day 0 Analysis</a:t>
            </a:r>
            <a:endParaRPr lang="en-GB" sz="2400" b="1" dirty="0">
              <a:solidFill>
                <a:srgbClr val="0033CC"/>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785678489"/>
              </p:ext>
            </p:extLst>
          </p:nvPr>
        </p:nvGraphicFramePr>
        <p:xfrm>
          <a:off x="304800" y="4798944"/>
          <a:ext cx="8640960" cy="1493520"/>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20000"/>
                    </a:ext>
                  </a:extLst>
                </a:gridCol>
                <a:gridCol w="1411027">
                  <a:extLst>
                    <a:ext uri="{9D8B030D-6E8A-4147-A177-3AD203B41FA5}">
                      <a16:colId xmlns:a16="http://schemas.microsoft.com/office/drawing/2014/main" val="20001"/>
                    </a:ext>
                  </a:extLst>
                </a:gridCol>
                <a:gridCol w="1415630">
                  <a:extLst>
                    <a:ext uri="{9D8B030D-6E8A-4147-A177-3AD203B41FA5}">
                      <a16:colId xmlns:a16="http://schemas.microsoft.com/office/drawing/2014/main" val="20002"/>
                    </a:ext>
                  </a:extLst>
                </a:gridCol>
                <a:gridCol w="1277799">
                  <a:extLst>
                    <a:ext uri="{9D8B030D-6E8A-4147-A177-3AD203B41FA5}">
                      <a16:colId xmlns:a16="http://schemas.microsoft.com/office/drawing/2014/main" val="20003"/>
                    </a:ext>
                  </a:extLst>
                </a:gridCol>
                <a:gridCol w="1656184">
                  <a:extLst>
                    <a:ext uri="{9D8B030D-6E8A-4147-A177-3AD203B41FA5}">
                      <a16:colId xmlns:a16="http://schemas.microsoft.com/office/drawing/2014/main" val="20004"/>
                    </a:ext>
                  </a:extLst>
                </a:gridCol>
                <a:gridCol w="1296144">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10" name="Picture 9"/>
          <p:cNvPicPr>
            <a:picLocks noChangeAspect="1"/>
          </p:cNvPicPr>
          <p:nvPr/>
        </p:nvPicPr>
        <p:blipFill>
          <a:blip r:embed="rId2"/>
          <a:stretch>
            <a:fillRect/>
          </a:stretch>
        </p:blipFill>
        <p:spPr>
          <a:xfrm>
            <a:off x="5412472" y="294292"/>
            <a:ext cx="3533288" cy="1698814"/>
          </a:xfrm>
          <a:prstGeom prst="rect">
            <a:avLst/>
          </a:prstGeom>
        </p:spPr>
      </p:pic>
      <p:pic>
        <p:nvPicPr>
          <p:cNvPr id="7" name="Picture 6"/>
          <p:cNvPicPr>
            <a:picLocks noChangeAspect="1"/>
          </p:cNvPicPr>
          <p:nvPr/>
        </p:nvPicPr>
        <p:blipFill>
          <a:blip r:embed="rId3"/>
          <a:stretch>
            <a:fillRect/>
          </a:stretch>
        </p:blipFill>
        <p:spPr>
          <a:xfrm>
            <a:off x="304800" y="1600200"/>
            <a:ext cx="6317963" cy="2974400"/>
          </a:xfrm>
          <a:prstGeom prst="rect">
            <a:avLst/>
          </a:prstGeom>
        </p:spPr>
      </p:pic>
    </p:spTree>
    <p:extLst>
      <p:ext uri="{BB962C8B-B14F-4D97-AF65-F5344CB8AC3E}">
        <p14:creationId xmlns:p14="http://schemas.microsoft.com/office/powerpoint/2010/main" val="2338764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29</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3 Analysis</a:t>
            </a:r>
            <a:endParaRPr lang="en-GB" sz="2400" b="1" dirty="0">
              <a:solidFill>
                <a:srgbClr val="0033CC"/>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93820136"/>
              </p:ext>
            </p:extLst>
          </p:nvPr>
        </p:nvGraphicFramePr>
        <p:xfrm>
          <a:off x="304800" y="4794985"/>
          <a:ext cx="8496944" cy="1493520"/>
        </p:xfrm>
        <a:graphic>
          <a:graphicData uri="http://schemas.openxmlformats.org/drawingml/2006/table">
            <a:tbl>
              <a:tblPr firstRow="1" firstCol="1" bandRow="1">
                <a:tableStyleId>{5C22544A-7EE6-4342-B048-85BDC9FD1C3A}</a:tableStyleId>
              </a:tblPr>
              <a:tblGrid>
                <a:gridCol w="720080">
                  <a:extLst>
                    <a:ext uri="{9D8B030D-6E8A-4147-A177-3AD203B41FA5}">
                      <a16:colId xmlns:a16="http://schemas.microsoft.com/office/drawing/2014/main" val="20000"/>
                    </a:ext>
                  </a:extLst>
                </a:gridCol>
                <a:gridCol w="1339019">
                  <a:extLst>
                    <a:ext uri="{9D8B030D-6E8A-4147-A177-3AD203B41FA5}">
                      <a16:colId xmlns:a16="http://schemas.microsoft.com/office/drawing/2014/main" val="20001"/>
                    </a:ext>
                  </a:extLst>
                </a:gridCol>
                <a:gridCol w="1415630">
                  <a:extLst>
                    <a:ext uri="{9D8B030D-6E8A-4147-A177-3AD203B41FA5}">
                      <a16:colId xmlns:a16="http://schemas.microsoft.com/office/drawing/2014/main" val="20002"/>
                    </a:ext>
                  </a:extLst>
                </a:gridCol>
                <a:gridCol w="1277799">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224136">
                  <a:extLst>
                    <a:ext uri="{9D8B030D-6E8A-4147-A177-3AD203B41FA5}">
                      <a16:colId xmlns:a16="http://schemas.microsoft.com/office/drawing/2014/main" val="20005"/>
                    </a:ext>
                  </a:extLst>
                </a:gridCol>
                <a:gridCol w="1080120">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D, F</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1400" b="1" i="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EC</a:t>
                      </a: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9" name="Picture 8"/>
          <p:cNvPicPr>
            <a:picLocks noChangeAspect="1"/>
          </p:cNvPicPr>
          <p:nvPr/>
        </p:nvPicPr>
        <p:blipFill>
          <a:blip r:embed="rId2"/>
          <a:stretch>
            <a:fillRect/>
          </a:stretch>
        </p:blipFill>
        <p:spPr>
          <a:xfrm>
            <a:off x="762000" y="1600200"/>
            <a:ext cx="6031651" cy="2945800"/>
          </a:xfrm>
          <a:prstGeom prst="rect">
            <a:avLst/>
          </a:prstGeom>
        </p:spPr>
      </p:pic>
      <p:pic>
        <p:nvPicPr>
          <p:cNvPr id="12" name="Picture 11"/>
          <p:cNvPicPr>
            <a:picLocks noChangeAspect="1"/>
          </p:cNvPicPr>
          <p:nvPr/>
        </p:nvPicPr>
        <p:blipFill>
          <a:blip r:embed="rId3"/>
          <a:stretch>
            <a:fillRect/>
          </a:stretch>
        </p:blipFill>
        <p:spPr>
          <a:xfrm>
            <a:off x="5412472" y="294292"/>
            <a:ext cx="3533288" cy="1698814"/>
          </a:xfrm>
          <a:prstGeom prst="rect">
            <a:avLst/>
          </a:prstGeom>
        </p:spPr>
      </p:pic>
    </p:spTree>
    <p:extLst>
      <p:ext uri="{BB962C8B-B14F-4D97-AF65-F5344CB8AC3E}">
        <p14:creationId xmlns:p14="http://schemas.microsoft.com/office/powerpoint/2010/main" val="32140061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ipe(up)">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Objectives of the Present lecture</a:t>
            </a:r>
            <a:endParaRPr lang="en-US" sz="2800" b="1" dirty="0"/>
          </a:p>
        </p:txBody>
      </p:sp>
      <p:sp>
        <p:nvSpPr>
          <p:cNvPr id="3" name="Date Placeholder 2"/>
          <p:cNvSpPr>
            <a:spLocks noGrp="1"/>
          </p:cNvSpPr>
          <p:nvPr>
            <p:ph type="dt" sz="half" idx="10"/>
          </p:nvPr>
        </p:nvSpPr>
        <p:spPr/>
        <p:txBody>
          <a:bodyPr/>
          <a:lstStyle/>
          <a:p>
            <a:fld id="{B78C10FE-6EE9-493E-B516-EB0A1ACDAF08}"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a:t>
            </a:fld>
            <a:endParaRPr lang="en-US"/>
          </a:p>
        </p:txBody>
      </p:sp>
      <p:sp>
        <p:nvSpPr>
          <p:cNvPr id="6" name="Content Placeholder 5"/>
          <p:cNvSpPr>
            <a:spLocks noGrp="1"/>
          </p:cNvSpPr>
          <p:nvPr>
            <p:ph sz="quarter"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To discuss types, causes and parties responsible for delays in a project</a:t>
            </a:r>
          </a:p>
          <a:p>
            <a:r>
              <a:rPr lang="en-US" sz="2800" dirty="0" smtClean="0">
                <a:solidFill>
                  <a:srgbClr val="C00000"/>
                </a:solidFill>
                <a:latin typeface="Times New Roman" panose="02020603050405020304" pitchFamily="18" charset="0"/>
                <a:cs typeface="Times New Roman" panose="02020603050405020304" pitchFamily="18" charset="0"/>
              </a:rPr>
              <a:t>To learn how to carry out the delay analysis using </a:t>
            </a:r>
            <a:r>
              <a:rPr lang="en-US" sz="2800" dirty="0" smtClean="0">
                <a:solidFill>
                  <a:srgbClr val="000099"/>
                </a:solidFill>
                <a:latin typeface="Times New Roman" pitchFamily="18" charset="0"/>
                <a:cs typeface="Times New Roman" pitchFamily="18" charset="0"/>
              </a:rPr>
              <a:t>Day-by-Day </a:t>
            </a:r>
            <a:r>
              <a:rPr lang="en-US" sz="2800" dirty="0">
                <a:solidFill>
                  <a:srgbClr val="000099"/>
                </a:solidFill>
                <a:latin typeface="Times New Roman" pitchFamily="18" charset="0"/>
                <a:cs typeface="Times New Roman" pitchFamily="18" charset="0"/>
              </a:rPr>
              <a:t>analysis </a:t>
            </a:r>
            <a:r>
              <a:rPr lang="en-US" sz="2800" dirty="0" smtClean="0">
                <a:solidFill>
                  <a:srgbClr val="000099"/>
                </a:solidFill>
                <a:latin typeface="Times New Roman" pitchFamily="18" charset="0"/>
                <a:cs typeface="Times New Roman" pitchFamily="18" charset="0"/>
              </a:rPr>
              <a:t>technique</a:t>
            </a:r>
            <a:endParaRPr lang="en-US" altLang="en-US" sz="2800" dirty="0" smtClean="0">
              <a:solidFill>
                <a:srgbClr val="C00000"/>
              </a:solidFill>
              <a:latin typeface="Times New Roman" panose="02020603050405020304" pitchFamily="18" charset="0"/>
              <a:cs typeface="Times New Roman" panose="02020603050405020304" pitchFamily="18" charset="0"/>
            </a:endParaRPr>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30</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5 and 6 Analysis</a:t>
            </a:r>
            <a:endParaRPr lang="en-GB" sz="2400" b="1" dirty="0">
              <a:solidFill>
                <a:srgbClr val="0033CC"/>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3704896132"/>
              </p:ext>
            </p:extLst>
          </p:nvPr>
        </p:nvGraphicFramePr>
        <p:xfrm>
          <a:off x="251520" y="4874940"/>
          <a:ext cx="8640960" cy="1493520"/>
        </p:xfrm>
        <a:graphic>
          <a:graphicData uri="http://schemas.openxmlformats.org/drawingml/2006/table">
            <a:tbl>
              <a:tblPr firstRow="1" firstCol="1" bandRow="1">
                <a:tableStyleId>{5C22544A-7EE6-4342-B048-85BDC9FD1C3A}</a:tableStyleId>
              </a:tblPr>
              <a:tblGrid>
                <a:gridCol w="720080">
                  <a:extLst>
                    <a:ext uri="{9D8B030D-6E8A-4147-A177-3AD203B41FA5}">
                      <a16:colId xmlns:a16="http://schemas.microsoft.com/office/drawing/2014/main" val="20000"/>
                    </a:ext>
                  </a:extLst>
                </a:gridCol>
                <a:gridCol w="1339019">
                  <a:extLst>
                    <a:ext uri="{9D8B030D-6E8A-4147-A177-3AD203B41FA5}">
                      <a16:colId xmlns:a16="http://schemas.microsoft.com/office/drawing/2014/main" val="20001"/>
                    </a:ext>
                  </a:extLst>
                </a:gridCol>
                <a:gridCol w="1415630">
                  <a:extLst>
                    <a:ext uri="{9D8B030D-6E8A-4147-A177-3AD203B41FA5}">
                      <a16:colId xmlns:a16="http://schemas.microsoft.com/office/drawing/2014/main" val="20002"/>
                    </a:ext>
                  </a:extLst>
                </a:gridCol>
                <a:gridCol w="1277799">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368152">
                  <a:extLst>
                    <a:ext uri="{9D8B030D-6E8A-4147-A177-3AD203B41FA5}">
                      <a16:colId xmlns:a16="http://schemas.microsoft.com/office/drawing/2014/main" val="20005"/>
                    </a:ext>
                  </a:extLst>
                </a:gridCol>
                <a:gridCol w="1080120">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D, F</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1400" b="1" i="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EC</a:t>
                      </a: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5&amp;6</a:t>
                      </a:r>
                      <a:endPar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6" name="Picture 5"/>
          <p:cNvPicPr>
            <a:picLocks noChangeAspect="1"/>
          </p:cNvPicPr>
          <p:nvPr/>
        </p:nvPicPr>
        <p:blipFill>
          <a:blip r:embed="rId2"/>
          <a:stretch>
            <a:fillRect/>
          </a:stretch>
        </p:blipFill>
        <p:spPr>
          <a:xfrm>
            <a:off x="251520" y="1828800"/>
            <a:ext cx="6317963" cy="2879067"/>
          </a:xfrm>
          <a:prstGeom prst="rect">
            <a:avLst/>
          </a:prstGeom>
        </p:spPr>
      </p:pic>
      <p:pic>
        <p:nvPicPr>
          <p:cNvPr id="12" name="Picture 11"/>
          <p:cNvPicPr>
            <a:picLocks noChangeAspect="1"/>
          </p:cNvPicPr>
          <p:nvPr/>
        </p:nvPicPr>
        <p:blipFill>
          <a:blip r:embed="rId3"/>
          <a:stretch>
            <a:fillRect/>
          </a:stretch>
        </p:blipFill>
        <p:spPr>
          <a:xfrm>
            <a:off x="5412472" y="294292"/>
            <a:ext cx="3533288" cy="1698814"/>
          </a:xfrm>
          <a:prstGeom prst="rect">
            <a:avLst/>
          </a:prstGeom>
        </p:spPr>
      </p:pic>
    </p:spTree>
    <p:extLst>
      <p:ext uri="{BB962C8B-B14F-4D97-AF65-F5344CB8AC3E}">
        <p14:creationId xmlns:p14="http://schemas.microsoft.com/office/powerpoint/2010/main" val="355083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31</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11 Analysis</a:t>
            </a:r>
            <a:endParaRPr lang="en-GB" sz="2400" b="1" dirty="0">
              <a:solidFill>
                <a:srgbClr val="0033CC"/>
              </a:solidFill>
            </a:endParaRPr>
          </a:p>
        </p:txBody>
      </p:sp>
      <p:graphicFrame>
        <p:nvGraphicFramePr>
          <p:cNvPr id="11" name="Table 10"/>
          <p:cNvGraphicFramePr>
            <a:graphicFrameLocks noGrp="1"/>
          </p:cNvGraphicFramePr>
          <p:nvPr>
            <p:extLst>
              <p:ext uri="{D42A27DB-BD31-4B8C-83A1-F6EECF244321}">
                <p14:modId xmlns:p14="http://schemas.microsoft.com/office/powerpoint/2010/main" val="2029096127"/>
              </p:ext>
            </p:extLst>
          </p:nvPr>
        </p:nvGraphicFramePr>
        <p:xfrm>
          <a:off x="179512" y="4993927"/>
          <a:ext cx="8496944" cy="1493520"/>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20000"/>
                    </a:ext>
                  </a:extLst>
                </a:gridCol>
                <a:gridCol w="1411027">
                  <a:extLst>
                    <a:ext uri="{9D8B030D-6E8A-4147-A177-3AD203B41FA5}">
                      <a16:colId xmlns:a16="http://schemas.microsoft.com/office/drawing/2014/main" val="20001"/>
                    </a:ext>
                  </a:extLst>
                </a:gridCol>
                <a:gridCol w="1415630">
                  <a:extLst>
                    <a:ext uri="{9D8B030D-6E8A-4147-A177-3AD203B41FA5}">
                      <a16:colId xmlns:a16="http://schemas.microsoft.com/office/drawing/2014/main" val="20002"/>
                    </a:ext>
                  </a:extLst>
                </a:gridCol>
                <a:gridCol w="1277799">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296144">
                  <a:extLst>
                    <a:ext uri="{9D8B030D-6E8A-4147-A177-3AD203B41FA5}">
                      <a16:colId xmlns:a16="http://schemas.microsoft.com/office/drawing/2014/main" val="20005"/>
                    </a:ext>
                  </a:extLst>
                </a:gridCol>
                <a:gridCol w="1080120">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D, F</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1400" b="1" i="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EC</a:t>
                      </a: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5&amp;6</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11</a:t>
                      </a:r>
                      <a:endPar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C, G</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C(</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 G(</a:t>
                      </a:r>
                      <a:r>
                        <a:rPr lang="en-US" sz="1400" b="1" i="1" kern="1600" cap="all" dirty="0" smtClean="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EC</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b="1" kern="1600" cap="all" dirty="0" smtClean="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12" name="Picture 11"/>
          <p:cNvPicPr>
            <a:picLocks noChangeAspect="1"/>
          </p:cNvPicPr>
          <p:nvPr/>
        </p:nvPicPr>
        <p:blipFill>
          <a:blip r:embed="rId2"/>
          <a:stretch>
            <a:fillRect/>
          </a:stretch>
        </p:blipFill>
        <p:spPr>
          <a:xfrm>
            <a:off x="6512156" y="3588964"/>
            <a:ext cx="2323996" cy="1172968"/>
          </a:xfrm>
          <a:prstGeom prst="rect">
            <a:avLst/>
          </a:prstGeom>
        </p:spPr>
      </p:pic>
      <p:sp>
        <p:nvSpPr>
          <p:cNvPr id="8" name="Rectangle 7"/>
          <p:cNvSpPr/>
          <p:nvPr/>
        </p:nvSpPr>
        <p:spPr>
          <a:xfrm>
            <a:off x="276726" y="1027613"/>
            <a:ext cx="5382099" cy="954107"/>
          </a:xfrm>
          <a:prstGeom prst="rect">
            <a:avLst/>
          </a:prstGeom>
        </p:spPr>
        <p:txBody>
          <a:bodyPr wrap="square">
            <a:spAutoFit/>
          </a:bodyPr>
          <a:lstStyle/>
          <a:p>
            <a:pPr algn="just"/>
            <a:r>
              <a:rPr lang="en-US" sz="1400" b="1" dirty="0">
                <a:solidFill>
                  <a:srgbClr val="0033CC"/>
                </a:solidFill>
                <a:latin typeface="Times New Roman" panose="02020603050405020304" pitchFamily="18" charset="0"/>
                <a:cs typeface="Times New Roman" panose="02020603050405020304" pitchFamily="18" charset="0"/>
              </a:rPr>
              <a:t>Remark:</a:t>
            </a:r>
            <a:r>
              <a:rPr lang="en-US" sz="1400" dirty="0">
                <a:solidFill>
                  <a:srgbClr val="0033CC"/>
                </a:solidFill>
                <a:latin typeface="Times New Roman" panose="02020603050405020304" pitchFamily="18" charset="0"/>
                <a:cs typeface="Times New Roman" panose="02020603050405020304" pitchFamily="18" charset="0"/>
              </a:rPr>
              <a:t> notice delays of days 11,12,13 are for different responsible parties for concurrent activities. Hence, consider day by day analysis and concurrent rule. (If the reason is not either owner or contractor, the reason is 3</a:t>
            </a:r>
            <a:r>
              <a:rPr lang="en-US" sz="1400" baseline="30000" dirty="0">
                <a:solidFill>
                  <a:srgbClr val="0033CC"/>
                </a:solidFill>
                <a:latin typeface="Times New Roman" panose="02020603050405020304" pitchFamily="18" charset="0"/>
                <a:cs typeface="Times New Roman" panose="02020603050405020304" pitchFamily="18" charset="0"/>
              </a:rPr>
              <a:t>rd</a:t>
            </a:r>
            <a:r>
              <a:rPr lang="en-US" sz="1400" dirty="0">
                <a:solidFill>
                  <a:srgbClr val="0033CC"/>
                </a:solidFill>
                <a:latin typeface="Times New Roman" panose="02020603050405020304" pitchFamily="18" charset="0"/>
                <a:cs typeface="Times New Roman" panose="02020603050405020304" pitchFamily="18" charset="0"/>
              </a:rPr>
              <a:t> party)</a:t>
            </a:r>
          </a:p>
        </p:txBody>
      </p:sp>
      <p:pic>
        <p:nvPicPr>
          <p:cNvPr id="6" name="Picture 5"/>
          <p:cNvPicPr>
            <a:picLocks noChangeAspect="1"/>
          </p:cNvPicPr>
          <p:nvPr/>
        </p:nvPicPr>
        <p:blipFill>
          <a:blip r:embed="rId3"/>
          <a:stretch>
            <a:fillRect/>
          </a:stretch>
        </p:blipFill>
        <p:spPr>
          <a:xfrm>
            <a:off x="533400" y="1830110"/>
            <a:ext cx="6031651" cy="2879067"/>
          </a:xfrm>
          <a:prstGeom prst="rect">
            <a:avLst/>
          </a:prstGeom>
        </p:spPr>
      </p:pic>
      <p:pic>
        <p:nvPicPr>
          <p:cNvPr id="14" name="Picture 13"/>
          <p:cNvPicPr>
            <a:picLocks noChangeAspect="1"/>
          </p:cNvPicPr>
          <p:nvPr/>
        </p:nvPicPr>
        <p:blipFill>
          <a:blip r:embed="rId4"/>
          <a:stretch>
            <a:fillRect/>
          </a:stretch>
        </p:blipFill>
        <p:spPr>
          <a:xfrm>
            <a:off x="5674924" y="289092"/>
            <a:ext cx="3257773" cy="1566346"/>
          </a:xfrm>
          <a:prstGeom prst="rect">
            <a:avLst/>
          </a:prstGeom>
        </p:spPr>
      </p:pic>
    </p:spTree>
    <p:extLst>
      <p:ext uri="{BB962C8B-B14F-4D97-AF65-F5344CB8AC3E}">
        <p14:creationId xmlns:p14="http://schemas.microsoft.com/office/powerpoint/2010/main" val="2004497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up)">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32</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12 Analysis</a:t>
            </a:r>
            <a:endParaRPr lang="en-GB" sz="2400" b="1" dirty="0">
              <a:solidFill>
                <a:srgbClr val="0033CC"/>
              </a:solidFill>
            </a:endParaRPr>
          </a:p>
        </p:txBody>
      </p:sp>
      <p:pic>
        <p:nvPicPr>
          <p:cNvPr id="12" name="Picture 11"/>
          <p:cNvPicPr>
            <a:picLocks noChangeAspect="1"/>
          </p:cNvPicPr>
          <p:nvPr/>
        </p:nvPicPr>
        <p:blipFill>
          <a:blip r:embed="rId2"/>
          <a:stretch>
            <a:fillRect/>
          </a:stretch>
        </p:blipFill>
        <p:spPr>
          <a:xfrm>
            <a:off x="6504135" y="3488497"/>
            <a:ext cx="2323996" cy="1172968"/>
          </a:xfrm>
          <a:prstGeom prst="rect">
            <a:avLst/>
          </a:prstGeom>
        </p:spPr>
      </p:pic>
      <p:sp>
        <p:nvSpPr>
          <p:cNvPr id="8" name="Rectangle 7"/>
          <p:cNvSpPr/>
          <p:nvPr/>
        </p:nvSpPr>
        <p:spPr>
          <a:xfrm>
            <a:off x="276726" y="1027613"/>
            <a:ext cx="5382099" cy="954107"/>
          </a:xfrm>
          <a:prstGeom prst="rect">
            <a:avLst/>
          </a:prstGeom>
        </p:spPr>
        <p:txBody>
          <a:bodyPr wrap="square">
            <a:spAutoFit/>
          </a:bodyPr>
          <a:lstStyle/>
          <a:p>
            <a:pPr algn="just"/>
            <a:r>
              <a:rPr lang="en-US" sz="1400" b="1" dirty="0">
                <a:solidFill>
                  <a:srgbClr val="0033CC"/>
                </a:solidFill>
                <a:latin typeface="Times New Roman" panose="02020603050405020304" pitchFamily="18" charset="0"/>
                <a:cs typeface="Times New Roman" panose="02020603050405020304" pitchFamily="18" charset="0"/>
              </a:rPr>
              <a:t>Remark:</a:t>
            </a:r>
            <a:r>
              <a:rPr lang="en-US" sz="1400" dirty="0">
                <a:solidFill>
                  <a:srgbClr val="0033CC"/>
                </a:solidFill>
                <a:latin typeface="Times New Roman" panose="02020603050405020304" pitchFamily="18" charset="0"/>
                <a:cs typeface="Times New Roman" panose="02020603050405020304" pitchFamily="18" charset="0"/>
              </a:rPr>
              <a:t> notice delays of days 11,12,13 are for different responsible parties for concurrent activities. Hence, consider day by day analysis and concurrent rule. (If the reason is not either owner or contractor, the reason is 3</a:t>
            </a:r>
            <a:r>
              <a:rPr lang="en-US" sz="1400" baseline="30000" dirty="0">
                <a:solidFill>
                  <a:srgbClr val="0033CC"/>
                </a:solidFill>
                <a:latin typeface="Times New Roman" panose="02020603050405020304" pitchFamily="18" charset="0"/>
                <a:cs typeface="Times New Roman" panose="02020603050405020304" pitchFamily="18" charset="0"/>
              </a:rPr>
              <a:t>rd</a:t>
            </a:r>
            <a:r>
              <a:rPr lang="en-US" sz="1400" dirty="0">
                <a:solidFill>
                  <a:srgbClr val="0033CC"/>
                </a:solidFill>
                <a:latin typeface="Times New Roman" panose="02020603050405020304" pitchFamily="18" charset="0"/>
                <a:cs typeface="Times New Roman" panose="02020603050405020304" pitchFamily="18" charset="0"/>
              </a:rPr>
              <a:t> party)</a:t>
            </a:r>
          </a:p>
        </p:txBody>
      </p:sp>
      <p:graphicFrame>
        <p:nvGraphicFramePr>
          <p:cNvPr id="14" name="Table 13"/>
          <p:cNvGraphicFramePr>
            <a:graphicFrameLocks noGrp="1"/>
          </p:cNvGraphicFramePr>
          <p:nvPr>
            <p:extLst>
              <p:ext uri="{D42A27DB-BD31-4B8C-83A1-F6EECF244321}">
                <p14:modId xmlns:p14="http://schemas.microsoft.com/office/powerpoint/2010/main" val="2043938154"/>
              </p:ext>
            </p:extLst>
          </p:nvPr>
        </p:nvGraphicFramePr>
        <p:xfrm>
          <a:off x="267200" y="4831080"/>
          <a:ext cx="8568952" cy="1493520"/>
        </p:xfrm>
        <a:graphic>
          <a:graphicData uri="http://schemas.openxmlformats.org/drawingml/2006/table">
            <a:tbl>
              <a:tblPr firstRow="1" firstCol="1" bandRow="1">
                <a:tableStyleId>{5C22544A-7EE6-4342-B048-85BDC9FD1C3A}</a:tableStyleId>
              </a:tblPr>
              <a:tblGrid>
                <a:gridCol w="648072">
                  <a:extLst>
                    <a:ext uri="{9D8B030D-6E8A-4147-A177-3AD203B41FA5}">
                      <a16:colId xmlns:a16="http://schemas.microsoft.com/office/drawing/2014/main" val="20000"/>
                    </a:ext>
                  </a:extLst>
                </a:gridCol>
                <a:gridCol w="1411027">
                  <a:extLst>
                    <a:ext uri="{9D8B030D-6E8A-4147-A177-3AD203B41FA5}">
                      <a16:colId xmlns:a16="http://schemas.microsoft.com/office/drawing/2014/main" val="20001"/>
                    </a:ext>
                  </a:extLst>
                </a:gridCol>
                <a:gridCol w="1415630">
                  <a:extLst>
                    <a:ext uri="{9D8B030D-6E8A-4147-A177-3AD203B41FA5}">
                      <a16:colId xmlns:a16="http://schemas.microsoft.com/office/drawing/2014/main" val="20002"/>
                    </a:ext>
                  </a:extLst>
                </a:gridCol>
                <a:gridCol w="1205791">
                  <a:extLst>
                    <a:ext uri="{9D8B030D-6E8A-4147-A177-3AD203B41FA5}">
                      <a16:colId xmlns:a16="http://schemas.microsoft.com/office/drawing/2014/main" val="20003"/>
                    </a:ext>
                  </a:extLst>
                </a:gridCol>
                <a:gridCol w="1368152">
                  <a:extLst>
                    <a:ext uri="{9D8B030D-6E8A-4147-A177-3AD203B41FA5}">
                      <a16:colId xmlns:a16="http://schemas.microsoft.com/office/drawing/2014/main" val="20004"/>
                    </a:ext>
                  </a:extLst>
                </a:gridCol>
                <a:gridCol w="1368152">
                  <a:extLst>
                    <a:ext uri="{9D8B030D-6E8A-4147-A177-3AD203B41FA5}">
                      <a16:colId xmlns:a16="http://schemas.microsoft.com/office/drawing/2014/main" val="20005"/>
                    </a:ext>
                  </a:extLst>
                </a:gridCol>
                <a:gridCol w="1152128">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D, F</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1400" b="1" i="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EC</a:t>
                      </a: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5&amp;6</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C, G</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C(</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 G(</a:t>
                      </a:r>
                      <a:r>
                        <a:rPr lang="en-US" sz="1400" b="1" i="1" kern="1600" cap="all" dirty="0" smtClean="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EC</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b="1" kern="1600" cap="all" dirty="0" smtClean="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r>
                        <a:rPr lang="en-US" sz="1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12</a:t>
                      </a:r>
                      <a:endPar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C, G</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C(</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 G(</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b="1" kern="1600" cap="all" dirty="0" smtClean="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pic>
        <p:nvPicPr>
          <p:cNvPr id="6" name="Picture 5"/>
          <p:cNvPicPr>
            <a:picLocks noChangeAspect="1"/>
          </p:cNvPicPr>
          <p:nvPr/>
        </p:nvPicPr>
        <p:blipFill>
          <a:blip r:embed="rId3"/>
          <a:stretch>
            <a:fillRect/>
          </a:stretch>
        </p:blipFill>
        <p:spPr>
          <a:xfrm>
            <a:off x="157869" y="1801398"/>
            <a:ext cx="6317963" cy="2879067"/>
          </a:xfrm>
          <a:prstGeom prst="rect">
            <a:avLst/>
          </a:prstGeom>
        </p:spPr>
      </p:pic>
      <p:pic>
        <p:nvPicPr>
          <p:cNvPr id="15" name="Picture 14"/>
          <p:cNvPicPr>
            <a:picLocks noChangeAspect="1"/>
          </p:cNvPicPr>
          <p:nvPr/>
        </p:nvPicPr>
        <p:blipFill>
          <a:blip r:embed="rId4"/>
          <a:stretch>
            <a:fillRect/>
          </a:stretch>
        </p:blipFill>
        <p:spPr>
          <a:xfrm>
            <a:off x="5674924" y="289092"/>
            <a:ext cx="3257773" cy="1566346"/>
          </a:xfrm>
          <a:prstGeom prst="rect">
            <a:avLst/>
          </a:prstGeom>
        </p:spPr>
      </p:pic>
    </p:spTree>
    <p:extLst>
      <p:ext uri="{BB962C8B-B14F-4D97-AF65-F5344CB8AC3E}">
        <p14:creationId xmlns:p14="http://schemas.microsoft.com/office/powerpoint/2010/main" val="2771963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33</a:t>
            </a:fld>
            <a:endParaRPr lang="en-US"/>
          </a:p>
        </p:txBody>
      </p:sp>
      <p:sp>
        <p:nvSpPr>
          <p:cNvPr id="2" name="Title 1"/>
          <p:cNvSpPr>
            <a:spLocks noGrp="1"/>
          </p:cNvSpPr>
          <p:nvPr>
            <p:ph type="title" idx="4294967295"/>
          </p:nvPr>
        </p:nvSpPr>
        <p:spPr>
          <a:xfrm>
            <a:off x="305888" y="289560"/>
            <a:ext cx="3961312" cy="758825"/>
          </a:xfrm>
        </p:spPr>
        <p:txBody>
          <a:bodyPr>
            <a:noAutofit/>
          </a:bodyPr>
          <a:lstStyle/>
          <a:p>
            <a:r>
              <a:rPr lang="en-US" sz="2400" b="1" dirty="0" smtClean="0"/>
              <a:t>Solution (Contd.)</a:t>
            </a:r>
            <a:br>
              <a:rPr lang="en-US" sz="2400" b="1" dirty="0" smtClean="0"/>
            </a:br>
            <a:r>
              <a:rPr lang="en-US" sz="2400" b="1" dirty="0" smtClean="0">
                <a:solidFill>
                  <a:srgbClr val="0033CC"/>
                </a:solidFill>
              </a:rPr>
              <a:t>Day 13 Analysis </a:t>
            </a:r>
            <a:endParaRPr lang="en-GB" sz="2400" b="1" dirty="0">
              <a:solidFill>
                <a:srgbClr val="0033CC"/>
              </a:solidFill>
            </a:endParaRPr>
          </a:p>
        </p:txBody>
      </p:sp>
      <p:pic>
        <p:nvPicPr>
          <p:cNvPr id="12" name="Picture 11"/>
          <p:cNvPicPr>
            <a:picLocks noChangeAspect="1"/>
          </p:cNvPicPr>
          <p:nvPr/>
        </p:nvPicPr>
        <p:blipFill>
          <a:blip r:embed="rId2"/>
          <a:stretch>
            <a:fillRect/>
          </a:stretch>
        </p:blipFill>
        <p:spPr>
          <a:xfrm>
            <a:off x="6280055" y="3374654"/>
            <a:ext cx="2323996" cy="1172968"/>
          </a:xfrm>
          <a:prstGeom prst="rect">
            <a:avLst/>
          </a:prstGeom>
        </p:spPr>
      </p:pic>
      <p:sp>
        <p:nvSpPr>
          <p:cNvPr id="8" name="Rectangle 7"/>
          <p:cNvSpPr/>
          <p:nvPr/>
        </p:nvSpPr>
        <p:spPr>
          <a:xfrm>
            <a:off x="304800" y="933841"/>
            <a:ext cx="5382099" cy="954107"/>
          </a:xfrm>
          <a:prstGeom prst="rect">
            <a:avLst/>
          </a:prstGeom>
        </p:spPr>
        <p:txBody>
          <a:bodyPr wrap="square">
            <a:spAutoFit/>
          </a:bodyPr>
          <a:lstStyle/>
          <a:p>
            <a:pPr algn="just"/>
            <a:r>
              <a:rPr lang="en-US" sz="1400" b="1" dirty="0">
                <a:solidFill>
                  <a:srgbClr val="0033CC"/>
                </a:solidFill>
                <a:latin typeface="Times New Roman" panose="02020603050405020304" pitchFamily="18" charset="0"/>
                <a:cs typeface="Times New Roman" panose="02020603050405020304" pitchFamily="18" charset="0"/>
              </a:rPr>
              <a:t>Remark:</a:t>
            </a:r>
            <a:r>
              <a:rPr lang="en-US" sz="1400" dirty="0">
                <a:solidFill>
                  <a:srgbClr val="0033CC"/>
                </a:solidFill>
                <a:latin typeface="Times New Roman" panose="02020603050405020304" pitchFamily="18" charset="0"/>
                <a:cs typeface="Times New Roman" panose="02020603050405020304" pitchFamily="18" charset="0"/>
              </a:rPr>
              <a:t> notice delays of days 11,12,13 are for different responsible parties for concurrent activities. Hence, consider day by day analysis and concurrent rule. (If the reason is not either owner or contractor, the reason is 3</a:t>
            </a:r>
            <a:r>
              <a:rPr lang="en-US" sz="1400" baseline="30000" dirty="0">
                <a:solidFill>
                  <a:srgbClr val="0033CC"/>
                </a:solidFill>
                <a:latin typeface="Times New Roman" panose="02020603050405020304" pitchFamily="18" charset="0"/>
                <a:cs typeface="Times New Roman" panose="02020603050405020304" pitchFamily="18" charset="0"/>
              </a:rPr>
              <a:t>rd</a:t>
            </a:r>
            <a:r>
              <a:rPr lang="en-US" sz="1400" dirty="0">
                <a:solidFill>
                  <a:srgbClr val="0033CC"/>
                </a:solidFill>
                <a:latin typeface="Times New Roman" panose="02020603050405020304" pitchFamily="18" charset="0"/>
                <a:cs typeface="Times New Roman" panose="02020603050405020304" pitchFamily="18" charset="0"/>
              </a:rPr>
              <a:t> party)</a:t>
            </a:r>
          </a:p>
        </p:txBody>
      </p:sp>
      <p:graphicFrame>
        <p:nvGraphicFramePr>
          <p:cNvPr id="15" name="Table 14"/>
          <p:cNvGraphicFramePr>
            <a:graphicFrameLocks noGrp="1"/>
          </p:cNvGraphicFramePr>
          <p:nvPr>
            <p:extLst>
              <p:ext uri="{D42A27DB-BD31-4B8C-83A1-F6EECF244321}">
                <p14:modId xmlns:p14="http://schemas.microsoft.com/office/powerpoint/2010/main" val="2200576580"/>
              </p:ext>
            </p:extLst>
          </p:nvPr>
        </p:nvGraphicFramePr>
        <p:xfrm>
          <a:off x="195192" y="4661465"/>
          <a:ext cx="8640960" cy="1706880"/>
        </p:xfrm>
        <a:graphic>
          <a:graphicData uri="http://schemas.openxmlformats.org/drawingml/2006/table">
            <a:tbl>
              <a:tblPr firstRow="1" firstCol="1" bandRow="1">
                <a:tableStyleId>{5C22544A-7EE6-4342-B048-85BDC9FD1C3A}</a:tableStyleId>
              </a:tblPr>
              <a:tblGrid>
                <a:gridCol w="610143">
                  <a:extLst>
                    <a:ext uri="{9D8B030D-6E8A-4147-A177-3AD203B41FA5}">
                      <a16:colId xmlns:a16="http://schemas.microsoft.com/office/drawing/2014/main" val="20000"/>
                    </a:ext>
                  </a:extLst>
                </a:gridCol>
                <a:gridCol w="1448956">
                  <a:extLst>
                    <a:ext uri="{9D8B030D-6E8A-4147-A177-3AD203B41FA5}">
                      <a16:colId xmlns:a16="http://schemas.microsoft.com/office/drawing/2014/main" val="20001"/>
                    </a:ext>
                  </a:extLst>
                </a:gridCol>
                <a:gridCol w="1415630">
                  <a:extLst>
                    <a:ext uri="{9D8B030D-6E8A-4147-A177-3AD203B41FA5}">
                      <a16:colId xmlns:a16="http://schemas.microsoft.com/office/drawing/2014/main" val="20002"/>
                    </a:ext>
                  </a:extLst>
                </a:gridCol>
                <a:gridCol w="1277799">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gridCol w="1512168">
                  <a:extLst>
                    <a:ext uri="{9D8B030D-6E8A-4147-A177-3AD203B41FA5}">
                      <a16:colId xmlns:a16="http://schemas.microsoft.com/office/drawing/2014/main" val="20005"/>
                    </a:ext>
                  </a:extLst>
                </a:gridCol>
                <a:gridCol w="936104">
                  <a:extLst>
                    <a:ext uri="{9D8B030D-6E8A-4147-A177-3AD203B41FA5}">
                      <a16:colId xmlns:a16="http://schemas.microsoft.com/office/drawing/2014/main" val="20006"/>
                    </a:ext>
                  </a:extLst>
                </a:gridCol>
              </a:tblGrid>
              <a:tr h="0">
                <a:tc rowSpan="2">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Day(s</a:t>
                      </a:r>
                      <a:r>
                        <a:rPr lang="en-US" sz="1400" dirty="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Affected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Critical Activity(s</a:t>
                      </a: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Responsibility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US"/>
                    </a:p>
                  </a:txBody>
                  <a:tcPr/>
                </a:tc>
                <a:tc hMerge="1">
                  <a:txBody>
                    <a:bodyPr/>
                    <a:lstStyle/>
                    <a:p>
                      <a:endParaRPr lang="en-US"/>
                    </a:p>
                  </a:txBody>
                  <a:tcPr/>
                </a:tc>
                <a:tc rowSpan="2">
                  <a:txBody>
                    <a:bodyPr/>
                    <a:lstStyle/>
                    <a:p>
                      <a:pPr algn="ctr">
                        <a:spcAft>
                          <a:spcPts val="0"/>
                        </a:spcAft>
                      </a:pPr>
                      <a:r>
                        <a:rPr lang="en-US" sz="1400" dirty="0">
                          <a:solidFill>
                            <a:srgbClr val="000000"/>
                          </a:solidFill>
                          <a:effectLst/>
                          <a:latin typeface="Times New Roman" panose="02020603050405020304" pitchFamily="18" charset="0"/>
                          <a:cs typeface="Times New Roman" panose="02020603050405020304" pitchFamily="18" charset="0"/>
                        </a:rPr>
                        <a:t>Project </a:t>
                      </a:r>
                      <a:r>
                        <a:rPr lang="en-US" sz="1400" dirty="0" smtClean="0">
                          <a:solidFill>
                            <a:srgbClr val="000000"/>
                          </a:solidFill>
                          <a:effectLst/>
                          <a:latin typeface="Times New Roman" panose="02020603050405020304" pitchFamily="18" charset="0"/>
                          <a:cs typeface="Times New Roman" panose="02020603050405020304" pitchFamily="18" charset="0"/>
                        </a:rPr>
                        <a:t>Duration</a:t>
                      </a:r>
                      <a:endParaRPr lang="en-US" sz="1400" dirty="0">
                        <a:solidFill>
                          <a:srgbClr val="000000"/>
                        </a:solidFill>
                        <a:effectLst/>
                        <a:latin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146680">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algn="ctr">
                        <a:spcAft>
                          <a:spcPts val="0"/>
                        </a:spcAft>
                      </a:pPr>
                      <a:r>
                        <a:rPr lang="en-US" sz="1400" b="1" i="1" dirty="0" smtClean="0">
                          <a:solidFill>
                            <a:schemeClr val="accent6">
                              <a:lumMod val="50000"/>
                            </a:schemeClr>
                          </a:solidFill>
                          <a:effectLst/>
                          <a:latin typeface="Times New Roman" panose="02020603050405020304" pitchFamily="18" charset="0"/>
                          <a:cs typeface="Times New Roman" panose="02020603050405020304" pitchFamily="18" charset="0"/>
                        </a:rPr>
                        <a:t>EC</a:t>
                      </a:r>
                      <a:r>
                        <a:rPr lang="en-US" sz="140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Owner)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FF0000"/>
                          </a:solidFill>
                          <a:effectLst/>
                          <a:latin typeface="Times New Roman" panose="02020603050405020304" pitchFamily="18" charset="0"/>
                          <a:cs typeface="Times New Roman" panose="02020603050405020304" pitchFamily="18" charset="0"/>
                        </a:rPr>
                        <a:t>NE</a:t>
                      </a:r>
                      <a:r>
                        <a:rPr lang="en-US" sz="1400" b="1" i="1" baseline="0" dirty="0" smtClean="0">
                          <a:solidFill>
                            <a:srgbClr val="FF0000"/>
                          </a:solidFill>
                          <a:effectLst/>
                          <a:latin typeface="Times New Roman" panose="02020603050405020304" pitchFamily="18" charset="0"/>
                          <a:cs typeface="Times New Roman" panose="02020603050405020304" pitchFamily="18" charset="0"/>
                        </a:rPr>
                        <a:t> </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a:t>
                      </a:r>
                      <a:r>
                        <a:rPr lang="en-US" sz="1400" dirty="0" smtClean="0">
                          <a:solidFill>
                            <a:srgbClr val="000000"/>
                          </a:solidFill>
                          <a:effectLst/>
                          <a:latin typeface="Times New Roman" panose="02020603050405020304" pitchFamily="18" charset="0"/>
                          <a:cs typeface="Times New Roman" panose="02020603050405020304" pitchFamily="18" charset="0"/>
                        </a:rPr>
                        <a:t>Contractor)</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spcAft>
                          <a:spcPts val="0"/>
                        </a:spcAft>
                      </a:pPr>
                      <a:r>
                        <a:rPr lang="en-US" sz="1400" b="1" i="1" dirty="0" smtClean="0">
                          <a:solidFill>
                            <a:srgbClr val="000099"/>
                          </a:solidFill>
                          <a:effectLst/>
                          <a:latin typeface="Times New Roman" panose="02020603050405020304" pitchFamily="18" charset="0"/>
                          <a:cs typeface="Times New Roman" panose="02020603050405020304" pitchFamily="18" charset="0"/>
                        </a:rPr>
                        <a:t>EN</a:t>
                      </a:r>
                      <a:r>
                        <a:rPr lang="en-US" sz="1400" b="0" i="0" baseline="0" dirty="0" smtClean="0">
                          <a:solidFill>
                            <a:srgbClr val="000000"/>
                          </a:solidFill>
                          <a:effectLst/>
                          <a:latin typeface="Times New Roman" panose="02020603050405020304" pitchFamily="18" charset="0"/>
                          <a:cs typeface="Times New Roman" panose="02020603050405020304" pitchFamily="18" charset="0"/>
                        </a:rPr>
                        <a:t> (</a:t>
                      </a:r>
                      <a:r>
                        <a:rPr lang="en-US" sz="1400" dirty="0" smtClean="0">
                          <a:solidFill>
                            <a:srgbClr val="000000"/>
                          </a:solidFill>
                          <a:effectLst/>
                          <a:latin typeface="Times New Roman" panose="02020603050405020304" pitchFamily="18" charset="0"/>
                          <a:cs typeface="Times New Roman" panose="02020603050405020304" pitchFamily="18" charset="0"/>
                        </a:rPr>
                        <a:t>3</a:t>
                      </a:r>
                      <a:r>
                        <a:rPr lang="en-US" sz="1400" baseline="30000" dirty="0" smtClean="0">
                          <a:solidFill>
                            <a:srgbClr val="000000"/>
                          </a:solidFill>
                          <a:effectLst/>
                          <a:latin typeface="Times New Roman" panose="02020603050405020304" pitchFamily="18" charset="0"/>
                          <a:cs typeface="Times New Roman" panose="02020603050405020304" pitchFamily="18" charset="0"/>
                        </a:rPr>
                        <a:t>rd</a:t>
                      </a:r>
                      <a:r>
                        <a:rPr lang="en-US" sz="1400" dirty="0" smtClean="0">
                          <a:solidFill>
                            <a:srgbClr val="000000"/>
                          </a:solidFill>
                          <a:effectLst/>
                          <a:latin typeface="Times New Roman" panose="02020603050405020304" pitchFamily="18" charset="0"/>
                          <a:cs typeface="Times New Roman" panose="02020603050405020304" pitchFamily="18" charset="0"/>
                        </a:rPr>
                        <a:t> party)</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vMerge="1">
                  <a:txBody>
                    <a:bodyPr/>
                    <a:lstStyle/>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1"/>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r>
                        <a:rPr lang="en-US" sz="1400" dirty="0">
                          <a:solidFill>
                            <a:srgbClr val="000000"/>
                          </a:solidFill>
                          <a:effectLst/>
                          <a:latin typeface="Times New Roman" panose="02020603050405020304" pitchFamily="18" charset="0"/>
                          <a:cs typeface="Times New Roman" panose="02020603050405020304" pitchFamily="18" charset="0"/>
                        </a:rPr>
                        <a:t> </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mn-ea"/>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cs typeface="Times New Roman" panose="02020603050405020304" pitchFamily="18" charset="0"/>
                        </a:rPr>
                        <a:t>12</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D, F</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 (</a:t>
                      </a:r>
                      <a:r>
                        <a:rPr lang="en-US" sz="1400" b="1" i="1" dirty="0" smtClean="0">
                          <a:solidFill>
                            <a:srgbClr val="C00000"/>
                          </a:solidFill>
                          <a:effectLst/>
                          <a:latin typeface="Times New Roman" panose="02020603050405020304" pitchFamily="18" charset="0"/>
                          <a:ea typeface="Calibri" panose="020F0502020204030204" pitchFamily="34" charset="0"/>
                          <a:cs typeface="Times New Roman" panose="02020603050405020304" pitchFamily="18" charset="0"/>
                        </a:rPr>
                        <a:t>EC</a:t>
                      </a: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5&amp;6</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11</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C, G</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C(</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 G(</a:t>
                      </a:r>
                      <a:r>
                        <a:rPr lang="en-US" sz="1400" b="1" i="1" kern="1600" cap="all" dirty="0" smtClean="0">
                          <a:solidFill>
                            <a:srgbClr val="C00000"/>
                          </a:solidFill>
                          <a:effectLst/>
                          <a:latin typeface="Times New Roman" panose="02020603050405020304" pitchFamily="18" charset="0"/>
                          <a:ea typeface="Times New Roman" panose="02020603050405020304" pitchFamily="18" charset="0"/>
                          <a:cs typeface="Arial" panose="020B0604020202020204" pitchFamily="34" charset="0"/>
                        </a:rPr>
                        <a:t>EC</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b="1" kern="1600" cap="all" dirty="0" smtClean="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14</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0">
                <a:tc>
                  <a:txBody>
                    <a:bodyPr/>
                    <a:lstStyle/>
                    <a:p>
                      <a:pPr algn="ctr">
                        <a:spcAft>
                          <a:spcPts val="0"/>
                        </a:spcAft>
                      </a:pPr>
                      <a:r>
                        <a:rPr lang="en-US" sz="140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12</a:t>
                      </a:r>
                      <a:endParaRPr lang="en-US" sz="14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C, G</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C(</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 G(</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b="1" kern="1600" cap="all" dirty="0" smtClean="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0">
                <a:tc>
                  <a:txBody>
                    <a:bodyPr/>
                    <a:lstStyle/>
                    <a:p>
                      <a:pPr algn="ctr">
                        <a:spcAft>
                          <a:spcPts val="0"/>
                        </a:spcAft>
                      </a:pPr>
                      <a:r>
                        <a:rPr lang="en-US" sz="1400"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13</a:t>
                      </a:r>
                      <a:endParaRPr lang="en-US" sz="14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rPr>
                        <a:t>C, G</a:t>
                      </a:r>
                      <a:endParaRPr lang="en-US" sz="1400" dirty="0">
                        <a:solidFill>
                          <a:srgbClr val="000099"/>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C(</a:t>
                      </a:r>
                      <a:r>
                        <a:rPr lang="en-US" sz="1400" b="1" i="1" kern="1600" cap="all" dirty="0" smtClean="0">
                          <a:solidFill>
                            <a:srgbClr val="FF0000"/>
                          </a:solidFill>
                          <a:effectLst/>
                          <a:latin typeface="Times New Roman" panose="02020603050405020304" pitchFamily="18" charset="0"/>
                          <a:ea typeface="Times New Roman" panose="02020603050405020304" pitchFamily="18" charset="0"/>
                          <a:cs typeface="Arial" panose="020B0604020202020204" pitchFamily="34" charset="0"/>
                        </a:rPr>
                        <a:t>NE</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 G(</a:t>
                      </a:r>
                      <a:r>
                        <a:rPr lang="en-US" sz="1400" b="1" i="1" kern="1600" cap="all" dirty="0" smtClean="0">
                          <a:solidFill>
                            <a:srgbClr val="000099"/>
                          </a:solidFill>
                          <a:effectLst/>
                          <a:latin typeface="Times New Roman" panose="02020603050405020304" pitchFamily="18" charset="0"/>
                          <a:ea typeface="Times New Roman" panose="02020603050405020304" pitchFamily="18" charset="0"/>
                          <a:cs typeface="Arial" panose="020B0604020202020204" pitchFamily="34" charset="0"/>
                        </a:rPr>
                        <a:t>en</a:t>
                      </a:r>
                      <a:r>
                        <a:rPr lang="en-US" sz="1400" b="0" kern="1600" cap="all" dirty="0" smtClean="0">
                          <a:effectLst/>
                          <a:latin typeface="Times New Roman" panose="02020603050405020304" pitchFamily="18" charset="0"/>
                          <a:ea typeface="Times New Roman" panose="02020603050405020304" pitchFamily="18" charset="0"/>
                          <a:cs typeface="Arial" panose="020B0604020202020204" pitchFamily="34" charset="0"/>
                        </a:rPr>
                        <a:t>)</a:t>
                      </a:r>
                      <a:endParaRPr lang="en-US" sz="1400" b="1" kern="1600" cap="all" dirty="0" smtClean="0">
                        <a:effectLst/>
                        <a:latin typeface="Times New Roman" panose="02020603050405020304" pitchFamily="18" charset="0"/>
                        <a:ea typeface="Times New Roman" panose="02020603050405020304" pitchFamily="18" charset="0"/>
                        <a:cs typeface="Arial" panose="020B060402020202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0" dirty="0" smtClean="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0</a:t>
                      </a:r>
                      <a:endParaRPr lang="en-US" sz="14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b="1" dirty="0" smtClean="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1</a:t>
                      </a:r>
                      <a:endParaRPr lang="en-US" sz="140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spcAft>
                          <a:spcPts val="0"/>
                        </a:spcAft>
                      </a:pPr>
                      <a:r>
                        <a:rPr lang="en-US" sz="1400" dirty="0" smtClean="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16</a:t>
                      </a:r>
                      <a:endPar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7" name="Rectangle 6"/>
          <p:cNvSpPr/>
          <p:nvPr/>
        </p:nvSpPr>
        <p:spPr>
          <a:xfrm>
            <a:off x="6339932" y="3005378"/>
            <a:ext cx="2244525" cy="369332"/>
          </a:xfrm>
          <a:prstGeom prst="rect">
            <a:avLst/>
          </a:prstGeom>
        </p:spPr>
        <p:txBody>
          <a:bodyPr wrap="none">
            <a:spAutoFit/>
          </a:bodyPr>
          <a:lstStyle/>
          <a:p>
            <a:r>
              <a:rPr lang="en-US" b="1" dirty="0">
                <a:solidFill>
                  <a:srgbClr val="0033CC"/>
                </a:solidFill>
              </a:rPr>
              <a:t>(FINAL RESULT)</a:t>
            </a:r>
            <a:endParaRPr lang="en-GB" dirty="0"/>
          </a:p>
        </p:txBody>
      </p:sp>
      <p:pic>
        <p:nvPicPr>
          <p:cNvPr id="10" name="Picture 9"/>
          <p:cNvPicPr>
            <a:picLocks noChangeAspect="1"/>
          </p:cNvPicPr>
          <p:nvPr/>
        </p:nvPicPr>
        <p:blipFill>
          <a:blip r:embed="rId3"/>
          <a:stretch>
            <a:fillRect/>
          </a:stretch>
        </p:blipFill>
        <p:spPr>
          <a:xfrm>
            <a:off x="76200" y="1668555"/>
            <a:ext cx="6317963" cy="2879067"/>
          </a:xfrm>
          <a:prstGeom prst="rect">
            <a:avLst/>
          </a:prstGeom>
        </p:spPr>
      </p:pic>
      <p:pic>
        <p:nvPicPr>
          <p:cNvPr id="14" name="Picture 13"/>
          <p:cNvPicPr>
            <a:picLocks noChangeAspect="1"/>
          </p:cNvPicPr>
          <p:nvPr/>
        </p:nvPicPr>
        <p:blipFill>
          <a:blip r:embed="rId4"/>
          <a:stretch>
            <a:fillRect/>
          </a:stretch>
        </p:blipFill>
        <p:spPr>
          <a:xfrm>
            <a:off x="5674924" y="289092"/>
            <a:ext cx="3257773" cy="1566346"/>
          </a:xfrm>
          <a:prstGeom prst="rect">
            <a:avLst/>
          </a:prstGeom>
        </p:spPr>
      </p:pic>
      <p:sp>
        <p:nvSpPr>
          <p:cNvPr id="13" name="TextBox 12"/>
          <p:cNvSpPr txBox="1"/>
          <p:nvPr/>
        </p:nvSpPr>
        <p:spPr>
          <a:xfrm>
            <a:off x="6413856" y="1878449"/>
            <a:ext cx="2422296" cy="1169551"/>
          </a:xfrm>
          <a:prstGeom prst="rect">
            <a:avLst/>
          </a:prstGeom>
          <a:noFill/>
        </p:spPr>
        <p:txBody>
          <a:bodyPr wrap="square" rtlCol="0">
            <a:spAutoFit/>
          </a:bodyPr>
          <a:lstStyle/>
          <a:p>
            <a:r>
              <a:rPr lang="en-US" sz="1400" dirty="0" smtClean="0">
                <a:solidFill>
                  <a:srgbClr val="C00000"/>
                </a:solidFill>
              </a:rPr>
              <a:t>Conclusion: </a:t>
            </a:r>
            <a:r>
              <a:rPr lang="en-US" sz="1400" dirty="0" smtClean="0">
                <a:solidFill>
                  <a:srgbClr val="3A34BC"/>
                </a:solidFill>
              </a:rPr>
              <a:t>Out of a total delay of 4 days, 1 day delay is due to Owner, 1 day due to contractor and 2 days delay are due to third party.</a:t>
            </a:r>
            <a:endParaRPr lang="en-GB" sz="1400" dirty="0">
              <a:solidFill>
                <a:srgbClr val="3A34BC"/>
              </a:solidFill>
            </a:endParaRPr>
          </a:p>
        </p:txBody>
      </p:sp>
    </p:spTree>
    <p:extLst>
      <p:ext uri="{BB962C8B-B14F-4D97-AF65-F5344CB8AC3E}">
        <p14:creationId xmlns:p14="http://schemas.microsoft.com/office/powerpoint/2010/main" val="3465543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 calcmode="lin" valueType="num">
                                      <p:cBhvr additive="base">
                                        <p:cTn id="12" dur="500" fill="hold"/>
                                        <p:tgtEl>
                                          <p:spTgt spid="13"/>
                                        </p:tgtEl>
                                        <p:attrNameLst>
                                          <p:attrName>ppt_x</p:attrName>
                                        </p:attrNameLst>
                                      </p:cBhvr>
                                      <p:tavLst>
                                        <p:tav tm="0">
                                          <p:val>
                                            <p:strVal val="#ppt_x"/>
                                          </p:val>
                                        </p:tav>
                                        <p:tav tm="100000">
                                          <p:val>
                                            <p:strVal val="#ppt_x"/>
                                          </p:val>
                                        </p:tav>
                                      </p:tavLst>
                                    </p:anim>
                                    <p:anim calcmode="lin" valueType="num">
                                      <p:cBhvr additive="base">
                                        <p:cTn id="1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34</a:t>
            </a:fld>
            <a:endParaRPr lang="en-US"/>
          </a:p>
        </p:txBody>
      </p:sp>
      <p:sp>
        <p:nvSpPr>
          <p:cNvPr id="2" name="Title 1"/>
          <p:cNvSpPr>
            <a:spLocks noGrp="1"/>
          </p:cNvSpPr>
          <p:nvPr>
            <p:ph type="title" idx="4294967295"/>
          </p:nvPr>
        </p:nvSpPr>
        <p:spPr>
          <a:xfrm>
            <a:off x="272716" y="270904"/>
            <a:ext cx="4201233" cy="758825"/>
          </a:xfrm>
        </p:spPr>
        <p:txBody>
          <a:bodyPr>
            <a:normAutofit/>
          </a:bodyPr>
          <a:lstStyle/>
          <a:p>
            <a:r>
              <a:rPr lang="en-US" b="1" dirty="0" smtClean="0"/>
              <a:t>Home Work (HW)</a:t>
            </a:r>
            <a:endParaRPr lang="en-GB" b="1" dirty="0"/>
          </a:p>
        </p:txBody>
      </p:sp>
      <p:sp>
        <p:nvSpPr>
          <p:cNvPr id="6" name="Rectangle 5"/>
          <p:cNvSpPr/>
          <p:nvPr/>
        </p:nvSpPr>
        <p:spPr>
          <a:xfrm>
            <a:off x="32084" y="1141457"/>
            <a:ext cx="5546558" cy="1754326"/>
          </a:xfrm>
          <a:prstGeom prst="rect">
            <a:avLst/>
          </a:prstGeom>
        </p:spPr>
        <p:txBody>
          <a:bodyPr wrap="square">
            <a:spAutoFit/>
          </a:bodyPr>
          <a:lstStyle/>
          <a:p>
            <a:pPr marL="88900" algn="just">
              <a:defRPr/>
            </a:pPr>
            <a:r>
              <a:rPr lang="en-US" dirty="0">
                <a:solidFill>
                  <a:srgbClr val="0033CC"/>
                </a:solidFill>
                <a:latin typeface="Times New Roman" panose="02020603050405020304" pitchFamily="18" charset="0"/>
                <a:cs typeface="Times New Roman" panose="02020603050405020304" pitchFamily="18" charset="0"/>
              </a:rPr>
              <a:t>Consider the small contract initial planning shown in table (1). During project </a:t>
            </a:r>
            <a:r>
              <a:rPr lang="en-US" dirty="0" smtClean="0">
                <a:solidFill>
                  <a:srgbClr val="0033CC"/>
                </a:solidFill>
                <a:latin typeface="Times New Roman" panose="02020603050405020304" pitchFamily="18" charset="0"/>
                <a:cs typeface="Times New Roman" panose="02020603050405020304" pitchFamily="18" charset="0"/>
              </a:rPr>
              <a:t>execution, </a:t>
            </a:r>
            <a:r>
              <a:rPr lang="en-US" dirty="0">
                <a:solidFill>
                  <a:srgbClr val="0033CC"/>
                </a:solidFill>
                <a:latin typeface="Times New Roman" panose="02020603050405020304" pitchFamily="18" charset="0"/>
                <a:cs typeface="Times New Roman" panose="02020603050405020304" pitchFamily="18" charset="0"/>
              </a:rPr>
              <a:t>work changes and delays were recorded as shown in table (2</a:t>
            </a:r>
            <a:r>
              <a:rPr lang="en-US" dirty="0" smtClean="0">
                <a:solidFill>
                  <a:srgbClr val="0033CC"/>
                </a:solidFill>
                <a:latin typeface="Times New Roman" panose="02020603050405020304" pitchFamily="18" charset="0"/>
                <a:cs typeface="Times New Roman" panose="02020603050405020304" pitchFamily="18" charset="0"/>
              </a:rPr>
              <a:t>).</a:t>
            </a:r>
          </a:p>
          <a:p>
            <a:pPr marL="546100" indent="-457200" algn="just">
              <a:buFont typeface="+mj-lt"/>
              <a:buAutoNum type="alphaLcParenR"/>
              <a:defRPr/>
            </a:pPr>
            <a:r>
              <a:rPr lang="en-US" dirty="0" smtClean="0">
                <a:solidFill>
                  <a:srgbClr val="0033CC"/>
                </a:solidFill>
                <a:latin typeface="Times New Roman" panose="02020603050405020304" pitchFamily="18" charset="0"/>
                <a:cs typeface="Times New Roman" panose="02020603050405020304" pitchFamily="18" charset="0"/>
              </a:rPr>
              <a:t>Draw </a:t>
            </a:r>
            <a:r>
              <a:rPr lang="en-US" dirty="0">
                <a:solidFill>
                  <a:srgbClr val="0033CC"/>
                </a:solidFill>
                <a:latin typeface="Times New Roman" panose="02020603050405020304" pitchFamily="18" charset="0"/>
                <a:cs typeface="Times New Roman" panose="02020603050405020304" pitchFamily="18" charset="0"/>
              </a:rPr>
              <a:t>the as-planned and as-built schedule, and </a:t>
            </a:r>
          </a:p>
          <a:p>
            <a:pPr marL="546100" indent="-457200" algn="just">
              <a:buAutoNum type="alphaLcParenR"/>
              <a:defRPr/>
            </a:pPr>
            <a:r>
              <a:rPr lang="en-US" dirty="0">
                <a:solidFill>
                  <a:srgbClr val="0033CC"/>
                </a:solidFill>
                <a:latin typeface="Times New Roman" panose="02020603050405020304" pitchFamily="18" charset="0"/>
                <a:cs typeface="Times New Roman" panose="02020603050405020304" pitchFamily="18" charset="0"/>
              </a:rPr>
              <a:t>Determine how each party is responsible for the contract delayed completion.</a:t>
            </a:r>
          </a:p>
        </p:txBody>
      </p:sp>
      <p:pic>
        <p:nvPicPr>
          <p:cNvPr id="7" name="Picture 6"/>
          <p:cNvPicPr>
            <a:picLocks noChangeAspect="1"/>
          </p:cNvPicPr>
          <p:nvPr/>
        </p:nvPicPr>
        <p:blipFill>
          <a:blip r:embed="rId2"/>
          <a:stretch>
            <a:fillRect/>
          </a:stretch>
        </p:blipFill>
        <p:spPr>
          <a:xfrm>
            <a:off x="5787189" y="304800"/>
            <a:ext cx="2950627" cy="2683256"/>
          </a:xfrm>
          <a:prstGeom prst="rect">
            <a:avLst/>
          </a:prstGeom>
        </p:spPr>
      </p:pic>
      <p:pic>
        <p:nvPicPr>
          <p:cNvPr id="13" name="Picture 12"/>
          <p:cNvPicPr>
            <a:picLocks noChangeAspect="1"/>
          </p:cNvPicPr>
          <p:nvPr/>
        </p:nvPicPr>
        <p:blipFill>
          <a:blip r:embed="rId3"/>
          <a:stretch>
            <a:fillRect/>
          </a:stretch>
        </p:blipFill>
        <p:spPr>
          <a:xfrm>
            <a:off x="606195" y="3405002"/>
            <a:ext cx="7322010" cy="2894118"/>
          </a:xfrm>
          <a:prstGeom prst="rect">
            <a:avLst/>
          </a:prstGeom>
        </p:spPr>
      </p:pic>
    </p:spTree>
    <p:extLst>
      <p:ext uri="{BB962C8B-B14F-4D97-AF65-F5344CB8AC3E}">
        <p14:creationId xmlns:p14="http://schemas.microsoft.com/office/powerpoint/2010/main" val="4249824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902E2E6-52F6-47E6-BD6C-EF98A01C7EEF}"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35</a:t>
            </a:fld>
            <a:endParaRPr lang="en-US"/>
          </a:p>
        </p:txBody>
      </p:sp>
      <p:sp>
        <p:nvSpPr>
          <p:cNvPr id="2" name="Title 1"/>
          <p:cNvSpPr>
            <a:spLocks noGrp="1"/>
          </p:cNvSpPr>
          <p:nvPr>
            <p:ph type="title" idx="4294967295"/>
          </p:nvPr>
        </p:nvSpPr>
        <p:spPr>
          <a:xfrm>
            <a:off x="304800" y="384874"/>
            <a:ext cx="2881563" cy="758825"/>
          </a:xfrm>
        </p:spPr>
        <p:txBody>
          <a:bodyPr>
            <a:noAutofit/>
          </a:bodyPr>
          <a:lstStyle/>
          <a:p>
            <a:r>
              <a:rPr lang="en-US" sz="2400" b="1" dirty="0" smtClean="0"/>
              <a:t>HW (Contd.)</a:t>
            </a:r>
            <a:endParaRPr lang="en-GB" sz="2400" b="1" dirty="0">
              <a:solidFill>
                <a:srgbClr val="0033CC"/>
              </a:solidFill>
            </a:endParaRPr>
          </a:p>
        </p:txBody>
      </p:sp>
      <p:grpSp>
        <p:nvGrpSpPr>
          <p:cNvPr id="14" name="Group 13"/>
          <p:cNvGrpSpPr/>
          <p:nvPr/>
        </p:nvGrpSpPr>
        <p:grpSpPr>
          <a:xfrm>
            <a:off x="1447800" y="384873"/>
            <a:ext cx="7224687" cy="2793907"/>
            <a:chOff x="1447800" y="384873"/>
            <a:chExt cx="7224687" cy="2793907"/>
          </a:xfrm>
        </p:grpSpPr>
        <p:pic>
          <p:nvPicPr>
            <p:cNvPr id="7" name="Picture 6"/>
            <p:cNvPicPr>
              <a:picLocks noChangeAspect="1"/>
            </p:cNvPicPr>
            <p:nvPr/>
          </p:nvPicPr>
          <p:blipFill>
            <a:blip r:embed="rId2"/>
            <a:stretch>
              <a:fillRect/>
            </a:stretch>
          </p:blipFill>
          <p:spPr>
            <a:xfrm>
              <a:off x="3733800" y="384873"/>
              <a:ext cx="4938687" cy="2793907"/>
            </a:xfrm>
            <a:prstGeom prst="rect">
              <a:avLst/>
            </a:prstGeom>
          </p:spPr>
        </p:pic>
        <p:sp>
          <p:nvSpPr>
            <p:cNvPr id="13" name="TextBox 12"/>
            <p:cNvSpPr txBox="1"/>
            <p:nvPr/>
          </p:nvSpPr>
          <p:spPr>
            <a:xfrm>
              <a:off x="1447800" y="2202803"/>
              <a:ext cx="2590800" cy="369332"/>
            </a:xfrm>
            <a:prstGeom prst="rect">
              <a:avLst/>
            </a:prstGeom>
            <a:noFill/>
          </p:spPr>
          <p:txBody>
            <a:bodyPr wrap="square" rtlCol="0">
              <a:spAutoFit/>
            </a:bodyPr>
            <a:lstStyle/>
            <a:p>
              <a:r>
                <a:rPr lang="en-US" dirty="0" smtClean="0"/>
                <a:t>As-planned Schedule</a:t>
              </a:r>
              <a:endParaRPr lang="en-GB" dirty="0"/>
            </a:p>
          </p:txBody>
        </p:sp>
      </p:grpSp>
      <p:grpSp>
        <p:nvGrpSpPr>
          <p:cNvPr id="9" name="Group 8"/>
          <p:cNvGrpSpPr/>
          <p:nvPr/>
        </p:nvGrpSpPr>
        <p:grpSpPr>
          <a:xfrm>
            <a:off x="624660" y="3631239"/>
            <a:ext cx="6885509" cy="2618600"/>
            <a:chOff x="624660" y="3631239"/>
            <a:chExt cx="6885509" cy="2618600"/>
          </a:xfrm>
        </p:grpSpPr>
        <p:sp>
          <p:nvSpPr>
            <p:cNvPr id="10" name="TextBox 9"/>
            <p:cNvSpPr txBox="1"/>
            <p:nvPr/>
          </p:nvSpPr>
          <p:spPr>
            <a:xfrm>
              <a:off x="5376569" y="4876800"/>
              <a:ext cx="2133600" cy="369332"/>
            </a:xfrm>
            <a:prstGeom prst="rect">
              <a:avLst/>
            </a:prstGeom>
            <a:noFill/>
          </p:spPr>
          <p:txBody>
            <a:bodyPr wrap="square" rtlCol="0">
              <a:spAutoFit/>
            </a:bodyPr>
            <a:lstStyle/>
            <a:p>
              <a:r>
                <a:rPr lang="en-US" dirty="0" smtClean="0"/>
                <a:t>As-built Schedule</a:t>
              </a:r>
              <a:endParaRPr lang="en-GB" dirty="0"/>
            </a:p>
          </p:txBody>
        </p:sp>
        <p:pic>
          <p:nvPicPr>
            <p:cNvPr id="6" name="Picture 5"/>
            <p:cNvPicPr>
              <a:picLocks noChangeAspect="1"/>
            </p:cNvPicPr>
            <p:nvPr/>
          </p:nvPicPr>
          <p:blipFill>
            <a:blip r:embed="rId3"/>
            <a:stretch>
              <a:fillRect/>
            </a:stretch>
          </p:blipFill>
          <p:spPr>
            <a:xfrm>
              <a:off x="624660" y="3631239"/>
              <a:ext cx="4709340" cy="2618600"/>
            </a:xfrm>
            <a:prstGeom prst="rect">
              <a:avLst/>
            </a:prstGeom>
          </p:spPr>
        </p:pic>
      </p:grpSp>
    </p:spTree>
    <p:extLst>
      <p:ext uri="{BB962C8B-B14F-4D97-AF65-F5344CB8AC3E}">
        <p14:creationId xmlns:p14="http://schemas.microsoft.com/office/powerpoint/2010/main" val="309570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Further Reading</a:t>
            </a:r>
            <a:endParaRPr lang="en-US" b="1" dirty="0"/>
          </a:p>
        </p:txBody>
      </p:sp>
      <p:sp>
        <p:nvSpPr>
          <p:cNvPr id="3" name="Date Placeholder 2"/>
          <p:cNvSpPr>
            <a:spLocks noGrp="1"/>
          </p:cNvSpPr>
          <p:nvPr>
            <p:ph type="dt" sz="half" idx="10"/>
          </p:nvPr>
        </p:nvSpPr>
        <p:spPr/>
        <p:txBody>
          <a:bodyPr/>
          <a:lstStyle/>
          <a:p>
            <a:fld id="{3153F04A-55C4-417A-8740-7E0554C5847B}" type="datetime4">
              <a:rPr lang="en-US" smtClean="0"/>
              <a:t>December 18, 2016</a:t>
            </a:fld>
            <a:endParaRPr lang="en-US"/>
          </a:p>
        </p:txBody>
      </p:sp>
      <p:sp>
        <p:nvSpPr>
          <p:cNvPr id="4" name="Footer Placeholder 3"/>
          <p:cNvSpPr>
            <a:spLocks noGrp="1"/>
          </p:cNvSpPr>
          <p:nvPr>
            <p:ph type="ftr" sz="quarter" idx="11"/>
          </p:nvPr>
        </p:nvSpPr>
        <p:spPr>
          <a:xfrm>
            <a:off x="304800" y="6410848"/>
            <a:ext cx="4876800" cy="365760"/>
          </a:xfrm>
        </p:spPr>
        <p:txBody>
          <a:bodyPr/>
          <a:lstStyle/>
          <a:p>
            <a:r>
              <a:rPr lang="sv-SE" smtClean="0"/>
              <a:t>GE 404 (Engineering Management)</a:t>
            </a:r>
            <a:endParaRPr lang="en-US" dirty="0"/>
          </a:p>
        </p:txBody>
      </p:sp>
      <p:sp>
        <p:nvSpPr>
          <p:cNvPr id="5" name="Slide Number Placeholder 4"/>
          <p:cNvSpPr>
            <a:spLocks noGrp="1"/>
          </p:cNvSpPr>
          <p:nvPr>
            <p:ph type="sldNum" sz="quarter" idx="12"/>
          </p:nvPr>
        </p:nvSpPr>
        <p:spPr/>
        <p:txBody>
          <a:bodyPr/>
          <a:lstStyle/>
          <a:p>
            <a:fld id="{E964050B-6237-4A51-8D91-3999973097DF}" type="slidenum">
              <a:rPr lang="en-US" smtClean="0"/>
              <a:pPr/>
              <a:t>36</a:t>
            </a:fld>
            <a:endParaRPr lang="en-US"/>
          </a:p>
        </p:txBody>
      </p:sp>
      <p:sp>
        <p:nvSpPr>
          <p:cNvPr id="6" name="TextBox 5"/>
          <p:cNvSpPr txBox="1"/>
          <p:nvPr/>
        </p:nvSpPr>
        <p:spPr>
          <a:xfrm>
            <a:off x="914400" y="2362200"/>
            <a:ext cx="7543800" cy="923330"/>
          </a:xfrm>
          <a:prstGeom prst="rect">
            <a:avLst/>
          </a:prstGeom>
          <a:noFill/>
        </p:spPr>
        <p:txBody>
          <a:bodyPr wrap="square" rtlCol="0">
            <a:spAutoFit/>
          </a:bodyPr>
          <a:lstStyle/>
          <a:p>
            <a:pPr lvl="0"/>
            <a:r>
              <a:rPr lang="en-US" dirty="0" smtClean="0">
                <a:solidFill>
                  <a:srgbClr val="7030A0"/>
                </a:solidFill>
              </a:rPr>
              <a:t>Jimmie W. </a:t>
            </a:r>
            <a:r>
              <a:rPr lang="en-US" dirty="0" err="1" smtClean="0">
                <a:solidFill>
                  <a:srgbClr val="7030A0"/>
                </a:solidFill>
              </a:rPr>
              <a:t>Hinze</a:t>
            </a:r>
            <a:r>
              <a:rPr lang="en-US" dirty="0" smtClean="0">
                <a:solidFill>
                  <a:srgbClr val="7030A0"/>
                </a:solidFill>
              </a:rPr>
              <a:t>. “Construction Planning and Management,” Fourth Edition, 2012, Pearson.</a:t>
            </a:r>
          </a:p>
          <a:p>
            <a:endParaRPr lang="en-US" i="1" dirty="0">
              <a:solidFill>
                <a:srgbClr val="3A34BC"/>
              </a:solidFill>
            </a:endParaRPr>
          </a:p>
        </p:txBody>
      </p:sp>
      <p:sp>
        <p:nvSpPr>
          <p:cNvPr id="7" name="TextBox 6"/>
          <p:cNvSpPr txBox="1"/>
          <p:nvPr/>
        </p:nvSpPr>
        <p:spPr>
          <a:xfrm>
            <a:off x="914400" y="1600200"/>
            <a:ext cx="6705600" cy="369332"/>
          </a:xfrm>
          <a:prstGeom prst="rect">
            <a:avLst/>
          </a:prstGeom>
          <a:noFill/>
        </p:spPr>
        <p:txBody>
          <a:bodyPr wrap="square" rtlCol="0">
            <a:spAutoFit/>
          </a:bodyPr>
          <a:lstStyle/>
          <a:p>
            <a:r>
              <a:rPr lang="en-US" dirty="0" smtClean="0"/>
              <a:t>Read more about the Project Cost Control from Chapter 8 of:</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01752" y="228600"/>
            <a:ext cx="8534400" cy="762000"/>
          </a:xfrm>
        </p:spPr>
        <p:txBody>
          <a:bodyPr>
            <a:normAutofit/>
          </a:bodyPr>
          <a:lstStyle/>
          <a:p>
            <a:r>
              <a:rPr lang="en-US" sz="4400" b="1" dirty="0" smtClean="0"/>
              <a:t>Thank You</a:t>
            </a:r>
            <a:endParaRPr lang="en-US" sz="4400" b="1" dirty="0"/>
          </a:p>
        </p:txBody>
      </p:sp>
      <p:sp>
        <p:nvSpPr>
          <p:cNvPr id="6" name="Date Placeholder 5"/>
          <p:cNvSpPr>
            <a:spLocks noGrp="1"/>
          </p:cNvSpPr>
          <p:nvPr>
            <p:ph type="dt" sz="half" idx="10"/>
          </p:nvPr>
        </p:nvSpPr>
        <p:spPr/>
        <p:txBody>
          <a:bodyPr/>
          <a:lstStyle/>
          <a:p>
            <a:fld id="{339ED997-4502-4390-83BE-5ECFC0E78014}" type="datetime4">
              <a:rPr lang="en-US" smtClean="0"/>
              <a:t>December 18, 2016</a:t>
            </a:fld>
            <a:endParaRPr lang="en-US"/>
          </a:p>
        </p:txBody>
      </p:sp>
      <p:sp>
        <p:nvSpPr>
          <p:cNvPr id="5" name="Footer Placeholder 4"/>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37</a:t>
            </a:fld>
            <a:endParaRPr lang="en-US"/>
          </a:p>
        </p:txBody>
      </p:sp>
      <p:pic>
        <p:nvPicPr>
          <p:cNvPr id="86018" name="Picture 2" descr="http://www.nutritioneducationexperts.com/wp-content/uploads/Question-Marks1-284x300.png"/>
          <p:cNvPicPr>
            <a:picLocks noChangeAspect="1" noChangeArrowheads="1"/>
          </p:cNvPicPr>
          <p:nvPr/>
        </p:nvPicPr>
        <p:blipFill>
          <a:blip r:embed="rId2"/>
          <a:srcRect/>
          <a:stretch>
            <a:fillRect/>
          </a:stretch>
        </p:blipFill>
        <p:spPr bwMode="auto">
          <a:xfrm>
            <a:off x="3200400" y="3352800"/>
            <a:ext cx="2705100" cy="2857500"/>
          </a:xfrm>
          <a:prstGeom prst="rect">
            <a:avLst/>
          </a:prstGeom>
          <a:noFill/>
        </p:spPr>
      </p:pic>
      <p:cxnSp>
        <p:nvCxnSpPr>
          <p:cNvPr id="9" name="Straight Connector 8"/>
          <p:cNvCxnSpPr/>
          <p:nvPr/>
        </p:nvCxnSpPr>
        <p:spPr>
          <a:xfrm>
            <a:off x="1143000" y="2743200"/>
            <a:ext cx="7010400" cy="2058"/>
          </a:xfrm>
          <a:prstGeom prst="line">
            <a:avLst/>
          </a:prstGeom>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1371600" y="1752600"/>
            <a:ext cx="6223178" cy="923330"/>
          </a:xfrm>
          <a:prstGeom prst="rect">
            <a:avLst/>
          </a:prstGeom>
          <a:noFill/>
        </p:spPr>
        <p:txBody>
          <a:bodyPr wrap="none" lIns="91440" tIns="45720" rIns="91440" bIns="45720">
            <a:spAutoFit/>
          </a:bodyPr>
          <a:lstStyle/>
          <a:p>
            <a:pPr algn="ctr"/>
            <a:r>
              <a:rPr lang="en-US" sz="5400" b="1" dirty="0" smtClean="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rPr>
              <a:t>Questions Please</a:t>
            </a:r>
            <a:endParaRPr lang="en-US" sz="5400" b="1" dirty="0">
              <a:ln w="10541" cmpd="sng">
                <a:solidFill>
                  <a:schemeClr val="accent1">
                    <a:shade val="88000"/>
                    <a:satMod val="110000"/>
                  </a:schemeClr>
                </a:solidFill>
                <a:prstDash val="solid"/>
              </a:ln>
              <a:gradFill>
                <a:gsLst>
                  <a:gs pos="0">
                    <a:srgbClr val="FF3399"/>
                  </a:gs>
                  <a:gs pos="25000">
                    <a:srgbClr val="FF6633"/>
                  </a:gs>
                  <a:gs pos="50000">
                    <a:srgbClr val="FFFF00"/>
                  </a:gs>
                  <a:gs pos="75000">
                    <a:srgbClr val="01A78F"/>
                  </a:gs>
                  <a:gs pos="100000">
                    <a:srgbClr val="3366FF"/>
                  </a:gs>
                </a:gsLst>
                <a:lin ang="5400000" scaled="0"/>
              </a:gradFill>
            </a:endParaRPr>
          </a:p>
        </p:txBody>
      </p:sp>
      <p:pic>
        <p:nvPicPr>
          <p:cNvPr id="86020" name="Picture 4" descr="http://cachepe.samedaymusic.com/media/fit,330by330/quality,85/86469-a9dae2917d35d8b246d6ade5801c6f17.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467600" y="1828800"/>
            <a:ext cx="1010728" cy="866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4)">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diamond(in)">
                                      <p:cBhvr>
                                        <p:cTn id="12" dur="2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4" fill="hold" nodeType="clickEffect">
                                  <p:stCondLst>
                                    <p:cond delay="0"/>
                                  </p:stCondLst>
                                  <p:childTnLst>
                                    <p:set>
                                      <p:cBhvr>
                                        <p:cTn id="16" dur="1" fill="hold">
                                          <p:stCondLst>
                                            <p:cond delay="0"/>
                                          </p:stCondLst>
                                        </p:cTn>
                                        <p:tgtEl>
                                          <p:spTgt spid="86020"/>
                                        </p:tgtEl>
                                        <p:attrNameLst>
                                          <p:attrName>style.visibility</p:attrName>
                                        </p:attrNameLst>
                                      </p:cBhvr>
                                      <p:to>
                                        <p:strVal val="visible"/>
                                      </p:to>
                                    </p:set>
                                    <p:animEffect transition="in" filter="wheel(4)">
                                      <p:cBhvr>
                                        <p:cTn id="17" dur="2000"/>
                                        <p:tgtEl>
                                          <p:spTgt spid="86020"/>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nodeType="click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86018"/>
                                        </p:tgtEl>
                                        <p:attrNameLst>
                                          <p:attrName>style.visibility</p:attrName>
                                        </p:attrNameLst>
                                      </p:cBhvr>
                                      <p:to>
                                        <p:strVal val="visible"/>
                                      </p:to>
                                    </p:set>
                                    <p:anim calcmode="lin" valueType="num">
                                      <p:cBhvr additive="base">
                                        <p:cTn id="28" dur="500" fill="hold"/>
                                        <p:tgtEl>
                                          <p:spTgt spid="86018"/>
                                        </p:tgtEl>
                                        <p:attrNameLst>
                                          <p:attrName>ppt_x</p:attrName>
                                        </p:attrNameLst>
                                      </p:cBhvr>
                                      <p:tavLst>
                                        <p:tav tm="0">
                                          <p:val>
                                            <p:strVal val="#ppt_x"/>
                                          </p:val>
                                        </p:tav>
                                        <p:tav tm="100000">
                                          <p:val>
                                            <p:strVal val="#ppt_x"/>
                                          </p:val>
                                        </p:tav>
                                      </p:tavLst>
                                    </p:anim>
                                    <p:anim calcmode="lin" valueType="num">
                                      <p:cBhvr additive="base">
                                        <p:cTn id="29" dur="500" fill="hold"/>
                                        <p:tgtEl>
                                          <p:spTgt spid="860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r>
              <a:rPr lang="en-US" sz="2800" b="1" dirty="0" smtClean="0"/>
              <a:t>Quality of a Schedule</a:t>
            </a:r>
            <a:endParaRPr lang="en-GB" sz="2800" b="1" dirty="0"/>
          </a:p>
        </p:txBody>
      </p:sp>
      <p:sp>
        <p:nvSpPr>
          <p:cNvPr id="2" name="Date Placeholder 1"/>
          <p:cNvSpPr>
            <a:spLocks noGrp="1"/>
          </p:cNvSpPr>
          <p:nvPr>
            <p:ph type="dt" sz="half" idx="10"/>
          </p:nvPr>
        </p:nvSpPr>
        <p:spPr/>
        <p:txBody>
          <a:bodyPr/>
          <a:lstStyle/>
          <a:p>
            <a:fld id="{B8CC6D9F-A4EE-4B23-AD30-37827965470E}" type="datetime4">
              <a:rPr lang="en-US" smtClean="0"/>
              <a:t>December 18, 2016</a:t>
            </a:fld>
            <a:endParaRPr lang="en-US"/>
          </a:p>
        </p:txBody>
      </p:sp>
      <p:sp>
        <p:nvSpPr>
          <p:cNvPr id="3" name="Footer Placeholder 2"/>
          <p:cNvSpPr>
            <a:spLocks noGrp="1"/>
          </p:cNvSpPr>
          <p:nvPr>
            <p:ph type="ftr" sz="quarter" idx="11"/>
          </p:nvPr>
        </p:nvSpPr>
        <p:spPr/>
        <p:txBody>
          <a:bodyPr/>
          <a:lstStyle/>
          <a:p>
            <a:r>
              <a:rPr lang="sv-SE" smtClean="0"/>
              <a:t>GE 404 (Engineering Management)</a:t>
            </a:r>
            <a:endParaRPr lang="en-US"/>
          </a:p>
        </p:txBody>
      </p:sp>
      <p:sp>
        <p:nvSpPr>
          <p:cNvPr id="4" name="Slide Number Placeholder 3"/>
          <p:cNvSpPr>
            <a:spLocks noGrp="1"/>
          </p:cNvSpPr>
          <p:nvPr>
            <p:ph type="sldNum" sz="quarter" idx="12"/>
          </p:nvPr>
        </p:nvSpPr>
        <p:spPr/>
        <p:txBody>
          <a:bodyPr/>
          <a:lstStyle/>
          <a:p>
            <a:fld id="{E964050B-6237-4A51-8D91-3999973097DF}" type="slidenum">
              <a:rPr lang="en-US" smtClean="0"/>
              <a:pPr/>
              <a:t>4</a:t>
            </a:fld>
            <a:endParaRPr lang="en-US"/>
          </a:p>
        </p:txBody>
      </p:sp>
      <p:sp>
        <p:nvSpPr>
          <p:cNvPr id="7" name="Content Placeholder 6"/>
          <p:cNvSpPr>
            <a:spLocks noGrp="1"/>
          </p:cNvSpPr>
          <p:nvPr>
            <p:ph sz="quarter" idx="4294967295"/>
          </p:nvPr>
        </p:nvSpPr>
        <p:spPr>
          <a:xfrm>
            <a:off x="457200" y="1527175"/>
            <a:ext cx="8047038" cy="4572000"/>
          </a:xfrm>
        </p:spPr>
        <p:txBody>
          <a:bodyPr>
            <a:normAutofit/>
          </a:bodyPr>
          <a:lstStyle/>
          <a:p>
            <a:pPr algn="just">
              <a:spcBef>
                <a:spcPts val="600"/>
              </a:spcBef>
              <a:spcAft>
                <a:spcPts val="600"/>
              </a:spcAft>
              <a:buFont typeface="Arial" panose="020B0604020202020204" pitchFamily="34" charset="0"/>
              <a:buChar char="•"/>
            </a:pPr>
            <a:r>
              <a:rPr lang="en-US" sz="2400" dirty="0">
                <a:solidFill>
                  <a:srgbClr val="0000CC"/>
                </a:solidFill>
                <a:latin typeface="Times New Roman" panose="02020603050405020304" pitchFamily="18" charset="0"/>
                <a:cs typeface="Times New Roman" pitchFamily="18" charset="0"/>
              </a:rPr>
              <a:t>When scheduling, the schedule must be:</a:t>
            </a:r>
          </a:p>
          <a:p>
            <a:pPr lvl="1">
              <a:spcBef>
                <a:spcPts val="600"/>
              </a:spcBef>
              <a:spcAft>
                <a:spcPts val="600"/>
              </a:spcAft>
              <a:buClrTx/>
              <a:buFont typeface="Arial" panose="020B0604020202020204" pitchFamily="34" charset="0"/>
              <a:buChar char="•"/>
            </a:pPr>
            <a:r>
              <a:rPr lang="en-US" sz="2400" dirty="0">
                <a:latin typeface="Times New Roman" pitchFamily="18" charset="0"/>
                <a:cs typeface="Times New Roman" pitchFamily="18" charset="0"/>
              </a:rPr>
              <a:t>Reliable</a:t>
            </a:r>
          </a:p>
          <a:p>
            <a:pPr lvl="1">
              <a:spcBef>
                <a:spcPts val="600"/>
              </a:spcBef>
              <a:spcAft>
                <a:spcPts val="600"/>
              </a:spcAft>
              <a:buClrTx/>
              <a:buFont typeface="Arial" panose="020B0604020202020204" pitchFamily="34" charset="0"/>
              <a:buChar char="•"/>
            </a:pPr>
            <a:r>
              <a:rPr lang="en-US" sz="2400" dirty="0">
                <a:latin typeface="Times New Roman" pitchFamily="18" charset="0"/>
                <a:cs typeface="Times New Roman" pitchFamily="18" charset="0"/>
              </a:rPr>
              <a:t>Reflect the </a:t>
            </a:r>
            <a:r>
              <a:rPr lang="en-US" sz="2400" dirty="0" smtClean="0">
                <a:latin typeface="Times New Roman" pitchFamily="18" charset="0"/>
                <a:cs typeface="Times New Roman" pitchFamily="18" charset="0"/>
              </a:rPr>
              <a:t>intended </a:t>
            </a:r>
            <a:r>
              <a:rPr lang="en-US" sz="2400" dirty="0">
                <a:latin typeface="Times New Roman" pitchFamily="18" charset="0"/>
                <a:cs typeface="Times New Roman" pitchFamily="18" charset="0"/>
              </a:rPr>
              <a:t>Plan</a:t>
            </a:r>
          </a:p>
          <a:p>
            <a:pPr lvl="1">
              <a:spcBef>
                <a:spcPts val="600"/>
              </a:spcBef>
              <a:spcAft>
                <a:spcPts val="600"/>
              </a:spcAft>
              <a:buClrTx/>
              <a:buFont typeface="Arial" panose="020B0604020202020204" pitchFamily="34" charset="0"/>
              <a:buChar char="•"/>
            </a:pPr>
            <a:r>
              <a:rPr lang="en-US" sz="2400" dirty="0">
                <a:latin typeface="Times New Roman" pitchFamily="18" charset="0"/>
                <a:cs typeface="Times New Roman" pitchFamily="18" charset="0"/>
              </a:rPr>
              <a:t>Approved</a:t>
            </a:r>
          </a:p>
          <a:p>
            <a:pPr lvl="1">
              <a:spcBef>
                <a:spcPts val="600"/>
              </a:spcBef>
              <a:spcAft>
                <a:spcPts val="600"/>
              </a:spcAft>
              <a:buClrTx/>
              <a:buFont typeface="Arial" panose="020B0604020202020204" pitchFamily="34" charset="0"/>
              <a:buChar char="•"/>
            </a:pPr>
            <a:r>
              <a:rPr lang="en-US" sz="2400" dirty="0">
                <a:latin typeface="Times New Roman" pitchFamily="18" charset="0"/>
                <a:cs typeface="Times New Roman" pitchFamily="18" charset="0"/>
              </a:rPr>
              <a:t>Free from Mistakes</a:t>
            </a:r>
          </a:p>
          <a:p>
            <a:pPr lvl="1">
              <a:spcBef>
                <a:spcPts val="600"/>
              </a:spcBef>
              <a:spcAft>
                <a:spcPts val="600"/>
              </a:spcAft>
              <a:buClrTx/>
              <a:buFont typeface="Arial" panose="020B0604020202020204" pitchFamily="34" charset="0"/>
              <a:buChar char="•"/>
            </a:pPr>
            <a:r>
              <a:rPr lang="en-US" sz="2400" dirty="0">
                <a:latin typeface="Times New Roman" pitchFamily="18" charset="0"/>
                <a:cs typeface="Times New Roman" pitchFamily="18" charset="0"/>
              </a:rPr>
              <a:t>Free from Manipulations</a:t>
            </a:r>
          </a:p>
          <a:p>
            <a:pPr algn="just">
              <a:spcBef>
                <a:spcPts val="600"/>
              </a:spcBef>
              <a:spcAft>
                <a:spcPts val="600"/>
              </a:spcAft>
              <a:buFont typeface="Arial" panose="020B0604020202020204" pitchFamily="34" charset="0"/>
              <a:buChar char="•"/>
              <a:defRPr/>
            </a:pPr>
            <a:r>
              <a:rPr lang="en-US" sz="2800" spc="100" dirty="0">
                <a:solidFill>
                  <a:srgbClr val="0033CC"/>
                </a:solidFill>
                <a:latin typeface="Times New Roman" pitchFamily="18" charset="0"/>
                <a:cs typeface="Times New Roman" pitchFamily="18" charset="0"/>
              </a:rPr>
              <a:t>However, project flow of work may not properly </a:t>
            </a:r>
            <a:r>
              <a:rPr lang="en-US" sz="2800" spc="100" dirty="0" smtClean="0">
                <a:solidFill>
                  <a:srgbClr val="0033CC"/>
                </a:solidFill>
                <a:latin typeface="Times New Roman" pitchFamily="18" charset="0"/>
                <a:cs typeface="Times New Roman" pitchFamily="18" charset="0"/>
              </a:rPr>
              <a:t>executed hence </a:t>
            </a:r>
            <a:r>
              <a:rPr lang="en-US" sz="2800" spc="100" dirty="0">
                <a:solidFill>
                  <a:srgbClr val="0033CC"/>
                </a:solidFill>
                <a:latin typeface="Times New Roman" pitchFamily="18" charset="0"/>
                <a:cs typeface="Times New Roman" pitchFamily="18" charset="0"/>
              </a:rPr>
              <a:t>delay can </a:t>
            </a:r>
            <a:r>
              <a:rPr lang="en-US" sz="2800" spc="100" dirty="0" smtClean="0">
                <a:solidFill>
                  <a:srgbClr val="0033CC"/>
                </a:solidFill>
                <a:latin typeface="Times New Roman" pitchFamily="18" charset="0"/>
                <a:cs typeface="Times New Roman" pitchFamily="18" charset="0"/>
              </a:rPr>
              <a:t>occur</a:t>
            </a:r>
          </a:p>
        </p:txBody>
      </p:sp>
      <p:pic>
        <p:nvPicPr>
          <p:cNvPr id="8" name="Picture 7"/>
          <p:cNvPicPr>
            <a:picLocks noChangeAspect="1"/>
          </p:cNvPicPr>
          <p:nvPr/>
        </p:nvPicPr>
        <p:blipFill>
          <a:blip r:embed="rId3"/>
          <a:stretch>
            <a:fillRect/>
          </a:stretch>
        </p:blipFill>
        <p:spPr>
          <a:xfrm>
            <a:off x="5943300" y="1828800"/>
            <a:ext cx="2750002" cy="1219200"/>
          </a:xfrm>
          <a:prstGeom prst="rect">
            <a:avLst/>
          </a:prstGeom>
        </p:spPr>
      </p:pic>
      <p:pic>
        <p:nvPicPr>
          <p:cNvPr id="1026" name="Picture 7" descr="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72200" y="3276600"/>
            <a:ext cx="2058591" cy="1231900"/>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8793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additive="base">
                                        <p:cTn id="13" dur="500" fill="hold"/>
                                        <p:tgtEl>
                                          <p:spTgt spid="1026"/>
                                        </p:tgtEl>
                                        <p:attrNameLst>
                                          <p:attrName>ppt_x</p:attrName>
                                        </p:attrNameLst>
                                      </p:cBhvr>
                                      <p:tavLst>
                                        <p:tav tm="0">
                                          <p:val>
                                            <p:strVal val="#ppt_x"/>
                                          </p:val>
                                        </p:tav>
                                        <p:tav tm="100000">
                                          <p:val>
                                            <p:strVal val="#ppt_x"/>
                                          </p:val>
                                        </p:tav>
                                      </p:tavLst>
                                    </p:anim>
                                    <p:anim calcmode="lin" valueType="num">
                                      <p:cBhvr additive="base">
                                        <p:cTn id="14"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xEl>
                                              <p:pRg st="1" end="1"/>
                                            </p:txEl>
                                          </p:spTgt>
                                        </p:tgtEl>
                                        <p:attrNameLst>
                                          <p:attrName>style.visibility</p:attrName>
                                        </p:attrNameLst>
                                      </p:cBhvr>
                                      <p:to>
                                        <p:strVal val="visible"/>
                                      </p:to>
                                    </p:set>
                                    <p:anim calcmode="lin" valueType="num">
                                      <p:cBhvr additive="base">
                                        <p:cTn id="2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1" end="1"/>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 calcmode="lin" valueType="num">
                                      <p:cBhvr additive="base">
                                        <p:cTn id="2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7">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 calcmode="lin" valueType="num">
                                      <p:cBhvr additive="base">
                                        <p:cTn id="31"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3" end="3"/>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
                                            <p:txEl>
                                              <p:pRg st="4" end="4"/>
                                            </p:txEl>
                                          </p:spTgt>
                                        </p:tgtEl>
                                        <p:attrNameLst>
                                          <p:attrName>style.visibility</p:attrName>
                                        </p:attrNameLst>
                                      </p:cBhvr>
                                      <p:to>
                                        <p:strVal val="visible"/>
                                      </p:to>
                                    </p:set>
                                    <p:anim calcmode="lin" valueType="num">
                                      <p:cBhvr additive="base">
                                        <p:cTn id="35"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7">
                                            <p:txEl>
                                              <p:pRg st="4" end="4"/>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
                                            <p:txEl>
                                              <p:pRg st="5" end="5"/>
                                            </p:txEl>
                                          </p:spTgt>
                                        </p:tgtEl>
                                        <p:attrNameLst>
                                          <p:attrName>style.visibility</p:attrName>
                                        </p:attrNameLst>
                                      </p:cBhvr>
                                      <p:to>
                                        <p:strVal val="visible"/>
                                      </p:to>
                                    </p:set>
                                    <p:anim calcmode="lin" valueType="num">
                                      <p:cBhvr additive="base">
                                        <p:cTn id="3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txEl>
                                              <p:pRg st="6" end="6"/>
                                            </p:txEl>
                                          </p:spTgt>
                                        </p:tgtEl>
                                        <p:attrNameLst>
                                          <p:attrName>style.visibility</p:attrName>
                                        </p:attrNameLst>
                                      </p:cBhvr>
                                      <p:to>
                                        <p:strVal val="visible"/>
                                      </p:to>
                                    </p:set>
                                    <p:anim calcmode="lin" valueType="num">
                                      <p:cBhvr additive="base">
                                        <p:cTn id="45" dur="500" fill="hold"/>
                                        <p:tgtEl>
                                          <p:spTgt spid="7">
                                            <p:txEl>
                                              <p:pRg st="6" end="6"/>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Schedule Manipulation</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5</a:t>
            </a:fld>
            <a:endParaRPr lang="en-US"/>
          </a:p>
        </p:txBody>
      </p:sp>
      <p:sp>
        <p:nvSpPr>
          <p:cNvPr id="6" name="Content Placeholder 5"/>
          <p:cNvSpPr>
            <a:spLocks noGrp="1"/>
          </p:cNvSpPr>
          <p:nvPr>
            <p:ph sz="quarter" idx="1"/>
          </p:nvPr>
        </p:nvSpPr>
        <p:spPr>
          <a:xfrm>
            <a:off x="301752" y="1527048"/>
            <a:ext cx="4194048" cy="4877936"/>
          </a:xfrm>
        </p:spPr>
        <p:txBody>
          <a:bodyPr>
            <a:noAutofit/>
          </a:bodyPr>
          <a:lstStyle/>
          <a:p>
            <a:pPr marL="0" indent="0" algn="just">
              <a:spcBef>
                <a:spcPts val="600"/>
              </a:spcBef>
              <a:spcAft>
                <a:spcPts val="600"/>
              </a:spcAft>
              <a:buNone/>
              <a:defRPr/>
            </a:pPr>
            <a:r>
              <a:rPr lang="en-US" sz="2400" b="1" dirty="0">
                <a:solidFill>
                  <a:srgbClr val="0000CC"/>
                </a:solidFill>
                <a:latin typeface="Times New Roman" pitchFamily="18" charset="0"/>
                <a:cs typeface="Times New Roman" pitchFamily="18" charset="0"/>
              </a:rPr>
              <a:t>Schedule  can be Manipulated by</a:t>
            </a:r>
          </a:p>
          <a:p>
            <a:pPr algn="just">
              <a:spcBef>
                <a:spcPts val="600"/>
              </a:spcBef>
              <a:spcAft>
                <a:spcPts val="600"/>
              </a:spcAft>
              <a:defRPr/>
            </a:pPr>
            <a:r>
              <a:rPr lang="en-US" sz="2400" dirty="0" smtClean="0">
                <a:latin typeface="Times New Roman" panose="02020603050405020304" pitchFamily="18" charset="0"/>
                <a:cs typeface="Times New Roman" panose="02020603050405020304" pitchFamily="18" charset="0"/>
              </a:rPr>
              <a:t>Reducing </a:t>
            </a:r>
            <a:r>
              <a:rPr lang="en-US" sz="2400" dirty="0">
                <a:latin typeface="Times New Roman" panose="02020603050405020304" pitchFamily="18" charset="0"/>
                <a:cs typeface="Times New Roman" panose="02020603050405020304" pitchFamily="18" charset="0"/>
              </a:rPr>
              <a:t>or </a:t>
            </a:r>
            <a:r>
              <a:rPr lang="en-US" sz="2400" dirty="0" smtClean="0">
                <a:latin typeface="Times New Roman" panose="02020603050405020304" pitchFamily="18" charset="0"/>
                <a:cs typeface="Times New Roman" panose="02020603050405020304" pitchFamily="18" charset="0"/>
              </a:rPr>
              <a:t>Increasing activity </a:t>
            </a:r>
            <a:r>
              <a:rPr lang="en-US" sz="2400" dirty="0">
                <a:latin typeface="Times New Roman" panose="02020603050405020304" pitchFamily="18" charset="0"/>
                <a:cs typeface="Times New Roman" panose="02020603050405020304" pitchFamily="18" charset="0"/>
              </a:rPr>
              <a:t>duration</a:t>
            </a:r>
          </a:p>
          <a:p>
            <a:pPr algn="just">
              <a:spcBef>
                <a:spcPts val="600"/>
              </a:spcBef>
              <a:spcAft>
                <a:spcPts val="600"/>
              </a:spcAft>
              <a:defRPr/>
            </a:pPr>
            <a:r>
              <a:rPr lang="en-US" sz="2400" dirty="0" smtClean="0">
                <a:solidFill>
                  <a:srgbClr val="FF0000"/>
                </a:solidFill>
                <a:latin typeface="Times New Roman" panose="02020603050405020304" pitchFamily="18" charset="0"/>
                <a:cs typeface="Times New Roman" panose="02020603050405020304" pitchFamily="18" charset="0"/>
              </a:rPr>
              <a:t>Manipulating </a:t>
            </a:r>
            <a:r>
              <a:rPr lang="en-US" sz="2400" dirty="0">
                <a:solidFill>
                  <a:srgbClr val="FF0000"/>
                </a:solidFill>
                <a:latin typeface="Times New Roman" panose="02020603050405020304" pitchFamily="18" charset="0"/>
                <a:cs typeface="Times New Roman" panose="02020603050405020304" pitchFamily="18" charset="0"/>
              </a:rPr>
              <a:t>activities constraints (lag/lead </a:t>
            </a:r>
            <a:r>
              <a:rPr lang="en-US" sz="2400" dirty="0" smtClean="0">
                <a:solidFill>
                  <a:srgbClr val="FF0000"/>
                </a:solidFill>
                <a:latin typeface="Times New Roman" panose="02020603050405020304" pitchFamily="18" charset="0"/>
                <a:cs typeface="Times New Roman" panose="02020603050405020304" pitchFamily="18" charset="0"/>
              </a:rPr>
              <a:t>time)</a:t>
            </a:r>
            <a:endParaRPr lang="en-US" sz="2400" dirty="0">
              <a:solidFill>
                <a:srgbClr val="FF0000"/>
              </a:solidFill>
              <a:latin typeface="Times New Roman" panose="02020603050405020304" pitchFamily="18" charset="0"/>
              <a:cs typeface="Times New Roman" panose="02020603050405020304" pitchFamily="18" charset="0"/>
            </a:endParaRPr>
          </a:p>
          <a:p>
            <a:pPr algn="just">
              <a:spcBef>
                <a:spcPts val="600"/>
              </a:spcBef>
              <a:spcAft>
                <a:spcPts val="600"/>
              </a:spcAft>
              <a:defRPr/>
            </a:pPr>
            <a:r>
              <a:rPr lang="en-US" sz="2400" dirty="0" smtClean="0">
                <a:solidFill>
                  <a:srgbClr val="2F0765"/>
                </a:solidFill>
                <a:latin typeface="Times New Roman" panose="02020603050405020304" pitchFamily="18" charset="0"/>
                <a:cs typeface="Times New Roman" panose="02020603050405020304" pitchFamily="18" charset="0"/>
              </a:rPr>
              <a:t>Manipulating </a:t>
            </a:r>
            <a:r>
              <a:rPr lang="en-US" sz="2400" dirty="0">
                <a:solidFill>
                  <a:srgbClr val="2F0765"/>
                </a:solidFill>
                <a:latin typeface="Times New Roman" panose="02020603050405020304" pitchFamily="18" charset="0"/>
                <a:cs typeface="Times New Roman" panose="02020603050405020304" pitchFamily="18" charset="0"/>
              </a:rPr>
              <a:t>the activity status or </a:t>
            </a:r>
            <a:r>
              <a:rPr lang="en-US" sz="2400" dirty="0" smtClean="0">
                <a:solidFill>
                  <a:srgbClr val="2F0765"/>
                </a:solidFill>
                <a:latin typeface="Times New Roman" panose="02020603050405020304" pitchFamily="18" charset="0"/>
                <a:cs typeface="Times New Roman" panose="02020603050405020304" pitchFamily="18" charset="0"/>
              </a:rPr>
              <a:t>history</a:t>
            </a:r>
            <a:endParaRPr lang="en-US" sz="2400" dirty="0">
              <a:solidFill>
                <a:srgbClr val="2F0765"/>
              </a:solidFill>
              <a:latin typeface="Times New Roman" panose="02020603050405020304" pitchFamily="18" charset="0"/>
              <a:cs typeface="Times New Roman" panose="02020603050405020304" pitchFamily="18" charset="0"/>
            </a:endParaRPr>
          </a:p>
          <a:p>
            <a:pPr algn="just">
              <a:spcBef>
                <a:spcPts val="600"/>
              </a:spcBef>
              <a:spcAft>
                <a:spcPts val="600"/>
              </a:spcAft>
              <a:defRPr/>
            </a:pPr>
            <a:r>
              <a:rPr lang="en-US" sz="2400" dirty="0">
                <a:solidFill>
                  <a:srgbClr val="C00000"/>
                </a:solidFill>
                <a:latin typeface="Times New Roman" panose="02020603050405020304" pitchFamily="18" charset="0"/>
                <a:cs typeface="Times New Roman" panose="02020603050405020304" pitchFamily="18" charset="0"/>
              </a:rPr>
              <a:t>Change schedule sequencing</a:t>
            </a:r>
          </a:p>
          <a:p>
            <a:pPr algn="just">
              <a:spcBef>
                <a:spcPts val="600"/>
              </a:spcBef>
              <a:spcAft>
                <a:spcPts val="600"/>
              </a:spcAft>
              <a:defRPr/>
            </a:pPr>
            <a:r>
              <a:rPr lang="en-US" sz="2400" dirty="0">
                <a:solidFill>
                  <a:srgbClr val="7030A0"/>
                </a:solidFill>
                <a:latin typeface="Times New Roman" panose="02020603050405020304" pitchFamily="18" charset="0"/>
                <a:cs typeface="Times New Roman" panose="02020603050405020304" pitchFamily="18" charset="0"/>
              </a:rPr>
              <a:t>Schedule the activity based on late </a:t>
            </a:r>
            <a:r>
              <a:rPr lang="en-US" sz="2400" dirty="0" smtClean="0">
                <a:solidFill>
                  <a:srgbClr val="7030A0"/>
                </a:solidFill>
                <a:latin typeface="Times New Roman" panose="02020603050405020304" pitchFamily="18" charset="0"/>
                <a:cs typeface="Times New Roman" panose="02020603050405020304" pitchFamily="18" charset="0"/>
              </a:rPr>
              <a:t>start</a:t>
            </a:r>
            <a:endParaRPr lang="en-GB" sz="2400" dirty="0">
              <a:solidFill>
                <a:srgbClr val="7030A0"/>
              </a:solidFill>
            </a:endParaRPr>
          </a:p>
        </p:txBody>
      </p:sp>
      <p:pic>
        <p:nvPicPr>
          <p:cNvPr id="7" name="Picture 6"/>
          <p:cNvPicPr>
            <a:picLocks noChangeAspect="1"/>
          </p:cNvPicPr>
          <p:nvPr/>
        </p:nvPicPr>
        <p:blipFill>
          <a:blip r:embed="rId3"/>
          <a:stretch>
            <a:fillRect/>
          </a:stretch>
        </p:blipFill>
        <p:spPr>
          <a:xfrm>
            <a:off x="4471851" y="2971800"/>
            <a:ext cx="4419600" cy="2259346"/>
          </a:xfrm>
          <a:prstGeom prst="rect">
            <a:avLst/>
          </a:prstGeom>
        </p:spPr>
      </p:pic>
    </p:spTree>
    <p:extLst>
      <p:ext uri="{BB962C8B-B14F-4D97-AF65-F5344CB8AC3E}">
        <p14:creationId xmlns:p14="http://schemas.microsoft.com/office/powerpoint/2010/main" val="3291770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Types of Project Schedule</a:t>
            </a:r>
            <a:endParaRPr lang="en-GB" sz="2800"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6" name="Content Placeholder 5"/>
          <p:cNvSpPr>
            <a:spLocks noGrp="1"/>
          </p:cNvSpPr>
          <p:nvPr>
            <p:ph sz="quarter" idx="1"/>
          </p:nvPr>
        </p:nvSpPr>
        <p:spPr>
          <a:xfrm>
            <a:off x="301751" y="1527048"/>
            <a:ext cx="3551791" cy="4572000"/>
          </a:xfrm>
        </p:spPr>
        <p:txBody>
          <a:bodyPr>
            <a:normAutofit/>
          </a:bodyPr>
          <a:lstStyle/>
          <a:p>
            <a:pPr algn="just">
              <a:lnSpc>
                <a:spcPct val="120000"/>
              </a:lnSpc>
              <a:spcBef>
                <a:spcPts val="600"/>
              </a:spcBef>
              <a:buNone/>
            </a:pPr>
            <a:r>
              <a:rPr lang="en-US" sz="2000" dirty="0">
                <a:solidFill>
                  <a:srgbClr val="C00000"/>
                </a:solidFill>
                <a:latin typeface="Times New Roman" pitchFamily="18" charset="0"/>
                <a:cs typeface="Times New Roman" pitchFamily="18" charset="0"/>
              </a:rPr>
              <a:t>Three types of project schedule can be identified:</a:t>
            </a:r>
          </a:p>
          <a:p>
            <a:pPr algn="just">
              <a:lnSpc>
                <a:spcPct val="120000"/>
              </a:lnSpc>
              <a:spcBef>
                <a:spcPts val="600"/>
              </a:spcBef>
            </a:pPr>
            <a:r>
              <a:rPr lang="en-US" sz="2000" b="1" dirty="0" smtClean="0">
                <a:solidFill>
                  <a:srgbClr val="003366"/>
                </a:solidFill>
                <a:latin typeface="Times New Roman" pitchFamily="18" charset="0"/>
                <a:cs typeface="Times New Roman" pitchFamily="18" charset="0"/>
              </a:rPr>
              <a:t>As </a:t>
            </a:r>
            <a:r>
              <a:rPr lang="en-US" sz="2000" b="1" dirty="0">
                <a:solidFill>
                  <a:srgbClr val="003366"/>
                </a:solidFill>
                <a:latin typeface="Times New Roman" pitchFamily="18" charset="0"/>
                <a:cs typeface="Times New Roman" pitchFamily="18" charset="0"/>
              </a:rPr>
              <a:t>planned </a:t>
            </a:r>
            <a:r>
              <a:rPr lang="en-US" sz="2000" b="1" dirty="0" smtClean="0">
                <a:solidFill>
                  <a:srgbClr val="003366"/>
                </a:solidFill>
                <a:latin typeface="Times New Roman" pitchFamily="18" charset="0"/>
                <a:cs typeface="Times New Roman" pitchFamily="18" charset="0"/>
              </a:rPr>
              <a:t>schedule:  </a:t>
            </a:r>
            <a:r>
              <a:rPr lang="en-US" sz="2000" dirty="0">
                <a:solidFill>
                  <a:srgbClr val="000000"/>
                </a:solidFill>
                <a:latin typeface="Times New Roman" pitchFamily="18" charset="0"/>
                <a:cs typeface="Times New Roman" pitchFamily="18" charset="0"/>
              </a:rPr>
              <a:t>it is schedule at the beginning of  project </a:t>
            </a:r>
            <a:r>
              <a:rPr lang="en-US" sz="2000" dirty="0" smtClean="0">
                <a:solidFill>
                  <a:srgbClr val="000000"/>
                </a:solidFill>
                <a:latin typeface="Times New Roman" pitchFamily="18" charset="0"/>
                <a:cs typeface="Times New Roman" pitchFamily="18" charset="0"/>
              </a:rPr>
              <a:t>execution</a:t>
            </a:r>
            <a:endParaRPr lang="en-US" sz="2000" dirty="0">
              <a:solidFill>
                <a:srgbClr val="003366"/>
              </a:solidFill>
              <a:latin typeface="Times New Roman" pitchFamily="18" charset="0"/>
              <a:cs typeface="Times New Roman" pitchFamily="18" charset="0"/>
            </a:endParaRPr>
          </a:p>
          <a:p>
            <a:pPr algn="just">
              <a:lnSpc>
                <a:spcPct val="120000"/>
              </a:lnSpc>
              <a:spcBef>
                <a:spcPts val="600"/>
              </a:spcBef>
            </a:pPr>
            <a:r>
              <a:rPr lang="en-US" sz="2000" b="1" dirty="0" smtClean="0">
                <a:solidFill>
                  <a:srgbClr val="003366"/>
                </a:solidFill>
                <a:latin typeface="Times New Roman" pitchFamily="18" charset="0"/>
                <a:cs typeface="Times New Roman" pitchFamily="18" charset="0"/>
              </a:rPr>
              <a:t>Adjusted schedule:</a:t>
            </a:r>
            <a:r>
              <a:rPr lang="en-US" sz="2000" dirty="0" smtClean="0">
                <a:solidFill>
                  <a:srgbClr val="003366"/>
                </a:solidFill>
                <a:latin typeface="Times New Roman" pitchFamily="18" charset="0"/>
                <a:cs typeface="Times New Roman" pitchFamily="18" charset="0"/>
              </a:rPr>
              <a:t>  </a:t>
            </a:r>
            <a:r>
              <a:rPr lang="en-US" sz="2000" dirty="0">
                <a:solidFill>
                  <a:srgbClr val="000000"/>
                </a:solidFill>
                <a:latin typeface="Times New Roman" pitchFamily="18" charset="0"/>
                <a:cs typeface="Times New Roman" pitchFamily="18" charset="0"/>
              </a:rPr>
              <a:t>it is schedule during the progress of the </a:t>
            </a:r>
            <a:r>
              <a:rPr lang="en-US" sz="2000" dirty="0" smtClean="0">
                <a:solidFill>
                  <a:srgbClr val="000000"/>
                </a:solidFill>
                <a:latin typeface="Times New Roman" pitchFamily="18" charset="0"/>
                <a:cs typeface="Times New Roman" pitchFamily="18" charset="0"/>
              </a:rPr>
              <a:t>project</a:t>
            </a:r>
            <a:endParaRPr lang="en-US" sz="2000" dirty="0">
              <a:solidFill>
                <a:srgbClr val="003366"/>
              </a:solidFill>
              <a:latin typeface="Times New Roman" pitchFamily="18" charset="0"/>
              <a:cs typeface="Times New Roman" pitchFamily="18" charset="0"/>
            </a:endParaRPr>
          </a:p>
          <a:p>
            <a:pPr algn="just">
              <a:lnSpc>
                <a:spcPct val="120000"/>
              </a:lnSpc>
              <a:spcBef>
                <a:spcPts val="600"/>
              </a:spcBef>
            </a:pPr>
            <a:r>
              <a:rPr lang="en-US" sz="2000" b="1" dirty="0" smtClean="0">
                <a:solidFill>
                  <a:srgbClr val="003366"/>
                </a:solidFill>
                <a:latin typeface="Times New Roman" pitchFamily="18" charset="0"/>
                <a:cs typeface="Times New Roman" pitchFamily="18" charset="0"/>
              </a:rPr>
              <a:t>As </a:t>
            </a:r>
            <a:r>
              <a:rPr lang="en-US" sz="2000" b="1" dirty="0">
                <a:solidFill>
                  <a:srgbClr val="003366"/>
                </a:solidFill>
                <a:latin typeface="Times New Roman" pitchFamily="18" charset="0"/>
                <a:cs typeface="Times New Roman" pitchFamily="18" charset="0"/>
              </a:rPr>
              <a:t>built </a:t>
            </a:r>
            <a:r>
              <a:rPr lang="en-US" sz="2000" b="1" dirty="0" smtClean="0">
                <a:solidFill>
                  <a:srgbClr val="003366"/>
                </a:solidFill>
                <a:latin typeface="Times New Roman" pitchFamily="18" charset="0"/>
                <a:cs typeface="Times New Roman" pitchFamily="18" charset="0"/>
              </a:rPr>
              <a:t>schedule:</a:t>
            </a:r>
            <a:r>
              <a:rPr lang="en-US" sz="2000" dirty="0" smtClean="0">
                <a:solidFill>
                  <a:srgbClr val="003366"/>
                </a:solidFill>
                <a:latin typeface="Times New Roman" pitchFamily="18" charset="0"/>
                <a:cs typeface="Times New Roman" pitchFamily="18" charset="0"/>
              </a:rPr>
              <a:t> </a:t>
            </a:r>
            <a:r>
              <a:rPr lang="en-US" sz="2000" dirty="0" smtClean="0">
                <a:solidFill>
                  <a:srgbClr val="000000"/>
                </a:solidFill>
                <a:latin typeface="Times New Roman" pitchFamily="18" charset="0"/>
                <a:cs typeface="Times New Roman" pitchFamily="18" charset="0"/>
              </a:rPr>
              <a:t> </a:t>
            </a:r>
            <a:r>
              <a:rPr lang="en-US" sz="2000" dirty="0">
                <a:solidFill>
                  <a:srgbClr val="000000"/>
                </a:solidFill>
                <a:latin typeface="Times New Roman" pitchFamily="18" charset="0"/>
                <a:cs typeface="Times New Roman" pitchFamily="18" charset="0"/>
              </a:rPr>
              <a:t>It is the schedule at the end of  project execution</a:t>
            </a:r>
            <a:endParaRPr lang="en-US" sz="2000" dirty="0">
              <a:solidFill>
                <a:srgbClr val="003366"/>
              </a:solidFill>
              <a:latin typeface="Times New Roman" pitchFamily="18" charset="0"/>
              <a:cs typeface="Times New Roman" pitchFamily="18" charset="0"/>
            </a:endParaRPr>
          </a:p>
          <a:p>
            <a:endParaRPr lang="en-GB" dirty="0"/>
          </a:p>
        </p:txBody>
      </p:sp>
      <p:pic>
        <p:nvPicPr>
          <p:cNvPr id="7" name="Picture 3"/>
          <p:cNvPicPr>
            <a:picLocks noChangeAspect="1"/>
          </p:cNvPicPr>
          <p:nvPr/>
        </p:nvPicPr>
        <p:blipFill>
          <a:blip r:embed="rId2" cstate="print"/>
          <a:srcRect/>
          <a:stretch>
            <a:fillRect/>
          </a:stretch>
        </p:blipFill>
        <p:spPr bwMode="auto">
          <a:xfrm>
            <a:off x="4114800" y="1774392"/>
            <a:ext cx="4601062" cy="1159551"/>
          </a:xfrm>
          <a:prstGeom prst="rect">
            <a:avLst/>
          </a:prstGeom>
          <a:noFill/>
          <a:ln w="9525">
            <a:noFill/>
            <a:miter lim="800000"/>
            <a:headEnd/>
            <a:tailEnd/>
          </a:ln>
        </p:spPr>
      </p:pic>
      <p:grpSp>
        <p:nvGrpSpPr>
          <p:cNvPr id="12" name="Group 11"/>
          <p:cNvGrpSpPr/>
          <p:nvPr/>
        </p:nvGrpSpPr>
        <p:grpSpPr>
          <a:xfrm>
            <a:off x="4729271" y="2936989"/>
            <a:ext cx="4085310" cy="1544802"/>
            <a:chOff x="4729271" y="2936989"/>
            <a:chExt cx="4085310" cy="1544802"/>
          </a:xfrm>
        </p:grpSpPr>
        <p:pic>
          <p:nvPicPr>
            <p:cNvPr id="8" name="Picture 7"/>
            <p:cNvPicPr>
              <a:picLocks noChangeAspect="1"/>
            </p:cNvPicPr>
            <p:nvPr/>
          </p:nvPicPr>
          <p:blipFill>
            <a:blip r:embed="rId3"/>
            <a:stretch>
              <a:fillRect/>
            </a:stretch>
          </p:blipFill>
          <p:spPr>
            <a:xfrm>
              <a:off x="4729271" y="2936989"/>
              <a:ext cx="2984872" cy="1544802"/>
            </a:xfrm>
            <a:prstGeom prst="rect">
              <a:avLst/>
            </a:prstGeom>
          </p:spPr>
        </p:pic>
        <p:sp>
          <p:nvSpPr>
            <p:cNvPr id="10" name="TextBox 9"/>
            <p:cNvSpPr txBox="1"/>
            <p:nvPr/>
          </p:nvSpPr>
          <p:spPr>
            <a:xfrm>
              <a:off x="7692572" y="3641509"/>
              <a:ext cx="1122009" cy="461665"/>
            </a:xfrm>
            <a:prstGeom prst="rect">
              <a:avLst/>
            </a:prstGeom>
            <a:noFill/>
          </p:spPr>
          <p:txBody>
            <a:bodyPr wrap="square" rtlCol="0">
              <a:spAutoFit/>
            </a:bodyPr>
            <a:lstStyle/>
            <a:p>
              <a:r>
                <a:rPr lang="en-US" sz="1200" dirty="0" smtClean="0">
                  <a:solidFill>
                    <a:srgbClr val="7030A0"/>
                  </a:solidFill>
                </a:rPr>
                <a:t>As planned schedule</a:t>
              </a:r>
              <a:endParaRPr lang="en-GB" sz="1200" dirty="0">
                <a:solidFill>
                  <a:srgbClr val="7030A0"/>
                </a:solidFill>
              </a:endParaRPr>
            </a:p>
          </p:txBody>
        </p:sp>
      </p:grpSp>
      <p:grpSp>
        <p:nvGrpSpPr>
          <p:cNvPr id="13" name="Group 12"/>
          <p:cNvGrpSpPr/>
          <p:nvPr/>
        </p:nvGrpSpPr>
        <p:grpSpPr>
          <a:xfrm>
            <a:off x="4572000" y="4648200"/>
            <a:ext cx="4264152" cy="1595269"/>
            <a:chOff x="4572000" y="4648200"/>
            <a:chExt cx="4264152" cy="1595269"/>
          </a:xfrm>
        </p:grpSpPr>
        <p:pic>
          <p:nvPicPr>
            <p:cNvPr id="9" name="Picture 8"/>
            <p:cNvPicPr>
              <a:picLocks noChangeAspect="1"/>
            </p:cNvPicPr>
            <p:nvPr/>
          </p:nvPicPr>
          <p:blipFill>
            <a:blip r:embed="rId4"/>
            <a:stretch>
              <a:fillRect/>
            </a:stretch>
          </p:blipFill>
          <p:spPr>
            <a:xfrm>
              <a:off x="4572000" y="4648200"/>
              <a:ext cx="3120572" cy="1595269"/>
            </a:xfrm>
            <a:prstGeom prst="rect">
              <a:avLst/>
            </a:prstGeom>
          </p:spPr>
        </p:pic>
        <p:sp>
          <p:nvSpPr>
            <p:cNvPr id="11" name="TextBox 10"/>
            <p:cNvSpPr txBox="1"/>
            <p:nvPr/>
          </p:nvSpPr>
          <p:spPr>
            <a:xfrm>
              <a:off x="7714143" y="5171030"/>
              <a:ext cx="1122009" cy="461665"/>
            </a:xfrm>
            <a:prstGeom prst="rect">
              <a:avLst/>
            </a:prstGeom>
            <a:noFill/>
          </p:spPr>
          <p:txBody>
            <a:bodyPr wrap="square" rtlCol="0">
              <a:spAutoFit/>
            </a:bodyPr>
            <a:lstStyle/>
            <a:p>
              <a:r>
                <a:rPr lang="en-US" sz="1200" dirty="0" smtClean="0">
                  <a:solidFill>
                    <a:srgbClr val="C00000"/>
                  </a:solidFill>
                </a:rPr>
                <a:t>As-built schedule</a:t>
              </a:r>
              <a:endParaRPr lang="en-GB" sz="1200" dirty="0">
                <a:solidFill>
                  <a:srgbClr val="C00000"/>
                </a:solidFill>
              </a:endParaRPr>
            </a:p>
          </p:txBody>
        </p:sp>
      </p:grpSp>
    </p:spTree>
    <p:extLst>
      <p:ext uri="{BB962C8B-B14F-4D97-AF65-F5344CB8AC3E}">
        <p14:creationId xmlns:p14="http://schemas.microsoft.com/office/powerpoint/2010/main" val="557202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0" end="0"/>
                                            </p:txEl>
                                          </p:spTgt>
                                        </p:tgtEl>
                                        <p:attrNameLst>
                                          <p:attrName>style.visibility</p:attrName>
                                        </p:attrNameLst>
                                      </p:cBhvr>
                                      <p:to>
                                        <p:strVal val="visible"/>
                                      </p:to>
                                    </p:set>
                                    <p:anim calcmode="lin" valueType="num">
                                      <p:cBhvr additive="base">
                                        <p:cTn id="25"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anim calcmode="lin" valueType="num">
                                      <p:cBhvr additive="base">
                                        <p:cTn id="3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2" end="2"/>
                                            </p:txEl>
                                          </p:spTgt>
                                        </p:tgtEl>
                                        <p:attrNameLst>
                                          <p:attrName>style.visibility</p:attrName>
                                        </p:attrNameLst>
                                      </p:cBhvr>
                                      <p:to>
                                        <p:strVal val="visible"/>
                                      </p:to>
                                    </p:set>
                                    <p:anim calcmode="lin" valueType="num">
                                      <p:cBhvr additive="base">
                                        <p:cTn id="3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6">
                                            <p:txEl>
                                              <p:pRg st="3" end="3"/>
                                            </p:txEl>
                                          </p:spTgt>
                                        </p:tgtEl>
                                        <p:attrNameLst>
                                          <p:attrName>style.visibility</p:attrName>
                                        </p:attrNameLst>
                                      </p:cBhvr>
                                      <p:to>
                                        <p:strVal val="visible"/>
                                      </p:to>
                                    </p:set>
                                    <p:anim calcmode="lin" valueType="num">
                                      <p:cBhvr additive="base">
                                        <p:cTn id="4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Purpose of as-built schedules</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7</a:t>
            </a:fld>
            <a:endParaRPr lang="en-US"/>
          </a:p>
        </p:txBody>
      </p:sp>
      <p:sp>
        <p:nvSpPr>
          <p:cNvPr id="6" name="Content Placeholder 5"/>
          <p:cNvSpPr>
            <a:spLocks noGrp="1"/>
          </p:cNvSpPr>
          <p:nvPr>
            <p:ph sz="quarter" idx="1"/>
          </p:nvPr>
        </p:nvSpPr>
        <p:spPr/>
        <p:txBody>
          <a:bodyPr>
            <a:normAutofit fontScale="92500" lnSpcReduction="10000"/>
          </a:bodyPr>
          <a:lstStyle/>
          <a:p>
            <a:r>
              <a:rPr lang="en-US" sz="2600" dirty="0" smtClean="0">
                <a:latin typeface="Times New Roman" panose="02020603050405020304" pitchFamily="18" charset="0"/>
                <a:cs typeface="Times New Roman" panose="02020603050405020304" pitchFamily="18" charset="0"/>
              </a:rPr>
              <a:t>The most widely recognized use of as-built schedules is in the area of claims, especially </a:t>
            </a:r>
            <a:r>
              <a:rPr lang="en-US" sz="2600" i="1" dirty="0" smtClean="0">
                <a:latin typeface="Times New Roman" panose="02020603050405020304" pitchFamily="18" charset="0"/>
                <a:cs typeface="Times New Roman" panose="02020603050405020304" pitchFamily="18" charset="0"/>
              </a:rPr>
              <a:t>delay claims</a:t>
            </a:r>
          </a:p>
          <a:p>
            <a:r>
              <a:rPr lang="en-US" sz="2600" dirty="0" smtClean="0">
                <a:solidFill>
                  <a:srgbClr val="0033CC"/>
                </a:solidFill>
                <a:latin typeface="Times New Roman" panose="02020603050405020304" pitchFamily="18" charset="0"/>
                <a:cs typeface="Times New Roman" panose="02020603050405020304" pitchFamily="18" charset="0"/>
              </a:rPr>
              <a:t>From a </a:t>
            </a:r>
            <a:r>
              <a:rPr lang="en-US" sz="2600" b="1" dirty="0" smtClean="0">
                <a:solidFill>
                  <a:srgbClr val="0033CC"/>
                </a:solidFill>
                <a:latin typeface="Times New Roman" panose="02020603050405020304" pitchFamily="18" charset="0"/>
                <a:cs typeface="Times New Roman" panose="02020603050405020304" pitchFamily="18" charset="0"/>
              </a:rPr>
              <a:t>contractor’s point of view</a:t>
            </a:r>
            <a:r>
              <a:rPr lang="en-US" sz="2600" dirty="0" smtClean="0">
                <a:solidFill>
                  <a:srgbClr val="0033CC"/>
                </a:solidFill>
                <a:latin typeface="Times New Roman" panose="02020603050405020304" pitchFamily="18" charset="0"/>
                <a:cs typeface="Times New Roman" panose="02020603050405020304" pitchFamily="18" charset="0"/>
              </a:rPr>
              <a:t>, an as-built schedule might be prepared to demonstrate how a particular owner-caused delay or unforeseen condition resulted in a significant project delay</a:t>
            </a:r>
          </a:p>
          <a:p>
            <a:r>
              <a:rPr lang="en-US" sz="2600" dirty="0" smtClean="0">
                <a:solidFill>
                  <a:srgbClr val="002060"/>
                </a:solidFill>
                <a:latin typeface="Times New Roman" panose="02020603050405020304" pitchFamily="18" charset="0"/>
                <a:cs typeface="Times New Roman" panose="02020603050405020304" pitchFamily="18" charset="0"/>
              </a:rPr>
              <a:t>From the </a:t>
            </a:r>
            <a:r>
              <a:rPr lang="en-US" sz="2600" b="1" dirty="0" smtClean="0">
                <a:solidFill>
                  <a:srgbClr val="002060"/>
                </a:solidFill>
                <a:latin typeface="Times New Roman" panose="02020603050405020304" pitchFamily="18" charset="0"/>
                <a:cs typeface="Times New Roman" panose="02020603050405020304" pitchFamily="18" charset="0"/>
              </a:rPr>
              <a:t>owner’s point of view</a:t>
            </a:r>
            <a:r>
              <a:rPr lang="en-US" sz="2600" dirty="0" smtClean="0">
                <a:solidFill>
                  <a:srgbClr val="002060"/>
                </a:solidFill>
                <a:latin typeface="Times New Roman" panose="02020603050405020304" pitchFamily="18" charset="0"/>
                <a:cs typeface="Times New Roman" panose="02020603050405020304" pitchFamily="18" charset="0"/>
              </a:rPr>
              <a:t>, an as-built schedule (covering the entire duration of a project) </a:t>
            </a:r>
            <a:r>
              <a:rPr lang="en-US" sz="2600" dirty="0">
                <a:solidFill>
                  <a:srgbClr val="002060"/>
                </a:solidFill>
                <a:latin typeface="Times New Roman" panose="02020603050405020304" pitchFamily="18" charset="0"/>
                <a:cs typeface="Times New Roman" panose="02020603050405020304" pitchFamily="18" charset="0"/>
              </a:rPr>
              <a:t>might be prepared to </a:t>
            </a:r>
            <a:r>
              <a:rPr lang="en-US" sz="2600" dirty="0" smtClean="0">
                <a:solidFill>
                  <a:srgbClr val="002060"/>
                </a:solidFill>
                <a:latin typeface="Times New Roman" panose="02020603050405020304" pitchFamily="18" charset="0"/>
                <a:cs typeface="Times New Roman" panose="02020603050405020304" pitchFamily="18" charset="0"/>
              </a:rPr>
              <a:t>demonstrate the variations from the original schedule which were significant even when no intervening events took place</a:t>
            </a:r>
          </a:p>
          <a:p>
            <a:r>
              <a:rPr lang="en-US" sz="2600" dirty="0" smtClean="0">
                <a:solidFill>
                  <a:srgbClr val="FF0000"/>
                </a:solidFill>
                <a:latin typeface="Times New Roman" panose="02020603050405020304" pitchFamily="18" charset="0"/>
                <a:cs typeface="Times New Roman" panose="02020603050405020304" pitchFamily="18" charset="0"/>
              </a:rPr>
              <a:t>As-built schedules are sometimes also prepared to develop a clear historical record of a project</a:t>
            </a:r>
          </a:p>
          <a:p>
            <a:r>
              <a:rPr lang="en-US" sz="2600" dirty="0" smtClean="0">
                <a:solidFill>
                  <a:srgbClr val="7030A0"/>
                </a:solidFill>
                <a:latin typeface="Times New Roman" panose="02020603050405020304" pitchFamily="18" charset="0"/>
                <a:cs typeface="Times New Roman" panose="02020603050405020304" pitchFamily="18" charset="0"/>
              </a:rPr>
              <a:t>Note: As-built schedules are not prepared on most projects</a:t>
            </a:r>
          </a:p>
          <a:p>
            <a:endParaRPr lang="en-GB" dirty="0"/>
          </a:p>
        </p:txBody>
      </p:sp>
    </p:spTree>
    <p:extLst>
      <p:ext uri="{BB962C8B-B14F-4D97-AF65-F5344CB8AC3E}">
        <p14:creationId xmlns:p14="http://schemas.microsoft.com/office/powerpoint/2010/main" val="1435243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Responsibility of Delay</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8</a:t>
            </a:fld>
            <a:endParaRPr lang="en-US"/>
          </a:p>
        </p:txBody>
      </p:sp>
      <p:sp>
        <p:nvSpPr>
          <p:cNvPr id="6" name="Content Placeholder 5"/>
          <p:cNvSpPr>
            <a:spLocks noGrp="1"/>
          </p:cNvSpPr>
          <p:nvPr>
            <p:ph sz="quarter" idx="1"/>
          </p:nvPr>
        </p:nvSpPr>
        <p:spPr/>
        <p:txBody>
          <a:bodyPr>
            <a:normAutofit lnSpcReduction="10000"/>
          </a:bodyPr>
          <a:lstStyle/>
          <a:p>
            <a:pPr>
              <a:lnSpc>
                <a:spcPct val="110000"/>
              </a:lnSpc>
              <a:spcBef>
                <a:spcPts val="600"/>
              </a:spcBef>
            </a:pPr>
            <a:r>
              <a:rPr lang="en-US" sz="2400" dirty="0">
                <a:latin typeface="Times New Roman" pitchFamily="18" charset="0"/>
                <a:cs typeface="Times New Roman" pitchFamily="18" charset="0"/>
              </a:rPr>
              <a:t>Usually as-built schedule duration is different from as-planned schedule </a:t>
            </a:r>
            <a:r>
              <a:rPr lang="en-US" sz="2400" dirty="0" smtClean="0">
                <a:latin typeface="Times New Roman" pitchFamily="18" charset="0"/>
                <a:cs typeface="Times New Roman" pitchFamily="18" charset="0"/>
              </a:rPr>
              <a:t>duration. </a:t>
            </a:r>
            <a:r>
              <a:rPr lang="en-US" sz="2400" dirty="0" smtClean="0">
                <a:solidFill>
                  <a:srgbClr val="000099"/>
                </a:solidFill>
                <a:latin typeface="Times New Roman" pitchFamily="18" charset="0"/>
                <a:cs typeface="Times New Roman" pitchFamily="18" charset="0"/>
              </a:rPr>
              <a:t>Hence</a:t>
            </a:r>
            <a:r>
              <a:rPr lang="en-US" sz="2400" dirty="0">
                <a:solidFill>
                  <a:srgbClr val="000099"/>
                </a:solidFill>
                <a:latin typeface="Times New Roman" pitchFamily="18" charset="0"/>
                <a:cs typeface="Times New Roman" pitchFamily="18" charset="0"/>
              </a:rPr>
              <a:t>, it is required to </a:t>
            </a:r>
            <a:r>
              <a:rPr lang="en-US" sz="2400" dirty="0">
                <a:solidFill>
                  <a:srgbClr val="FF0000"/>
                </a:solidFill>
                <a:latin typeface="Times New Roman" pitchFamily="18" charset="0"/>
                <a:cs typeface="Times New Roman" pitchFamily="18" charset="0"/>
              </a:rPr>
              <a:t>find who </a:t>
            </a:r>
            <a:r>
              <a:rPr lang="en-US" sz="2400" dirty="0" smtClean="0">
                <a:solidFill>
                  <a:srgbClr val="FF0000"/>
                </a:solidFill>
                <a:latin typeface="Times New Roman" pitchFamily="18" charset="0"/>
                <a:cs typeface="Times New Roman" pitchFamily="18" charset="0"/>
              </a:rPr>
              <a:t>is responsible </a:t>
            </a:r>
            <a:r>
              <a:rPr lang="en-US" sz="2400" dirty="0">
                <a:solidFill>
                  <a:srgbClr val="000099"/>
                </a:solidFill>
                <a:latin typeface="Times New Roman" pitchFamily="18" charset="0"/>
                <a:cs typeface="Times New Roman" pitchFamily="18" charset="0"/>
              </a:rPr>
              <a:t>about the </a:t>
            </a:r>
            <a:r>
              <a:rPr lang="en-US" sz="2400" dirty="0" smtClean="0">
                <a:solidFill>
                  <a:srgbClr val="000099"/>
                </a:solidFill>
                <a:latin typeface="Times New Roman" pitchFamily="18" charset="0"/>
                <a:cs typeface="Times New Roman" pitchFamily="18" charset="0"/>
              </a:rPr>
              <a:t>delay:</a:t>
            </a:r>
            <a:endParaRPr lang="en-US" sz="2400" dirty="0">
              <a:solidFill>
                <a:srgbClr val="000099"/>
              </a:solidFill>
              <a:latin typeface="Times New Roman" pitchFamily="18" charset="0"/>
              <a:cs typeface="Times New Roman" pitchFamily="18" charset="0"/>
            </a:endParaRPr>
          </a:p>
          <a:p>
            <a:pPr>
              <a:buClrTx/>
              <a:buSzTx/>
              <a:buFont typeface="Courier New" panose="02070309020205020404" pitchFamily="49" charset="0"/>
              <a:buChar char="o"/>
              <a:defRPr/>
            </a:pPr>
            <a:r>
              <a:rPr lang="en-US" sz="2400" dirty="0" smtClean="0">
                <a:solidFill>
                  <a:srgbClr val="C00000"/>
                </a:solidFill>
                <a:latin typeface="Times New Roman" pitchFamily="18" charset="0"/>
                <a:cs typeface="Times New Roman" pitchFamily="18" charset="0"/>
              </a:rPr>
              <a:t>Owner</a:t>
            </a:r>
            <a:endParaRPr lang="en-US" sz="2400" dirty="0">
              <a:solidFill>
                <a:srgbClr val="C00000"/>
              </a:solidFill>
              <a:latin typeface="Times New Roman" pitchFamily="18" charset="0"/>
              <a:cs typeface="Times New Roman" pitchFamily="18" charset="0"/>
            </a:endParaRPr>
          </a:p>
          <a:p>
            <a:pPr>
              <a:buClrTx/>
              <a:buSzTx/>
              <a:buFont typeface="Courier New" panose="02070309020205020404" pitchFamily="49" charset="0"/>
              <a:buChar char="o"/>
              <a:defRPr/>
            </a:pPr>
            <a:r>
              <a:rPr lang="en-US" sz="2400" dirty="0" smtClean="0">
                <a:solidFill>
                  <a:srgbClr val="0033CC"/>
                </a:solidFill>
                <a:latin typeface="Times New Roman" pitchFamily="18" charset="0"/>
                <a:cs typeface="Times New Roman" pitchFamily="18" charset="0"/>
              </a:rPr>
              <a:t>Contractor</a:t>
            </a:r>
            <a:endParaRPr lang="en-US" sz="2400" dirty="0">
              <a:solidFill>
                <a:srgbClr val="0033CC"/>
              </a:solidFill>
              <a:latin typeface="Times New Roman" pitchFamily="18" charset="0"/>
              <a:cs typeface="Times New Roman" pitchFamily="18" charset="0"/>
            </a:endParaRPr>
          </a:p>
          <a:p>
            <a:pPr lvl="1">
              <a:buClrTx/>
              <a:buSzTx/>
              <a:buFont typeface="Courier New" panose="02070309020205020404" pitchFamily="49" charset="0"/>
              <a:buChar char="o"/>
              <a:defRPr/>
            </a:pPr>
            <a:r>
              <a:rPr lang="en-US" sz="1900" dirty="0">
                <a:solidFill>
                  <a:srgbClr val="00B050"/>
                </a:solidFill>
                <a:latin typeface="Times New Roman" pitchFamily="18" charset="0"/>
                <a:cs typeface="Times New Roman" pitchFamily="18" charset="0"/>
              </a:rPr>
              <a:t>Subcontractors</a:t>
            </a:r>
          </a:p>
          <a:p>
            <a:pPr>
              <a:buClrTx/>
              <a:buSzTx/>
              <a:buFont typeface="Courier New" panose="02070309020205020404" pitchFamily="49" charset="0"/>
              <a:buChar char="o"/>
              <a:defRPr/>
            </a:pPr>
            <a:r>
              <a:rPr lang="en-US" sz="2400" dirty="0" smtClean="0">
                <a:solidFill>
                  <a:srgbClr val="7030A0"/>
                </a:solidFill>
                <a:latin typeface="Times New Roman" pitchFamily="18" charset="0"/>
                <a:cs typeface="Times New Roman" pitchFamily="18" charset="0"/>
              </a:rPr>
              <a:t>Third Party </a:t>
            </a:r>
            <a:r>
              <a:rPr lang="en-US" sz="1400" dirty="0" smtClean="0">
                <a:solidFill>
                  <a:srgbClr val="7030A0"/>
                </a:solidFill>
                <a:latin typeface="Times New Roman" pitchFamily="18" charset="0"/>
                <a:cs typeface="Times New Roman" pitchFamily="18" charset="0"/>
              </a:rPr>
              <a:t>(they may have no interest in the project)</a:t>
            </a:r>
          </a:p>
          <a:p>
            <a:pPr lvl="1">
              <a:buClrTx/>
              <a:buSzTx/>
              <a:buFont typeface="Courier New" panose="02070309020205020404" pitchFamily="49" charset="0"/>
              <a:buChar char="o"/>
              <a:defRPr/>
            </a:pPr>
            <a:r>
              <a:rPr lang="en-US" sz="1900" dirty="0" smtClean="0">
                <a:solidFill>
                  <a:srgbClr val="7030A0"/>
                </a:solidFill>
                <a:latin typeface="Times New Roman" pitchFamily="18" charset="0"/>
                <a:cs typeface="Times New Roman" pitchFamily="18" charset="0"/>
              </a:rPr>
              <a:t>Suppliers</a:t>
            </a:r>
          </a:p>
          <a:p>
            <a:pPr lvl="1">
              <a:buClrTx/>
              <a:buSzTx/>
              <a:buFont typeface="Courier New" panose="02070309020205020404" pitchFamily="49" charset="0"/>
              <a:buChar char="o"/>
              <a:defRPr/>
            </a:pPr>
            <a:r>
              <a:rPr lang="en-US" sz="1900" dirty="0" smtClean="0">
                <a:solidFill>
                  <a:srgbClr val="FF0000"/>
                </a:solidFill>
                <a:latin typeface="Times New Roman" pitchFamily="18" charset="0"/>
                <a:cs typeface="Times New Roman" pitchFamily="18" charset="0"/>
              </a:rPr>
              <a:t>Labor </a:t>
            </a:r>
            <a:r>
              <a:rPr lang="en-US" sz="1900" dirty="0">
                <a:solidFill>
                  <a:srgbClr val="FF0000"/>
                </a:solidFill>
                <a:latin typeface="Times New Roman" pitchFamily="18" charset="0"/>
                <a:cs typeface="Times New Roman" pitchFamily="18" charset="0"/>
              </a:rPr>
              <a:t>unions</a:t>
            </a:r>
          </a:p>
          <a:p>
            <a:pPr lvl="1">
              <a:buClrTx/>
              <a:buSzTx/>
              <a:buFont typeface="Courier New" panose="02070309020205020404" pitchFamily="49" charset="0"/>
              <a:buChar char="o"/>
              <a:defRPr/>
            </a:pPr>
            <a:r>
              <a:rPr lang="en-US" sz="1900" dirty="0">
                <a:solidFill>
                  <a:schemeClr val="accent5">
                    <a:lumMod val="75000"/>
                  </a:schemeClr>
                </a:solidFill>
                <a:latin typeface="Times New Roman" pitchFamily="18" charset="0"/>
                <a:cs typeface="Times New Roman" pitchFamily="18" charset="0"/>
              </a:rPr>
              <a:t>Utility </a:t>
            </a:r>
            <a:r>
              <a:rPr lang="en-US" sz="1900" dirty="0" smtClean="0">
                <a:solidFill>
                  <a:schemeClr val="accent5">
                    <a:lumMod val="75000"/>
                  </a:schemeClr>
                </a:solidFill>
                <a:latin typeface="Times New Roman" pitchFamily="18" charset="0"/>
                <a:cs typeface="Times New Roman" pitchFamily="18" charset="0"/>
              </a:rPr>
              <a:t>companies</a:t>
            </a:r>
          </a:p>
          <a:p>
            <a:pPr lvl="1">
              <a:buClrTx/>
              <a:buSzTx/>
              <a:buFont typeface="Courier New" panose="02070309020205020404" pitchFamily="49" charset="0"/>
              <a:buChar char="o"/>
              <a:defRPr/>
            </a:pPr>
            <a:r>
              <a:rPr lang="en-US" sz="1900" dirty="0" smtClean="0">
                <a:solidFill>
                  <a:srgbClr val="C00000"/>
                </a:solidFill>
                <a:latin typeface="Times New Roman" pitchFamily="18" charset="0"/>
                <a:cs typeface="Times New Roman" pitchFamily="18" charset="0"/>
              </a:rPr>
              <a:t>politicians</a:t>
            </a:r>
            <a:endParaRPr lang="en-US" sz="1900" dirty="0">
              <a:solidFill>
                <a:srgbClr val="C00000"/>
              </a:solidFill>
              <a:latin typeface="Times New Roman" pitchFamily="18" charset="0"/>
              <a:cs typeface="Times New Roman" pitchFamily="18" charset="0"/>
            </a:endParaRPr>
          </a:p>
          <a:p>
            <a:pPr lvl="1">
              <a:buClrTx/>
              <a:buSzTx/>
              <a:buFont typeface="Courier New" panose="02070309020205020404" pitchFamily="49" charset="0"/>
              <a:buChar char="o"/>
              <a:defRPr/>
            </a:pPr>
            <a:r>
              <a:rPr lang="en-US" sz="1900" dirty="0" smtClean="0">
                <a:solidFill>
                  <a:schemeClr val="accent5"/>
                </a:solidFill>
                <a:latin typeface="Times New Roman" pitchFamily="18" charset="0"/>
                <a:cs typeface="Times New Roman" pitchFamily="18" charset="0"/>
              </a:rPr>
              <a:t>Nature etc.</a:t>
            </a:r>
          </a:p>
          <a:p>
            <a:pPr marL="628650" lvl="0" indent="-628650">
              <a:buClrTx/>
              <a:buSzTx/>
              <a:buFont typeface="Wingdings" pitchFamily="2" charset="2"/>
              <a:buChar char="v"/>
              <a:defRPr/>
            </a:pPr>
            <a:endParaRPr lang="en-US" sz="2000" dirty="0">
              <a:latin typeface="Times New Roman" pitchFamily="18" charset="0"/>
              <a:cs typeface="Times New Roman" pitchFamily="18" charset="0"/>
            </a:endParaRPr>
          </a:p>
          <a:p>
            <a:endParaRPr lang="en-GB" dirty="0"/>
          </a:p>
        </p:txBody>
      </p:sp>
      <p:grpSp>
        <p:nvGrpSpPr>
          <p:cNvPr id="7" name="Group 6"/>
          <p:cNvGrpSpPr/>
          <p:nvPr/>
        </p:nvGrpSpPr>
        <p:grpSpPr>
          <a:xfrm>
            <a:off x="5032564" y="2350370"/>
            <a:ext cx="4085310" cy="1544802"/>
            <a:chOff x="4729271" y="2936989"/>
            <a:chExt cx="4085310" cy="1544802"/>
          </a:xfrm>
        </p:grpSpPr>
        <p:pic>
          <p:nvPicPr>
            <p:cNvPr id="8" name="Picture 7"/>
            <p:cNvPicPr>
              <a:picLocks noChangeAspect="1"/>
            </p:cNvPicPr>
            <p:nvPr/>
          </p:nvPicPr>
          <p:blipFill>
            <a:blip r:embed="rId2"/>
            <a:stretch>
              <a:fillRect/>
            </a:stretch>
          </p:blipFill>
          <p:spPr>
            <a:xfrm>
              <a:off x="4729271" y="2936989"/>
              <a:ext cx="2984872" cy="1544802"/>
            </a:xfrm>
            <a:prstGeom prst="rect">
              <a:avLst/>
            </a:prstGeom>
          </p:spPr>
        </p:pic>
        <p:sp>
          <p:nvSpPr>
            <p:cNvPr id="9" name="TextBox 8"/>
            <p:cNvSpPr txBox="1"/>
            <p:nvPr/>
          </p:nvSpPr>
          <p:spPr>
            <a:xfrm>
              <a:off x="7692572" y="3641509"/>
              <a:ext cx="1122009" cy="461665"/>
            </a:xfrm>
            <a:prstGeom prst="rect">
              <a:avLst/>
            </a:prstGeom>
            <a:noFill/>
          </p:spPr>
          <p:txBody>
            <a:bodyPr wrap="square" rtlCol="0">
              <a:spAutoFit/>
            </a:bodyPr>
            <a:lstStyle/>
            <a:p>
              <a:r>
                <a:rPr lang="en-US" sz="1200" dirty="0" smtClean="0">
                  <a:solidFill>
                    <a:srgbClr val="7030A0"/>
                  </a:solidFill>
                </a:rPr>
                <a:t>As planned schedule</a:t>
              </a:r>
              <a:endParaRPr lang="en-GB" sz="1200" dirty="0">
                <a:solidFill>
                  <a:srgbClr val="7030A0"/>
                </a:solidFill>
              </a:endParaRPr>
            </a:p>
          </p:txBody>
        </p:sp>
      </p:grpSp>
      <p:grpSp>
        <p:nvGrpSpPr>
          <p:cNvPr id="10" name="Group 9"/>
          <p:cNvGrpSpPr/>
          <p:nvPr/>
        </p:nvGrpSpPr>
        <p:grpSpPr>
          <a:xfrm>
            <a:off x="4879848" y="4388784"/>
            <a:ext cx="4264152" cy="1595269"/>
            <a:chOff x="4572000" y="4648200"/>
            <a:chExt cx="4264152" cy="1595269"/>
          </a:xfrm>
        </p:grpSpPr>
        <p:pic>
          <p:nvPicPr>
            <p:cNvPr id="11" name="Picture 10"/>
            <p:cNvPicPr>
              <a:picLocks noChangeAspect="1"/>
            </p:cNvPicPr>
            <p:nvPr/>
          </p:nvPicPr>
          <p:blipFill>
            <a:blip r:embed="rId3"/>
            <a:stretch>
              <a:fillRect/>
            </a:stretch>
          </p:blipFill>
          <p:spPr>
            <a:xfrm>
              <a:off x="4572000" y="4648200"/>
              <a:ext cx="3120572" cy="1595269"/>
            </a:xfrm>
            <a:prstGeom prst="rect">
              <a:avLst/>
            </a:prstGeom>
          </p:spPr>
        </p:pic>
        <p:sp>
          <p:nvSpPr>
            <p:cNvPr id="12" name="TextBox 11"/>
            <p:cNvSpPr txBox="1"/>
            <p:nvPr/>
          </p:nvSpPr>
          <p:spPr>
            <a:xfrm>
              <a:off x="7714143" y="5171030"/>
              <a:ext cx="1122009" cy="461665"/>
            </a:xfrm>
            <a:prstGeom prst="rect">
              <a:avLst/>
            </a:prstGeom>
            <a:noFill/>
          </p:spPr>
          <p:txBody>
            <a:bodyPr wrap="square" rtlCol="0">
              <a:spAutoFit/>
            </a:bodyPr>
            <a:lstStyle/>
            <a:p>
              <a:r>
                <a:rPr lang="en-US" sz="1200" dirty="0" smtClean="0">
                  <a:solidFill>
                    <a:srgbClr val="C00000"/>
                  </a:solidFill>
                </a:rPr>
                <a:t>As-built schedule</a:t>
              </a:r>
              <a:endParaRPr lang="en-GB" sz="1200" dirty="0">
                <a:solidFill>
                  <a:srgbClr val="C00000"/>
                </a:solidFill>
              </a:endParaRPr>
            </a:p>
          </p:txBody>
        </p:sp>
      </p:grpSp>
    </p:spTree>
    <p:extLst>
      <p:ext uri="{BB962C8B-B14F-4D97-AF65-F5344CB8AC3E}">
        <p14:creationId xmlns:p14="http://schemas.microsoft.com/office/powerpoint/2010/main" val="213162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 calcmode="lin" valueType="num">
                                      <p:cBhvr additive="base">
                                        <p:cTn id="1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anim calcmode="lin" valueType="num">
                                      <p:cBhvr additive="base">
                                        <p:cTn id="2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2" end="2"/>
                                            </p:txEl>
                                          </p:spTgt>
                                        </p:tgtEl>
                                        <p:attrNameLst>
                                          <p:attrName>style.visibility</p:attrName>
                                        </p:attrNameLst>
                                      </p:cBhvr>
                                      <p:to>
                                        <p:strVal val="visible"/>
                                      </p:to>
                                    </p:set>
                                    <p:anim calcmode="lin" valueType="num">
                                      <p:cBhvr additive="base">
                                        <p:cTn id="3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 calcmode="lin" valueType="num">
                                      <p:cBhvr additive="base">
                                        <p:cTn id="3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6">
                                            <p:txEl>
                                              <p:pRg st="4" end="4"/>
                                            </p:txEl>
                                          </p:spTgt>
                                        </p:tgtEl>
                                        <p:attrNameLst>
                                          <p:attrName>style.visibility</p:attrName>
                                        </p:attrNameLst>
                                      </p:cBhvr>
                                      <p:to>
                                        <p:strVal val="visible"/>
                                      </p:to>
                                    </p:set>
                                    <p:anim calcmode="lin" valueType="num">
                                      <p:cBhvr additive="base">
                                        <p:cTn id="4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6">
                                            <p:txEl>
                                              <p:pRg st="4" end="4"/>
                                            </p:txEl>
                                          </p:spTgt>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6">
                                            <p:txEl>
                                              <p:pRg st="5" end="5"/>
                                            </p:txEl>
                                          </p:spTgt>
                                        </p:tgtEl>
                                        <p:attrNameLst>
                                          <p:attrName>style.visibility</p:attrName>
                                        </p:attrNameLst>
                                      </p:cBhvr>
                                      <p:to>
                                        <p:strVal val="visible"/>
                                      </p:to>
                                    </p:set>
                                    <p:anim calcmode="lin" valueType="num">
                                      <p:cBhvr additive="base">
                                        <p:cTn id="45"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5" end="5"/>
                                            </p:txEl>
                                          </p:spTgt>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6">
                                            <p:txEl>
                                              <p:pRg st="6" end="6"/>
                                            </p:txEl>
                                          </p:spTgt>
                                        </p:tgtEl>
                                        <p:attrNameLst>
                                          <p:attrName>style.visibility</p:attrName>
                                        </p:attrNameLst>
                                      </p:cBhvr>
                                      <p:to>
                                        <p:strVal val="visible"/>
                                      </p:to>
                                    </p:set>
                                    <p:anim calcmode="lin" valueType="num">
                                      <p:cBhvr additive="base">
                                        <p:cTn id="4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6" end="6"/>
                                            </p:txEl>
                                          </p:spTgt>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6">
                                            <p:txEl>
                                              <p:pRg st="7" end="7"/>
                                            </p:txEl>
                                          </p:spTgt>
                                        </p:tgtEl>
                                        <p:attrNameLst>
                                          <p:attrName>style.visibility</p:attrName>
                                        </p:attrNameLst>
                                      </p:cBhvr>
                                      <p:to>
                                        <p:strVal val="visible"/>
                                      </p:to>
                                    </p:set>
                                    <p:anim calcmode="lin" valueType="num">
                                      <p:cBhvr additive="base">
                                        <p:cTn id="5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7" end="7"/>
                                            </p:txEl>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8" end="8"/>
                                            </p:txEl>
                                          </p:spTgt>
                                        </p:tgtEl>
                                        <p:attrNameLst>
                                          <p:attrName>style.visibility</p:attrName>
                                        </p:attrNameLst>
                                      </p:cBhvr>
                                      <p:to>
                                        <p:strVal val="visible"/>
                                      </p:to>
                                    </p:set>
                                    <p:anim calcmode="lin" valueType="num">
                                      <p:cBhvr additive="base">
                                        <p:cTn id="57"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8" end="8"/>
                                            </p:txEl>
                                          </p:spTgt>
                                        </p:tgtEl>
                                        <p:attrNameLst>
                                          <p:attrName>ppt_y</p:attrName>
                                        </p:attrNameLst>
                                      </p:cBhvr>
                                      <p:tavLst>
                                        <p:tav tm="0">
                                          <p:val>
                                            <p:strVal val="1+#ppt_h/2"/>
                                          </p:val>
                                        </p:tav>
                                        <p:tav tm="100000">
                                          <p:val>
                                            <p:strVal val="#ppt_y"/>
                                          </p:val>
                                        </p:tav>
                                      </p:tavLst>
                                    </p:anim>
                                  </p:childTnLst>
                                </p:cTn>
                              </p:par>
                              <p:par>
                                <p:cTn id="59" presetID="2" presetClass="entr" presetSubtype="4" fill="hold" grpId="0" nodeType="withEffect">
                                  <p:stCondLst>
                                    <p:cond delay="0"/>
                                  </p:stCondLst>
                                  <p:childTnLst>
                                    <p:set>
                                      <p:cBhvr>
                                        <p:cTn id="60" dur="1" fill="hold">
                                          <p:stCondLst>
                                            <p:cond delay="0"/>
                                          </p:stCondLst>
                                        </p:cTn>
                                        <p:tgtEl>
                                          <p:spTgt spid="6">
                                            <p:txEl>
                                              <p:pRg st="9" end="9"/>
                                            </p:txEl>
                                          </p:spTgt>
                                        </p:tgtEl>
                                        <p:attrNameLst>
                                          <p:attrName>style.visibility</p:attrName>
                                        </p:attrNameLst>
                                      </p:cBhvr>
                                      <p:to>
                                        <p:strVal val="visible"/>
                                      </p:to>
                                    </p:set>
                                    <p:anim calcmode="lin" valueType="num">
                                      <p:cBhvr additive="base">
                                        <p:cTn id="61"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Common Causes of Delay</a:t>
            </a:r>
            <a:endParaRPr lang="en-GB" sz="2800" b="1" dirty="0"/>
          </a:p>
        </p:txBody>
      </p:sp>
      <p:sp>
        <p:nvSpPr>
          <p:cNvPr id="3" name="Date Placeholder 2"/>
          <p:cNvSpPr>
            <a:spLocks noGrp="1"/>
          </p:cNvSpPr>
          <p:nvPr>
            <p:ph type="dt" sz="half" idx="10"/>
          </p:nvPr>
        </p:nvSpPr>
        <p:spPr/>
        <p:txBody>
          <a:bodyPr/>
          <a:lstStyle/>
          <a:p>
            <a:fld id="{559DCD2B-E2F0-4F69-A2E4-4CF1128C32EA}" type="datetime4">
              <a:rPr lang="en-US" smtClean="0"/>
              <a:t>December 18, 2016</a:t>
            </a:fld>
            <a:endParaRPr lang="en-US"/>
          </a:p>
        </p:txBody>
      </p:sp>
      <p:sp>
        <p:nvSpPr>
          <p:cNvPr id="4" name="Footer Placeholder 3"/>
          <p:cNvSpPr>
            <a:spLocks noGrp="1"/>
          </p:cNvSpPr>
          <p:nvPr>
            <p:ph type="ftr" sz="quarter" idx="11"/>
          </p:nvPr>
        </p:nvSpPr>
        <p:spPr/>
        <p:txBody>
          <a:bodyPr/>
          <a:lstStyle/>
          <a:p>
            <a:r>
              <a:rPr lang="sv-SE" smtClean="0"/>
              <a:t>GE 404 (Engineering Management)</a:t>
            </a:r>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6" name="Content Placeholder 5"/>
          <p:cNvSpPr>
            <a:spLocks noGrp="1"/>
          </p:cNvSpPr>
          <p:nvPr>
            <p:ph sz="quarter" idx="1"/>
          </p:nvPr>
        </p:nvSpPr>
        <p:spPr/>
        <p:txBody>
          <a:bodyPr>
            <a:normAutofit/>
          </a:bodyPr>
          <a:lstStyle/>
          <a:p>
            <a:pPr algn="just">
              <a:spcBef>
                <a:spcPts val="1200"/>
              </a:spcBef>
              <a:defRPr/>
            </a:pPr>
            <a:r>
              <a:rPr lang="en-US" sz="2400" dirty="0" smtClean="0">
                <a:latin typeface="Times New Roman" pitchFamily="18" charset="0"/>
                <a:cs typeface="Times New Roman" pitchFamily="18" charset="0"/>
              </a:rPr>
              <a:t>Site </a:t>
            </a:r>
            <a:r>
              <a:rPr lang="en-US" sz="2400" dirty="0">
                <a:latin typeface="Times New Roman" pitchFamily="18" charset="0"/>
                <a:cs typeface="Times New Roman" pitchFamily="18" charset="0"/>
              </a:rPr>
              <a:t>conditions</a:t>
            </a:r>
          </a:p>
          <a:p>
            <a:pPr algn="just">
              <a:spcBef>
                <a:spcPts val="1200"/>
              </a:spcBef>
              <a:defRPr/>
            </a:pPr>
            <a:r>
              <a:rPr lang="en-US" sz="2400" dirty="0">
                <a:solidFill>
                  <a:srgbClr val="2F0765"/>
                </a:solidFill>
                <a:latin typeface="Times New Roman" pitchFamily="18" charset="0"/>
                <a:cs typeface="Times New Roman" pitchFamily="18" charset="0"/>
              </a:rPr>
              <a:t>Change in requirements or design</a:t>
            </a:r>
          </a:p>
          <a:p>
            <a:pPr algn="just">
              <a:spcBef>
                <a:spcPts val="1200"/>
              </a:spcBef>
              <a:defRPr/>
            </a:pPr>
            <a:r>
              <a:rPr lang="en-US" sz="2400" dirty="0" smtClean="0">
                <a:solidFill>
                  <a:srgbClr val="3A34BC"/>
                </a:solidFill>
                <a:latin typeface="Times New Roman" pitchFamily="18" charset="0"/>
                <a:cs typeface="Times New Roman" pitchFamily="18" charset="0"/>
              </a:rPr>
              <a:t>Inclement </a:t>
            </a:r>
            <a:r>
              <a:rPr lang="en-US" sz="2400" dirty="0">
                <a:solidFill>
                  <a:srgbClr val="3A34BC"/>
                </a:solidFill>
                <a:latin typeface="Times New Roman" pitchFamily="18" charset="0"/>
                <a:cs typeface="Times New Roman" pitchFamily="18" charset="0"/>
              </a:rPr>
              <a:t>weather</a:t>
            </a:r>
          </a:p>
          <a:p>
            <a:pPr algn="just">
              <a:spcBef>
                <a:spcPts val="1200"/>
              </a:spcBef>
              <a:defRPr/>
            </a:pPr>
            <a:r>
              <a:rPr lang="en-US" sz="2400" dirty="0">
                <a:solidFill>
                  <a:srgbClr val="C00000"/>
                </a:solidFill>
                <a:latin typeface="Times New Roman" pitchFamily="18" charset="0"/>
                <a:cs typeface="Times New Roman" pitchFamily="18" charset="0"/>
              </a:rPr>
              <a:t>Unavailability of labor, material, or equipment</a:t>
            </a:r>
          </a:p>
          <a:p>
            <a:pPr algn="just">
              <a:spcBef>
                <a:spcPts val="1200"/>
              </a:spcBef>
              <a:defRPr/>
            </a:pPr>
            <a:r>
              <a:rPr lang="en-US" sz="2400" dirty="0">
                <a:solidFill>
                  <a:srgbClr val="7030A0"/>
                </a:solidFill>
                <a:latin typeface="Times New Roman" pitchFamily="18" charset="0"/>
                <a:cs typeface="Times New Roman" pitchFamily="18" charset="0"/>
              </a:rPr>
              <a:t>Defective plans or </a:t>
            </a:r>
            <a:r>
              <a:rPr lang="en-US" sz="2400" dirty="0" smtClean="0">
                <a:solidFill>
                  <a:srgbClr val="7030A0"/>
                </a:solidFill>
                <a:latin typeface="Times New Roman" pitchFamily="18" charset="0"/>
                <a:cs typeface="Times New Roman" pitchFamily="18" charset="0"/>
              </a:rPr>
              <a:t>specifications</a:t>
            </a:r>
            <a:endParaRPr lang="en-US" sz="2400" dirty="0">
              <a:solidFill>
                <a:srgbClr val="7030A0"/>
              </a:solidFill>
              <a:latin typeface="Times New Roman" pitchFamily="18" charset="0"/>
              <a:cs typeface="Times New Roman" pitchFamily="18" charset="0"/>
            </a:endParaRPr>
          </a:p>
          <a:p>
            <a:pPr algn="just">
              <a:spcBef>
                <a:spcPts val="1200"/>
              </a:spcBef>
              <a:defRPr/>
            </a:pPr>
            <a:r>
              <a:rPr lang="en-US" sz="2400" dirty="0">
                <a:solidFill>
                  <a:schemeClr val="accent5"/>
                </a:solidFill>
                <a:latin typeface="Times New Roman" pitchFamily="18" charset="0"/>
                <a:cs typeface="Times New Roman" pitchFamily="18" charset="0"/>
              </a:rPr>
              <a:t>Owner caused delay: permits, </a:t>
            </a:r>
            <a:r>
              <a:rPr lang="en-US" sz="2400" dirty="0" smtClean="0">
                <a:solidFill>
                  <a:schemeClr val="accent5"/>
                </a:solidFill>
                <a:latin typeface="Times New Roman" pitchFamily="18" charset="0"/>
                <a:cs typeface="Times New Roman" pitchFamily="18" charset="0"/>
              </a:rPr>
              <a:t>owner-supplied </a:t>
            </a:r>
            <a:r>
              <a:rPr lang="en-US" sz="2400" dirty="0">
                <a:solidFill>
                  <a:schemeClr val="accent5"/>
                </a:solidFill>
                <a:latin typeface="Times New Roman" pitchFamily="18" charset="0"/>
                <a:cs typeface="Times New Roman" pitchFamily="18" charset="0"/>
              </a:rPr>
              <a:t>equipment, materials, ..etc.</a:t>
            </a:r>
          </a:p>
          <a:p>
            <a:endParaRPr lang="en-GB" sz="2400" dirty="0"/>
          </a:p>
        </p:txBody>
      </p:sp>
    </p:spTree>
    <p:extLst>
      <p:ext uri="{BB962C8B-B14F-4D97-AF65-F5344CB8AC3E}">
        <p14:creationId xmlns:p14="http://schemas.microsoft.com/office/powerpoint/2010/main" val="426954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 calcmode="lin" valueType="num">
                                      <p:cBhvr additive="base">
                                        <p:cTn id="2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 calcmode="lin" valueType="num">
                                      <p:cBhvr additive="base">
                                        <p:cTn id="3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EA310DA89CC9D4C95ADEB31B3960639" ma:contentTypeVersion="1" ma:contentTypeDescription="Create a new document." ma:contentTypeScope="" ma:versionID="50ef57a4d5791843afc5755fefddbd2f">
  <xsd:schema xmlns:xsd="http://www.w3.org/2001/XMLSchema" xmlns:p="http://schemas.microsoft.com/office/2006/metadata/properties" xmlns:ns1="http://schemas.microsoft.com/sharepoint/v3" targetNamespace="http://schemas.microsoft.com/office/2006/metadata/properties" ma:root="true" ma:fieldsID="ddb0c952b897a810c8a4e377cff6bff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dms="http://schemas.microsoft.com/office/2006/documentManagement/types" targetNamespace="http://schemas.microsoft.com/sharepoint/v3" elementFormDefault="qualified">
    <xsd:import namespace="http://schemas.microsoft.com/office/2006/documentManagement/type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2A4C6D2-5977-44AE-8B4D-3745800C3303}">
  <ds:schemaRefs>
    <ds:schemaRef ds:uri="http://www.w3.org/XML/1998/namespace"/>
    <ds:schemaRef ds:uri="http://schemas.microsoft.com/office/2006/metadata/properties"/>
    <ds:schemaRef ds:uri="http://purl.org/dc/elements/1.1/"/>
    <ds:schemaRef ds:uri="http://schemas.microsoft.com/sharepoint/v3"/>
    <ds:schemaRef ds:uri="http://schemas.microsoft.com/office/2006/documentManagement/types"/>
    <ds:schemaRef ds:uri="http://purl.org/dc/terms/"/>
    <ds:schemaRef ds:uri="http://purl.org/dc/dcmitype/"/>
    <ds:schemaRef ds:uri="http://schemas.openxmlformats.org/package/2006/metadata/core-properties"/>
  </ds:schemaRefs>
</ds:datastoreItem>
</file>

<file path=customXml/itemProps2.xml><?xml version="1.0" encoding="utf-8"?>
<ds:datastoreItem xmlns:ds="http://schemas.openxmlformats.org/officeDocument/2006/customXml" ds:itemID="{465D0974-466A-40E0-ABFB-655FDF2A3958}">
  <ds:schemaRefs>
    <ds:schemaRef ds:uri="http://schemas.microsoft.com/sharepoint/v3/contenttype/forms"/>
  </ds:schemaRefs>
</ds:datastoreItem>
</file>

<file path=customXml/itemProps3.xml><?xml version="1.0" encoding="utf-8"?>
<ds:datastoreItem xmlns:ds="http://schemas.openxmlformats.org/officeDocument/2006/customXml" ds:itemID="{544C4963-5A36-4685-8720-D652C9C550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Facet</Template>
  <TotalTime>9417</TotalTime>
  <Words>2323</Words>
  <Application>Microsoft Office PowerPoint</Application>
  <PresentationFormat>On-screen Show (4:3)</PresentationFormat>
  <Paragraphs>707</Paragraphs>
  <Slides>37</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37</vt:i4>
      </vt:variant>
    </vt:vector>
  </HeadingPairs>
  <TitlesOfParts>
    <vt:vector size="47" baseType="lpstr">
      <vt:lpstr>Agency FB</vt:lpstr>
      <vt:lpstr>Algerian</vt:lpstr>
      <vt:lpstr>Arial</vt:lpstr>
      <vt:lpstr>Calibri</vt:lpstr>
      <vt:lpstr>Courier New</vt:lpstr>
      <vt:lpstr>Georgia</vt:lpstr>
      <vt:lpstr>Times New Roman</vt:lpstr>
      <vt:lpstr>Wingdings</vt:lpstr>
      <vt:lpstr>Wingdings 2</vt:lpstr>
      <vt:lpstr>Civic</vt:lpstr>
      <vt:lpstr>ENGINEERING MANAGEMENT (GE 404)</vt:lpstr>
      <vt:lpstr>Contents</vt:lpstr>
      <vt:lpstr>Objectives of the Present lecture</vt:lpstr>
      <vt:lpstr>Quality of a Schedule</vt:lpstr>
      <vt:lpstr>Schedule Manipulation</vt:lpstr>
      <vt:lpstr>Types of Project Schedule</vt:lpstr>
      <vt:lpstr>Purpose of as-built schedules</vt:lpstr>
      <vt:lpstr>Responsibility of Delay</vt:lpstr>
      <vt:lpstr>Common Causes of Delay</vt:lpstr>
      <vt:lpstr>Critical and Noncritical Delays</vt:lpstr>
      <vt:lpstr>Delay and Disruption</vt:lpstr>
      <vt:lpstr>Types of Delay</vt:lpstr>
      <vt:lpstr>Concurrent Delay rule</vt:lpstr>
      <vt:lpstr>Concurrent Delay: An Example</vt:lpstr>
      <vt:lpstr>Techniques for Delay Analysis</vt:lpstr>
      <vt:lpstr>Day-by-day analysis technique</vt:lpstr>
      <vt:lpstr>Contd.</vt:lpstr>
      <vt:lpstr>Note</vt:lpstr>
      <vt:lpstr>Contd.</vt:lpstr>
      <vt:lpstr>Algorithm</vt:lpstr>
      <vt:lpstr>Problem-1</vt:lpstr>
      <vt:lpstr>Solution Day 0 Analysis</vt:lpstr>
      <vt:lpstr>Solution (Contd.) Day 1 and 2 Analysis</vt:lpstr>
      <vt:lpstr>Solution (Contd.) Day 8 and 9 Analysis</vt:lpstr>
      <vt:lpstr>Solution (Contd.) Day 10 and 11 Analysis</vt:lpstr>
      <vt:lpstr>Solution (Contd.) Day 18 Analysis (Final Result)</vt:lpstr>
      <vt:lpstr>Problem-2</vt:lpstr>
      <vt:lpstr>Solution Day 0 Analysis</vt:lpstr>
      <vt:lpstr>Solution (Contd.) Day 3 Analysis</vt:lpstr>
      <vt:lpstr>Solution (Contd.) Day 5 and 6 Analysis</vt:lpstr>
      <vt:lpstr>Solution (Contd.) Day 11 Analysis</vt:lpstr>
      <vt:lpstr>Solution (Contd.) Day 12 Analysis</vt:lpstr>
      <vt:lpstr>Solution (Contd.) Day 13 Analysis </vt:lpstr>
      <vt:lpstr>Home Work (HW)</vt:lpstr>
      <vt:lpstr>HW (Contd.)</vt:lpstr>
      <vt:lpstr>Further Reading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 404 (Engineering Management)</dc:title>
  <dc:creator>Nadeem Siddiqui</dc:creator>
  <cp:lastModifiedBy>Nadeem</cp:lastModifiedBy>
  <cp:revision>431</cp:revision>
  <cp:lastPrinted>2015-07-07T03:03:52Z</cp:lastPrinted>
  <dcterms:modified xsi:type="dcterms:W3CDTF">2016-12-18T10:50:16Z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0x010100BEA310DA89CC9D4C95ADEB31B3960639</vt:lpwstr>
  </property>
</Properties>
</file>