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21"/>
  </p:notesMasterIdLst>
  <p:handoutMasterIdLst>
    <p:handoutMasterId r:id="rId22"/>
  </p:handoutMasterIdLst>
  <p:sldIdLst>
    <p:sldId id="285" r:id="rId5"/>
    <p:sldId id="364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270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SZRQn7P5lC10xTNivSrdQ==" hashData="9kn/OWbzLuOKFdLePTQ93hPps3g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CC"/>
    <a:srgbClr val="2F0765"/>
    <a:srgbClr val="3A34BC"/>
    <a:srgbClr val="3BC828"/>
    <a:srgbClr val="AD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47A1-6B27-4B8D-993F-6B5055EC7165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0EAB-F4D0-4E0E-AF76-B27D419DF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76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2EC1-FC6C-4FE0-ADF0-A740E2CC27AE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79" y="4560303"/>
            <a:ext cx="5852843" cy="43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76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18B2-C269-4667-8FFD-0DBE81D39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9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title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6106-6436-4D25-B11A-EC491AC8857B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9F1E-32F2-4347-A460-2E0DE6825345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C84D-D67F-405D-8F02-DDC9C916D9D3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3C3B-D46B-4086-A778-75ED1F238ABB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0A66CB-D02C-4352-9438-32E88419A0F0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50E2-1BB7-47B9-9F37-CBB99C78AA02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7633-2202-4333-88A3-C73158B5D9CC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189F-A45A-4278-8221-5404E27FD9B2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79A4-5925-400A-902A-E4078AB3D51D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87BA02-9174-47F1-9F0E-28AF7B27923A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853859-7F8F-47C9-BF9F-3E8C8DDDF09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8955" y="2667000"/>
            <a:ext cx="8686800" cy="27432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Tutorial #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Cost Control</a:t>
            </a:r>
            <a:endParaRPr lang="ar-S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S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C083-6339-4D6F-8020-72530EE7921C}" type="datetime4">
              <a:rPr lang="en-US" smtClean="0"/>
              <a:t>November 24, 2018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ENGINEERING MANAGEMENT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(GE 404)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15" y="445314"/>
            <a:ext cx="1683185" cy="1398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8955" y="587697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Instructor: </a:t>
            </a:r>
            <a:r>
              <a:rPr lang="en-US" sz="1600" dirty="0" err="1" smtClean="0"/>
              <a:t>Eng.Alothman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178099" y="2490548"/>
            <a:ext cx="6120680" cy="1200329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 Variance = BCWP – BCWS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= (40800- 40250) = $550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Ahead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24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4800"/>
            <a:ext cx="340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determination</a:t>
            </a:r>
            <a:endParaRPr lang="en-US" sz="24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178099" y="4143375"/>
            <a:ext cx="6087591" cy="1200329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Variance = BCWP – ACWP =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(40800- 40000) = $800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1127386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524000"/>
            <a:ext cx="7848600" cy="4740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time-scale diagram represents a small engineering project. The budgeted cost of each activity is shown in the table below. </a:t>
            </a:r>
            <a:r>
              <a:rPr lang="en-US" b="1" i="1" u="sng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10</a:t>
            </a:r>
            <a:r>
              <a:rPr lang="en-US" b="1" i="1" u="sng" kern="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i="1" u="sng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week, the field progress report gives you the following information:</a:t>
            </a:r>
          </a:p>
          <a:p>
            <a:pPr marL="363538" indent="-187325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“A” was completed on schedule.</a:t>
            </a:r>
          </a:p>
          <a:p>
            <a:pPr marL="363538" indent="-187325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“B” started as planned but it is expected to take four weeks more.</a:t>
            </a:r>
          </a:p>
          <a:p>
            <a:pPr marL="363538" indent="-187325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“C” started as planned but finished one week later.</a:t>
            </a:r>
          </a:p>
          <a:p>
            <a:pPr marL="363538" indent="-187325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%age of completion of activity “D” is 60%.</a:t>
            </a:r>
          </a:p>
          <a:p>
            <a:pPr marL="363538" indent="-187325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ACWP at the end of week 10 = SR 90400</a:t>
            </a:r>
          </a:p>
          <a:p>
            <a:pPr marL="363538" indent="-363538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defRPr/>
            </a:pP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defRPr/>
            </a:pPr>
            <a:r>
              <a:rPr lang="en-US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CV, SV, BAC, EAC, ETC</a:t>
            </a: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67024"/>
              </p:ext>
            </p:extLst>
          </p:nvPr>
        </p:nvGraphicFramePr>
        <p:xfrm>
          <a:off x="1040904" y="3756819"/>
          <a:ext cx="6934203" cy="1219200"/>
        </p:xfrm>
        <a:graphic>
          <a:graphicData uri="http://schemas.openxmlformats.org/drawingml/2006/table">
            <a:tbl>
              <a:tblPr/>
              <a:tblGrid>
                <a:gridCol w="262133"/>
                <a:gridCol w="250547"/>
                <a:gridCol w="256339"/>
                <a:gridCol w="257064"/>
                <a:gridCol w="257064"/>
                <a:gridCol w="257064"/>
                <a:gridCol w="257064"/>
                <a:gridCol w="257064"/>
                <a:gridCol w="257064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  <a:gridCol w="330200"/>
              </a:tblGrid>
              <a:tr h="203200">
                <a:tc gridSpan="2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Time (week)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200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A (5 weeks)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B (8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E (7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F (3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32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C (5weeks)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D (6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G (4 weeks)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9243"/>
              </p:ext>
            </p:extLst>
          </p:nvPr>
        </p:nvGraphicFramePr>
        <p:xfrm>
          <a:off x="1040904" y="5196681"/>
          <a:ext cx="6934200" cy="365760"/>
        </p:xfrm>
        <a:graphic>
          <a:graphicData uri="http://schemas.openxmlformats.org/drawingml/2006/table">
            <a:tbl>
              <a:tblPr/>
              <a:tblGrid>
                <a:gridCol w="1447800"/>
                <a:gridCol w="838200"/>
                <a:gridCol w="762000"/>
                <a:gridCol w="838200"/>
                <a:gridCol w="838200"/>
                <a:gridCol w="762000"/>
                <a:gridCol w="762000"/>
                <a:gridCol w="685800"/>
              </a:tblGrid>
              <a:tr h="182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Budgeted cost (SR)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16000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267493" y="342255"/>
            <a:ext cx="17102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Example:2</a:t>
            </a:r>
            <a:endParaRPr lang="en-US" sz="2400" b="1" i="1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26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599573"/>
              </p:ext>
            </p:extLst>
          </p:nvPr>
        </p:nvGraphicFramePr>
        <p:xfrm>
          <a:off x="381000" y="228600"/>
          <a:ext cx="8153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095"/>
                <a:gridCol w="1788385"/>
                <a:gridCol w="1961864"/>
                <a:gridCol w="1561290"/>
                <a:gridCol w="1734766"/>
              </a:tblGrid>
              <a:tr h="5816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Original Planned Start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Original Planned Finish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Complete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Original Planned Cost</a:t>
                      </a:r>
                      <a:endParaRPr lang="en-US" dirty="0"/>
                    </a:p>
                  </a:txBody>
                  <a:tcPr marL="91445" marR="91445"/>
                </a:tc>
              </a:tr>
              <a:tr h="3323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$50000</a:t>
                      </a:r>
                      <a:endParaRPr lang="en-US" dirty="0"/>
                    </a:p>
                  </a:txBody>
                  <a:tcPr marL="91445" marR="91445"/>
                </a:tc>
              </a:tr>
              <a:tr h="3323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kern="0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41.66666%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$12000</a:t>
                      </a:r>
                      <a:endParaRPr lang="en-US" dirty="0"/>
                    </a:p>
                  </a:txBody>
                  <a:tcPr marL="91445" marR="91445"/>
                </a:tc>
              </a:tr>
              <a:tr h="3323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$16000</a:t>
                      </a:r>
                      <a:endParaRPr lang="en-US" dirty="0"/>
                    </a:p>
                  </a:txBody>
                  <a:tcPr marL="91445" marR="91445"/>
                </a:tc>
              </a:tr>
              <a:tr h="3323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$24000</a:t>
                      </a:r>
                      <a:endParaRPr lang="en-US" dirty="0"/>
                    </a:p>
                  </a:txBody>
                  <a:tcPr marL="91445" marR="91445"/>
                </a:tc>
              </a:tr>
              <a:tr h="3323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$12000</a:t>
                      </a:r>
                      <a:endParaRPr lang="en-US" dirty="0"/>
                    </a:p>
                  </a:txBody>
                  <a:tcPr marL="91445" marR="91445"/>
                </a:tc>
              </a:tr>
              <a:tr h="3323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$21000</a:t>
                      </a:r>
                      <a:endParaRPr lang="en-US" dirty="0"/>
                    </a:p>
                  </a:txBody>
                  <a:tcPr marL="91445" marR="91445"/>
                </a:tc>
              </a:tr>
              <a:tr h="3323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G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$20000</a:t>
                      </a:r>
                      <a:endParaRPr lang="en-US" dirty="0"/>
                    </a:p>
                  </a:txBody>
                  <a:tcPr marL="91445" marR="91445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76398" y="4953000"/>
            <a:ext cx="7632700" cy="147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0975" indent="-180975" algn="just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%age of completion of activity “A” = 100%</a:t>
            </a:r>
          </a:p>
          <a:p>
            <a:pPr marL="180975" indent="-180975" algn="just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Projected duration of activity “B” = 8 + 4 = 12 weeks</a:t>
            </a:r>
          </a:p>
          <a:p>
            <a:pPr marL="180975" indent="-180975" algn="just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%age of completion of activity “B” = 5/12 = 41.666666%</a:t>
            </a:r>
          </a:p>
          <a:p>
            <a:pPr marL="180975" indent="-180975" algn="just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%age of completion of activity “C” = 100%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3733800"/>
            <a:ext cx="7632848" cy="1354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3538" indent="-187325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Activity “A” was completed on schedule.</a:t>
            </a:r>
          </a:p>
          <a:p>
            <a:pPr marL="363538" indent="-187325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Activity “B” started as planned but it is expected to take four weeks more.</a:t>
            </a:r>
          </a:p>
          <a:p>
            <a:pPr marL="363538" indent="-187325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Activity “C” started as planned but finished one week later.</a:t>
            </a:r>
          </a:p>
          <a:p>
            <a:pPr marL="363538" indent="-187325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%age of completion of activity “D” is 60%.</a:t>
            </a:r>
          </a:p>
          <a:p>
            <a:pPr marL="363538" indent="-187325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ACWP at the end of week 10 = $ 90400</a:t>
            </a:r>
            <a:endParaRPr lang="en-US" strike="sngStrike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00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319437"/>
              </p:ext>
            </p:extLst>
          </p:nvPr>
        </p:nvGraphicFramePr>
        <p:xfrm>
          <a:off x="639765" y="228600"/>
          <a:ext cx="8137523" cy="4059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704"/>
                <a:gridCol w="1090596"/>
                <a:gridCol w="1090596"/>
                <a:gridCol w="1174488"/>
                <a:gridCol w="1090596"/>
                <a:gridCol w="1342272"/>
                <a:gridCol w="1342271"/>
              </a:tblGrid>
              <a:tr h="8230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Activity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Original Planned Start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Original Planned Finish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Percent Complete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Original Planned Cost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Amount Completed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Amount Scheduled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</a:tr>
              <a:tr h="37086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$50000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$50000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$50000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</a:tr>
              <a:tr h="37086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noStrike" kern="0" baseline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41.666%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$12000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$5000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</a:tr>
              <a:tr h="37086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$16000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$16000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$16000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</a:tr>
              <a:tr h="37086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60%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$24000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14400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$20000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</a:tr>
              <a:tr h="37086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$12000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</a:tr>
              <a:tr h="37086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$21000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</a:tr>
              <a:tr h="37086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G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$20000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</a:tr>
              <a:tr h="64013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4" marB="45724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43" marR="91443" marT="45724" marB="45724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43" marR="91443" marT="45724" marB="45724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43" marR="91443" marT="45724" marB="45724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43" marR="91443" marT="45724" marB="45724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BCWP =</a:t>
                      </a:r>
                    </a:p>
                    <a:p>
                      <a:pPr algn="ctr"/>
                      <a:r>
                        <a:rPr lang="en-US" sz="1600" dirty="0" smtClean="0"/>
                        <a:t>$ 85400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BCWS = $93500</a:t>
                      </a:r>
                      <a:endParaRPr lang="en-US" sz="1600" dirty="0"/>
                    </a:p>
                  </a:txBody>
                  <a:tcPr marL="91443" marR="91443" marT="45724" marB="45724"/>
                </a:tc>
              </a:tr>
            </a:tbl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01663" y="4343400"/>
            <a:ext cx="72009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 = BCWP – ACWP = 85400 – 90400 = $-5000 (Over Budget)</a:t>
            </a:r>
          </a:p>
          <a:p>
            <a:pPr algn="just" eaLnBrk="1" hangingPunct="1">
              <a:lnSpc>
                <a:spcPct val="140000"/>
              </a:lnSpc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 = BCWP – BCWS = 85400 – 93500 = $ -8100 (Behind Schedule)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11188" y="5029993"/>
            <a:ext cx="8137525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 = 50000 + 12000 + 16000 + 24000 + 12000 + 21000 + 20000 = SR 155000</a:t>
            </a:r>
          </a:p>
          <a:p>
            <a:pPr algn="just" eaLnBrk="1" hangingPunct="1">
              <a:lnSpc>
                <a:spcPct val="140000"/>
              </a:lnSpc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 = [ACWP/BCWP]*BAC = [90400/85400]*155000 = SR 164075</a:t>
            </a:r>
          </a:p>
          <a:p>
            <a:pPr algn="just" eaLnBrk="1" hangingPunct="1">
              <a:lnSpc>
                <a:spcPct val="140000"/>
              </a:lnSpc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 = EAC – ACWP = 164075 – 90400 = SR 73675</a:t>
            </a:r>
          </a:p>
        </p:txBody>
      </p:sp>
    </p:spTree>
    <p:extLst>
      <p:ext uri="{BB962C8B-B14F-4D97-AF65-F5344CB8AC3E}">
        <p14:creationId xmlns:p14="http://schemas.microsoft.com/office/powerpoint/2010/main" val="153857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504" y="548680"/>
            <a:ext cx="8856984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The following time-scaled network shows the activities of a small engineering project. 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1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budgeted cost of each activity is shown in Table below. 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23528" y="72131"/>
            <a:ext cx="17102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Example:3</a:t>
            </a:r>
            <a:endParaRPr lang="en-US" sz="2400" b="1" i="1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08720"/>
            <a:ext cx="8939423" cy="1431013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295496"/>
              </p:ext>
            </p:extLst>
          </p:nvPr>
        </p:nvGraphicFramePr>
        <p:xfrm>
          <a:off x="251520" y="2708920"/>
          <a:ext cx="8003232" cy="7360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74640"/>
                <a:gridCol w="720080"/>
                <a:gridCol w="720080"/>
                <a:gridCol w="648072"/>
                <a:gridCol w="648072"/>
                <a:gridCol w="648072"/>
                <a:gridCol w="720080"/>
                <a:gridCol w="648072"/>
                <a:gridCol w="576064"/>
              </a:tblGrid>
              <a:tr h="0">
                <a:tc gridSpan="9">
                  <a:txBody>
                    <a:bodyPr/>
                    <a:lstStyle/>
                    <a:p>
                      <a:pPr marL="228600" indent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Table. Activity budgeted cost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Activity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Budgeted cost (SR)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21752" y="3546647"/>
            <a:ext cx="8856984" cy="287617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budgeted cost of each activity is assumed to be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uniformly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distributed over its duration</a:t>
            </a:r>
            <a:r>
              <a:rPr lang="en-US" sz="16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At the end of the 15</a:t>
            </a:r>
            <a:r>
              <a:rPr lang="en-US" sz="16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</a:t>
            </a:r>
            <a:r>
              <a:rPr lang="en-US" sz="16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day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the field progress report gives you the following information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8163" marR="215900" lvl="0" indent="-355600" algn="justLow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“A” was completed on schedule.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Mudir MT"/>
            </a:endParaRPr>
          </a:p>
          <a:p>
            <a:pPr marL="538163" marR="215900" lvl="0" indent="-355600" algn="justLow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 to owner fault, the actual start of activity “B” was on the morning of day 12. Activity “B” is still in progress.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Mudir MT"/>
            </a:endParaRPr>
          </a:p>
          <a:p>
            <a:pPr marL="538163" marR="215900" lvl="0" indent="-355600" algn="justLow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“C” finished at the end of the 7</a:t>
            </a:r>
            <a:r>
              <a:rPr lang="en-US" sz="16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day.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Mudir MT"/>
            </a:endParaRPr>
          </a:p>
          <a:p>
            <a:pPr marL="538163" marR="215900" lvl="0" indent="-355600" algn="justLow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percentage of completion of activity "D" is 80%.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Mudir MT"/>
            </a:endParaRPr>
          </a:p>
          <a:p>
            <a:pPr marL="538163" marR="215900" lvl="0" indent="-355600" algn="justLow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“E” was completed as planned.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Mudir MT"/>
            </a:endParaRPr>
          </a:p>
          <a:p>
            <a:pPr marL="538163" lvl="0" indent="-3556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“F” started as planned but its duration is expected to be 12 days instead of 15 days.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Mudir MT"/>
            </a:endParaRPr>
          </a:p>
          <a:p>
            <a:pPr marL="538163" lvl="0" indent="-355600" algn="justLow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ACWP at the end of day 15 = SR 20400.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Mudir M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Calculate the CV, SV, CPI, SPI, and % overrun (underrun); BAC, EAC; comment on progress of works.</a:t>
            </a:r>
            <a:endParaRPr lang="en-US" sz="1400" b="1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15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6554" y="1447800"/>
            <a:ext cx="88569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BCWS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4000 + 6000 (7/12) + 2000 + 8000 + 7000 + 6000 (8/15) = SR27,700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BCWP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4000 + 6000 (4/12) + 2000 + 8000 (0.8) + 7000 + 6000 (8/12) = SR25,400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ACWP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SR 20,400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CV       = BCWP – ACWP = SR5000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 budget</a:t>
            </a:r>
            <a:endParaRPr lang="en-US" sz="2000" b="1" i="1" u="sng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        = BCWP – BCWS = SR -2,300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Behind the schedule</a:t>
            </a:r>
            <a:endParaRPr lang="en-US" sz="2000" i="1" u="sng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    =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4000 + 6000 + 2000 + 8000 + 7000 + 6000 +9000 + 4000 = SR 46,000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   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(ACWP/ BCWP) × BAC = SR36,944.88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ETC    =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 – ACWP = SR16,544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overrun or underrun = (ACWP-BCWP)/BCWP = -20% </a:t>
            </a:r>
            <a:r>
              <a:rPr lang="en-US" sz="20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underrun</a:t>
            </a:r>
            <a:endParaRPr lang="en-US" sz="2000" i="1" u="sng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732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2B42-BCDA-440D-946D-9B7B3987D7C1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6018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705100" cy="28575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2743200"/>
            <a:ext cx="7010400" cy="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8602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8613" y="1940042"/>
            <a:ext cx="8957883" cy="1547237"/>
            <a:chOff x="636" y="1940042"/>
            <a:chExt cx="9700376" cy="1547237"/>
          </a:xfrm>
        </p:grpSpPr>
        <p:grpSp>
          <p:nvGrpSpPr>
            <p:cNvPr id="8" name="Group 7"/>
            <p:cNvGrpSpPr/>
            <p:nvPr/>
          </p:nvGrpSpPr>
          <p:grpSpPr>
            <a:xfrm>
              <a:off x="636" y="1940042"/>
              <a:ext cx="9700376" cy="1547237"/>
              <a:chOff x="42977" y="2497667"/>
              <a:chExt cx="9700376" cy="1678591"/>
            </a:xfrm>
            <a:gradFill>
              <a:gsLst>
                <a:gs pos="0">
                  <a:srgbClr val="C0CF3A">
                    <a:lumMod val="20000"/>
                    <a:lumOff val="80000"/>
                  </a:srgbClr>
                </a:gs>
                <a:gs pos="74000">
                  <a:srgbClr val="C0CF3A">
                    <a:lumMod val="45000"/>
                    <a:lumOff val="55000"/>
                  </a:srgbClr>
                </a:gs>
                <a:gs pos="83000">
                  <a:srgbClr val="C0CF3A">
                    <a:lumMod val="45000"/>
                    <a:lumOff val="55000"/>
                  </a:srgbClr>
                </a:gs>
                <a:gs pos="100000">
                  <a:srgbClr val="C0CF3A">
                    <a:lumMod val="30000"/>
                    <a:lumOff val="70000"/>
                  </a:srgbClr>
                </a:gs>
              </a:gsLst>
              <a:lin ang="5400000" scaled="1"/>
            </a:gradFill>
          </p:grpSpPr>
          <p:sp>
            <p:nvSpPr>
              <p:cNvPr id="10" name="Rectangle 9"/>
              <p:cNvSpPr/>
              <p:nvPr/>
            </p:nvSpPr>
            <p:spPr>
              <a:xfrm>
                <a:off x="42977" y="2497667"/>
                <a:ext cx="9700376" cy="1678591"/>
              </a:xfrm>
              <a:prstGeom prst="rect">
                <a:avLst/>
              </a:prstGeom>
              <a:solidFill>
                <a:srgbClr val="EFECE5"/>
              </a:solidFill>
              <a:ln w="9525" cap="flat" cmpd="dbl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71756" y="2550608"/>
                <a:ext cx="9534679" cy="1587975"/>
                <a:chOff x="218922" y="2433595"/>
                <a:chExt cx="9534679" cy="1587975"/>
              </a:xfrm>
              <a:grpFill/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218922" y="2926006"/>
                  <a:ext cx="793862" cy="300515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sng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BCWP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18922" y="3211880"/>
                  <a:ext cx="793862" cy="300515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ACWP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515505" y="3081847"/>
                  <a:ext cx="459249" cy="300515"/>
                </a:xfrm>
                <a:prstGeom prst="rect">
                  <a:avLst/>
                </a:prstGeom>
                <a:grpFill/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0</a:t>
                  </a:r>
                </a:p>
              </p:txBody>
            </p:sp>
            <p:cxnSp>
              <p:nvCxnSpPr>
                <p:cNvPr id="15" name="Straight Arrow Connector 14"/>
                <p:cNvCxnSpPr>
                  <a:stCxn id="71" idx="3"/>
                  <a:endCxn id="14" idx="1"/>
                </p:cNvCxnSpPr>
                <p:nvPr/>
              </p:nvCxnSpPr>
              <p:spPr>
                <a:xfrm>
                  <a:off x="6047644" y="3223903"/>
                  <a:ext cx="467861" cy="8203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6515505" y="2535124"/>
                  <a:ext cx="459249" cy="300515"/>
                </a:xfrm>
                <a:prstGeom prst="rect">
                  <a:avLst/>
                </a:prstGeom>
                <a:grpFill/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 0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515505" y="3623492"/>
                  <a:ext cx="459249" cy="300515"/>
                </a:xfrm>
                <a:prstGeom prst="rect">
                  <a:avLst/>
                </a:prstGeom>
                <a:grpFill/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0</a:t>
                  </a:r>
                </a:p>
              </p:txBody>
            </p:sp>
            <p:cxnSp>
              <p:nvCxnSpPr>
                <p:cNvPr id="18" name="Elbow Connector 17"/>
                <p:cNvCxnSpPr>
                  <a:stCxn id="71" idx="3"/>
                  <a:endCxn id="16" idx="1"/>
                </p:cNvCxnSpPr>
                <p:nvPr/>
              </p:nvCxnSpPr>
              <p:spPr>
                <a:xfrm flipV="1">
                  <a:off x="6047644" y="2685382"/>
                  <a:ext cx="467861" cy="538521"/>
                </a:xfrm>
                <a:prstGeom prst="bentConnector3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Elbow Connector 18"/>
                <p:cNvCxnSpPr>
                  <a:stCxn id="71" idx="3"/>
                  <a:endCxn id="17" idx="1"/>
                </p:cNvCxnSpPr>
                <p:nvPr/>
              </p:nvCxnSpPr>
              <p:spPr>
                <a:xfrm>
                  <a:off x="6047644" y="3223903"/>
                  <a:ext cx="467861" cy="549848"/>
                </a:xfrm>
                <a:prstGeom prst="bentConnector3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7201630" y="2433595"/>
                  <a:ext cx="2551971" cy="500858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Under budget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cost &gt; Actual cost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7201630" y="2981413"/>
                  <a:ext cx="2551971" cy="500860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Within budget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cost = Actual cost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7201630" y="3520710"/>
                  <a:ext cx="2551971" cy="500860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Over budget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cost &lt; Actual cost</a:t>
                  </a:r>
                </a:p>
              </p:txBody>
            </p:sp>
            <p:cxnSp>
              <p:nvCxnSpPr>
                <p:cNvPr id="23" name="Straight Connector 22"/>
                <p:cNvCxnSpPr>
                  <a:stCxn id="16" idx="3"/>
                  <a:endCxn id="20" idx="1"/>
                </p:cNvCxnSpPr>
                <p:nvPr/>
              </p:nvCxnSpPr>
              <p:spPr>
                <a:xfrm flipV="1">
                  <a:off x="6974755" y="2684025"/>
                  <a:ext cx="226876" cy="1357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4" name="Straight Connector 23"/>
                <p:cNvCxnSpPr>
                  <a:stCxn id="14" idx="3"/>
                  <a:endCxn id="21" idx="1"/>
                </p:cNvCxnSpPr>
                <p:nvPr/>
              </p:nvCxnSpPr>
              <p:spPr>
                <a:xfrm flipV="1">
                  <a:off x="6974755" y="3231843"/>
                  <a:ext cx="226876" cy="263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5" name="Straight Connector 24"/>
                <p:cNvCxnSpPr>
                  <a:stCxn id="17" idx="3"/>
                  <a:endCxn id="22" idx="1"/>
                </p:cNvCxnSpPr>
                <p:nvPr/>
              </p:nvCxnSpPr>
              <p:spPr>
                <a:xfrm flipV="1">
                  <a:off x="6974755" y="3771140"/>
                  <a:ext cx="226876" cy="261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</p:grp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87080" y="1957025"/>
              <a:ext cx="2362115" cy="32333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455F5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lIns="0" tIns="0" rIns="0" bIns="0"/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C33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Cost Performance</a:t>
              </a:r>
              <a:endParaRPr kumimoji="0" lang="de-DE" sz="20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5546" y="5140438"/>
            <a:ext cx="8961225" cy="1678591"/>
            <a:chOff x="95546" y="5140438"/>
            <a:chExt cx="8961225" cy="1678591"/>
          </a:xfrm>
        </p:grpSpPr>
        <p:grpSp>
          <p:nvGrpSpPr>
            <p:cNvPr id="27" name="Group 26"/>
            <p:cNvGrpSpPr/>
            <p:nvPr/>
          </p:nvGrpSpPr>
          <p:grpSpPr>
            <a:xfrm>
              <a:off x="107504" y="5140438"/>
              <a:ext cx="8949267" cy="1678591"/>
              <a:chOff x="141379" y="2497667"/>
              <a:chExt cx="8949267" cy="1678591"/>
            </a:xfrm>
            <a:gradFill>
              <a:gsLst>
                <a:gs pos="0">
                  <a:srgbClr val="C0CF3A">
                    <a:lumMod val="20000"/>
                    <a:lumOff val="80000"/>
                  </a:srgbClr>
                </a:gs>
                <a:gs pos="74000">
                  <a:srgbClr val="C0CF3A">
                    <a:lumMod val="45000"/>
                    <a:lumOff val="55000"/>
                  </a:srgbClr>
                </a:gs>
                <a:gs pos="83000">
                  <a:srgbClr val="C0CF3A">
                    <a:lumMod val="45000"/>
                    <a:lumOff val="55000"/>
                  </a:srgbClr>
                </a:gs>
                <a:gs pos="100000">
                  <a:srgbClr val="C0CF3A">
                    <a:lumMod val="30000"/>
                    <a:lumOff val="70000"/>
                  </a:srgbClr>
                </a:gs>
              </a:gsLst>
              <a:lin ang="5400000" scaled="1"/>
            </a:gradFill>
          </p:grpSpPr>
          <p:sp>
            <p:nvSpPr>
              <p:cNvPr id="30" name="Rectangle 29"/>
              <p:cNvSpPr/>
              <p:nvPr/>
            </p:nvSpPr>
            <p:spPr>
              <a:xfrm>
                <a:off x="141379" y="2497667"/>
                <a:ext cx="8949267" cy="1678591"/>
              </a:xfrm>
              <a:prstGeom prst="rect">
                <a:avLst/>
              </a:prstGeom>
              <a:solidFill>
                <a:srgbClr val="EFECE5"/>
              </a:solidFill>
              <a:ln w="9525" cap="flat" cmpd="dbl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71755" y="2560196"/>
                <a:ext cx="8826608" cy="1548778"/>
                <a:chOff x="218921" y="2443183"/>
                <a:chExt cx="8826608" cy="1548778"/>
              </a:xfrm>
              <a:grpFill/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218921" y="2926006"/>
                  <a:ext cx="785397" cy="276999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sng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BCWP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18921" y="3211880"/>
                  <a:ext cx="785397" cy="276999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ACWP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021193" y="3081847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0</a:t>
                  </a:r>
                </a:p>
              </p:txBody>
            </p:sp>
            <p:cxnSp>
              <p:nvCxnSpPr>
                <p:cNvPr id="35" name="Straight Arrow Connector 34"/>
                <p:cNvCxnSpPr>
                  <a:stCxn id="72" idx="3"/>
                  <a:endCxn id="34" idx="1"/>
                </p:cNvCxnSpPr>
                <p:nvPr/>
              </p:nvCxnSpPr>
              <p:spPr>
                <a:xfrm>
                  <a:off x="5517137" y="3210551"/>
                  <a:ext cx="504056" cy="9796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6" name="TextBox 35"/>
                <p:cNvSpPr txBox="1"/>
                <p:nvPr/>
              </p:nvSpPr>
              <p:spPr>
                <a:xfrm>
                  <a:off x="6021193" y="2535124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 0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021193" y="3623492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0</a:t>
                  </a:r>
                </a:p>
              </p:txBody>
            </p:sp>
            <p:cxnSp>
              <p:nvCxnSpPr>
                <p:cNvPr id="41" name="Elbow Connector 40"/>
                <p:cNvCxnSpPr>
                  <a:stCxn id="72" idx="3"/>
                  <a:endCxn id="36" idx="1"/>
                </p:cNvCxnSpPr>
                <p:nvPr/>
              </p:nvCxnSpPr>
              <p:spPr>
                <a:xfrm flipV="1">
                  <a:off x="5517137" y="2673624"/>
                  <a:ext cx="504056" cy="536927"/>
                </a:xfrm>
                <a:prstGeom prst="bentConnector3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Elbow Connector 41"/>
                <p:cNvCxnSpPr>
                  <a:stCxn id="72" idx="3"/>
                  <a:endCxn id="37" idx="1"/>
                </p:cNvCxnSpPr>
                <p:nvPr/>
              </p:nvCxnSpPr>
              <p:spPr>
                <a:xfrm>
                  <a:off x="5517137" y="3210551"/>
                  <a:ext cx="504056" cy="551441"/>
                </a:xfrm>
                <a:prstGeom prst="bentConnector3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3" name="TextBox 42"/>
                <p:cNvSpPr txBox="1"/>
                <p:nvPr/>
              </p:nvSpPr>
              <p:spPr>
                <a:xfrm>
                  <a:off x="6630105" y="2443183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Under run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Performed cost &gt; Earned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630105" y="2991000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on run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erformed cost = Earned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6630105" y="3530296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Over run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erformed cost &lt; Earned</a:t>
                  </a:r>
                </a:p>
              </p:txBody>
            </p:sp>
            <p:cxnSp>
              <p:nvCxnSpPr>
                <p:cNvPr id="46" name="Straight Connector 45"/>
                <p:cNvCxnSpPr>
                  <a:stCxn id="36" idx="3"/>
                  <a:endCxn id="43" idx="1"/>
                </p:cNvCxnSpPr>
                <p:nvPr/>
              </p:nvCxnSpPr>
              <p:spPr>
                <a:xfrm>
                  <a:off x="6419125" y="2673624"/>
                  <a:ext cx="210980" cy="39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7" name="Straight Connector 46"/>
                <p:cNvCxnSpPr>
                  <a:stCxn id="34" idx="3"/>
                  <a:endCxn id="44" idx="1"/>
                </p:cNvCxnSpPr>
                <p:nvPr/>
              </p:nvCxnSpPr>
              <p:spPr>
                <a:xfrm>
                  <a:off x="6419125" y="3220347"/>
                  <a:ext cx="210980" cy="1486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stCxn id="37" idx="3"/>
                  <a:endCxn id="45" idx="1"/>
                </p:cNvCxnSpPr>
                <p:nvPr/>
              </p:nvCxnSpPr>
              <p:spPr>
                <a:xfrm flipV="1">
                  <a:off x="6419125" y="3761129"/>
                  <a:ext cx="210980" cy="863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</p:grp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95546" y="5157422"/>
              <a:ext cx="2040469" cy="32333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455F5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lIns="0" tIns="0" rIns="0" bIns="0"/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C33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Cost Performance</a:t>
              </a:r>
              <a:endParaRPr kumimoji="0" lang="de-DE" sz="20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3"/>
            <p:cNvSpPr txBox="1">
              <a:spLocks noChangeArrowheads="1"/>
            </p:cNvSpPr>
            <p:nvPr/>
          </p:nvSpPr>
          <p:spPr bwMode="auto">
            <a:xfrm>
              <a:off x="251520" y="6381328"/>
              <a:ext cx="3384376" cy="369332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E3DED1">
                  <a:alpha val="50000"/>
                </a:srgbClr>
              </a:outerShdw>
            </a:effectLst>
          </p:spPr>
          <p:txBody>
            <a:bodyPr wrap="square" lIns="0" tIns="0" rIns="0" bIns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2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The “Cost Overrun” </a:t>
              </a: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curve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is a plot of the calculated percent over- or Underrun at any given time.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6525" y="3573016"/>
            <a:ext cx="8968322" cy="1503232"/>
            <a:chOff x="78620" y="3565655"/>
            <a:chExt cx="8925028" cy="1503232"/>
          </a:xfrm>
        </p:grpSpPr>
        <p:grpSp>
          <p:nvGrpSpPr>
            <p:cNvPr id="50" name="Group 49"/>
            <p:cNvGrpSpPr/>
            <p:nvPr/>
          </p:nvGrpSpPr>
          <p:grpSpPr>
            <a:xfrm>
              <a:off x="78620" y="3565655"/>
              <a:ext cx="8925028" cy="1503232"/>
              <a:chOff x="120955" y="2497667"/>
              <a:chExt cx="8925028" cy="1678591"/>
            </a:xfrm>
            <a:gradFill>
              <a:gsLst>
                <a:gs pos="0">
                  <a:srgbClr val="C0CF3A">
                    <a:lumMod val="20000"/>
                    <a:lumOff val="80000"/>
                  </a:srgbClr>
                </a:gs>
                <a:gs pos="74000">
                  <a:srgbClr val="C0CF3A">
                    <a:lumMod val="45000"/>
                    <a:lumOff val="55000"/>
                  </a:srgbClr>
                </a:gs>
                <a:gs pos="83000">
                  <a:srgbClr val="C0CF3A">
                    <a:lumMod val="45000"/>
                    <a:lumOff val="55000"/>
                  </a:srgbClr>
                </a:gs>
                <a:gs pos="100000">
                  <a:srgbClr val="C0CF3A">
                    <a:lumMod val="30000"/>
                    <a:lumOff val="70000"/>
                  </a:srgbClr>
                </a:gs>
              </a:gsLst>
              <a:lin ang="5400000" scaled="1"/>
            </a:gradFill>
          </p:grpSpPr>
          <p:sp>
            <p:nvSpPr>
              <p:cNvPr id="52" name="Rectangle 51"/>
              <p:cNvSpPr/>
              <p:nvPr/>
            </p:nvSpPr>
            <p:spPr>
              <a:xfrm>
                <a:off x="120955" y="2497667"/>
                <a:ext cx="8925028" cy="1678591"/>
              </a:xfrm>
              <a:prstGeom prst="rect">
                <a:avLst/>
              </a:prstGeom>
              <a:solidFill>
                <a:srgbClr val="EFECE5"/>
              </a:solidFill>
              <a:ln w="9525" cap="flat" cmpd="dbl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171756" y="2560196"/>
                <a:ext cx="8783179" cy="1548778"/>
                <a:chOff x="218922" y="2443183"/>
                <a:chExt cx="8783179" cy="1548778"/>
              </a:xfrm>
              <a:grpFill/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218922" y="2926006"/>
                  <a:ext cx="793856" cy="309312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sng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BCWP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218922" y="3211880"/>
                  <a:ext cx="793856" cy="309312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ACWP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6029653" y="3081847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1</a:t>
                  </a:r>
                </a:p>
              </p:txBody>
            </p:sp>
            <p:cxnSp>
              <p:nvCxnSpPr>
                <p:cNvPr id="57" name="Straight Arrow Connector 56"/>
                <p:cNvCxnSpPr>
                  <a:stCxn id="70" idx="3"/>
                  <a:endCxn id="56" idx="1"/>
                </p:cNvCxnSpPr>
                <p:nvPr/>
              </p:nvCxnSpPr>
              <p:spPr>
                <a:xfrm>
                  <a:off x="5597605" y="3216942"/>
                  <a:ext cx="432048" cy="3405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8" name="TextBox 57"/>
                <p:cNvSpPr txBox="1"/>
                <p:nvPr/>
              </p:nvSpPr>
              <p:spPr>
                <a:xfrm>
                  <a:off x="6029653" y="2535124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 1</a:t>
                  </a: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6029653" y="3623492"/>
                  <a:ext cx="397932" cy="276999"/>
                </a:xfrm>
                <a:prstGeom prst="rect">
                  <a:avLst/>
                </a:prstGeom>
                <a:grpFill/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1</a:t>
                  </a:r>
                </a:p>
              </p:txBody>
            </p:sp>
            <p:cxnSp>
              <p:nvCxnSpPr>
                <p:cNvPr id="60" name="Elbow Connector 59"/>
                <p:cNvCxnSpPr>
                  <a:stCxn id="70" idx="3"/>
                  <a:endCxn id="58" idx="1"/>
                </p:cNvCxnSpPr>
                <p:nvPr/>
              </p:nvCxnSpPr>
              <p:spPr>
                <a:xfrm flipV="1">
                  <a:off x="5597605" y="2673624"/>
                  <a:ext cx="432048" cy="543318"/>
                </a:xfrm>
                <a:prstGeom prst="bentConnector3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Elbow Connector 60"/>
                <p:cNvCxnSpPr>
                  <a:stCxn id="70" idx="3"/>
                  <a:endCxn id="59" idx="1"/>
                </p:cNvCxnSpPr>
                <p:nvPr/>
              </p:nvCxnSpPr>
              <p:spPr>
                <a:xfrm>
                  <a:off x="5597605" y="3216942"/>
                  <a:ext cx="432048" cy="545049"/>
                </a:xfrm>
                <a:prstGeom prst="bentConnector3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62" name="TextBox 61"/>
                <p:cNvSpPr txBox="1"/>
                <p:nvPr/>
              </p:nvSpPr>
              <p:spPr>
                <a:xfrm>
                  <a:off x="6586677" y="2443183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Under budget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cost &gt; Actual cost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6586677" y="2991000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Within budget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cost = Actual cost</a:t>
                  </a: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6586677" y="3530296"/>
                  <a:ext cx="2415424" cy="461665"/>
                </a:xfrm>
                <a:prstGeom prst="rect">
                  <a:avLst/>
                </a:prstGeom>
                <a:grp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Over budget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cost &lt; Actual cost</a:t>
                  </a:r>
                </a:p>
              </p:txBody>
            </p:sp>
            <p:cxnSp>
              <p:nvCxnSpPr>
                <p:cNvPr id="65" name="Straight Connector 64"/>
                <p:cNvCxnSpPr>
                  <a:stCxn id="58" idx="3"/>
                  <a:endCxn id="62" idx="1"/>
                </p:cNvCxnSpPr>
                <p:nvPr/>
              </p:nvCxnSpPr>
              <p:spPr>
                <a:xfrm>
                  <a:off x="6427584" y="2673624"/>
                  <a:ext cx="159092" cy="39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6" name="Straight Connector 65"/>
                <p:cNvCxnSpPr>
                  <a:stCxn id="56" idx="3"/>
                  <a:endCxn id="63" idx="1"/>
                </p:cNvCxnSpPr>
                <p:nvPr/>
              </p:nvCxnSpPr>
              <p:spPr>
                <a:xfrm>
                  <a:off x="6427584" y="3220347"/>
                  <a:ext cx="159092" cy="1486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7" name="Straight Connector 66"/>
                <p:cNvCxnSpPr>
                  <a:stCxn id="59" idx="3"/>
                  <a:endCxn id="64" idx="1"/>
                </p:cNvCxnSpPr>
                <p:nvPr/>
              </p:nvCxnSpPr>
              <p:spPr>
                <a:xfrm flipV="1">
                  <a:off x="6427585" y="3761128"/>
                  <a:ext cx="159092" cy="863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</p:grpSp>
        <p:sp>
          <p:nvSpPr>
            <p:cNvPr id="51" name="Rectangle 7"/>
            <p:cNvSpPr>
              <a:spLocks noChangeArrowheads="1"/>
            </p:cNvSpPr>
            <p:nvPr/>
          </p:nvSpPr>
          <p:spPr bwMode="auto">
            <a:xfrm>
              <a:off x="87086" y="3582639"/>
              <a:ext cx="2040469" cy="28955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455F5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lIns="0" tIns="0" rIns="0" bIns="0"/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C33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Cost Performance</a:t>
              </a:r>
              <a:endParaRPr kumimoji="0" lang="de-DE" sz="20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1259710" y="28101"/>
            <a:ext cx="7071490" cy="552396"/>
          </a:xfrm>
          <a:prstGeom prst="rect">
            <a:avLst/>
          </a:prstGeom>
          <a:solidFill>
            <a:srgbClr val="FFFF00"/>
          </a:solidFill>
          <a:ln w="9525">
            <a:solidFill>
              <a:srgbClr val="455F5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3300"/>
              </a:buClr>
              <a:buSzPct val="100000"/>
              <a:buFontTx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Equations</a:t>
            </a:r>
            <a:endParaRPr kumimoji="0" lang="de-DE" sz="3600" b="1" i="1" u="none" strike="noStrike" kern="0" cap="none" spc="0" normalizeH="0" baseline="0" noProof="0" dirty="0">
              <a:ln>
                <a:noFill/>
              </a:ln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38646"/>
              </p:ext>
            </p:extLst>
          </p:nvPr>
        </p:nvGraphicFramePr>
        <p:xfrm>
          <a:off x="95546" y="619710"/>
          <a:ext cx="8940950" cy="1280160"/>
        </p:xfrm>
        <a:graphic>
          <a:graphicData uri="http://schemas.openxmlformats.org/drawingml/2006/table">
            <a:tbl>
              <a:tblPr firstRow="1" bandRow="1"/>
              <a:tblGrid>
                <a:gridCol w="1202528"/>
                <a:gridCol w="5149886"/>
                <a:gridCol w="2588536"/>
              </a:tblGrid>
              <a:tr h="215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ar-SA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التعريف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590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(BCWS)</a:t>
                      </a:r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i="0" u="none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[PV]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Scheduled</a:t>
                      </a:r>
                      <a:r>
                        <a:rPr lang="en-US" sz="12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planned value of work to be accomplished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 موازنة للأعمال المجدولة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وفقا للخطة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5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(BCWP)</a:t>
                      </a: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[EV]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Performed</a:t>
                      </a:r>
                      <a:r>
                        <a:rPr lang="en-US" sz="12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earned value of work accomplished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موازنة لما تم من أعمال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5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(ACWP) </a:t>
                      </a:r>
                      <a:r>
                        <a:rPr lang="en-US" sz="1200" b="1" i="1" u="sng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[AC]</a:t>
                      </a:r>
                      <a:r>
                        <a:rPr lang="en-US" sz="1200" b="1" i="1" u="sng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 Cost of Work Performed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التكلفة الفعلية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لما تم من أعمال وتم دفعها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259473"/>
              </p:ext>
            </p:extLst>
          </p:nvPr>
        </p:nvGraphicFramePr>
        <p:xfrm>
          <a:off x="1028400" y="4159810"/>
          <a:ext cx="4479704" cy="309537"/>
        </p:xfrm>
        <a:graphic>
          <a:graphicData uri="http://schemas.openxmlformats.org/drawingml/2006/table">
            <a:tbl>
              <a:tblPr firstRow="1" bandRow="1"/>
              <a:tblGrid>
                <a:gridCol w="2391472"/>
                <a:gridCol w="2088232"/>
              </a:tblGrid>
              <a:tr h="309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Performance</a:t>
                      </a:r>
                      <a:r>
                        <a:rPr lang="en-US" sz="1400" b="1" i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Index</a:t>
                      </a:r>
                      <a:endParaRPr lang="en-US" sz="14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CPI = BCWP/ACWP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71696"/>
              </p:ext>
            </p:extLst>
          </p:nvPr>
        </p:nvGraphicFramePr>
        <p:xfrm>
          <a:off x="977546" y="2564904"/>
          <a:ext cx="4530557" cy="304800"/>
        </p:xfrm>
        <a:graphic>
          <a:graphicData uri="http://schemas.openxmlformats.org/drawingml/2006/table">
            <a:tbl>
              <a:tblPr firstRow="1" bandRow="1"/>
              <a:tblGrid>
                <a:gridCol w="2413503"/>
                <a:gridCol w="2117054"/>
              </a:tblGrid>
              <a:tr h="2623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Variance</a:t>
                      </a:r>
                      <a:endParaRPr lang="en-US" sz="14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CV = BCWP-ACWP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2" name="Table 7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4947987"/>
                  </p:ext>
                </p:extLst>
              </p:nvPr>
            </p:nvGraphicFramePr>
            <p:xfrm>
              <a:off x="1028394" y="5750784"/>
              <a:ext cx="4407702" cy="439103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2391478"/>
                    <a:gridCol w="2016224"/>
                  </a:tblGrid>
                  <a:tr h="19454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1400" b="1" i="1" dirty="0" smtClean="0">
                              <a:solidFill>
                                <a:srgbClr val="0000CC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% Cost Overrun/ Underrun </a:t>
                          </a:r>
                          <a:endParaRPr lang="en-US" sz="1400" b="1" i="1" dirty="0">
                            <a:solidFill>
                              <a:srgbClr val="0000CC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1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b="1" i="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ACWP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b="1" i="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–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b="1" i="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BCWP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b="1" i="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BCWP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b="1" i="0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400" b="1" i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400" b="1" i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2" name="Table 7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4947987"/>
                  </p:ext>
                </p:extLst>
              </p:nvPr>
            </p:nvGraphicFramePr>
            <p:xfrm>
              <a:off x="1028394" y="5750784"/>
              <a:ext cx="4407702" cy="439103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2391478"/>
                    <a:gridCol w="2016224"/>
                  </a:tblGrid>
                  <a:tr h="43910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1400" b="1" i="1" dirty="0" smtClean="0">
                              <a:solidFill>
                                <a:srgbClr val="0000CC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% Cost Overrun/ Underrun </a:t>
                          </a:r>
                          <a:endParaRPr lang="en-US" sz="1400" b="1" i="1" dirty="0">
                            <a:solidFill>
                              <a:srgbClr val="0000CC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18731" t="-1389" b="-277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2957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1259710" y="228600"/>
            <a:ext cx="7071490" cy="552396"/>
          </a:xfrm>
          <a:prstGeom prst="rect">
            <a:avLst/>
          </a:prstGeom>
          <a:solidFill>
            <a:srgbClr val="FFFF00"/>
          </a:solidFill>
          <a:ln w="9525">
            <a:solidFill>
              <a:srgbClr val="455F5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3300"/>
              </a:buClr>
              <a:buSzPct val="100000"/>
              <a:buFontTx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Equations</a:t>
            </a:r>
            <a:endParaRPr kumimoji="0" lang="de-DE" sz="3600" b="1" i="1" u="none" strike="noStrike" kern="0" cap="none" spc="0" normalizeH="0" baseline="0" noProof="0" dirty="0">
              <a:ln>
                <a:noFill/>
              </a:ln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053841"/>
              </p:ext>
            </p:extLst>
          </p:nvPr>
        </p:nvGraphicFramePr>
        <p:xfrm>
          <a:off x="95546" y="820209"/>
          <a:ext cx="8940950" cy="1280160"/>
        </p:xfrm>
        <a:graphic>
          <a:graphicData uri="http://schemas.openxmlformats.org/drawingml/2006/table">
            <a:tbl>
              <a:tblPr firstRow="1" bandRow="1"/>
              <a:tblGrid>
                <a:gridCol w="1202528"/>
                <a:gridCol w="5149886"/>
                <a:gridCol w="2588536"/>
              </a:tblGrid>
              <a:tr h="215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ar-SA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التعريف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590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(BCWS)</a:t>
                      </a:r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i="0" u="none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[PV]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Scheduled</a:t>
                      </a:r>
                      <a:r>
                        <a:rPr lang="en-US" sz="12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planned value of work to be accomplished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 موازنة للأعمال المجدولة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وفقا للخطة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5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(BCWP)</a:t>
                      </a: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[EV]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Performed</a:t>
                      </a:r>
                      <a:r>
                        <a:rPr lang="en-US" sz="12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earned value of work accomplished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موازنة لما تم من أعمال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5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(ACWP) </a:t>
                      </a:r>
                      <a:r>
                        <a:rPr lang="en-US" sz="1200" b="1" i="1" u="sng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[AC]</a:t>
                      </a:r>
                      <a:r>
                        <a:rPr lang="en-US" sz="1200" b="1" i="1" u="sng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 Cost of Work Performed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التكلفة الفعلية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لما تم من أعمال وتم دفعها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3" name="Group 52"/>
          <p:cNvGrpSpPr/>
          <p:nvPr/>
        </p:nvGrpSpPr>
        <p:grpSpPr>
          <a:xfrm>
            <a:off x="78619" y="4430813"/>
            <a:ext cx="8957877" cy="1678591"/>
            <a:chOff x="78619" y="4230314"/>
            <a:chExt cx="8957877" cy="1678591"/>
          </a:xfrm>
        </p:grpSpPr>
        <p:grpSp>
          <p:nvGrpSpPr>
            <p:cNvPr id="54" name="Group 53"/>
            <p:cNvGrpSpPr/>
            <p:nvPr/>
          </p:nvGrpSpPr>
          <p:grpSpPr>
            <a:xfrm>
              <a:off x="78619" y="4230314"/>
              <a:ext cx="8957877" cy="1678591"/>
              <a:chOff x="120954" y="4238787"/>
              <a:chExt cx="8957877" cy="1678591"/>
            </a:xfrm>
            <a:gradFill>
              <a:gsLst>
                <a:gs pos="0">
                  <a:srgbClr val="E3DED1">
                    <a:lumMod val="90000"/>
                    <a:alpha val="94000"/>
                  </a:srgbClr>
                </a:gs>
                <a:gs pos="74000">
                  <a:srgbClr val="C0CF3A">
                    <a:lumMod val="45000"/>
                    <a:lumOff val="55000"/>
                  </a:srgbClr>
                </a:gs>
                <a:gs pos="83000">
                  <a:srgbClr val="C0CF3A">
                    <a:lumMod val="45000"/>
                    <a:lumOff val="55000"/>
                  </a:srgbClr>
                </a:gs>
                <a:gs pos="100000">
                  <a:srgbClr val="C0CF3A">
                    <a:lumMod val="30000"/>
                    <a:lumOff val="70000"/>
                  </a:srgbClr>
                </a:gs>
              </a:gsLst>
              <a:lin ang="5400000" scaled="1"/>
            </a:gradFill>
          </p:grpSpPr>
          <p:sp>
            <p:nvSpPr>
              <p:cNvPr id="56" name="Rectangle 55"/>
              <p:cNvSpPr/>
              <p:nvPr/>
            </p:nvSpPr>
            <p:spPr>
              <a:xfrm>
                <a:off x="120954" y="4238787"/>
                <a:ext cx="8957877" cy="1678591"/>
              </a:xfrm>
              <a:prstGeom prst="rect">
                <a:avLst/>
              </a:prstGeom>
              <a:solidFill>
                <a:srgbClr val="D7F4FD"/>
              </a:solidFill>
              <a:ln w="9525" cap="flat" cmpd="dbl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171757" y="4322821"/>
                <a:ext cx="8735827" cy="1523377"/>
                <a:chOff x="171757" y="4373617"/>
                <a:chExt cx="8735827" cy="1523377"/>
              </a:xfrm>
              <a:grpFill/>
            </p:grpSpPr>
            <p:grpSp>
              <p:nvGrpSpPr>
                <p:cNvPr id="58" name="Group 57"/>
                <p:cNvGrpSpPr/>
                <p:nvPr/>
              </p:nvGrpSpPr>
              <p:grpSpPr>
                <a:xfrm>
                  <a:off x="171757" y="4863435"/>
                  <a:ext cx="683372" cy="563427"/>
                  <a:chOff x="88386" y="3745827"/>
                  <a:chExt cx="730544" cy="563427"/>
                </a:xfrm>
                <a:grpFill/>
              </p:grpSpPr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88386" y="3745827"/>
                    <a:ext cx="730543" cy="276999"/>
                  </a:xfrm>
                  <a:prstGeom prst="rect">
                    <a:avLst/>
                  </a:prstGeom>
                  <a:grpFill/>
                  <a:ln>
                    <a:solidFill>
                      <a:sysClr val="windowText" lastClr="000000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1" i="0" u="sng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BCWP</a:t>
                    </a:r>
                    <a:endPara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88387" y="4032255"/>
                    <a:ext cx="730543" cy="276999"/>
                  </a:xfrm>
                  <a:prstGeom prst="rect">
                    <a:avLst/>
                  </a:prstGeom>
                  <a:grpFill/>
                  <a:ln>
                    <a:solidFill>
                      <a:sysClr val="windowText" lastClr="000000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1" i="1" u="sng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BCWS</a:t>
                    </a:r>
                    <a:endPara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9" name="TextBox 58"/>
                <p:cNvSpPr txBox="1"/>
                <p:nvPr/>
              </p:nvSpPr>
              <p:spPr>
                <a:xfrm>
                  <a:off x="5766463" y="5003814"/>
                  <a:ext cx="397932" cy="276999"/>
                </a:xfrm>
                <a:prstGeom prst="rect">
                  <a:avLst/>
                </a:prstGeom>
                <a:solidFill>
                  <a:srgbClr val="E3DED1"/>
                </a:solidFill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0</a:t>
                  </a:r>
                </a:p>
              </p:txBody>
            </p:sp>
            <p:cxnSp>
              <p:nvCxnSpPr>
                <p:cNvPr id="60" name="Straight Arrow Connector 59"/>
                <p:cNvCxnSpPr>
                  <a:stCxn id="94" idx="3"/>
                  <a:endCxn id="59" idx="1"/>
                </p:cNvCxnSpPr>
                <p:nvPr/>
              </p:nvCxnSpPr>
              <p:spPr>
                <a:xfrm>
                  <a:off x="5334415" y="5131068"/>
                  <a:ext cx="432048" cy="11246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61" name="TextBox 60"/>
                <p:cNvSpPr txBox="1"/>
                <p:nvPr/>
              </p:nvSpPr>
              <p:spPr>
                <a:xfrm>
                  <a:off x="5766463" y="4465558"/>
                  <a:ext cx="397932" cy="276999"/>
                </a:xfrm>
                <a:prstGeom prst="rect">
                  <a:avLst/>
                </a:prstGeom>
                <a:solidFill>
                  <a:srgbClr val="E3DED1"/>
                </a:solidFill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 1</a:t>
                  </a: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5766463" y="5528525"/>
                  <a:ext cx="397932" cy="276999"/>
                </a:xfrm>
                <a:prstGeom prst="rect">
                  <a:avLst/>
                </a:prstGeom>
                <a:solidFill>
                  <a:srgbClr val="E3DED1"/>
                </a:solidFill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1</a:t>
                  </a:r>
                </a:p>
              </p:txBody>
            </p:sp>
            <p:cxnSp>
              <p:nvCxnSpPr>
                <p:cNvPr id="63" name="Elbow Connector 62"/>
                <p:cNvCxnSpPr>
                  <a:stCxn id="94" idx="3"/>
                  <a:endCxn id="61" idx="1"/>
                </p:cNvCxnSpPr>
                <p:nvPr/>
              </p:nvCxnSpPr>
              <p:spPr>
                <a:xfrm flipV="1">
                  <a:off x="5334415" y="4604058"/>
                  <a:ext cx="432048" cy="52701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4" name="Elbow Connector 63"/>
                <p:cNvCxnSpPr>
                  <a:stCxn id="94" idx="3"/>
                  <a:endCxn id="62" idx="1"/>
                </p:cNvCxnSpPr>
                <p:nvPr/>
              </p:nvCxnSpPr>
              <p:spPr>
                <a:xfrm>
                  <a:off x="5334415" y="5131068"/>
                  <a:ext cx="432048" cy="53595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65" name="TextBox 64"/>
                <p:cNvSpPr txBox="1"/>
                <p:nvPr/>
              </p:nvSpPr>
              <p:spPr>
                <a:xfrm>
                  <a:off x="6492166" y="4373617"/>
                  <a:ext cx="2415418" cy="461665"/>
                </a:xfrm>
                <a:prstGeom prst="rect">
                  <a:avLst/>
                </a:prstGeom>
                <a:solidFill>
                  <a:srgbClr val="E3DED1"/>
                </a:solidFill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Ahead schedule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&gt; Work scheduled</a:t>
                  </a: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6492166" y="4912967"/>
                  <a:ext cx="2415418" cy="461665"/>
                </a:xfrm>
                <a:prstGeom prst="rect">
                  <a:avLst/>
                </a:prstGeom>
                <a:solidFill>
                  <a:srgbClr val="E3DED1"/>
                </a:solidFill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On schedule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</a:t>
                  </a: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Work scheduled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6492166" y="5435329"/>
                  <a:ext cx="2415418" cy="461665"/>
                </a:xfrm>
                <a:prstGeom prst="rect">
                  <a:avLst/>
                </a:prstGeom>
                <a:solidFill>
                  <a:srgbClr val="E3DED1"/>
                </a:solidFill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Behind </a:t>
                  </a:r>
                  <a:r>
                    <a:rPr kumimoji="0" lang="en-US" sz="1200" b="1" i="1" u="sng" strike="noStrike" kern="0" cap="none" spc="0" normalizeH="0" baseline="0" noProof="0" dirty="0" err="1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scheduke</a:t>
                  </a:r>
                  <a:endParaRPr kumimoji="0" lang="en-US" sz="1200" b="1" i="1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</a:t>
                  </a: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Work scheduled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8" name="Straight Connector 67"/>
                <p:cNvCxnSpPr>
                  <a:stCxn id="61" idx="3"/>
                  <a:endCxn id="65" idx="1"/>
                </p:cNvCxnSpPr>
                <p:nvPr/>
              </p:nvCxnSpPr>
              <p:spPr>
                <a:xfrm>
                  <a:off x="6164395" y="4604058"/>
                  <a:ext cx="327771" cy="39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9" name="Straight Connector 68"/>
                <p:cNvCxnSpPr>
                  <a:stCxn id="59" idx="3"/>
                  <a:endCxn id="66" idx="1"/>
                </p:cNvCxnSpPr>
                <p:nvPr/>
              </p:nvCxnSpPr>
              <p:spPr>
                <a:xfrm>
                  <a:off x="6164395" y="5142314"/>
                  <a:ext cx="327771" cy="1486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0" name="Straight Connector 69"/>
                <p:cNvCxnSpPr>
                  <a:stCxn id="62" idx="3"/>
                  <a:endCxn id="67" idx="1"/>
                </p:cNvCxnSpPr>
                <p:nvPr/>
              </p:nvCxnSpPr>
              <p:spPr>
                <a:xfrm flipV="1">
                  <a:off x="6164395" y="5666162"/>
                  <a:ext cx="327771" cy="863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</p:grpSp>
        <p:sp>
          <p:nvSpPr>
            <p:cNvPr id="55" name="Rectangle 7"/>
            <p:cNvSpPr>
              <a:spLocks noChangeArrowheads="1"/>
            </p:cNvSpPr>
            <p:nvPr/>
          </p:nvSpPr>
          <p:spPr bwMode="auto">
            <a:xfrm>
              <a:off x="87085" y="4245920"/>
              <a:ext cx="3578982" cy="32333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455F5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lIns="0" tIns="0" rIns="0" bIns="0"/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C33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Schedule (Time) Performance</a:t>
              </a:r>
              <a:endParaRPr kumimoji="0" lang="de-DE" sz="20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8620" y="2542738"/>
            <a:ext cx="8957876" cy="1678591"/>
            <a:chOff x="78620" y="2342239"/>
            <a:chExt cx="8957876" cy="1678591"/>
          </a:xfrm>
        </p:grpSpPr>
        <p:grpSp>
          <p:nvGrpSpPr>
            <p:cNvPr id="74" name="Group 73"/>
            <p:cNvGrpSpPr/>
            <p:nvPr/>
          </p:nvGrpSpPr>
          <p:grpSpPr>
            <a:xfrm>
              <a:off x="78620" y="2342239"/>
              <a:ext cx="8957876" cy="1678591"/>
              <a:chOff x="120955" y="4238787"/>
              <a:chExt cx="8957876" cy="1678591"/>
            </a:xfrm>
            <a:gradFill>
              <a:gsLst>
                <a:gs pos="0">
                  <a:srgbClr val="E3DED1">
                    <a:lumMod val="90000"/>
                    <a:alpha val="94000"/>
                  </a:srgbClr>
                </a:gs>
                <a:gs pos="74000">
                  <a:srgbClr val="C0CF3A">
                    <a:lumMod val="45000"/>
                    <a:lumOff val="55000"/>
                  </a:srgbClr>
                </a:gs>
                <a:gs pos="83000">
                  <a:srgbClr val="C0CF3A">
                    <a:lumMod val="45000"/>
                    <a:lumOff val="55000"/>
                  </a:srgbClr>
                </a:gs>
                <a:gs pos="100000">
                  <a:srgbClr val="C0CF3A">
                    <a:lumMod val="30000"/>
                    <a:lumOff val="70000"/>
                  </a:srgbClr>
                </a:gs>
              </a:gsLst>
              <a:lin ang="5400000" scaled="1"/>
            </a:gradFill>
          </p:grpSpPr>
          <p:sp>
            <p:nvSpPr>
              <p:cNvPr id="76" name="Rectangle 75"/>
              <p:cNvSpPr/>
              <p:nvPr/>
            </p:nvSpPr>
            <p:spPr>
              <a:xfrm>
                <a:off x="120955" y="4238787"/>
                <a:ext cx="8957876" cy="1678591"/>
              </a:xfrm>
              <a:prstGeom prst="rect">
                <a:avLst/>
              </a:prstGeom>
              <a:solidFill>
                <a:srgbClr val="D7F4FD"/>
              </a:solidFill>
              <a:ln w="9525" cap="flat" cmpd="dbl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alatino Linotype" panose="02040502050505030304"/>
                </a:endParaRPr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171757" y="4322821"/>
                <a:ext cx="8735827" cy="1523377"/>
                <a:chOff x="171757" y="4373617"/>
                <a:chExt cx="8735827" cy="1523377"/>
              </a:xfrm>
              <a:grpFill/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171757" y="4863435"/>
                  <a:ext cx="683372" cy="563427"/>
                  <a:chOff x="88386" y="3745827"/>
                  <a:chExt cx="730544" cy="563427"/>
                </a:xfrm>
                <a:grpFill/>
              </p:grpSpPr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88386" y="3745827"/>
                    <a:ext cx="730543" cy="276999"/>
                  </a:xfrm>
                  <a:prstGeom prst="rect">
                    <a:avLst/>
                  </a:prstGeom>
                  <a:grpFill/>
                  <a:ln>
                    <a:solidFill>
                      <a:sysClr val="windowText" lastClr="000000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1" i="0" u="sng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BCWP</a:t>
                    </a:r>
                    <a:endPara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88387" y="4032255"/>
                    <a:ext cx="730543" cy="276999"/>
                  </a:xfrm>
                  <a:prstGeom prst="rect">
                    <a:avLst/>
                  </a:prstGeom>
                  <a:grpFill/>
                  <a:ln>
                    <a:solidFill>
                      <a:sysClr val="windowText" lastClr="000000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1" i="1" u="sng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BCWS</a:t>
                    </a:r>
                    <a:endPara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79" name="TextBox 78"/>
                <p:cNvSpPr txBox="1"/>
                <p:nvPr/>
              </p:nvSpPr>
              <p:spPr>
                <a:xfrm>
                  <a:off x="5766463" y="5003814"/>
                  <a:ext cx="397932" cy="276999"/>
                </a:xfrm>
                <a:prstGeom prst="rect">
                  <a:avLst/>
                </a:prstGeom>
                <a:solidFill>
                  <a:srgbClr val="E3DED1"/>
                </a:solidFill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0</a:t>
                  </a:r>
                </a:p>
              </p:txBody>
            </p:sp>
            <p:cxnSp>
              <p:nvCxnSpPr>
                <p:cNvPr id="80" name="Straight Arrow Connector 79"/>
                <p:cNvCxnSpPr>
                  <a:stCxn id="93" idx="3"/>
                  <a:endCxn id="79" idx="1"/>
                </p:cNvCxnSpPr>
                <p:nvPr/>
              </p:nvCxnSpPr>
              <p:spPr>
                <a:xfrm flipV="1">
                  <a:off x="5406424" y="5142314"/>
                  <a:ext cx="360039" cy="95434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81" name="TextBox 80"/>
                <p:cNvSpPr txBox="1"/>
                <p:nvPr/>
              </p:nvSpPr>
              <p:spPr>
                <a:xfrm>
                  <a:off x="5766463" y="4465558"/>
                  <a:ext cx="397932" cy="276999"/>
                </a:xfrm>
                <a:prstGeom prst="rect">
                  <a:avLst/>
                </a:prstGeom>
                <a:solidFill>
                  <a:srgbClr val="E3DED1"/>
                </a:solidFill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 0</a:t>
                  </a:r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5766463" y="5528525"/>
                  <a:ext cx="397932" cy="276999"/>
                </a:xfrm>
                <a:prstGeom prst="rect">
                  <a:avLst/>
                </a:prstGeom>
                <a:solidFill>
                  <a:srgbClr val="E3DED1"/>
                </a:solidFill>
                <a:ln w="9525"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0</a:t>
                  </a:r>
                </a:p>
              </p:txBody>
            </p:sp>
            <p:cxnSp>
              <p:nvCxnSpPr>
                <p:cNvPr id="83" name="Elbow Connector 82"/>
                <p:cNvCxnSpPr>
                  <a:stCxn id="93" idx="3"/>
                  <a:endCxn id="81" idx="1"/>
                </p:cNvCxnSpPr>
                <p:nvPr/>
              </p:nvCxnSpPr>
              <p:spPr>
                <a:xfrm flipV="1">
                  <a:off x="5406424" y="4604058"/>
                  <a:ext cx="360039" cy="63369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Elbow Connector 83"/>
                <p:cNvCxnSpPr>
                  <a:stCxn id="93" idx="3"/>
                  <a:endCxn id="82" idx="1"/>
                </p:cNvCxnSpPr>
                <p:nvPr/>
              </p:nvCxnSpPr>
              <p:spPr>
                <a:xfrm>
                  <a:off x="5406424" y="5237748"/>
                  <a:ext cx="360039" cy="42927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85" name="TextBox 84"/>
                <p:cNvSpPr txBox="1"/>
                <p:nvPr/>
              </p:nvSpPr>
              <p:spPr>
                <a:xfrm>
                  <a:off x="6492166" y="4373617"/>
                  <a:ext cx="2415418" cy="461665"/>
                </a:xfrm>
                <a:prstGeom prst="rect">
                  <a:avLst/>
                </a:prstGeom>
                <a:solidFill>
                  <a:srgbClr val="E3DED1"/>
                </a:solidFill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Ahead schedule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&gt; Work scheduled</a:t>
                  </a:r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6492166" y="4912967"/>
                  <a:ext cx="2415418" cy="461665"/>
                </a:xfrm>
                <a:prstGeom prst="rect">
                  <a:avLst/>
                </a:prstGeom>
                <a:solidFill>
                  <a:srgbClr val="E3DED1"/>
                </a:solidFill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On schedule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</a:t>
                  </a: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Work scheduled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6492166" y="5435329"/>
                  <a:ext cx="2415418" cy="461665"/>
                </a:xfrm>
                <a:prstGeom prst="rect">
                  <a:avLst/>
                </a:prstGeom>
                <a:solidFill>
                  <a:srgbClr val="E3DED1"/>
                </a:solidFill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1" u="sng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Behind </a:t>
                  </a:r>
                  <a:r>
                    <a:rPr kumimoji="0" lang="en-US" sz="1200" b="1" i="1" u="sng" strike="noStrike" kern="0" cap="none" spc="0" normalizeH="0" baseline="0" noProof="0" dirty="0" err="1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scheduke</a:t>
                  </a:r>
                  <a:endParaRPr kumimoji="0" lang="en-US" sz="1200" b="1" i="1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Work performed </a:t>
                  </a: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&lt; Work scheduled</a:t>
                  </a:r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88" name="Straight Connector 87"/>
                <p:cNvCxnSpPr>
                  <a:stCxn id="81" idx="3"/>
                  <a:endCxn id="85" idx="1"/>
                </p:cNvCxnSpPr>
                <p:nvPr/>
              </p:nvCxnSpPr>
              <p:spPr>
                <a:xfrm>
                  <a:off x="6164395" y="4604058"/>
                  <a:ext cx="327771" cy="39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stCxn id="79" idx="3"/>
                  <a:endCxn id="86" idx="1"/>
                </p:cNvCxnSpPr>
                <p:nvPr/>
              </p:nvCxnSpPr>
              <p:spPr>
                <a:xfrm>
                  <a:off x="6164395" y="5142314"/>
                  <a:ext cx="327771" cy="1486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stCxn id="82" idx="3"/>
                  <a:endCxn id="87" idx="1"/>
                </p:cNvCxnSpPr>
                <p:nvPr/>
              </p:nvCxnSpPr>
              <p:spPr>
                <a:xfrm flipV="1">
                  <a:off x="6164395" y="5666162"/>
                  <a:ext cx="327771" cy="863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</p:grpSp>
        <p:sp>
          <p:nvSpPr>
            <p:cNvPr id="75" name="Rectangle 7"/>
            <p:cNvSpPr>
              <a:spLocks noChangeArrowheads="1"/>
            </p:cNvSpPr>
            <p:nvPr/>
          </p:nvSpPr>
          <p:spPr bwMode="auto">
            <a:xfrm>
              <a:off x="87085" y="2357845"/>
              <a:ext cx="3578982" cy="32333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455F5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lIns="0" tIns="0" rIns="0" bIns="0"/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C33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Schedule (Time) Performance</a:t>
              </a:r>
              <a:endParaRPr kumimoji="0" lang="de-DE" sz="20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032661"/>
              </p:ext>
            </p:extLst>
          </p:nvPr>
        </p:nvGraphicFramePr>
        <p:xfrm>
          <a:off x="945573" y="3231823"/>
          <a:ext cx="4418516" cy="518160"/>
        </p:xfrm>
        <a:graphic>
          <a:graphicData uri="http://schemas.openxmlformats.org/drawingml/2006/table">
            <a:tbl>
              <a:tblPr firstRow="1" bandRow="1"/>
              <a:tblGrid>
                <a:gridCol w="2598189"/>
                <a:gridCol w="1820327"/>
              </a:tblGrid>
              <a:tr h="283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Schedule/Performance Variance</a:t>
                      </a:r>
                      <a:endParaRPr lang="en-US" sz="14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 = BCWP-BCWS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49252"/>
              </p:ext>
            </p:extLst>
          </p:nvPr>
        </p:nvGraphicFramePr>
        <p:xfrm>
          <a:off x="971600" y="5119898"/>
          <a:ext cx="4320480" cy="304800"/>
        </p:xfrm>
        <a:graphic>
          <a:graphicData uri="http://schemas.openxmlformats.org/drawingml/2006/table">
            <a:tbl>
              <a:tblPr firstRow="1" bandRow="1"/>
              <a:tblGrid>
                <a:gridCol w="2448272"/>
                <a:gridCol w="1872208"/>
              </a:tblGrid>
              <a:tr h="2623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Schedule</a:t>
                      </a:r>
                      <a:r>
                        <a:rPr lang="en-US" sz="1400" b="1" i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Index</a:t>
                      </a:r>
                      <a:endParaRPr lang="en-US" sz="14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 = BCWP/BCWS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6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59710" y="152400"/>
            <a:ext cx="7071490" cy="552396"/>
          </a:xfrm>
          <a:prstGeom prst="rect">
            <a:avLst/>
          </a:prstGeom>
          <a:solidFill>
            <a:srgbClr val="FFFF00"/>
          </a:solidFill>
          <a:ln w="9525">
            <a:solidFill>
              <a:srgbClr val="455F5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3300"/>
              </a:buClr>
              <a:buSzPct val="100000"/>
              <a:buFontTx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Equations</a:t>
            </a:r>
            <a:endParaRPr kumimoji="0" lang="de-DE" sz="3600" b="1" i="1" u="none" strike="noStrike" kern="0" cap="none" spc="0" normalizeH="0" baseline="0" noProof="0" dirty="0">
              <a:ln>
                <a:noFill/>
              </a:ln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24868"/>
              </p:ext>
            </p:extLst>
          </p:nvPr>
        </p:nvGraphicFramePr>
        <p:xfrm>
          <a:off x="95546" y="744009"/>
          <a:ext cx="8940950" cy="1280160"/>
        </p:xfrm>
        <a:graphic>
          <a:graphicData uri="http://schemas.openxmlformats.org/drawingml/2006/table">
            <a:tbl>
              <a:tblPr firstRow="1" bandRow="1"/>
              <a:tblGrid>
                <a:gridCol w="1202528"/>
                <a:gridCol w="5149886"/>
                <a:gridCol w="2588536"/>
              </a:tblGrid>
              <a:tr h="215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ar-SA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التعريف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590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(BCWS)</a:t>
                      </a:r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i="0" u="none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[PV]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Scheduled</a:t>
                      </a:r>
                      <a:r>
                        <a:rPr lang="en-US" sz="12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planned value of work to be accomplished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 موازنة للأعمال المجدولة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وفقا للخطة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5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(BCWP)</a:t>
                      </a: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[EV]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Budgeted Cost of Work Performed</a:t>
                      </a:r>
                      <a:r>
                        <a:rPr lang="en-US" sz="12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b="1" i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earned value of work accomplished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تكلفة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موازنة لما تم من أعمال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54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(ACWP) </a:t>
                      </a:r>
                      <a:r>
                        <a:rPr lang="en-US" sz="1200" b="1" i="1" u="sng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[AC]</a:t>
                      </a:r>
                      <a:r>
                        <a:rPr lang="en-US" sz="1200" b="1" i="1" u="sng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2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 Cost of Work Performed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ar-SA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التكلفة الفعلية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 لما تم من أعمال وتم دفعها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6485594"/>
                  </p:ext>
                </p:extLst>
              </p:nvPr>
            </p:nvGraphicFramePr>
            <p:xfrm>
              <a:off x="539552" y="3035392"/>
              <a:ext cx="8121356" cy="1514856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136724"/>
                    <a:gridCol w="4984632"/>
                  </a:tblGrid>
                  <a:tr h="989167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1800" b="1" i="1" dirty="0" smtClean="0">
                              <a:solidFill>
                                <a:srgbClr val="0000CC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Estimated Cost At Completion</a:t>
                          </a:r>
                          <a:endParaRPr lang="en-US" sz="1800" b="1" i="1" dirty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sz="1800" b="1" i="1" baseline="0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𝑬𝑨𝑪</m:t>
                              </m:r>
                              <m:r>
                                <a:rPr lang="en-US" sz="1800" b="1" i="1" baseline="0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=(</m:t>
                              </m:r>
                              <m:f>
                                <m:fPr>
                                  <m:ctrlPr>
                                    <a:rPr lang="en-US" sz="1800" b="1" i="1" baseline="0" smtClean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baseline="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𝑨𝑪𝑾𝑷</m:t>
                                  </m:r>
                                  <m:r>
                                    <a:rPr lang="en-US" sz="1800" b="1" i="1" baseline="-2500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𝒕𝒐</m:t>
                                  </m:r>
                                  <m:r>
                                    <a:rPr lang="en-US" sz="1800" b="1" i="1" baseline="-2500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1" i="1" baseline="-2500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𝒅𝒂𝒕𝒂</m:t>
                                  </m:r>
                                </m:num>
                                <m:den>
                                  <m:r>
                                    <a:rPr lang="en-US" sz="1800" b="1" i="1" baseline="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𝑩𝑪𝑾𝑷</m:t>
                                  </m:r>
                                  <m:r>
                                    <a:rPr lang="en-US" sz="1800" b="1" i="1" baseline="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1" i="1" baseline="-2500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𝒕𝒐</m:t>
                                  </m:r>
                                  <m:r>
                                    <a:rPr lang="en-US" sz="1800" b="1" i="1" baseline="-2500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1" i="1" baseline="-25000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𝒅𝒂𝒕𝒆</m:t>
                                  </m:r>
                                </m:den>
                              </m:f>
                              <m:r>
                                <a:rPr lang="en-US" sz="1800" b="1" i="1" baseline="0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b="1" baseline="0" dirty="0" smtClean="0">
                              <a:solidFill>
                                <a:sysClr val="windowText" lastClr="0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* BAC,       </a:t>
                          </a:r>
                          <a:r>
                            <a:rPr lang="en-US" sz="1800" b="1" i="1" u="sng" baseline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OR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u="none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𝑬𝑨𝑪</m:t>
                                </m:r>
                                <m:r>
                                  <a:rPr lang="en-US" b="1" i="1" u="none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1" i="1" u="none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𝑨𝑪𝑾𝑷</m:t>
                                </m:r>
                                <m:r>
                                  <a:rPr lang="en-US" b="1" i="1" u="none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b="1" i="1" u="none" baseline="-25000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𝒕𝒐</m:t>
                                </m:r>
                                <m:r>
                                  <a:rPr lang="en-US" b="1" i="1" u="none" baseline="-25000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b="1" i="1" u="none" baseline="-25000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𝒅𝒂𝒕𝒆</m:t>
                                </m:r>
                                <m:r>
                                  <a:rPr lang="en-US" b="1" i="1" u="none" baseline="-25000" dirty="0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+ </m:t>
                                </m:r>
                                <m:f>
                                  <m:fPr>
                                    <m:ctrlP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𝑩𝑨𝑪</m:t>
                                    </m:r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– </m:t>
                                    </m:r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𝑩𝑪𝑾𝑷</m:t>
                                    </m:r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1" i="1" u="none" baseline="-25000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𝒕𝒐</m:t>
                                    </m:r>
                                    <m:r>
                                      <a:rPr lang="en-US" b="1" i="1" u="none" baseline="-25000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1" i="1" u="none" baseline="-25000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𝒅𝒂𝒕𝒆</m:t>
                                    </m:r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)</m:t>
                                    </m:r>
                                  </m:num>
                                  <m:den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𝑪𝑷𝑰</m:t>
                                    </m:r>
                                    <m:r>
                                      <a:rPr lang="en-US" b="1" i="1" u="none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1" i="1" u="none" baseline="-25000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𝒕𝒉𝒊𝒔</m:t>
                                    </m:r>
                                    <m:r>
                                      <a:rPr lang="en-US" b="1" i="1" u="none" baseline="-25000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1" i="1" u="none" baseline="-25000" dirty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𝒑𝒆𝒓𝒊𝒐𝒅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i="0" u="none" dirty="0" smtClean="0">
                            <a:solidFill>
                              <a:srgbClr val="0000FF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6485594"/>
                  </p:ext>
                </p:extLst>
              </p:nvPr>
            </p:nvGraphicFramePr>
            <p:xfrm>
              <a:off x="539552" y="3035392"/>
              <a:ext cx="8121356" cy="1514856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136724"/>
                    <a:gridCol w="4984632"/>
                  </a:tblGrid>
                  <a:tr h="151485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Palatino Linotype" panose="02040502050505030304"/>
                              <a:ea typeface=""/>
                              <a:cs typeface="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1800" b="1" i="1" dirty="0" smtClean="0">
                              <a:solidFill>
                                <a:srgbClr val="0000CC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Estimated Cost At Completion</a:t>
                          </a:r>
                          <a:endParaRPr lang="en-US" sz="1800" b="1" i="1" dirty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2958" t="-2016" b="-40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68884"/>
              </p:ext>
            </p:extLst>
          </p:nvPr>
        </p:nvGraphicFramePr>
        <p:xfrm>
          <a:off x="548018" y="4828894"/>
          <a:ext cx="6174023" cy="365760"/>
        </p:xfrm>
        <a:graphic>
          <a:graphicData uri="http://schemas.openxmlformats.org/drawingml/2006/table">
            <a:tbl>
              <a:tblPr firstRow="1" bandRow="1"/>
              <a:tblGrid>
                <a:gridCol w="3126023"/>
                <a:gridCol w="3048000"/>
              </a:tblGrid>
              <a:tr h="346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 to Completion</a:t>
                      </a:r>
                      <a:endParaRPr lang="en-US" sz="18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ETC = EAC - ACWP</a:t>
                      </a:r>
                      <a:endParaRPr lang="en-US" sz="1800" b="1" baseline="-25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116938"/>
              </p:ext>
            </p:extLst>
          </p:nvPr>
        </p:nvGraphicFramePr>
        <p:xfrm>
          <a:off x="548018" y="2329163"/>
          <a:ext cx="6157090" cy="365760"/>
        </p:xfrm>
        <a:graphic>
          <a:graphicData uri="http://schemas.openxmlformats.org/drawingml/2006/table">
            <a:tbl>
              <a:tblPr firstRow="1" bandRow="1"/>
              <a:tblGrid>
                <a:gridCol w="3126023"/>
                <a:gridCol w="3031067"/>
              </a:tblGrid>
              <a:tr h="2395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b="1" i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Cost At Completion</a:t>
                      </a:r>
                      <a:endParaRPr lang="en-US" sz="1800" b="1" i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 = BCWS</a:t>
                      </a:r>
                      <a:r>
                        <a:rPr lang="en-US" sz="1800" b="1" baseline="-250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</a:t>
                      </a:r>
                      <a:endParaRPr lang="en-US" sz="1800" b="1" baseline="-25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341929"/>
              </p:ext>
            </p:extLst>
          </p:nvPr>
        </p:nvGraphicFramePr>
        <p:xfrm>
          <a:off x="548018" y="5599363"/>
          <a:ext cx="6174023" cy="640080"/>
        </p:xfrm>
        <a:graphic>
          <a:graphicData uri="http://schemas.openxmlformats.org/drawingml/2006/table">
            <a:tbl>
              <a:tblPr firstRow="1" bandRow="1"/>
              <a:tblGrid>
                <a:gridCol w="3126023"/>
                <a:gridCol w="3048000"/>
              </a:tblGrid>
              <a:tr h="346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b="1" i="1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Variance from original budget </a:t>
                      </a:r>
                      <a:endParaRPr lang="en-US" sz="1800" b="1" i="1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 panose="020405020505050303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 = EAC - BAC</a:t>
                      </a:r>
                      <a:endParaRPr lang="en-US" sz="1800" b="1" baseline="-25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45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136" y="302207"/>
            <a:ext cx="9115864" cy="654399"/>
          </a:xfrm>
          <a:prstGeom prst="rect">
            <a:avLst/>
          </a:prstGeom>
          <a:solidFill>
            <a:srgbClr val="FFFF00"/>
          </a:solidFill>
          <a:ln w="9525">
            <a:solidFill>
              <a:srgbClr val="455F5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3300"/>
              </a:buClr>
              <a:buSzPct val="100000"/>
              <a:buFontTx/>
              <a:buNone/>
              <a:tabLst/>
              <a:defRPr/>
            </a:pPr>
            <a:r>
              <a:rPr kumimoji="0" lang="de-DE" sz="28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BCWS </a:t>
            </a:r>
            <a:r>
              <a:rPr kumimoji="0" lang="de-DE" sz="2800" b="1" i="1" u="none" strike="noStrike" kern="0" cap="none" spc="0" normalizeH="0" baseline="0" noProof="0" dirty="0">
                <a:ln>
                  <a:noFill/>
                </a:ln>
                <a:solidFill>
                  <a:srgbClr val="0989B1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[PV], </a:t>
            </a:r>
            <a:r>
              <a:rPr kumimoji="0" lang="de-DE" sz="28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BCWP </a:t>
            </a:r>
            <a:r>
              <a:rPr kumimoji="0" lang="de-DE" sz="2800" b="1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[EV], </a:t>
            </a:r>
            <a:r>
              <a:rPr kumimoji="0" lang="de-DE" sz="28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and ACWP</a:t>
            </a:r>
            <a:r>
              <a:rPr kumimoji="0" lang="de-DE" sz="2800" b="1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[AC] </a:t>
            </a:r>
            <a:r>
              <a:rPr kumimoji="0" lang="de-DE" sz="28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de-DE" sz="2800" b="1" i="1" u="sng" strike="noStrike" kern="0" cap="none" spc="0" normalizeH="0" baseline="0" noProof="0" dirty="0">
                <a:ln>
                  <a:noFill/>
                </a:ln>
                <a:solidFill>
                  <a:srgbClr val="0989B1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S-CURVES</a:t>
            </a: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1881"/>
            <a:ext cx="8964488" cy="5252719"/>
          </a:xfrm>
          <a:prstGeom prst="rect">
            <a:avLst/>
          </a:prstGeom>
          <a:solidFill>
            <a:srgbClr val="8AB833">
              <a:lumMod val="40000"/>
              <a:lumOff val="60000"/>
            </a:srgbClr>
          </a:solidFill>
          <a:ln w="12700">
            <a:solidFill>
              <a:sysClr val="windowText" lastClr="000000"/>
            </a:solidFill>
          </a:ln>
          <a:effectLst>
            <a:innerShdw dist="127000" dir="20400000">
              <a:prstClr val="black">
                <a:alpha val="50000"/>
              </a:prstClr>
            </a:innerShdw>
          </a:effectLst>
        </p:spPr>
      </p:pic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240534" y="4099150"/>
            <a:ext cx="1345159" cy="338554"/>
          </a:xfrm>
          <a:prstGeom prst="rect">
            <a:avLst/>
          </a:prstGeom>
          <a:solidFill>
            <a:srgbClr val="0989B1">
              <a:lumMod val="40000"/>
              <a:lumOff val="6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BCWP [EV]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211959" y="3528963"/>
            <a:ext cx="1345159" cy="338554"/>
          </a:xfrm>
          <a:prstGeom prst="rect">
            <a:avLst/>
          </a:prstGeom>
          <a:solidFill>
            <a:srgbClr val="0989B1">
              <a:lumMod val="40000"/>
              <a:lumOff val="6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BCWS [PV]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14400" y="2667000"/>
            <a:ext cx="1296144" cy="338554"/>
          </a:xfrm>
          <a:prstGeom prst="rect">
            <a:avLst/>
          </a:prstGeom>
          <a:solidFill>
            <a:srgbClr val="0989B1">
              <a:lumMod val="40000"/>
              <a:lumOff val="6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ACWP [AC]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05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805040"/>
              </p:ext>
            </p:extLst>
          </p:nvPr>
        </p:nvGraphicFramePr>
        <p:xfrm>
          <a:off x="469896" y="1153418"/>
          <a:ext cx="8150571" cy="397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249"/>
                <a:gridCol w="1556018"/>
                <a:gridCol w="1706954"/>
                <a:gridCol w="1358429"/>
                <a:gridCol w="1509365"/>
                <a:gridCol w="1056556"/>
              </a:tblGrid>
              <a:tr h="6401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Planned Start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Planned Finish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 Complete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Planned Cost,$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Spent,$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9886" y="5177383"/>
            <a:ext cx="826456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Determine the budgeted cost of work scheduled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000" dirty="0" smtClean="0">
                <a:latin typeface="+mn-lt"/>
                <a:cs typeface="+mn-cs"/>
              </a:rPr>
              <a:t>Determine the Budgeted cost of work performed.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000" dirty="0" smtClean="0">
                <a:latin typeface="+mn-lt"/>
                <a:cs typeface="+mn-cs"/>
              </a:rPr>
              <a:t>Determine </a:t>
            </a:r>
            <a:r>
              <a:rPr lang="en-US" sz="2000" dirty="0">
                <a:latin typeface="+mn-lt"/>
                <a:cs typeface="+mn-cs"/>
              </a:rPr>
              <a:t>the actual cost of work performed.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000" dirty="0" smtClean="0">
                <a:latin typeface="+mn-lt"/>
                <a:cs typeface="+mn-cs"/>
              </a:rPr>
              <a:t>Determine </a:t>
            </a:r>
            <a:r>
              <a:rPr lang="en-US" sz="2000" dirty="0">
                <a:latin typeface="+mn-lt"/>
                <a:cs typeface="+mn-cs"/>
              </a:rPr>
              <a:t>the cost variance and schedule variance.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61764" y="76200"/>
            <a:ext cx="88204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Example1: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project whose activities </a:t>
            </a:r>
            <a:r>
              <a:rPr lang="en-US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20 days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summarized in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table below  (referring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whole project not just the individuals activities)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70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85569"/>
              </p:ext>
            </p:extLst>
          </p:nvPr>
        </p:nvGraphicFramePr>
        <p:xfrm>
          <a:off x="152400" y="1447800"/>
          <a:ext cx="8827858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986"/>
                <a:gridCol w="949384"/>
                <a:gridCol w="922824"/>
                <a:gridCol w="1080120"/>
                <a:gridCol w="1512168"/>
                <a:gridCol w="1008112"/>
                <a:gridCol w="1224136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Planned Start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Planned Finish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 Complete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Planned Cost,$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Spent,$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Completed,$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(7)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Scheduled,$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1969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ACWP</a:t>
                      </a:r>
                      <a:r>
                        <a:rPr lang="en-US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$40000</a:t>
                      </a:r>
                      <a:endPara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BCWP =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BCWS =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1995" y="49495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 monitor at milestone Time,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17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34840"/>
              </p:ext>
            </p:extLst>
          </p:nvPr>
        </p:nvGraphicFramePr>
        <p:xfrm>
          <a:off x="93749" y="570021"/>
          <a:ext cx="8798731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972"/>
                <a:gridCol w="1008112"/>
                <a:gridCol w="1008112"/>
                <a:gridCol w="1080120"/>
                <a:gridCol w="1512168"/>
                <a:gridCol w="1016999"/>
                <a:gridCol w="1080120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Planned Start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Planned Finish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 Complete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Planned Cost,$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Spent,$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Completed,$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(7)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Scheduled,$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ACWP</a:t>
                      </a:r>
                      <a:r>
                        <a:rPr lang="en-US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$40000</a:t>
                      </a:r>
                      <a:endPara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BCWP =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$40800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BCWS =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558924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Remark: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completed = % completed (3) * planned Cost (4)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117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monitor at milestone Time,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68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281812"/>
              </p:ext>
            </p:extLst>
          </p:nvPr>
        </p:nvGraphicFramePr>
        <p:xfrm>
          <a:off x="179512" y="548680"/>
          <a:ext cx="8539826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080120"/>
                <a:gridCol w="1008112"/>
                <a:gridCol w="1080120"/>
                <a:gridCol w="1008112"/>
                <a:gridCol w="1050994"/>
                <a:gridCol w="1224136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Planned Start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Planned Finish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 Complete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Planned Cost,$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Spent,$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Completed,$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(7)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Scheduled,$</a:t>
                      </a: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ACWP</a:t>
                      </a:r>
                      <a:r>
                        <a:rPr lang="en-US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= $40000</a:t>
                      </a:r>
                      <a:endPara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BCWP =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$40800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BCWS = $40250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5410200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Remark: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scheduled = Planned cost (4) * percent produced for activity more the milestone time (time from start to milestone/ duration); for D = (20-8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-8)=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0.75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117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monitor at milestone Time,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757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310DA89CC9D4C95ADEB31B3960639" ma:contentTypeVersion="1" ma:contentTypeDescription="Create a new document." ma:contentTypeScope="" ma:versionID="50ef57a4d5791843afc5755fefddb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A4C6D2-5977-44AE-8B4D-3745800C3303}">
  <ds:schemaRefs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4C4963-5A36-4685-8720-D652C9C5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65D0974-466A-40E0-ABFB-655FDF2A39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2157</TotalTime>
  <Words>2158</Words>
  <Application>Microsoft Office PowerPoint</Application>
  <PresentationFormat>On-screen Show (4:3)</PresentationFormat>
  <Paragraphs>721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ENGINEERING MANAGEMENT (GE 404)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404 (Engineering Management)</dc:title>
  <dc:creator>Nadeem Siddiqui</dc:creator>
  <cp:lastModifiedBy>Eng.Saleh</cp:lastModifiedBy>
  <cp:revision>148</cp:revision>
  <dcterms:modified xsi:type="dcterms:W3CDTF">2018-11-24T14:01:13Z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0x010100BEA310DA89CC9D4C95ADEB31B3960639</vt:lpwstr>
  </property>
</Properties>
</file>