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5"/>
  </p:notesMasterIdLst>
  <p:handoutMasterIdLst>
    <p:handoutMasterId r:id="rId16"/>
  </p:handoutMasterIdLst>
  <p:sldIdLst>
    <p:sldId id="285" r:id="rId5"/>
    <p:sldId id="364" r:id="rId6"/>
    <p:sldId id="365" r:id="rId7"/>
    <p:sldId id="366" r:id="rId8"/>
    <p:sldId id="367" r:id="rId9"/>
    <p:sldId id="368" r:id="rId10"/>
    <p:sldId id="370" r:id="rId11"/>
    <p:sldId id="369" r:id="rId12"/>
    <p:sldId id="379" r:id="rId13"/>
    <p:sldId id="27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g.Saleh\Desktop\Civil%20Engineering\Eng.Alothman\GE404%20Toutorial\&#1578;&#1605;&#1575;&#1585;&#1610;&#1606;%20&#1575;&#1604;&#1593;&#1579;&#1605;&#1575;&#1606;\TA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Expense</c:v>
          </c:tx>
          <c:xVal>
            <c:numRef>
              <c:f>[TA7.xlsx]Sheet1!$A$5:$I$5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  <c:pt idx="4">
                  <c:v>8</c:v>
                </c:pt>
                <c:pt idx="5">
                  <c:v>12</c:v>
                </c:pt>
                <c:pt idx="6">
                  <c:v>12</c:v>
                </c:pt>
                <c:pt idx="7">
                  <c:v>16</c:v>
                </c:pt>
                <c:pt idx="8">
                  <c:v>16</c:v>
                </c:pt>
              </c:numCache>
            </c:numRef>
          </c:xVal>
          <c:yVal>
            <c:numRef>
              <c:f>[TA7.xlsx]Sheet1!$A$6:$I$6</c:f>
              <c:numCache>
                <c:formatCode>General</c:formatCode>
                <c:ptCount val="9"/>
                <c:pt idx="0">
                  <c:v>0</c:v>
                </c:pt>
                <c:pt idx="1">
                  <c:v>35.83</c:v>
                </c:pt>
                <c:pt idx="2">
                  <c:v>35.83</c:v>
                </c:pt>
                <c:pt idx="3">
                  <c:v>69.17</c:v>
                </c:pt>
                <c:pt idx="4">
                  <c:v>69.17</c:v>
                </c:pt>
                <c:pt idx="5">
                  <c:v>92.5</c:v>
                </c:pt>
                <c:pt idx="6">
                  <c:v>92.5</c:v>
                </c:pt>
                <c:pt idx="7">
                  <c:v>92.5</c:v>
                </c:pt>
                <c:pt idx="8">
                  <c:v>92.5</c:v>
                </c:pt>
              </c:numCache>
            </c:numRef>
          </c:yVal>
          <c:smooth val="0"/>
        </c:ser>
        <c:ser>
          <c:idx val="2"/>
          <c:order val="1"/>
          <c:tx>
            <c:v>Net Cash flow</c:v>
          </c:tx>
          <c:xVal>
            <c:numRef>
              <c:f>[TA7.xlsx]Sheet1!$A$5:$I$5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  <c:pt idx="4">
                  <c:v>8</c:v>
                </c:pt>
                <c:pt idx="5">
                  <c:v>12</c:v>
                </c:pt>
                <c:pt idx="6">
                  <c:v>12</c:v>
                </c:pt>
                <c:pt idx="7">
                  <c:v>16</c:v>
                </c:pt>
                <c:pt idx="8">
                  <c:v>16</c:v>
                </c:pt>
              </c:numCache>
            </c:numRef>
          </c:xVal>
          <c:yVal>
            <c:numRef>
              <c:f>[TA7.xlsx]Sheet1!$A$7:$I$7</c:f>
              <c:numCache>
                <c:formatCode>General</c:formatCode>
                <c:ptCount val="9"/>
                <c:pt idx="0">
                  <c:v>16.649999999999999</c:v>
                </c:pt>
                <c:pt idx="1">
                  <c:v>-19.18</c:v>
                </c:pt>
                <c:pt idx="2">
                  <c:v>-19.18</c:v>
                </c:pt>
                <c:pt idx="3">
                  <c:v>-52.51</c:v>
                </c:pt>
                <c:pt idx="4">
                  <c:v>-18.12</c:v>
                </c:pt>
                <c:pt idx="5">
                  <c:v>-41.45</c:v>
                </c:pt>
                <c:pt idx="6">
                  <c:v>-9.4499999999999993</c:v>
                </c:pt>
                <c:pt idx="7">
                  <c:v>-9.4499999999999993</c:v>
                </c:pt>
                <c:pt idx="8">
                  <c:v>18.5</c:v>
                </c:pt>
              </c:numCache>
            </c:numRef>
          </c:yVal>
          <c:smooth val="0"/>
        </c:ser>
        <c:ser>
          <c:idx val="0"/>
          <c:order val="2"/>
          <c:tx>
            <c:v>Income</c:v>
          </c:tx>
          <c:xVal>
            <c:numRef>
              <c:f>[TA7.xlsx]Sheet1!$A$8:$G$8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8</c:v>
                </c:pt>
                <c:pt idx="3">
                  <c:v>12</c:v>
                </c:pt>
                <c:pt idx="4">
                  <c:v>12</c:v>
                </c:pt>
                <c:pt idx="5">
                  <c:v>16</c:v>
                </c:pt>
                <c:pt idx="6">
                  <c:v>16</c:v>
                </c:pt>
              </c:numCache>
            </c:numRef>
          </c:xVal>
          <c:yVal>
            <c:numRef>
              <c:f>[TA7.xlsx]Sheet1!$A$9:$G$9</c:f>
              <c:numCache>
                <c:formatCode>General</c:formatCode>
                <c:ptCount val="7"/>
                <c:pt idx="0">
                  <c:v>16.649999999999999</c:v>
                </c:pt>
                <c:pt idx="1">
                  <c:v>16.649999999999999</c:v>
                </c:pt>
                <c:pt idx="2">
                  <c:v>51.05</c:v>
                </c:pt>
                <c:pt idx="3">
                  <c:v>51.05</c:v>
                </c:pt>
                <c:pt idx="4">
                  <c:v>83.05</c:v>
                </c:pt>
                <c:pt idx="5">
                  <c:v>83.05</c:v>
                </c:pt>
                <c:pt idx="6">
                  <c:v>111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281344"/>
        <c:axId val="145081472"/>
      </c:scatterChart>
      <c:valAx>
        <c:axId val="181281344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Time(weeks)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5081472"/>
        <c:crosses val="autoZero"/>
        <c:crossBetween val="midCat"/>
        <c:majorUnit val="4"/>
      </c:valAx>
      <c:valAx>
        <c:axId val="145081472"/>
        <c:scaling>
          <c:orientation val="minMax"/>
          <c:min val="-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Cost,</a:t>
                </a:r>
                <a:r>
                  <a:rPr lang="en-US" baseline="0"/>
                  <a:t> 1000SR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12813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26088405615964"/>
          <c:y val="2.1515151515151515E-2"/>
          <c:w val="0.57153605799275087"/>
          <c:h val="0.79040443808160343"/>
        </c:manualLayout>
      </c:layout>
      <c:scatterChart>
        <c:scatterStyle val="lineMarker"/>
        <c:varyColors val="0"/>
        <c:ser>
          <c:idx val="0"/>
          <c:order val="0"/>
          <c:tx>
            <c:v>Com. Cost</c:v>
          </c:tx>
          <c:marker>
            <c:symbol val="none"/>
          </c:marker>
          <c:xVal>
            <c:numRef>
              <c:f>Sheet1!$A$1:$P$1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xVal>
          <c:yVal>
            <c:numRef>
              <c:f>Sheet1!$A$2:$P$2</c:f>
              <c:numCache>
                <c:formatCode>General</c:formatCode>
                <c:ptCount val="1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50</c:v>
                </c:pt>
                <c:pt idx="6">
                  <c:v>76</c:v>
                </c:pt>
                <c:pt idx="7">
                  <c:v>102</c:v>
                </c:pt>
                <c:pt idx="8">
                  <c:v>128</c:v>
                </c:pt>
                <c:pt idx="9">
                  <c:v>150</c:v>
                </c:pt>
                <c:pt idx="10">
                  <c:v>172</c:v>
                </c:pt>
                <c:pt idx="11">
                  <c:v>192</c:v>
                </c:pt>
                <c:pt idx="12">
                  <c:v>212</c:v>
                </c:pt>
                <c:pt idx="13">
                  <c:v>232</c:v>
                </c:pt>
                <c:pt idx="14">
                  <c:v>242</c:v>
                </c:pt>
                <c:pt idx="15">
                  <c:v>252</c:v>
                </c:pt>
              </c:numCache>
            </c:numRef>
          </c:yVal>
          <c:smooth val="0"/>
        </c:ser>
        <c:ser>
          <c:idx val="1"/>
          <c:order val="1"/>
          <c:tx>
            <c:v>Revenue</c:v>
          </c:tx>
          <c:marker>
            <c:symbol val="none"/>
          </c:marker>
          <c:xVal>
            <c:numRef>
              <c:f>Sheet1!$A$5:$U$5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15</c:v>
                </c:pt>
              </c:numCache>
            </c:numRef>
          </c:xVal>
          <c:yVal>
            <c:numRef>
              <c:f>Sheet1!$A$4:$U$4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20.7</c:v>
                </c:pt>
                <c:pt idx="5">
                  <c:v>20.7</c:v>
                </c:pt>
                <c:pt idx="6">
                  <c:v>20.7</c:v>
                </c:pt>
                <c:pt idx="7">
                  <c:v>20.7</c:v>
                </c:pt>
                <c:pt idx="8">
                  <c:v>87.4</c:v>
                </c:pt>
                <c:pt idx="9">
                  <c:v>87.4</c:v>
                </c:pt>
                <c:pt idx="10">
                  <c:v>87.4</c:v>
                </c:pt>
                <c:pt idx="11">
                  <c:v>87.4</c:v>
                </c:pt>
                <c:pt idx="12">
                  <c:v>172.5</c:v>
                </c:pt>
                <c:pt idx="13">
                  <c:v>172.5</c:v>
                </c:pt>
                <c:pt idx="14">
                  <c:v>172.5</c:v>
                </c:pt>
                <c:pt idx="15">
                  <c:v>172.5</c:v>
                </c:pt>
                <c:pt idx="16">
                  <c:v>243.8</c:v>
                </c:pt>
                <c:pt idx="17">
                  <c:v>243.8</c:v>
                </c:pt>
                <c:pt idx="18">
                  <c:v>243.8</c:v>
                </c:pt>
                <c:pt idx="19">
                  <c:v>243.8</c:v>
                </c:pt>
                <c:pt idx="20">
                  <c:v>289.8</c:v>
                </c:pt>
              </c:numCache>
            </c:numRef>
          </c:yVal>
          <c:smooth val="0"/>
        </c:ser>
        <c:ser>
          <c:idx val="2"/>
          <c:order val="2"/>
          <c:tx>
            <c:v>Adj. revenue</c:v>
          </c:tx>
          <c:marker>
            <c:symbol val="none"/>
          </c:marker>
          <c:xVal>
            <c:numRef>
              <c:f>Sheet1!$A$5:$U$5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15</c:v>
                </c:pt>
              </c:numCache>
            </c:numRef>
          </c:xVal>
          <c:yVal>
            <c:numRef>
              <c:f>Sheet1!$A$6:$U$6</c:f>
              <c:numCache>
                <c:formatCode>General</c:formatCode>
                <c:ptCount val="21"/>
                <c:pt idx="0">
                  <c:v>57.96</c:v>
                </c:pt>
                <c:pt idx="1">
                  <c:v>57.96</c:v>
                </c:pt>
                <c:pt idx="2">
                  <c:v>57.96</c:v>
                </c:pt>
                <c:pt idx="3">
                  <c:v>57.96</c:v>
                </c:pt>
                <c:pt idx="4">
                  <c:v>74.52</c:v>
                </c:pt>
                <c:pt idx="5">
                  <c:v>74.52</c:v>
                </c:pt>
                <c:pt idx="6">
                  <c:v>74.52</c:v>
                </c:pt>
                <c:pt idx="7">
                  <c:v>74.52</c:v>
                </c:pt>
                <c:pt idx="8">
                  <c:v>126.88</c:v>
                </c:pt>
                <c:pt idx="9">
                  <c:v>126.88</c:v>
                </c:pt>
                <c:pt idx="10">
                  <c:v>126.88</c:v>
                </c:pt>
                <c:pt idx="11">
                  <c:v>126.88</c:v>
                </c:pt>
                <c:pt idx="12">
                  <c:v>195.96</c:v>
                </c:pt>
                <c:pt idx="13">
                  <c:v>195.96</c:v>
                </c:pt>
                <c:pt idx="14">
                  <c:v>195.96</c:v>
                </c:pt>
                <c:pt idx="15">
                  <c:v>195.96</c:v>
                </c:pt>
                <c:pt idx="16">
                  <c:v>253</c:v>
                </c:pt>
                <c:pt idx="17">
                  <c:v>253</c:v>
                </c:pt>
                <c:pt idx="18">
                  <c:v>253</c:v>
                </c:pt>
                <c:pt idx="19">
                  <c:v>253</c:v>
                </c:pt>
                <c:pt idx="20">
                  <c:v>289.8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438784"/>
        <c:axId val="37034176"/>
      </c:scatterChart>
      <c:valAx>
        <c:axId val="122438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(months)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7034176"/>
        <c:crosses val="autoZero"/>
        <c:crossBetween val="midCat"/>
      </c:valAx>
      <c:valAx>
        <c:axId val="37034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cost,</a:t>
                </a:r>
                <a:r>
                  <a:rPr lang="en-US" baseline="0"/>
                  <a:t> 1000SR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243878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Adjusted Revenue</c:v>
          </c:tx>
          <c:marker>
            <c:symbol val="none"/>
          </c:marker>
          <c:xVal>
            <c:numRef>
              <c:f>'Q6 Final Ex'!$A$24:$U$24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14</c:v>
                </c:pt>
                <c:pt idx="20">
                  <c:v>15</c:v>
                </c:pt>
              </c:numCache>
            </c:numRef>
          </c:xVal>
          <c:yVal>
            <c:numRef>
              <c:f>'Q6 Final Ex'!$A$25:$U$25</c:f>
              <c:numCache>
                <c:formatCode>General</c:formatCode>
                <c:ptCount val="21"/>
                <c:pt idx="0">
                  <c:v>60.260000000000012</c:v>
                </c:pt>
                <c:pt idx="1">
                  <c:v>54.260000000000012</c:v>
                </c:pt>
                <c:pt idx="2">
                  <c:v>48.260000000000012</c:v>
                </c:pt>
                <c:pt idx="3">
                  <c:v>42.260000000000012</c:v>
                </c:pt>
                <c:pt idx="4">
                  <c:v>58.819999999999993</c:v>
                </c:pt>
                <c:pt idx="5">
                  <c:v>52.819999999999993</c:v>
                </c:pt>
                <c:pt idx="6">
                  <c:v>16.819999999999993</c:v>
                </c:pt>
                <c:pt idx="7">
                  <c:v>-9.180000000000005</c:v>
                </c:pt>
                <c:pt idx="8">
                  <c:v>46.02000000000001</c:v>
                </c:pt>
                <c:pt idx="9">
                  <c:v>20.02000000000001</c:v>
                </c:pt>
                <c:pt idx="10">
                  <c:v>-5.9799999999999924</c:v>
                </c:pt>
                <c:pt idx="11">
                  <c:v>-27.979999999999986</c:v>
                </c:pt>
                <c:pt idx="12">
                  <c:v>47.460000000000008</c:v>
                </c:pt>
                <c:pt idx="13">
                  <c:v>25.459999999999987</c:v>
                </c:pt>
                <c:pt idx="14">
                  <c:v>5.460000000000008</c:v>
                </c:pt>
                <c:pt idx="15">
                  <c:v>-14.54</c:v>
                </c:pt>
                <c:pt idx="16">
                  <c:v>42.5</c:v>
                </c:pt>
                <c:pt idx="17">
                  <c:v>22.5</c:v>
                </c:pt>
                <c:pt idx="18">
                  <c:v>12.5</c:v>
                </c:pt>
                <c:pt idx="19">
                  <c:v>49.300000000000004</c:v>
                </c:pt>
                <c:pt idx="20">
                  <c:v>39.300000000000004</c:v>
                </c:pt>
              </c:numCache>
            </c:numRef>
          </c:yVal>
          <c:smooth val="0"/>
        </c:ser>
        <c:ser>
          <c:idx val="1"/>
          <c:order val="1"/>
          <c:tx>
            <c:v>Revenue</c:v>
          </c:tx>
          <c:marker>
            <c:symbol val="none"/>
          </c:marker>
          <c:xVal>
            <c:numRef>
              <c:f>'Q6 Final Ex'!$A$24:$U$24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14</c:v>
                </c:pt>
                <c:pt idx="20">
                  <c:v>15</c:v>
                </c:pt>
              </c:numCache>
            </c:numRef>
          </c:xVal>
          <c:yVal>
            <c:numRef>
              <c:f>'Q6 Final Ex'!$A$26:$U$26</c:f>
              <c:numCache>
                <c:formatCode>General</c:formatCode>
                <c:ptCount val="21"/>
                <c:pt idx="0">
                  <c:v>0</c:v>
                </c:pt>
                <c:pt idx="1">
                  <c:v>-6</c:v>
                </c:pt>
                <c:pt idx="2">
                  <c:v>-12</c:v>
                </c:pt>
                <c:pt idx="3">
                  <c:v>-18</c:v>
                </c:pt>
                <c:pt idx="4">
                  <c:v>2.6999999999999993</c:v>
                </c:pt>
                <c:pt idx="5">
                  <c:v>-3.3000000000000007</c:v>
                </c:pt>
                <c:pt idx="6">
                  <c:v>-39.300000000000004</c:v>
                </c:pt>
                <c:pt idx="7">
                  <c:v>-65.3</c:v>
                </c:pt>
                <c:pt idx="8">
                  <c:v>12.900000000000006</c:v>
                </c:pt>
                <c:pt idx="9">
                  <c:v>-13.100000000000001</c:v>
                </c:pt>
                <c:pt idx="10">
                  <c:v>-39.100000000000009</c:v>
                </c:pt>
                <c:pt idx="11">
                  <c:v>-61.100000000000009</c:v>
                </c:pt>
                <c:pt idx="12">
                  <c:v>24</c:v>
                </c:pt>
                <c:pt idx="13">
                  <c:v>2</c:v>
                </c:pt>
                <c:pt idx="14">
                  <c:v>-18</c:v>
                </c:pt>
                <c:pt idx="15">
                  <c:v>-38</c:v>
                </c:pt>
                <c:pt idx="16">
                  <c:v>33.300000000000004</c:v>
                </c:pt>
                <c:pt idx="17">
                  <c:v>13.30000000000002</c:v>
                </c:pt>
                <c:pt idx="18">
                  <c:v>3.3000000000000114</c:v>
                </c:pt>
                <c:pt idx="19">
                  <c:v>49.300000000000004</c:v>
                </c:pt>
                <c:pt idx="20">
                  <c:v>39.300000000000004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441088"/>
        <c:axId val="122441664"/>
      </c:scatterChart>
      <c:valAx>
        <c:axId val="122441088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Project Duration, month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122441664"/>
        <c:crosses val="autoZero"/>
        <c:crossBetween val="midCat"/>
      </c:valAx>
      <c:valAx>
        <c:axId val="122441664"/>
        <c:scaling>
          <c:orientation val="minMax"/>
          <c:max val="70"/>
          <c:min val="-7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Cash, 1000SR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122441088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110" b="1" i="1" baseline="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6106-6436-4D25-B11A-EC491AC8857B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9F1E-32F2-4347-A460-2E0DE6825345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C84D-D67F-405D-8F02-DDC9C916D9D3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3C3B-D46B-4086-A778-75ED1F238ABB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A66CB-D02C-4352-9438-32E88419A0F0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50E2-1BB7-47B9-9F37-CBB99C78AA02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7633-2202-4333-88A3-C73158B5D9CC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189F-A45A-4278-8221-5404E27FD9B2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79A4-5925-400A-902A-E4078AB3D51D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87BA02-9174-47F1-9F0E-28AF7B27923A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853859-7F8F-47C9-BF9F-3E8C8DDDF097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955" y="2667000"/>
            <a:ext cx="8686800" cy="27432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Flow</a:t>
            </a:r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C083-6339-4D6F-8020-72530EE7921C}" type="datetime4">
              <a:rPr lang="en-US" smtClean="0"/>
              <a:t>November 14, 2018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8955" y="587697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Instructor: </a:t>
            </a:r>
            <a:r>
              <a:rPr lang="en-US" sz="1600" dirty="0" err="1" smtClean="0"/>
              <a:t>Eng.Alothman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2B42-BCDA-440D-946D-9B7B3987D7C1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6" name="عنصر نائب للمحتوى 5"/>
          <p:cNvSpPr>
            <a:spLocks noGrp="1"/>
          </p:cNvSpPr>
          <p:nvPr>
            <p:ph idx="1"/>
          </p:nvPr>
        </p:nvSpPr>
        <p:spPr>
          <a:xfrm>
            <a:off x="97160" y="152400"/>
            <a:ext cx="8229600" cy="1079401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Example1: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time scaled network shows the activities of a small engineering project. The cost of each activity is shown in the table below. </a:t>
            </a:r>
          </a:p>
        </p:txBody>
      </p:sp>
      <p:sp>
        <p:nvSpPr>
          <p:cNvPr id="17" name="عنصر نائب للمحتوى 5"/>
          <p:cNvSpPr txBox="1">
            <a:spLocks/>
          </p:cNvSpPr>
          <p:nvPr/>
        </p:nvSpPr>
        <p:spPr bwMode="auto">
          <a:xfrm>
            <a:off x="296923" y="3962400"/>
            <a:ext cx="8607301" cy="25768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contractor will receive advance payment of 15% of the project price.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be deducted from each monthly revenue. Application of payment will be submitted by the contractor to the client every month and payment will be after 4 weeks from the submission of the application.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client will deduct 5% from each payment as retention . All retention will be paid to the contractor with the final payment 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the markup is 20% of the total project cost and is uniformly distributed over the work. There is no delay in paying costs by the contractor.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cash-in and cash-out values . What is max negative cash flow?</a:t>
            </a:r>
            <a:endParaRPr lang="ar-SA" sz="16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117294"/>
              </p:ext>
            </p:extLst>
          </p:nvPr>
        </p:nvGraphicFramePr>
        <p:xfrm>
          <a:off x="557213" y="1096013"/>
          <a:ext cx="7956000" cy="2133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594747"/>
                <a:gridCol w="629253"/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2734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6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 anchorCtr="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 anchorCtr="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6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 anchorCtr="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6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 anchorCtr="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 anchorCtr="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6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3" marB="45723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9" name="Straight Arrow Connector 16"/>
          <p:cNvCxnSpPr/>
          <p:nvPr/>
        </p:nvCxnSpPr>
        <p:spPr>
          <a:xfrm flipV="1">
            <a:off x="2339752" y="1691146"/>
            <a:ext cx="1872208" cy="75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83697" y="1714146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1"/>
          <p:cNvCxnSpPr/>
          <p:nvPr/>
        </p:nvCxnSpPr>
        <p:spPr>
          <a:xfrm>
            <a:off x="557213" y="2938282"/>
            <a:ext cx="127793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7"/>
          <p:cNvCxnSpPr/>
          <p:nvPr/>
        </p:nvCxnSpPr>
        <p:spPr>
          <a:xfrm rot="5400000">
            <a:off x="1744677" y="2424738"/>
            <a:ext cx="1331466" cy="270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32"/>
          <p:cNvCxnSpPr/>
          <p:nvPr/>
        </p:nvCxnSpPr>
        <p:spPr>
          <a:xfrm>
            <a:off x="557213" y="1691146"/>
            <a:ext cx="178253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34"/>
          <p:cNvCxnSpPr/>
          <p:nvPr/>
        </p:nvCxnSpPr>
        <p:spPr>
          <a:xfrm>
            <a:off x="4211018" y="1695098"/>
            <a:ext cx="1872679" cy="19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43"/>
          <p:cNvCxnSpPr/>
          <p:nvPr/>
        </p:nvCxnSpPr>
        <p:spPr>
          <a:xfrm>
            <a:off x="2372792" y="2938282"/>
            <a:ext cx="3135312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62"/>
          <p:cNvCxnSpPr/>
          <p:nvPr/>
        </p:nvCxnSpPr>
        <p:spPr>
          <a:xfrm flipV="1">
            <a:off x="1763688" y="2938282"/>
            <a:ext cx="646113" cy="952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7"/>
          <p:cNvCxnSpPr/>
          <p:nvPr/>
        </p:nvCxnSpPr>
        <p:spPr>
          <a:xfrm flipV="1">
            <a:off x="5472609" y="1714146"/>
            <a:ext cx="2426460" cy="1198362"/>
          </a:xfrm>
          <a:prstGeom prst="bentConnector3">
            <a:avLst>
              <a:gd name="adj1" fmla="val 100729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1"/>
          <p:cNvCxnSpPr/>
          <p:nvPr/>
        </p:nvCxnSpPr>
        <p:spPr>
          <a:xfrm>
            <a:off x="6046812" y="2290211"/>
            <a:ext cx="1262509" cy="12699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1"/>
          <p:cNvCxnSpPr/>
          <p:nvPr/>
        </p:nvCxnSpPr>
        <p:spPr>
          <a:xfrm flipV="1">
            <a:off x="4211960" y="2290210"/>
            <a:ext cx="122713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7"/>
          <p:cNvCxnSpPr/>
          <p:nvPr/>
        </p:nvCxnSpPr>
        <p:spPr>
          <a:xfrm rot="16200000" flipH="1">
            <a:off x="3897404" y="2023618"/>
            <a:ext cx="623088" cy="414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27"/>
          <p:cNvCxnSpPr/>
          <p:nvPr/>
        </p:nvCxnSpPr>
        <p:spPr>
          <a:xfrm rot="5400000">
            <a:off x="5795727" y="2048796"/>
            <a:ext cx="57688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62"/>
          <p:cNvCxnSpPr/>
          <p:nvPr/>
        </p:nvCxnSpPr>
        <p:spPr>
          <a:xfrm flipV="1">
            <a:off x="5437584" y="2290210"/>
            <a:ext cx="646113" cy="952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62"/>
          <p:cNvCxnSpPr/>
          <p:nvPr/>
        </p:nvCxnSpPr>
        <p:spPr>
          <a:xfrm>
            <a:off x="7309321" y="2302910"/>
            <a:ext cx="589748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جدول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95022"/>
              </p:ext>
            </p:extLst>
          </p:nvPr>
        </p:nvGraphicFramePr>
        <p:xfrm>
          <a:off x="923130" y="3276600"/>
          <a:ext cx="7354888" cy="670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17210"/>
                <a:gridCol w="817210"/>
                <a:gridCol w="649674"/>
                <a:gridCol w="800900"/>
                <a:gridCol w="699262"/>
                <a:gridCol w="818318"/>
                <a:gridCol w="763728"/>
                <a:gridCol w="771785"/>
                <a:gridCol w="1216801"/>
              </a:tblGrid>
              <a:tr h="216024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 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57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Price = Cost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(1+M)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M:markup= 20%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Advanced payment = 0.15*111000 = 16650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Retention =  0.05*111000 = 5550</a:t>
            </a:r>
            <a:endParaRPr lang="ar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92210"/>
              </p:ext>
            </p:extLst>
          </p:nvPr>
        </p:nvGraphicFramePr>
        <p:xfrm>
          <a:off x="176162" y="2680171"/>
          <a:ext cx="8791675" cy="100591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377585"/>
                <a:gridCol w="788729"/>
                <a:gridCol w="764036"/>
                <a:gridCol w="790371"/>
                <a:gridCol w="810140"/>
                <a:gridCol w="744269"/>
                <a:gridCol w="833189"/>
                <a:gridCol w="810140"/>
                <a:gridCol w="761351"/>
                <a:gridCol w="1111865"/>
              </a:tblGrid>
              <a:tr h="24002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</a:tr>
              <a:tr h="24002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 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</a:tr>
              <a:tr h="24002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12000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</a:t>
                      </a:r>
                      <a:endParaRPr lang="ar-S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6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026482"/>
              </p:ext>
            </p:extLst>
          </p:nvPr>
        </p:nvGraphicFramePr>
        <p:xfrm>
          <a:off x="36513" y="115888"/>
          <a:ext cx="8988427" cy="66569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968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  <a:gridCol w="432027"/>
              </a:tblGrid>
              <a:tr h="365770"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L="91434" marR="91434" marT="45727" marB="45727" anchor="ctr"/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Time (weeks)</a:t>
                      </a:r>
                      <a:endParaRPr lang="en-US" sz="1800" b="0" dirty="0"/>
                    </a:p>
                  </a:txBody>
                  <a:tcPr marL="91434" marR="91434" marT="45727" marB="4572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marL="91437" marR="91437" marT="45723" marB="45723" anchor="ctr"/>
                </a:tc>
              </a:tr>
              <a:tr h="304811">
                <a:tc>
                  <a:txBody>
                    <a:bodyPr/>
                    <a:lstStyle/>
                    <a:p>
                      <a:pPr algn="ctr"/>
                      <a:endParaRPr lang="en-US" sz="1100" b="0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</a:t>
                      </a:r>
                      <a:endParaRPr lang="en-US" sz="1400" b="1" dirty="0"/>
                    </a:p>
                  </a:txBody>
                  <a:tcPr marL="91434" marR="91434" marT="45727" marB="45727" anchor="ctr"/>
                </a:tc>
              </a:tr>
              <a:tr h="33529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 (12000)</a:t>
                      </a:r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lnTlToB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lnTlToB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lnTlToB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</a:tr>
              <a:tr h="33529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 (30000)</a:t>
                      </a:r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000" dirty="0"/>
                    </a:p>
                  </a:txBody>
                  <a:tcPr marL="91434" marR="91434" marT="45727" marB="45727" anchor="b" anchorCtr="1"/>
                </a:tc>
                <a:tc>
                  <a:txBody>
                    <a:bodyPr/>
                    <a:lstStyle/>
                    <a:p>
                      <a:pPr algn="ctr"/>
                      <a:endParaRPr lang="ar-SA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0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0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</a:tr>
              <a:tr h="33529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 (12000)</a:t>
                      </a:r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</a:tr>
              <a:tr h="33529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 (6000)</a:t>
                      </a:r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00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</a:tr>
              <a:tr h="33529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E (18000)</a:t>
                      </a:r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</a:tr>
              <a:tr h="33529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 (6000)</a:t>
                      </a:r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/>
                </a:tc>
              </a:tr>
              <a:tr h="33529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 (9000)</a:t>
                      </a:r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H (18000)</a:t>
                      </a:r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4" marR="91434" marT="45727" marB="4572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Weekly Revenue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ar-SA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ar-SA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8.5</a:t>
                      </a:r>
                      <a:endParaRPr lang="ar-SA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8.5</a:t>
                      </a:r>
                      <a:endParaRPr lang="ar-SA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Monthly</a:t>
                      </a:r>
                      <a:r>
                        <a:rPr lang="en-US" sz="1400" baseline="0" dirty="0" smtClean="0"/>
                        <a:t> Revenue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3" marR="91433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3" marR="91433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3" marR="91433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Advanced payment 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16.65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Retention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5.55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Adjust. Revenue 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34.4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22.4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Income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16.65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51.05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83.05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35.83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33.3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23.3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Cumulative Cost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35.83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69.17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92.5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92.5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34" marB="45734" anchor="b"/>
                </a:tc>
              </a:tr>
              <a:tr h="5181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Net Cash flow</a:t>
                      </a:r>
                      <a:endParaRPr lang="en-US" sz="1400" dirty="0"/>
                    </a:p>
                  </a:txBody>
                  <a:tcPr marL="91434" marR="91434" marT="45727" marB="45727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16.65</a:t>
                      </a:r>
                      <a:endParaRPr lang="en-US" sz="1400" dirty="0"/>
                    </a:p>
                  </a:txBody>
                  <a:tcPr marL="91434" marR="91434" marT="45727" marB="45727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34" marB="45734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-19.18</a:t>
                      </a:r>
                      <a:endParaRPr lang="en-US" sz="1400" dirty="0"/>
                    </a:p>
                  </a:txBody>
                  <a:tcPr marL="91434" marR="91434" marT="45727" marB="4572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-52.51     -18.12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-41.45     -9.45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-9.45</a:t>
                      </a:r>
                      <a:r>
                        <a:rPr lang="en-US" sz="1400" baseline="0" dirty="0" smtClean="0"/>
                        <a:t> 18.5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34" marB="45734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52600" y="76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76569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77890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11064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11064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11064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144351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1550" y="144351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53025" y="144351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0225" y="17793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67425" y="176927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24625" y="17668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33600" y="20669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19425" y="23944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7575" y="23944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57675" y="2763203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2486" y="2763203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10225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67425" y="30384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44938"/>
              </p:ext>
            </p:extLst>
          </p:nvPr>
        </p:nvGraphicFramePr>
        <p:xfrm>
          <a:off x="152400" y="152400"/>
          <a:ext cx="8839201" cy="1490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12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  <a:gridCol w="428517"/>
              </a:tblGrid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Income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16.65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51.05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83.05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28" marR="91428" marT="45730" marB="45730" anchor="b"/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35.83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33.3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23.3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</a:tr>
              <a:tr h="323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Cumulative Cost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35.83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69.17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92.5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30" marB="4573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92.5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34" marB="45734" anchor="b"/>
                </a:tc>
              </a:tr>
              <a:tr h="5181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Net Cash flow</a:t>
                      </a:r>
                      <a:endParaRPr lang="en-US" sz="1400" dirty="0"/>
                    </a:p>
                  </a:txBody>
                  <a:tcPr marL="91434" marR="91434" marT="45727" marB="45727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16.65</a:t>
                      </a:r>
                      <a:endParaRPr lang="en-US" sz="1400" dirty="0"/>
                    </a:p>
                  </a:txBody>
                  <a:tcPr marL="91434" marR="91434" marT="45727" marB="45727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91434" marR="91434" marT="45734" marB="45734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-19.18</a:t>
                      </a:r>
                      <a:endParaRPr lang="en-US" sz="1400" dirty="0"/>
                    </a:p>
                  </a:txBody>
                  <a:tcPr marL="91434" marR="91434" marT="45727" marB="4572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-52.51     -18.12</a:t>
                      </a:r>
                      <a:endParaRPr lang="ar-SA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-41.45     -9.45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27" marB="45727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-9.45</a:t>
                      </a:r>
                      <a:r>
                        <a:rPr lang="en-US" sz="1400" baseline="0" dirty="0" smtClean="0"/>
                        <a:t> 18.5</a:t>
                      </a:r>
                      <a:endParaRPr lang="en-US" sz="1400" dirty="0"/>
                    </a:p>
                  </a:txBody>
                  <a:tcPr marL="91434" marR="91434" marT="45727" marB="45727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4" marR="91434" marT="45734" marB="45734" anchor="b"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524484"/>
              </p:ext>
            </p:extLst>
          </p:nvPr>
        </p:nvGraphicFramePr>
        <p:xfrm>
          <a:off x="304800" y="1828800"/>
          <a:ext cx="8610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917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9512" y="76200"/>
            <a:ext cx="88569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Example2: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for a small project given in Table below. </a:t>
            </a:r>
            <a:r>
              <a:rPr lang="en-US" sz="20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Revenue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paid to the contractor </a:t>
            </a:r>
            <a:r>
              <a:rPr lang="en-US" sz="20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 3 months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completed quantities of work. Assume that </a:t>
            </a:r>
            <a:r>
              <a:rPr lang="en-US" sz="20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markup is </a:t>
            </a:r>
            <a:r>
              <a:rPr lang="en-US" sz="20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15%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total project cost and is uniformly distributed over the work.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Assume also that work of each activity is uniformly distributed over its duration.</a:t>
            </a:r>
          </a:p>
          <a:p>
            <a:pPr marL="742950" lvl="1" indent="-285750" algn="just">
              <a:lnSpc>
                <a:spcPct val="11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Draw on a scale the project cumulative cost and revenue curves according to ES timings.</a:t>
            </a:r>
          </a:p>
          <a:p>
            <a:pPr marL="742950" lvl="1" indent="-285750" algn="just">
              <a:lnSpc>
                <a:spcPct val="11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Draw on the diagram produced in a) above effect of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receipt of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20% of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revenue as an advance payment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This payment will be deducted from each periodic revenue by the same percentage.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862375"/>
              </p:ext>
            </p:extLst>
          </p:nvPr>
        </p:nvGraphicFramePr>
        <p:xfrm>
          <a:off x="1043608" y="3810531"/>
          <a:ext cx="7056784" cy="2185920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1512168"/>
                <a:gridCol w="1872208"/>
                <a:gridCol w="2592288"/>
              </a:tblGrid>
              <a:tr h="5400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Activity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Predecessor(s)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/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Duration, Months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Monthly cost, 10,000 SR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D, 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4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3" name="Group 1"/>
          <p:cNvGrpSpPr>
            <a:grpSpLocks noChangeAspect="1"/>
          </p:cNvGrpSpPr>
          <p:nvPr/>
        </p:nvGrpSpPr>
        <p:grpSpPr bwMode="auto">
          <a:xfrm>
            <a:off x="5233896" y="153375"/>
            <a:ext cx="3683735" cy="1512168"/>
            <a:chOff x="-382" y="9622"/>
            <a:chExt cx="4763" cy="1956"/>
          </a:xfrm>
        </p:grpSpPr>
        <p:sp>
          <p:nvSpPr>
            <p:cNvPr id="14" name="AutoShape 14"/>
            <p:cNvSpPr>
              <a:spLocks noChangeAspect="1" noChangeArrowheads="1" noTextEdit="1"/>
            </p:cNvSpPr>
            <p:nvPr/>
          </p:nvSpPr>
          <p:spPr bwMode="auto">
            <a:xfrm>
              <a:off x="-382" y="9622"/>
              <a:ext cx="4763" cy="1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-374" y="10165"/>
              <a:ext cx="782" cy="81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4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utoShape 12"/>
            <p:cNvSpPr>
              <a:spLocks noChangeShapeType="1"/>
            </p:cNvSpPr>
            <p:nvPr/>
          </p:nvSpPr>
          <p:spPr bwMode="auto">
            <a:xfrm>
              <a:off x="408" y="10575"/>
              <a:ext cx="610" cy="6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11"/>
            <p:cNvSpPr>
              <a:spLocks noChangeShapeType="1"/>
            </p:cNvSpPr>
            <p:nvPr/>
          </p:nvSpPr>
          <p:spPr bwMode="auto">
            <a:xfrm flipV="1">
              <a:off x="408" y="10025"/>
              <a:ext cx="628" cy="5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10"/>
            <p:cNvSpPr>
              <a:spLocks noChangeShapeType="1"/>
            </p:cNvSpPr>
            <p:nvPr/>
          </p:nvSpPr>
          <p:spPr bwMode="auto">
            <a:xfrm>
              <a:off x="1786" y="11184"/>
              <a:ext cx="4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>
              <a:off x="1036" y="9630"/>
              <a:ext cx="750" cy="79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 6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>
              <a:off x="1018" y="10798"/>
              <a:ext cx="768" cy="77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9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 4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7"/>
            <p:cNvSpPr>
              <a:spLocks noChangeArrowheads="1"/>
            </p:cNvSpPr>
            <p:nvPr/>
          </p:nvSpPr>
          <p:spPr bwMode="auto">
            <a:xfrm>
              <a:off x="2246" y="10798"/>
              <a:ext cx="753" cy="77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 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6"/>
            <p:cNvSpPr>
              <a:spLocks noChangeShapeType="1"/>
            </p:cNvSpPr>
            <p:nvPr/>
          </p:nvSpPr>
          <p:spPr bwMode="auto">
            <a:xfrm>
              <a:off x="1786" y="10025"/>
              <a:ext cx="473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5"/>
            <p:cNvSpPr>
              <a:spLocks noChangeArrowheads="1"/>
            </p:cNvSpPr>
            <p:nvPr/>
          </p:nvSpPr>
          <p:spPr bwMode="auto">
            <a:xfrm>
              <a:off x="2259" y="9638"/>
              <a:ext cx="750" cy="79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 3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3623" y="10194"/>
              <a:ext cx="750" cy="79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2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3"/>
            <p:cNvSpPr>
              <a:spLocks noChangeShapeType="1"/>
            </p:cNvSpPr>
            <p:nvPr/>
          </p:nvSpPr>
          <p:spPr bwMode="auto">
            <a:xfrm>
              <a:off x="3009" y="10033"/>
              <a:ext cx="614" cy="5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AutoShape 2"/>
            <p:cNvSpPr>
              <a:spLocks noChangeShapeType="1"/>
            </p:cNvSpPr>
            <p:nvPr/>
          </p:nvSpPr>
          <p:spPr bwMode="auto">
            <a:xfrm flipV="1">
              <a:off x="2999" y="10589"/>
              <a:ext cx="624" cy="5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2400" y="72896"/>
            <a:ext cx="56341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Solution</a:t>
            </a:r>
            <a:endParaRPr lang="en-US" sz="800" dirty="0"/>
          </a:p>
          <a:p>
            <a:pPr marL="269875" lvl="0" indent="-269875">
              <a:buFontTx/>
              <a:buChar char="•"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Project completion time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15 months; </a:t>
            </a:r>
          </a:p>
          <a:p>
            <a:pPr marL="269875" lvl="0" indent="-269875">
              <a:buFontTx/>
              <a:buChar char="•"/>
            </a:pP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Critical Path</a:t>
            </a:r>
            <a:r>
              <a:rPr lang="en-US" b="1" dirty="0">
                <a:ea typeface="Times New Roman" panose="02020603050405020304" pitchFamily="18" charset="0"/>
              </a:rPr>
              <a:t>’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Activities A</a:t>
            </a:r>
            <a:r>
              <a:rPr lang="en-US" b="1" dirty="0">
                <a:ea typeface="Times New Roman" panose="02020603050405020304" pitchFamily="18" charset="0"/>
              </a:rPr>
              <a:t>–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b="1" dirty="0">
                <a:ea typeface="Times New Roman" panose="02020603050405020304" pitchFamily="18" charset="0"/>
              </a:rPr>
              <a:t>–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E-F; A-C-D-F)</a:t>
            </a:r>
            <a:endParaRPr lang="en-US" sz="800" dirty="0">
              <a:sym typeface="Symbol" panose="05050102010706020507" pitchFamily="18" charset="2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88455"/>
              </p:ext>
            </p:extLst>
          </p:nvPr>
        </p:nvGraphicFramePr>
        <p:xfrm>
          <a:off x="923755" y="1805467"/>
          <a:ext cx="7128000" cy="1943100"/>
        </p:xfrm>
        <a:graphic>
          <a:graphicData uri="http://schemas.openxmlformats.org/drawingml/2006/table">
            <a:tbl>
              <a:tblPr firstRow="1" firstCol="1" bandRow="1"/>
              <a:tblGrid>
                <a:gridCol w="642402"/>
                <a:gridCol w="437598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B-12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E-10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F-10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C-14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D-10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AutoShape 28"/>
          <p:cNvSpPr>
            <a:spLocks noChangeShapeType="1"/>
          </p:cNvSpPr>
          <p:nvPr/>
        </p:nvSpPr>
        <p:spPr bwMode="auto">
          <a:xfrm>
            <a:off x="3325276" y="2316548"/>
            <a:ext cx="0" cy="118998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27"/>
          <p:cNvSpPr>
            <a:spLocks noChangeShapeType="1"/>
          </p:cNvSpPr>
          <p:nvPr/>
        </p:nvSpPr>
        <p:spPr bwMode="auto">
          <a:xfrm>
            <a:off x="7197378" y="2892612"/>
            <a:ext cx="849499" cy="63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24"/>
          <p:cNvSpPr>
            <a:spLocks noChangeShapeType="1"/>
          </p:cNvSpPr>
          <p:nvPr/>
        </p:nvSpPr>
        <p:spPr bwMode="auto">
          <a:xfrm>
            <a:off x="7189024" y="2295750"/>
            <a:ext cx="8354" cy="1178552"/>
          </a:xfrm>
          <a:prstGeom prst="straightConnector1">
            <a:avLst/>
          </a:prstGeom>
          <a:noFill/>
          <a:ln w="19050">
            <a:solidFill>
              <a:srgbClr val="003300"/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566157" y="2906112"/>
            <a:ext cx="1800200" cy="0"/>
          </a:xfrm>
          <a:prstGeom prst="straightConnector1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94349" y="2316548"/>
            <a:ext cx="2620570" cy="9547"/>
          </a:xfrm>
          <a:prstGeom prst="straightConnector1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914919" y="2316548"/>
            <a:ext cx="1282459" cy="5625"/>
          </a:xfrm>
          <a:prstGeom prst="straightConnector1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08034" y="3484263"/>
            <a:ext cx="1714507" cy="1867"/>
          </a:xfrm>
          <a:prstGeom prst="straightConnector1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036226" y="3474302"/>
            <a:ext cx="2161152" cy="9961"/>
          </a:xfrm>
          <a:prstGeom prst="straightConnector1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94763"/>
              </p:ext>
            </p:extLst>
          </p:nvPr>
        </p:nvGraphicFramePr>
        <p:xfrm>
          <a:off x="965953" y="4108774"/>
          <a:ext cx="7128000" cy="928370"/>
        </p:xfrm>
        <a:graphic>
          <a:graphicData uri="http://schemas.openxmlformats.org/drawingml/2006/table">
            <a:tbl>
              <a:tblPr firstRow="1" firstCol="1" bandRow="1"/>
              <a:tblGrid>
                <a:gridCol w="642402"/>
                <a:gridCol w="437598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ACC. COST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582518" y="3733800"/>
            <a:ext cx="2783839" cy="3749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7145" lvl="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</a:pPr>
            <a:r>
              <a:rPr lang="en-US" b="1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Activity Cost distribution</a:t>
            </a:r>
            <a:endParaRPr lang="en-US" sz="1100" i="1" u="sng" dirty="0">
              <a:solidFill>
                <a:srgbClr val="0000FF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9552" y="5029200"/>
            <a:ext cx="8208912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" lvl="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</a:pPr>
            <a:r>
              <a:rPr lang="en-US" b="1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endParaRPr lang="en-US" sz="1100" b="1" i="1" u="sng" dirty="0" smtClean="0">
              <a:solidFill>
                <a:srgbClr val="0000FF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145" lvl="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</a:pP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otal payment = 252*(1+0.15) x 10,000=289.8 x 10,000=2,898,000 SR</a:t>
            </a:r>
            <a:endParaRPr lang="en-US" sz="1100" dirty="0"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145" lvl="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Advanced payment = 0.2*2,898,000=579,600 SR</a:t>
            </a:r>
            <a:endParaRPr lang="en-US" sz="11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3528" y="228600"/>
            <a:ext cx="3972241" cy="3749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7145" lvl="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</a:pPr>
            <a:r>
              <a:rPr lang="en-US" b="1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Revenue calculation every 3 months</a:t>
            </a:r>
            <a:endParaRPr lang="en-US" sz="1100" i="1" u="sng" dirty="0">
              <a:solidFill>
                <a:srgbClr val="0000FF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41353"/>
              </p:ext>
            </p:extLst>
          </p:nvPr>
        </p:nvGraphicFramePr>
        <p:xfrm>
          <a:off x="76200" y="4724400"/>
          <a:ext cx="8947584" cy="867410"/>
        </p:xfrm>
        <a:graphic>
          <a:graphicData uri="http://schemas.openxmlformats.org/drawingml/2006/table">
            <a:tbl>
              <a:tblPr firstRow="1" firstCol="1" bandRow="1"/>
              <a:tblGrid>
                <a:gridCol w="883584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Cum. 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Cum.</a:t>
                      </a:r>
                      <a:r>
                        <a:rPr lang="en-US" sz="11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en-US" sz="11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Revenue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57.96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74.52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126.88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195.96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289.8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96285"/>
              </p:ext>
            </p:extLst>
          </p:nvPr>
        </p:nvGraphicFramePr>
        <p:xfrm>
          <a:off x="914400" y="1524000"/>
          <a:ext cx="7452000" cy="2668491"/>
        </p:xfrm>
        <a:graphic>
          <a:graphicData uri="http://schemas.openxmlformats.org/drawingml/2006/table">
            <a:tbl>
              <a:tblPr firstRow="1" firstCol="1" bandRow="1"/>
              <a:tblGrid>
                <a:gridCol w="756000"/>
                <a:gridCol w="2232000"/>
                <a:gridCol w="2232000"/>
                <a:gridCol w="2232000"/>
              </a:tblGrid>
              <a:tr h="557803"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 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R= Revenue =(Cost*1.15), 10,000 SR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Adj. Revenue = 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10,000 SR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Cumulative adj.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Revenue, 10,000 SR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72"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57.96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72"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18(1.15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)=20.7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16.56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16.56+57.96=74.52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36"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76(1.15)=87.4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68.92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68.92+57.96=126.88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36"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150(1.15)=172.5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138+57.96=195.96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36"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212(1.15)=243.8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195.04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195.04+57.96=253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36"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252(1.15)=289.8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231.84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231.84+57.96=289.8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6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520" y="260648"/>
            <a:ext cx="6246440" cy="37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" lvl="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</a:pPr>
            <a:r>
              <a:rPr lang="en-US" b="1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 Graph presentations for  payment every 3 months</a:t>
            </a:r>
            <a:endParaRPr lang="en-US" sz="1100" i="1" u="sng" dirty="0">
              <a:solidFill>
                <a:srgbClr val="0000FF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965917"/>
              </p:ext>
            </p:extLst>
          </p:nvPr>
        </p:nvGraphicFramePr>
        <p:xfrm>
          <a:off x="251520" y="1676400"/>
          <a:ext cx="515868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143000" y="5634826"/>
            <a:ext cx="2441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Cumulative Cash Flow</a:t>
            </a:r>
            <a:endParaRPr lang="en-US" sz="2800" b="1" i="1" u="sng" dirty="0">
              <a:solidFill>
                <a:srgbClr val="0000FF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685152525"/>
              </p:ext>
            </p:extLst>
          </p:nvPr>
        </p:nvGraphicFramePr>
        <p:xfrm>
          <a:off x="5029200" y="1752600"/>
          <a:ext cx="3886524" cy="388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6093693" y="5654114"/>
            <a:ext cx="1608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Net Cash Flow</a:t>
            </a:r>
            <a:endParaRPr lang="en-US" sz="2800" b="1" i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2079</TotalTime>
  <Words>911</Words>
  <Application>Microsoft Office PowerPoint</Application>
  <PresentationFormat>On-screen Show (4:3)</PresentationFormat>
  <Paragraphs>516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ENGINEERING MANAGEMENT (GE 404)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Eng.Saleh</cp:lastModifiedBy>
  <cp:revision>140</cp:revision>
  <dcterms:modified xsi:type="dcterms:W3CDTF">2018-11-14T09:16:05Z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