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4"/>
  </p:sldMasterIdLst>
  <p:notesMasterIdLst>
    <p:notesMasterId r:id="rId15"/>
  </p:notesMasterIdLst>
  <p:handoutMasterIdLst>
    <p:handoutMasterId r:id="rId16"/>
  </p:handoutMasterIdLst>
  <p:sldIdLst>
    <p:sldId id="285" r:id="rId5"/>
    <p:sldId id="358" r:id="rId6"/>
    <p:sldId id="286" r:id="rId7"/>
    <p:sldId id="287" r:id="rId8"/>
    <p:sldId id="354" r:id="rId9"/>
    <p:sldId id="355" r:id="rId10"/>
    <p:sldId id="356" r:id="rId11"/>
    <p:sldId id="357" r:id="rId12"/>
    <p:sldId id="274" r:id="rId13"/>
    <p:sldId id="270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sSZRQn7P5lC10xTNivSrdQ==" hashData="9kn/OWbzLuOKFdLePTQ93hPps3g="/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CC"/>
    <a:srgbClr val="2F0765"/>
    <a:srgbClr val="3A34BC"/>
    <a:srgbClr val="3BC828"/>
    <a:srgbClr val="ADA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847A1-6B27-4B8D-993F-6B5055EC7165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 smtClean="0"/>
              <a:t>GE201: Dr. N. A. Siddiqui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40EAB-F4D0-4E0E-AF76-B27D419DF6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709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776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F2EC1-FC6C-4FE0-ADF0-A740E2CC27AE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179" y="4560303"/>
            <a:ext cx="5852843" cy="4320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069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 smtClean="0"/>
              <a:t>GE201: Dr. N. A. Siddiqui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776" y="9119069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D18B2-C269-4667-8FFD-0DBE81D39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79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title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341E8-EBA3-41B3-A002-218A6D0FA3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21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77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77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77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77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77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175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6106-6436-4D25-B11A-EC491AC8857B}" type="datetime4">
              <a:rPr lang="en-US" smtClean="0"/>
              <a:t>September 20, 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9F1E-32F2-4347-A460-2E0DE6825345}" type="datetime4">
              <a:rPr lang="en-US" smtClean="0"/>
              <a:t>September 20,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C84D-D67F-405D-8F02-DDC9C916D9D3}" type="datetime4">
              <a:rPr lang="en-US" smtClean="0"/>
              <a:t>September 20,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September 20,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3C3B-D46B-4086-A778-75ED1F238ABB}" type="datetime4">
              <a:rPr lang="en-US" smtClean="0"/>
              <a:t>September 20, 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0A66CB-D02C-4352-9438-32E88419A0F0}" type="datetime4">
              <a:rPr lang="en-US" smtClean="0"/>
              <a:t>September 20,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50E2-1BB7-47B9-9F37-CBB99C78AA02}" type="datetime4">
              <a:rPr lang="en-US" smtClean="0"/>
              <a:t>September 20,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7633-2202-4333-88A3-C73158B5D9CC}" type="datetime4">
              <a:rPr lang="en-US" smtClean="0"/>
              <a:t>September 20,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189F-A45A-4278-8221-5404E27FD9B2}" type="datetime4">
              <a:rPr lang="en-US" smtClean="0"/>
              <a:t>September 20,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79A4-5925-400A-902A-E4078AB3D51D}" type="datetime4">
              <a:rPr lang="en-US" smtClean="0"/>
              <a:t>September 20,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D87BA02-9174-47F1-9F0E-28AF7B27923A}" type="datetime4">
              <a:rPr lang="en-US" smtClean="0"/>
              <a:t>September 20,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3853859-7F8F-47C9-BF9F-3E8C8DDDF097}" type="datetime4">
              <a:rPr lang="en-US" smtClean="0"/>
              <a:t>September 20,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alothman1@Ksu.edu.s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2667000"/>
            <a:ext cx="8686800" cy="1447800"/>
          </a:xfrm>
        </p:spPr>
        <p:txBody>
          <a:bodyPr>
            <a:noAutofit/>
          </a:bodyPr>
          <a:lstStyle/>
          <a:p>
            <a:endParaRPr lang="en-US" sz="1800" dirty="0" smtClean="0">
              <a:solidFill>
                <a:srgbClr val="C00000"/>
              </a:solidFill>
              <a:latin typeface="Algerian" pitchFamily="82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Tutorial # 1</a:t>
            </a:r>
          </a:p>
          <a:p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Gantt Bar Chart</a:t>
            </a:r>
            <a:endParaRPr lang="ar-SA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C083-6339-4D6F-8020-72530EE7921C}" type="datetime4">
              <a:rPr lang="en-US" smtClean="0"/>
              <a:t>September 20, 2018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ar-S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371600" y="838200"/>
            <a:ext cx="6292552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</a:rPr>
              <a:t>ENGINEERING MANAGEMENT</a:t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(GE 404)</a:t>
            </a:r>
            <a:endParaRPr lang="en-US" sz="2400" b="1" i="1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419872" y="260648"/>
            <a:ext cx="2165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بسم الله الرحمن الرحيم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D:\Local Disk (D)\King Saud University\ksu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1" r="9692" b="2423"/>
          <a:stretch/>
        </p:blipFill>
        <p:spPr bwMode="auto">
          <a:xfrm>
            <a:off x="7848600" y="457200"/>
            <a:ext cx="914400" cy="12016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15" y="445314"/>
            <a:ext cx="1683185" cy="139824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8955" y="5876970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Instructor: </a:t>
            </a:r>
            <a:r>
              <a:rPr lang="en-US" sz="1600" dirty="0" err="1" smtClean="0"/>
              <a:t>Eng.Alothman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620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Thank You</a:t>
            </a:r>
            <a:endParaRPr lang="en-US" sz="44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2B42-BCDA-440D-946D-9B7B3987D7C1}" type="datetime4">
              <a:rPr lang="en-US" smtClean="0"/>
              <a:t>September 20,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6018" name="Picture 2" descr="http://www.nutritioneducationexperts.com/wp-content/uploads/Question-Marks1-284x3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352800"/>
            <a:ext cx="2705100" cy="285750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1143000" y="2743200"/>
            <a:ext cx="7010400" cy="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71600" y="1752600"/>
            <a:ext cx="6223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</a:rPr>
              <a:t>Questions Please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endParaRPr>
          </a:p>
        </p:txBody>
      </p:sp>
      <p:pic>
        <p:nvPicPr>
          <p:cNvPr id="86020" name="Picture 4" descr="http://cachepe.samedaymusic.com/media/fit,330by330/quality,85/86469-a9dae2917d35d8b246d6ade5801c6f1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828800"/>
            <a:ext cx="1010728" cy="866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About Instructor: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September 20,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Name: </a:t>
            </a:r>
            <a:r>
              <a:rPr lang="en-US" dirty="0" err="1" smtClean="0"/>
              <a:t>Eng.Saleh</a:t>
            </a:r>
            <a:r>
              <a:rPr lang="en-US" dirty="0" smtClean="0"/>
              <a:t> Ibrahim  </a:t>
            </a:r>
            <a:r>
              <a:rPr lang="en-US" dirty="0" err="1" smtClean="0"/>
              <a:t>Alothman</a:t>
            </a:r>
            <a:endParaRPr lang="en-US" dirty="0" smtClean="0"/>
          </a:p>
          <a:p>
            <a:r>
              <a:rPr lang="en-US" dirty="0" smtClean="0"/>
              <a:t>Department: Civil Engineering </a:t>
            </a:r>
          </a:p>
          <a:p>
            <a:r>
              <a:rPr lang="en-US" dirty="0" smtClean="0"/>
              <a:t>Office: 2A40</a:t>
            </a:r>
          </a:p>
          <a:p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salothman1@Ksu.edu.sa</a:t>
            </a:r>
            <a:endParaRPr lang="en-US" dirty="0" smtClean="0"/>
          </a:p>
          <a:p>
            <a:r>
              <a:rPr lang="en-US" dirty="0" smtClean="0"/>
              <a:t>Office Hours: Display on office wall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97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GANTT CHART</a:t>
            </a:r>
            <a:endParaRPr lang="ar-SA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B6E8-CEC3-42EC-B8DA-5F5718175FE1}" type="datetime4">
              <a:rPr lang="en-US" smtClean="0"/>
              <a:t>September 20,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Content Placeholder 7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Attributed to Henry Gantt </a:t>
            </a:r>
            <a:endParaRPr lang="en-US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Graphical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 of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showing: </a:t>
            </a:r>
          </a:p>
          <a:p>
            <a:pPr marL="914400" lvl="1" indent="-457200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4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durations, </a:t>
            </a:r>
            <a:endParaRPr lang="en-US" sz="2400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4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schedule,</a:t>
            </a:r>
          </a:p>
          <a:p>
            <a:pPr marL="914400" lvl="1" indent="-457200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4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Predecessor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tasks on which the task depends before </a:t>
            </a:r>
            <a:r>
              <a:rPr lang="en-US" sz="24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</a:p>
          <a:p>
            <a:pPr marL="914400" lvl="1" indent="-457200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4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Critical activities </a:t>
            </a:r>
          </a:p>
          <a:p>
            <a:pPr marL="285750" indent="-28575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Easy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</a:t>
            </a: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GB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FD18-D95F-4BA4-A1FF-7344F61411AD}" type="datetime4">
              <a:rPr lang="en-US" smtClean="0"/>
              <a:t>September 20,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3701" y="76200"/>
            <a:ext cx="4149699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1</a:t>
            </a:r>
            <a:r>
              <a:rPr lang="en-US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28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Draw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Gantt bar chart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small Engineering project listed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table,</a:t>
            </a:r>
            <a:endParaRPr lang="ar-S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2982673"/>
              </p:ext>
            </p:extLst>
          </p:nvPr>
        </p:nvGraphicFramePr>
        <p:xfrm>
          <a:off x="5105400" y="228600"/>
          <a:ext cx="3853855" cy="243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659"/>
                <a:gridCol w="1655806"/>
                <a:gridCol w="1260390"/>
              </a:tblGrid>
              <a:tr h="68597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Depends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(days)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597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97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97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97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C, G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97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97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A, E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97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97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97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Content Placeholder 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61504647"/>
              </p:ext>
            </p:extLst>
          </p:nvPr>
        </p:nvGraphicFramePr>
        <p:xfrm>
          <a:off x="193701" y="2819400"/>
          <a:ext cx="8712000" cy="33528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  <a:gridCol w="396000"/>
              </a:tblGrid>
              <a:tr h="3240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vert="vert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619072" y="3352800"/>
            <a:ext cx="1548000" cy="0"/>
          </a:xfrm>
          <a:prstGeom prst="line">
            <a:avLst/>
          </a:prstGeom>
          <a:ln w="8572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167072" y="3657600"/>
            <a:ext cx="2376000" cy="0"/>
          </a:xfrm>
          <a:prstGeom prst="line">
            <a:avLst/>
          </a:prstGeom>
          <a:ln w="8572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72000" y="3966573"/>
            <a:ext cx="2736000" cy="0"/>
          </a:xfrm>
          <a:prstGeom prst="line">
            <a:avLst/>
          </a:prstGeom>
          <a:ln w="8572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19072" y="4648200"/>
            <a:ext cx="1133528" cy="0"/>
          </a:xfrm>
          <a:prstGeom prst="line">
            <a:avLst/>
          </a:prstGeom>
          <a:ln w="85725">
            <a:solidFill>
              <a:srgbClr val="0033CC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167072" y="5029200"/>
            <a:ext cx="1566728" cy="0"/>
          </a:xfrm>
          <a:prstGeom prst="line">
            <a:avLst/>
          </a:prstGeom>
          <a:ln w="85725">
            <a:solidFill>
              <a:srgbClr val="0033CC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733800" y="5334000"/>
            <a:ext cx="1584000" cy="0"/>
          </a:xfrm>
          <a:prstGeom prst="line">
            <a:avLst/>
          </a:prstGeom>
          <a:ln w="85725">
            <a:solidFill>
              <a:srgbClr val="0033CC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308000" y="4343400"/>
            <a:ext cx="1188000" cy="0"/>
          </a:xfrm>
          <a:prstGeom prst="line">
            <a:avLst/>
          </a:prstGeom>
          <a:ln w="8572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19072" y="5638800"/>
            <a:ext cx="371528" cy="0"/>
          </a:xfrm>
          <a:prstGeom prst="line">
            <a:avLst/>
          </a:prstGeom>
          <a:ln w="8572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990600" y="6019800"/>
            <a:ext cx="1959836" cy="0"/>
          </a:xfrm>
          <a:prstGeom prst="line">
            <a:avLst/>
          </a:prstGeom>
          <a:ln w="8572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1" name="مستطيل 13"/>
          <p:cNvSpPr/>
          <p:nvPr/>
        </p:nvSpPr>
        <p:spPr>
          <a:xfrm>
            <a:off x="703929" y="1707416"/>
            <a:ext cx="3639471" cy="79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en-US" sz="2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Project duration: 20 days</a:t>
            </a:r>
          </a:p>
          <a:p>
            <a:pPr algn="just"/>
            <a:r>
              <a:rPr lang="en-US" sz="2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critical activities: A, B,C ,D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950C-C24D-4B73-85EB-EC5F62CEDD34}" type="datetime4">
              <a:rPr lang="en-US" smtClean="0"/>
              <a:t>September 20,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902863"/>
              </p:ext>
            </p:extLst>
          </p:nvPr>
        </p:nvGraphicFramePr>
        <p:xfrm>
          <a:off x="4876800" y="228600"/>
          <a:ext cx="4044504" cy="2438400"/>
        </p:xfrm>
        <a:graphic>
          <a:graphicData uri="http://schemas.openxmlformats.org/drawingml/2006/table">
            <a:tbl>
              <a:tblPr/>
              <a:tblGrid>
                <a:gridCol w="970681"/>
                <a:gridCol w="1365020"/>
                <a:gridCol w="1708803"/>
              </a:tblGrid>
              <a:tr h="210787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Activity</a:t>
                      </a:r>
                      <a:endParaRPr lang="en-US" sz="2000" dirty="0">
                        <a:latin typeface="Times New Roman" panose="02020603050405020304" pitchFamily="18" charset="0"/>
                        <a:ea typeface="ＭＳ 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Predecessor</a:t>
                      </a:r>
                      <a:endParaRPr lang="en-US" sz="2000" dirty="0">
                        <a:latin typeface="Times New Roman" panose="02020603050405020304" pitchFamily="18" charset="0"/>
                        <a:ea typeface="ＭＳ 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Duration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(days)</a:t>
                      </a:r>
                      <a:endParaRPr lang="en-US" sz="2000" dirty="0">
                        <a:latin typeface="Times New Roman" panose="02020603050405020304" pitchFamily="18" charset="0"/>
                        <a:ea typeface="ＭＳ 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735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A</a:t>
                      </a:r>
                      <a:endParaRPr lang="en-US" sz="2000" dirty="0">
                        <a:latin typeface="Times New Roman" panose="02020603050405020304" pitchFamily="18" charset="0"/>
                        <a:ea typeface="ＭＳ 明朝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B</a:t>
                      </a:r>
                      <a:endParaRPr lang="en-US" sz="2000" dirty="0">
                        <a:latin typeface="Times New Roman" panose="02020603050405020304" pitchFamily="18" charset="0"/>
                        <a:ea typeface="ＭＳ 明朝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C</a:t>
                      </a:r>
                      <a:endParaRPr lang="en-US" sz="2000" dirty="0">
                        <a:latin typeface="Times New Roman" panose="02020603050405020304" pitchFamily="18" charset="0"/>
                        <a:ea typeface="ＭＳ 明朝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D</a:t>
                      </a:r>
                      <a:endParaRPr lang="en-US" sz="2000" dirty="0">
                        <a:latin typeface="Times New Roman" panose="02020603050405020304" pitchFamily="18" charset="0"/>
                        <a:ea typeface="ＭＳ 明朝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E</a:t>
                      </a:r>
                      <a:endParaRPr lang="en-US" sz="2000" dirty="0">
                        <a:latin typeface="Times New Roman" panose="02020603050405020304" pitchFamily="18" charset="0"/>
                        <a:ea typeface="ＭＳ 明朝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F</a:t>
                      </a:r>
                      <a:endParaRPr lang="en-US" sz="2000" dirty="0">
                        <a:latin typeface="Times New Roman" panose="02020603050405020304" pitchFamily="18" charset="0"/>
                        <a:ea typeface="ＭＳ 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dirty="0">
                        <a:latin typeface="Times New Roman" panose="02020603050405020304" pitchFamily="18" charset="0"/>
                        <a:ea typeface="ＭＳ 明朝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A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B,C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C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E,B</a:t>
                      </a:r>
                      <a:endParaRPr lang="en-US" sz="2000" dirty="0">
                        <a:latin typeface="Times New Roman" panose="02020603050405020304" pitchFamily="18" charset="0"/>
                        <a:ea typeface="ＭＳ 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latin typeface="Times New Roman" panose="02020603050405020304" pitchFamily="18" charset="0"/>
                        <a:ea typeface="ＭＳ 明朝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latin typeface="Times New Roman" panose="02020603050405020304" pitchFamily="18" charset="0"/>
                        <a:ea typeface="ＭＳ 明朝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latin typeface="Times New Roman" panose="02020603050405020304" pitchFamily="18" charset="0"/>
                        <a:ea typeface="ＭＳ 明朝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latin typeface="Times New Roman" panose="02020603050405020304" pitchFamily="18" charset="0"/>
                        <a:ea typeface="ＭＳ 明朝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latin typeface="Times New Roman" panose="02020603050405020304" pitchFamily="18" charset="0"/>
                        <a:ea typeface="ＭＳ 明朝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dirty="0">
                        <a:latin typeface="Times New Roman" panose="02020603050405020304" pitchFamily="18" charset="0"/>
                        <a:ea typeface="ＭＳ 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163882" y="914399"/>
            <a:ext cx="4308382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2:</a:t>
            </a:r>
            <a:endParaRPr kumimoji="0" lang="en-US" sz="2400" b="1" i="1" u="sng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MS Mincho" pitchFamily="49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For the following project: Draw Gantt bar chart if the project starts on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Sunday</a:t>
            </a:r>
            <a:r>
              <a:rPr lang="en-US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16/9/2018. Consider that workdays are six days a week (Sat – Thu).</a:t>
            </a:r>
          </a:p>
        </p:txBody>
      </p:sp>
      <p:graphicFrame>
        <p:nvGraphicFramePr>
          <p:cNvPr id="23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620286"/>
              </p:ext>
            </p:extLst>
          </p:nvPr>
        </p:nvGraphicFramePr>
        <p:xfrm>
          <a:off x="228600" y="2743200"/>
          <a:ext cx="8640000" cy="25603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</a:tblGrid>
              <a:tr h="3240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vert="vert"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D99694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99694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99694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99694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99694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99694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99694"/>
                    </a:solidFill>
                  </a:tcPr>
                </a:tc>
              </a:tr>
            </a:tbl>
          </a:graphicData>
        </a:graphic>
      </p:graphicFrame>
      <p:cxnSp>
        <p:nvCxnSpPr>
          <p:cNvPr id="24" name="Straight Connector 23"/>
          <p:cNvCxnSpPr/>
          <p:nvPr/>
        </p:nvCxnSpPr>
        <p:spPr>
          <a:xfrm>
            <a:off x="1371600" y="3276600"/>
            <a:ext cx="1167000" cy="0"/>
          </a:xfrm>
          <a:prstGeom prst="line">
            <a:avLst/>
          </a:prstGeom>
          <a:ln w="8572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38600" y="3657600"/>
            <a:ext cx="1728600" cy="0"/>
          </a:xfrm>
          <a:prstGeom prst="line">
            <a:avLst/>
          </a:prstGeom>
          <a:ln w="8572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371600" y="4029205"/>
            <a:ext cx="1750500" cy="0"/>
          </a:xfrm>
          <a:prstGeom prst="line">
            <a:avLst/>
          </a:prstGeom>
          <a:ln w="85725">
            <a:solidFill>
              <a:srgbClr val="0033CC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876800" y="4419600"/>
            <a:ext cx="1116000" cy="0"/>
          </a:xfrm>
          <a:prstGeom prst="line">
            <a:avLst/>
          </a:prstGeom>
          <a:ln w="85725">
            <a:solidFill>
              <a:srgbClr val="0033CC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123900" y="4724400"/>
            <a:ext cx="558000" cy="0"/>
          </a:xfrm>
          <a:prstGeom prst="line">
            <a:avLst/>
          </a:prstGeom>
          <a:ln w="85725">
            <a:solidFill>
              <a:srgbClr val="0033CC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876800" y="5105400"/>
            <a:ext cx="2286000" cy="0"/>
          </a:xfrm>
          <a:prstGeom prst="line">
            <a:avLst/>
          </a:prstGeom>
          <a:ln w="8572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مستطيل 13"/>
          <p:cNvSpPr/>
          <p:nvPr/>
        </p:nvSpPr>
        <p:spPr>
          <a:xfrm>
            <a:off x="2704716" y="5486400"/>
            <a:ext cx="4686684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Calendar days : 10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Working days :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Critical tasks; A, B, F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55304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EB19-C327-4D51-9751-8DD2E9B329FF}" type="datetime4">
              <a:rPr lang="en-US" smtClean="0"/>
              <a:t>September 20,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04192" y="243310"/>
            <a:ext cx="864973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9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Example3: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library at KSU has just received authorization to spend up to SR40,000 on new journal subscriptions and book purchases. Accordingly, the librarian has developed the following small project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900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063564"/>
              </p:ext>
            </p:extLst>
          </p:nvPr>
        </p:nvGraphicFramePr>
        <p:xfrm>
          <a:off x="473240" y="1600200"/>
          <a:ext cx="7967141" cy="2834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2508"/>
                <a:gridCol w="4130388"/>
                <a:gridCol w="1664931"/>
                <a:gridCol w="1669314"/>
              </a:tblGrid>
              <a:tr h="284046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Task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Predecessors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(weeks)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40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Solicit Input from employee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0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Identify obsolete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material in library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0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Clear out space for new purchases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0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Hold sale/discard obsolete material 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70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input from employee given budget and space requirements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A, C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0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Order/receive new material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204190" y="4495800"/>
            <a:ext cx="850524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lphaLcParenR"/>
            </a:pP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 Gantt bar chart for the library at KSU and use this representation to determine the expected number of weeks it will take before the new materials are in the 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library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 Gantt bar chart for this project based on the </a:t>
            </a:r>
            <a:r>
              <a:rPr lang="en-US" sz="20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calendar days 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(Use activity duration in days instead of weeks 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Starts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= start date 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16/9/2018. Holidays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Friday and Saturday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50554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8027-5DB1-42E4-8529-6413FCA00B73}" type="datetime4">
              <a:rPr lang="en-US" smtClean="0"/>
              <a:t>September 20,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5835" y="228600"/>
            <a:ext cx="84547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lphaLcParenR"/>
            </a:pP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 Gantt bar chart for the library at KSU and use this representation to determine the expected number of weeks it will take before the new materials are in the 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library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727380"/>
              </p:ext>
            </p:extLst>
          </p:nvPr>
        </p:nvGraphicFramePr>
        <p:xfrm>
          <a:off x="4383217" y="1600200"/>
          <a:ext cx="4512124" cy="2286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6142"/>
                <a:gridCol w="2434152"/>
                <a:gridCol w="1034760"/>
                <a:gridCol w="747070"/>
              </a:tblGrid>
              <a:tr h="381001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Task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Predecessors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(weeks)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4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Solicit Input from employee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4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Identify obsolete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material in library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4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Clear out space for new purchases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4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Hold sale/discard obsolete material 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77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input from employee given budget and space requirements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A, C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4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Order/receive new material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559351"/>
              </p:ext>
            </p:extLst>
          </p:nvPr>
        </p:nvGraphicFramePr>
        <p:xfrm>
          <a:off x="304800" y="3962400"/>
          <a:ext cx="8460000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TASK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(Week)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1828800" y="4419600"/>
            <a:ext cx="2286000" cy="0"/>
          </a:xfrm>
          <a:prstGeom prst="line">
            <a:avLst/>
          </a:prstGeom>
          <a:ln w="8572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828800" y="4800600"/>
            <a:ext cx="1752600" cy="0"/>
          </a:xfrm>
          <a:prstGeom prst="line">
            <a:avLst/>
          </a:prstGeom>
          <a:ln w="8572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81400" y="5105400"/>
            <a:ext cx="1143000" cy="0"/>
          </a:xfrm>
          <a:prstGeom prst="line">
            <a:avLst/>
          </a:prstGeom>
          <a:ln w="8572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81400" y="5486400"/>
            <a:ext cx="1752600" cy="0"/>
          </a:xfrm>
          <a:prstGeom prst="line">
            <a:avLst/>
          </a:prstGeom>
          <a:ln w="85725">
            <a:solidFill>
              <a:srgbClr val="0033CC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724400" y="5791200"/>
            <a:ext cx="1143000" cy="0"/>
          </a:xfrm>
          <a:prstGeom prst="line">
            <a:avLst/>
          </a:prstGeom>
          <a:ln w="8572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867400" y="6172200"/>
            <a:ext cx="2895600" cy="0"/>
          </a:xfrm>
          <a:prstGeom prst="line">
            <a:avLst/>
          </a:prstGeom>
          <a:ln w="8572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8465" y="2057399"/>
            <a:ext cx="4070079" cy="830997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duration: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weeks</a:t>
            </a:r>
          </a:p>
          <a:p>
            <a:r>
              <a:rPr lang="en-US" sz="24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Critical activities:  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 C, E, F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4119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AB09-BAAF-4FFC-B082-B4152B58A4FD}" type="datetime4">
              <a:rPr lang="en-US" smtClean="0"/>
              <a:t>September 20,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5924" y="228600"/>
            <a:ext cx="88556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lphaLcParenR" startAt="2"/>
            </a:pPr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Gantt bar chart for this project based on the </a:t>
            </a:r>
            <a:r>
              <a:rPr lang="en-US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calendar days </a:t>
            </a:r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(Use activity duration in days instead of weeks </a:t>
            </a:r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Assume; start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Sunday</a:t>
            </a:r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Working days 5, Friday and Saturday Holidays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5230"/>
              </p:ext>
            </p:extLst>
          </p:nvPr>
        </p:nvGraphicFramePr>
        <p:xfrm>
          <a:off x="2094255" y="1600200"/>
          <a:ext cx="4939013" cy="2103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6142"/>
                <a:gridCol w="2434152"/>
                <a:gridCol w="1034760"/>
                <a:gridCol w="1173959"/>
              </a:tblGrid>
              <a:tr h="223485">
                <a:tc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Task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Predecessors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(weeks)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179"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Solicit Input from employee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179"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Identify obsolete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material in library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179"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Clear out space for new purchases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179"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Hold sale/discard obsolete material 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6965"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input from employee given budget and space requirements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A, C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179"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Order/receive new material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7404409"/>
              </p:ext>
            </p:extLst>
          </p:nvPr>
        </p:nvGraphicFramePr>
        <p:xfrm>
          <a:off x="85742" y="3810000"/>
          <a:ext cx="8956040" cy="22250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048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vert="vert" anchor="b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497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0" vert="vert" anchor="b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0621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0621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0621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0621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0621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0621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304800" y="4495800"/>
            <a:ext cx="1008000" cy="0"/>
          </a:xfrm>
          <a:prstGeom prst="line">
            <a:avLst/>
          </a:prstGeom>
          <a:ln w="8572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752600" y="4484318"/>
            <a:ext cx="1008000" cy="0"/>
          </a:xfrm>
          <a:prstGeom prst="line">
            <a:avLst/>
          </a:prstGeom>
          <a:ln w="8572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200400" y="4495800"/>
            <a:ext cx="1008000" cy="0"/>
          </a:xfrm>
          <a:prstGeom prst="line">
            <a:avLst/>
          </a:prstGeom>
          <a:ln w="8572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724400" y="4484318"/>
            <a:ext cx="972000" cy="11482"/>
          </a:xfrm>
          <a:prstGeom prst="line">
            <a:avLst/>
          </a:prstGeom>
          <a:ln w="8572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4800" y="4800600"/>
            <a:ext cx="1008000" cy="0"/>
          </a:xfrm>
          <a:prstGeom prst="line">
            <a:avLst/>
          </a:prstGeom>
          <a:ln w="8572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752600" y="4768241"/>
            <a:ext cx="1008000" cy="0"/>
          </a:xfrm>
          <a:prstGeom prst="line">
            <a:avLst/>
          </a:prstGeom>
          <a:ln w="8572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200400" y="4805819"/>
            <a:ext cx="1008000" cy="0"/>
          </a:xfrm>
          <a:prstGeom prst="line">
            <a:avLst/>
          </a:prstGeom>
          <a:ln w="8572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655079" y="5029200"/>
            <a:ext cx="1008000" cy="0"/>
          </a:xfrm>
          <a:prstGeom prst="line">
            <a:avLst/>
          </a:prstGeom>
          <a:ln w="8572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96000" y="5029200"/>
            <a:ext cx="1008000" cy="0"/>
          </a:xfrm>
          <a:prstGeom prst="line">
            <a:avLst/>
          </a:prstGeom>
          <a:ln w="8572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655079" y="5334000"/>
            <a:ext cx="1008000" cy="0"/>
          </a:xfrm>
          <a:prstGeom prst="line">
            <a:avLst/>
          </a:prstGeom>
          <a:ln w="85725">
            <a:solidFill>
              <a:srgbClr val="0033CC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096000" y="5334000"/>
            <a:ext cx="1044000" cy="0"/>
          </a:xfrm>
          <a:prstGeom prst="line">
            <a:avLst/>
          </a:prstGeom>
          <a:ln w="85725">
            <a:solidFill>
              <a:srgbClr val="0033CC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620000" y="5334000"/>
            <a:ext cx="1008000" cy="0"/>
          </a:xfrm>
          <a:prstGeom prst="line">
            <a:avLst/>
          </a:prstGeom>
          <a:ln w="85725">
            <a:solidFill>
              <a:srgbClr val="0033CC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620000" y="5638800"/>
            <a:ext cx="1008000" cy="0"/>
          </a:xfrm>
          <a:prstGeom prst="line">
            <a:avLst/>
          </a:prstGeom>
          <a:ln w="8572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04119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AC76-652C-4AEE-98E1-710FD6F35AD9}" type="datetime4">
              <a:rPr lang="en-US" smtClean="0"/>
              <a:t>September 20,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9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795831"/>
              </p:ext>
            </p:extLst>
          </p:nvPr>
        </p:nvGraphicFramePr>
        <p:xfrm>
          <a:off x="30271" y="2667000"/>
          <a:ext cx="8956040" cy="22250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048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vert="vert" anchor="b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497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0" vert="vert" anchor="b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0621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0621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0621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0621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0621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0621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228600" y="4495800"/>
            <a:ext cx="1008000" cy="0"/>
          </a:xfrm>
          <a:prstGeom prst="line">
            <a:avLst/>
          </a:prstGeom>
          <a:ln w="8572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76400" y="4713962"/>
            <a:ext cx="1044000" cy="0"/>
          </a:xfrm>
          <a:prstGeom prst="line">
            <a:avLst/>
          </a:prstGeom>
          <a:ln w="8572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124200" y="4713962"/>
            <a:ext cx="1044000" cy="0"/>
          </a:xfrm>
          <a:prstGeom prst="line">
            <a:avLst/>
          </a:prstGeom>
          <a:ln w="8572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72000" y="4713962"/>
            <a:ext cx="1044000" cy="0"/>
          </a:xfrm>
          <a:prstGeom prst="line">
            <a:avLst/>
          </a:prstGeom>
          <a:ln w="8572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19800" y="4713962"/>
            <a:ext cx="1044000" cy="0"/>
          </a:xfrm>
          <a:prstGeom prst="line">
            <a:avLst/>
          </a:prstGeom>
          <a:ln w="8572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543800" y="4713962"/>
            <a:ext cx="1044000" cy="0"/>
          </a:xfrm>
          <a:prstGeom prst="line">
            <a:avLst/>
          </a:prstGeom>
          <a:ln w="8572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71721" y="5105400"/>
            <a:ext cx="4070079" cy="1200329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Calendar days =84 days</a:t>
            </a:r>
          </a:p>
          <a:p>
            <a:pPr algn="just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 days = 60 days</a:t>
            </a:r>
          </a:p>
          <a:p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27200" y="431105"/>
            <a:ext cx="158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Cont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A310DA89CC9D4C95ADEB31B3960639" ma:contentTypeVersion="1" ma:contentTypeDescription="Create a new document." ma:contentTypeScope="" ma:versionID="50ef57a4d5791843afc5755fefddbd2f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A4C6D2-5977-44AE-8B4D-3745800C3303}">
  <ds:schemaRefs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4C4963-5A36-4685-8720-D652C9C550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65D0974-466A-40E0-ABFB-655FDF2A39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1434</TotalTime>
  <Words>854</Words>
  <Application>Microsoft Office PowerPoint</Application>
  <PresentationFormat>On-screen Show (4:3)</PresentationFormat>
  <Paragraphs>406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ENGINEERING MANAGEMENT (GE 404)</vt:lpstr>
      <vt:lpstr>About Instructor:</vt:lpstr>
      <vt:lpstr>GANTT CHART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 404 (Engineering Management)</dc:title>
  <dc:creator>Nadeem Siddiqui</dc:creator>
  <cp:lastModifiedBy>Eng.Saleh</cp:lastModifiedBy>
  <cp:revision>82</cp:revision>
  <dcterms:modified xsi:type="dcterms:W3CDTF">2018-09-20T08:47:43Z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0x010100BEA310DA89CC9D4C95ADEB31B3960639</vt:lpwstr>
  </property>
</Properties>
</file>