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58" r:id="rId3"/>
    <p:sldId id="259" r:id="rId4"/>
    <p:sldId id="298" r:id="rId5"/>
    <p:sldId id="299" r:id="rId6"/>
    <p:sldId id="261" r:id="rId7"/>
    <p:sldId id="262" r:id="rId8"/>
    <p:sldId id="263" r:id="rId9"/>
    <p:sldId id="264" r:id="rId10"/>
    <p:sldId id="300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301" r:id="rId45"/>
    <p:sldId id="302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7" Type="http://schemas.openxmlformats.org/officeDocument/2006/relationships/image" Target="../media/image122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13" Type="http://schemas.openxmlformats.org/officeDocument/2006/relationships/image" Target="../media/image119.wmf"/><Relationship Id="rId3" Type="http://schemas.openxmlformats.org/officeDocument/2006/relationships/image" Target="../media/image117.wmf"/><Relationship Id="rId7" Type="http://schemas.openxmlformats.org/officeDocument/2006/relationships/image" Target="../media/image127.wmf"/><Relationship Id="rId12" Type="http://schemas.openxmlformats.org/officeDocument/2006/relationships/image" Target="../media/image118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26.wmf"/><Relationship Id="rId11" Type="http://schemas.openxmlformats.org/officeDocument/2006/relationships/image" Target="../media/image116.wmf"/><Relationship Id="rId5" Type="http://schemas.openxmlformats.org/officeDocument/2006/relationships/image" Target="../media/image120.wmf"/><Relationship Id="rId15" Type="http://schemas.openxmlformats.org/officeDocument/2006/relationships/image" Target="../media/image122.wmf"/><Relationship Id="rId10" Type="http://schemas.openxmlformats.org/officeDocument/2006/relationships/image" Target="../media/image130.wmf"/><Relationship Id="rId4" Type="http://schemas.openxmlformats.org/officeDocument/2006/relationships/image" Target="../media/image125.wmf"/><Relationship Id="rId9" Type="http://schemas.openxmlformats.org/officeDocument/2006/relationships/image" Target="../media/image129.wmf"/><Relationship Id="rId14" Type="http://schemas.openxmlformats.org/officeDocument/2006/relationships/image" Target="../media/image12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19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5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5" Type="http://schemas.openxmlformats.org/officeDocument/2006/relationships/image" Target="../media/image21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Relationship Id="rId14" Type="http://schemas.openxmlformats.org/officeDocument/2006/relationships/image" Target="../media/image20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9.wmf"/><Relationship Id="rId2" Type="http://schemas.openxmlformats.org/officeDocument/2006/relationships/image" Target="../media/image32.wmf"/><Relationship Id="rId1" Type="http://schemas.openxmlformats.org/officeDocument/2006/relationships/image" Target="../media/image36.wmf"/><Relationship Id="rId6" Type="http://schemas.openxmlformats.org/officeDocument/2006/relationships/image" Target="../media/image38.wmf"/><Relationship Id="rId5" Type="http://schemas.openxmlformats.org/officeDocument/2006/relationships/image" Target="../media/image33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8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12" Type="http://schemas.openxmlformats.org/officeDocument/2006/relationships/image" Target="../media/image57.wmf"/><Relationship Id="rId17" Type="http://schemas.openxmlformats.org/officeDocument/2006/relationships/image" Target="../media/image62.wmf"/><Relationship Id="rId2" Type="http://schemas.openxmlformats.org/officeDocument/2006/relationships/image" Target="../media/image47.wmf"/><Relationship Id="rId16" Type="http://schemas.openxmlformats.org/officeDocument/2006/relationships/image" Target="../media/image61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11" Type="http://schemas.openxmlformats.org/officeDocument/2006/relationships/image" Target="../media/image56.wmf"/><Relationship Id="rId5" Type="http://schemas.openxmlformats.org/officeDocument/2006/relationships/image" Target="../media/image50.wmf"/><Relationship Id="rId15" Type="http://schemas.openxmlformats.org/officeDocument/2006/relationships/image" Target="../media/image60.wmf"/><Relationship Id="rId10" Type="http://schemas.openxmlformats.org/officeDocument/2006/relationships/image" Target="../media/image55.wmf"/><Relationship Id="rId4" Type="http://schemas.openxmlformats.org/officeDocument/2006/relationships/image" Target="../media/image49.wmf"/><Relationship Id="rId9" Type="http://schemas.openxmlformats.org/officeDocument/2006/relationships/image" Target="../media/image54.wmf"/><Relationship Id="rId14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48.wmf"/><Relationship Id="rId7" Type="http://schemas.openxmlformats.org/officeDocument/2006/relationships/image" Target="../media/image63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10" Type="http://schemas.openxmlformats.org/officeDocument/2006/relationships/image" Target="../media/image66.wmf"/><Relationship Id="rId4" Type="http://schemas.openxmlformats.org/officeDocument/2006/relationships/image" Target="../media/image49.wmf"/><Relationship Id="rId9" Type="http://schemas.openxmlformats.org/officeDocument/2006/relationships/image" Target="../media/image6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emf"/><Relationship Id="rId7" Type="http://schemas.openxmlformats.org/officeDocument/2006/relationships/image" Target="../media/image83.wmf"/><Relationship Id="rId12" Type="http://schemas.openxmlformats.org/officeDocument/2006/relationships/image" Target="../media/image88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11" Type="http://schemas.openxmlformats.org/officeDocument/2006/relationships/image" Target="../media/image87.wmf"/><Relationship Id="rId5" Type="http://schemas.openxmlformats.org/officeDocument/2006/relationships/image" Target="../media/image81.wmf"/><Relationship Id="rId10" Type="http://schemas.openxmlformats.org/officeDocument/2006/relationships/image" Target="../media/image86.wmf"/><Relationship Id="rId4" Type="http://schemas.openxmlformats.org/officeDocument/2006/relationships/image" Target="../media/image80.wmf"/><Relationship Id="rId9" Type="http://schemas.openxmlformats.org/officeDocument/2006/relationships/image" Target="../media/image8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1453E-4C2D-4E83-921B-6C236FBD3491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04D7E-0E1F-490F-93BD-C861A49EC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title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341E8-EBA3-41B3-A002-218A6D0FA36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0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7250D-D709-4327-8629-0B9F4354D6F5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9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9E2FC-F6C0-4D00-A631-006865B92F48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63F76-6413-4B61-AA4C-27724CD6D137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6E02-9181-4F7E-9F62-CE734F4C6AFD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4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544F3-1891-4701-B318-E6E6A03818D9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44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D63E-F0AC-43C0-9128-7072886C6924}" type="datetime1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1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27B69-C099-41BE-AFBA-61AD7DD8F153}" type="datetime1">
              <a:rPr lang="en-US" smtClean="0"/>
              <a:t>6/20/2016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567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091C3-B751-417C-828D-F545BAEBEC51}" type="datetime1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4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204C-AFCD-4A5B-AA1C-AF7F48F27921}" type="datetime1">
              <a:rPr lang="en-US" smtClean="0"/>
              <a:t>6/20/2016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6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641D-3BDF-488C-BBB0-2ECA3FDE133F}" type="datetime1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2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C9522-13C3-4502-854C-A7B00CBB5D39}" type="datetime1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65CD7-6E46-4569-A64C-8127FCF4F514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6AA9E-39C1-42A1-B6DE-2BD334730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6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51.w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3.bin"/><Relationship Id="rId18" Type="http://schemas.openxmlformats.org/officeDocument/2006/relationships/image" Target="../media/image53.wmf"/><Relationship Id="rId26" Type="http://schemas.openxmlformats.org/officeDocument/2006/relationships/image" Target="../media/image56.wmf"/><Relationship Id="rId21" Type="http://schemas.openxmlformats.org/officeDocument/2006/relationships/oleObject" Target="../embeddings/oleObject67.bin"/><Relationship Id="rId34" Type="http://schemas.openxmlformats.org/officeDocument/2006/relationships/image" Target="../media/image60.wmf"/><Relationship Id="rId7" Type="http://schemas.openxmlformats.org/officeDocument/2006/relationships/oleObject" Target="../embeddings/oleObject60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65.bin"/><Relationship Id="rId25" Type="http://schemas.openxmlformats.org/officeDocument/2006/relationships/oleObject" Target="../embeddings/oleObject70.bin"/><Relationship Id="rId33" Type="http://schemas.openxmlformats.org/officeDocument/2006/relationships/oleObject" Target="../embeddings/oleObject74.bin"/><Relationship Id="rId38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2.wmf"/><Relationship Id="rId20" Type="http://schemas.openxmlformats.org/officeDocument/2006/relationships/image" Target="../media/image54.wmf"/><Relationship Id="rId29" Type="http://schemas.openxmlformats.org/officeDocument/2006/relationships/oleObject" Target="../embeddings/oleObject72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62.bin"/><Relationship Id="rId24" Type="http://schemas.openxmlformats.org/officeDocument/2006/relationships/oleObject" Target="../embeddings/oleObject69.bin"/><Relationship Id="rId32" Type="http://schemas.openxmlformats.org/officeDocument/2006/relationships/image" Target="../media/image59.wmf"/><Relationship Id="rId37" Type="http://schemas.openxmlformats.org/officeDocument/2006/relationships/oleObject" Target="../embeddings/oleObject76.bin"/><Relationship Id="rId5" Type="http://schemas.openxmlformats.org/officeDocument/2006/relationships/oleObject" Target="../embeddings/oleObject59.bin"/><Relationship Id="rId15" Type="http://schemas.openxmlformats.org/officeDocument/2006/relationships/oleObject" Target="../embeddings/oleObject64.bin"/><Relationship Id="rId23" Type="http://schemas.openxmlformats.org/officeDocument/2006/relationships/oleObject" Target="../embeddings/oleObject68.bin"/><Relationship Id="rId28" Type="http://schemas.openxmlformats.org/officeDocument/2006/relationships/image" Target="../media/image57.wmf"/><Relationship Id="rId36" Type="http://schemas.openxmlformats.org/officeDocument/2006/relationships/image" Target="../media/image61.wmf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66.bin"/><Relationship Id="rId31" Type="http://schemas.openxmlformats.org/officeDocument/2006/relationships/oleObject" Target="../embeddings/oleObject73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51.wmf"/><Relationship Id="rId22" Type="http://schemas.openxmlformats.org/officeDocument/2006/relationships/image" Target="../media/image55.wmf"/><Relationship Id="rId27" Type="http://schemas.openxmlformats.org/officeDocument/2006/relationships/oleObject" Target="../embeddings/oleObject71.bin"/><Relationship Id="rId30" Type="http://schemas.openxmlformats.org/officeDocument/2006/relationships/image" Target="../media/image58.wmf"/><Relationship Id="rId35" Type="http://schemas.openxmlformats.org/officeDocument/2006/relationships/oleObject" Target="../embeddings/oleObject75.bin"/><Relationship Id="rId8" Type="http://schemas.openxmlformats.org/officeDocument/2006/relationships/image" Target="../media/image48.wmf"/><Relationship Id="rId3" Type="http://schemas.openxmlformats.org/officeDocument/2006/relationships/oleObject" Target="../embeddings/oleObject5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82.bin"/><Relationship Id="rId18" Type="http://schemas.openxmlformats.org/officeDocument/2006/relationships/image" Target="../media/image64.wmf"/><Relationship Id="rId3" Type="http://schemas.openxmlformats.org/officeDocument/2006/relationships/oleObject" Target="../embeddings/oleObject77.bin"/><Relationship Id="rId21" Type="http://schemas.openxmlformats.org/officeDocument/2006/relationships/oleObject" Target="../embeddings/oleObject86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50.wmf"/><Relationship Id="rId17" Type="http://schemas.openxmlformats.org/officeDocument/2006/relationships/oleObject" Target="../embeddings/oleObject8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3.wmf"/><Relationship Id="rId20" Type="http://schemas.openxmlformats.org/officeDocument/2006/relationships/image" Target="../media/image65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5" Type="http://schemas.openxmlformats.org/officeDocument/2006/relationships/oleObject" Target="../embeddings/oleObject83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85.bin"/><Relationship Id="rId4" Type="http://schemas.openxmlformats.org/officeDocument/2006/relationships/image" Target="../media/image46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51.wmf"/><Relationship Id="rId22" Type="http://schemas.openxmlformats.org/officeDocument/2006/relationships/image" Target="../media/image6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13" Type="http://schemas.openxmlformats.org/officeDocument/2006/relationships/oleObject" Target="../embeddings/oleObject92.bin"/><Relationship Id="rId18" Type="http://schemas.openxmlformats.org/officeDocument/2006/relationships/image" Target="../media/image84.wmf"/><Relationship Id="rId26" Type="http://schemas.openxmlformats.org/officeDocument/2006/relationships/oleObject" Target="../embeddings/oleObject98.bin"/><Relationship Id="rId3" Type="http://schemas.openxmlformats.org/officeDocument/2006/relationships/oleObject" Target="../embeddings/oleObject87.bin"/><Relationship Id="rId21" Type="http://schemas.openxmlformats.org/officeDocument/2006/relationships/oleObject" Target="../embeddings/oleObject96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81.wmf"/><Relationship Id="rId17" Type="http://schemas.openxmlformats.org/officeDocument/2006/relationships/oleObject" Target="../embeddings/oleObject94.bin"/><Relationship Id="rId25" Type="http://schemas.openxmlformats.org/officeDocument/2006/relationships/image" Target="../media/image89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3.wmf"/><Relationship Id="rId20" Type="http://schemas.openxmlformats.org/officeDocument/2006/relationships/image" Target="../media/image85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91.bin"/><Relationship Id="rId24" Type="http://schemas.openxmlformats.org/officeDocument/2006/relationships/image" Target="../media/image87.wmf"/><Relationship Id="rId5" Type="http://schemas.openxmlformats.org/officeDocument/2006/relationships/oleObject" Target="../embeddings/oleObject88.bin"/><Relationship Id="rId15" Type="http://schemas.openxmlformats.org/officeDocument/2006/relationships/oleObject" Target="../embeddings/oleObject93.bin"/><Relationship Id="rId23" Type="http://schemas.openxmlformats.org/officeDocument/2006/relationships/oleObject" Target="../embeddings/oleObject97.bin"/><Relationship Id="rId10" Type="http://schemas.openxmlformats.org/officeDocument/2006/relationships/image" Target="../media/image80.wmf"/><Relationship Id="rId19" Type="http://schemas.openxmlformats.org/officeDocument/2006/relationships/oleObject" Target="../embeddings/oleObject95.bin"/><Relationship Id="rId4" Type="http://schemas.openxmlformats.org/officeDocument/2006/relationships/image" Target="../media/image77.wmf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82.wmf"/><Relationship Id="rId22" Type="http://schemas.openxmlformats.org/officeDocument/2006/relationships/image" Target="../media/image86.wmf"/><Relationship Id="rId27" Type="http://schemas.openxmlformats.org/officeDocument/2006/relationships/image" Target="../media/image8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9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97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02.wmf"/><Relationship Id="rId4" Type="http://schemas.openxmlformats.org/officeDocument/2006/relationships/oleObject" Target="../embeddings/oleObject10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07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12" Type="http://schemas.openxmlformats.org/officeDocument/2006/relationships/image" Target="../media/image1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108.bin"/><Relationship Id="rId5" Type="http://schemas.openxmlformats.org/officeDocument/2006/relationships/oleObject" Target="../embeddings/oleObject105.bin"/><Relationship Id="rId10" Type="http://schemas.openxmlformats.org/officeDocument/2006/relationships/image" Target="../media/image111.wmf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107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13.jpeg"/><Relationship Id="rId4" Type="http://schemas.openxmlformats.org/officeDocument/2006/relationships/image" Target="../media/image114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15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oleObject" Target="../embeddings/oleObject116.bin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12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2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115.bin"/><Relationship Id="rId5" Type="http://schemas.openxmlformats.org/officeDocument/2006/relationships/oleObject" Target="../embeddings/oleObject112.bin"/><Relationship Id="rId15" Type="http://schemas.openxmlformats.org/officeDocument/2006/relationships/oleObject" Target="../embeddings/oleObject117.bin"/><Relationship Id="rId10" Type="http://schemas.openxmlformats.org/officeDocument/2006/relationships/image" Target="../media/image119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14.bin"/><Relationship Id="rId14" Type="http://schemas.openxmlformats.org/officeDocument/2006/relationships/image" Target="../media/image121.wmf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23.bin"/><Relationship Id="rId18" Type="http://schemas.openxmlformats.org/officeDocument/2006/relationships/image" Target="../media/image128.wmf"/><Relationship Id="rId26" Type="http://schemas.openxmlformats.org/officeDocument/2006/relationships/oleObject" Target="../embeddings/oleObject130.bin"/><Relationship Id="rId3" Type="http://schemas.openxmlformats.org/officeDocument/2006/relationships/oleObject" Target="../embeddings/oleObject118.bin"/><Relationship Id="rId21" Type="http://schemas.openxmlformats.org/officeDocument/2006/relationships/oleObject" Target="../embeddings/oleObject127.bin"/><Relationship Id="rId34" Type="http://schemas.openxmlformats.org/officeDocument/2006/relationships/image" Target="../media/image122.wmf"/><Relationship Id="rId7" Type="http://schemas.openxmlformats.org/officeDocument/2006/relationships/oleObject" Target="../embeddings/oleObject120.bin"/><Relationship Id="rId12" Type="http://schemas.openxmlformats.org/officeDocument/2006/relationships/image" Target="../media/image120.wmf"/><Relationship Id="rId17" Type="http://schemas.openxmlformats.org/officeDocument/2006/relationships/oleObject" Target="../embeddings/oleObject125.bin"/><Relationship Id="rId25" Type="http://schemas.openxmlformats.org/officeDocument/2006/relationships/oleObject" Target="../embeddings/oleObject129.bin"/><Relationship Id="rId33" Type="http://schemas.openxmlformats.org/officeDocument/2006/relationships/oleObject" Target="../embeddings/oleObject1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7.wmf"/><Relationship Id="rId20" Type="http://schemas.openxmlformats.org/officeDocument/2006/relationships/image" Target="../media/image129.wmf"/><Relationship Id="rId29" Type="http://schemas.openxmlformats.org/officeDocument/2006/relationships/image" Target="../media/image119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122.bin"/><Relationship Id="rId24" Type="http://schemas.openxmlformats.org/officeDocument/2006/relationships/image" Target="../media/image116.wmf"/><Relationship Id="rId32" Type="http://schemas.openxmlformats.org/officeDocument/2006/relationships/image" Target="../media/image121.wmf"/><Relationship Id="rId5" Type="http://schemas.openxmlformats.org/officeDocument/2006/relationships/oleObject" Target="../embeddings/oleObject119.bin"/><Relationship Id="rId15" Type="http://schemas.openxmlformats.org/officeDocument/2006/relationships/oleObject" Target="../embeddings/oleObject124.bin"/><Relationship Id="rId23" Type="http://schemas.openxmlformats.org/officeDocument/2006/relationships/oleObject" Target="../embeddings/oleObject128.bin"/><Relationship Id="rId28" Type="http://schemas.openxmlformats.org/officeDocument/2006/relationships/oleObject" Target="../embeddings/oleObject131.bin"/><Relationship Id="rId10" Type="http://schemas.openxmlformats.org/officeDocument/2006/relationships/image" Target="../media/image125.wmf"/><Relationship Id="rId19" Type="http://schemas.openxmlformats.org/officeDocument/2006/relationships/oleObject" Target="../embeddings/oleObject126.bin"/><Relationship Id="rId31" Type="http://schemas.openxmlformats.org/officeDocument/2006/relationships/oleObject" Target="../embeddings/oleObject133.bin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21.bin"/><Relationship Id="rId14" Type="http://schemas.openxmlformats.org/officeDocument/2006/relationships/image" Target="../media/image126.wmf"/><Relationship Id="rId22" Type="http://schemas.openxmlformats.org/officeDocument/2006/relationships/image" Target="../media/image130.wmf"/><Relationship Id="rId27" Type="http://schemas.openxmlformats.org/officeDocument/2006/relationships/image" Target="../media/image118.wmf"/><Relationship Id="rId30" Type="http://schemas.openxmlformats.org/officeDocument/2006/relationships/oleObject" Target="../embeddings/oleObject132.bin"/><Relationship Id="rId8" Type="http://schemas.openxmlformats.org/officeDocument/2006/relationships/image" Target="../media/image117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32.jpeg"/><Relationship Id="rId4" Type="http://schemas.openxmlformats.org/officeDocument/2006/relationships/image" Target="../media/image131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3" Type="http://schemas.openxmlformats.org/officeDocument/2006/relationships/oleObject" Target="../embeddings/oleObject136.bin"/><Relationship Id="rId7" Type="http://schemas.openxmlformats.org/officeDocument/2006/relationships/oleObject" Target="../embeddings/oleObject1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34.w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133.wmf"/><Relationship Id="rId9" Type="http://schemas.openxmlformats.org/officeDocument/2006/relationships/image" Target="../media/image1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15.wmf"/><Relationship Id="rId26" Type="http://schemas.openxmlformats.org/officeDocument/2006/relationships/image" Target="../media/image5.wmf"/><Relationship Id="rId3" Type="http://schemas.openxmlformats.org/officeDocument/2006/relationships/oleObject" Target="../embeddings/oleObject9.bin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6.bin"/><Relationship Id="rId25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29" Type="http://schemas.openxmlformats.org/officeDocument/2006/relationships/oleObject" Target="../embeddings/oleObject22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13.bin"/><Relationship Id="rId24" Type="http://schemas.openxmlformats.org/officeDocument/2006/relationships/image" Target="../media/image18.wmf"/><Relationship Id="rId32" Type="http://schemas.openxmlformats.org/officeDocument/2006/relationships/image" Target="../media/image21.wmf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23" Type="http://schemas.openxmlformats.org/officeDocument/2006/relationships/oleObject" Target="../embeddings/oleObject19.bin"/><Relationship Id="rId28" Type="http://schemas.openxmlformats.org/officeDocument/2006/relationships/image" Target="../media/image19.wmf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17.bin"/><Relationship Id="rId31" Type="http://schemas.openxmlformats.org/officeDocument/2006/relationships/oleObject" Target="../embeddings/oleObject23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Relationship Id="rId27" Type="http://schemas.openxmlformats.org/officeDocument/2006/relationships/oleObject" Target="../embeddings/oleObject21.bin"/><Relationship Id="rId30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29.wmf"/><Relationship Id="rId26" Type="http://schemas.openxmlformats.org/officeDocument/2006/relationships/oleObject" Target="../embeddings/oleObject38.bin"/><Relationship Id="rId3" Type="http://schemas.openxmlformats.org/officeDocument/2006/relationships/oleObject" Target="../embeddings/oleObject24.bin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31.bin"/><Relationship Id="rId25" Type="http://schemas.openxmlformats.org/officeDocument/2006/relationships/oleObject" Target="../embeddings/oleObject37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8.bin"/><Relationship Id="rId24" Type="http://schemas.openxmlformats.org/officeDocument/2006/relationships/oleObject" Target="../embeddings/oleObject36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23" Type="http://schemas.openxmlformats.org/officeDocument/2006/relationships/oleObject" Target="../embeddings/oleObject35.bin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27.wmf"/><Relationship Id="rId22" Type="http://schemas.openxmlformats.org/officeDocument/2006/relationships/oleObject" Target="../embeddings/oleObject34.bin"/><Relationship Id="rId27" Type="http://schemas.openxmlformats.org/officeDocument/2006/relationships/oleObject" Target="../embeddings/oleObject3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4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50.bin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10" Type="http://schemas.openxmlformats.org/officeDocument/2006/relationships/image" Target="../media/image37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3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895600" y="838200"/>
            <a:ext cx="6292552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C00000"/>
                </a:solidFill>
              </a:rPr>
              <a:t>STATICS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(ENGINEERING MECHANICS-I)</a:t>
            </a:r>
            <a:endParaRPr lang="en-US" sz="2400" b="1" i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2667000"/>
            <a:ext cx="8686800" cy="1447800"/>
          </a:xfrm>
        </p:spPr>
        <p:txBody>
          <a:bodyPr>
            <a:noAutofit/>
          </a:bodyPr>
          <a:lstStyle/>
          <a:p>
            <a:endParaRPr lang="en-US" sz="1800" dirty="0">
              <a:solidFill>
                <a:srgbClr val="C00000"/>
              </a:solidFill>
              <a:latin typeface="Algerian" pitchFamily="82" charset="0"/>
            </a:endParaRPr>
          </a:p>
          <a:p>
            <a:r>
              <a:rPr lang="en-US" sz="2800" dirty="0" smtClean="0">
                <a:solidFill>
                  <a:srgbClr val="C00000"/>
                </a:solidFill>
                <a:latin typeface="Algerian" pitchFamily="82" charset="0"/>
              </a:rPr>
              <a:t>Force Systems, Moment, and couple moment</a:t>
            </a:r>
            <a:endParaRPr lang="x-none" sz="3200" dirty="0"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0D58-8E74-4A68-8089-40EF19C9E439}" type="datetime1">
              <a:rPr lang="en-US" smtClean="0"/>
              <a:t>6/20/2016</a:t>
            </a:fld>
            <a:endParaRPr lang="x-non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3B51-63E8-4965-8E9C-542AB5A98F24}" type="slidenum">
              <a:rPr lang="x-none" smtClean="0"/>
              <a:pPr/>
              <a:t>1</a:t>
            </a:fld>
            <a:endParaRPr lang="x-none"/>
          </a:p>
        </p:txBody>
      </p:sp>
      <p:sp>
        <p:nvSpPr>
          <p:cNvPr id="4" name="مستطيل 3"/>
          <p:cNvSpPr/>
          <p:nvPr/>
        </p:nvSpPr>
        <p:spPr>
          <a:xfrm>
            <a:off x="4943873" y="260648"/>
            <a:ext cx="2165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بسم الله الرحمن الرحيم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D:\Local Disk (D)\King Saud University\ksuLogo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 r="9692" b="2423"/>
          <a:stretch/>
        </p:blipFill>
        <p:spPr bwMode="auto">
          <a:xfrm>
            <a:off x="9372600" y="457200"/>
            <a:ext cx="914400" cy="1201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5410200" y="5562600"/>
            <a:ext cx="4191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876800" y="5181601"/>
            <a:ext cx="53340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400" b="1" i="1" dirty="0">
                <a:ln cmpd="sng">
                  <a:solidFill>
                    <a:schemeClr val="tx1"/>
                  </a:solidFill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Dr. </a:t>
            </a:r>
            <a:r>
              <a:rPr lang="en-US" sz="2400" b="1" i="1" dirty="0" err="1">
                <a:ln cmpd="sng">
                  <a:solidFill>
                    <a:schemeClr val="tx1"/>
                  </a:solidFill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Fahed</a:t>
            </a:r>
            <a:r>
              <a:rPr lang="en-US" sz="2400" b="1" i="1" dirty="0">
                <a:ln cmpd="sng">
                  <a:solidFill>
                    <a:schemeClr val="tx1"/>
                  </a:solidFill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 </a:t>
            </a:r>
            <a:r>
              <a:rPr lang="en-US" sz="2400" b="1" i="1" dirty="0" err="1">
                <a:ln cmpd="sng">
                  <a:solidFill>
                    <a:schemeClr val="tx1"/>
                  </a:solidFill>
                </a:ln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</a:rPr>
              <a:t>Alrshoudi</a:t>
            </a:r>
            <a:endParaRPr lang="en-US" sz="2400" b="1" i="1" dirty="0"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67600" y="464820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61975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Başlık"/>
          <p:cNvSpPr>
            <a:spLocks/>
          </p:cNvSpPr>
          <p:nvPr/>
        </p:nvSpPr>
        <p:spPr bwMode="auto">
          <a:xfrm>
            <a:off x="1738313" y="720725"/>
            <a:ext cx="864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tr-TR" altLang="en-US" sz="2800" b="1" dirty="0">
                <a:latin typeface="Calibri" panose="020F0502020204030204" pitchFamily="34" charset="0"/>
              </a:rPr>
              <a:t>EXAMPLE – 1 (CONTINUED</a:t>
            </a:r>
            <a:r>
              <a:rPr lang="tr-TR" altLang="en-US" sz="2800" b="1" dirty="0" smtClean="0">
                <a:latin typeface="Calibri" panose="020F0502020204030204" pitchFamily="34" charset="0"/>
              </a:rPr>
              <a:t>)</a:t>
            </a:r>
            <a:endParaRPr lang="en-US" altLang="en-US" sz="2800" b="1" dirty="0" smtClean="0">
              <a:latin typeface="Calibri" panose="020F0502020204030204" pitchFamily="34" charset="0"/>
            </a:endParaRPr>
          </a:p>
          <a:p>
            <a:pPr algn="ctr"/>
            <a:r>
              <a:rPr lang="en-US" altLang="en-US" sz="2400" b="1" dirty="0" smtClean="0">
                <a:latin typeface="Calibri" panose="020F0502020204030204" pitchFamily="34" charset="0"/>
              </a:rPr>
              <a:t>Rectangular components</a:t>
            </a:r>
            <a:endParaRPr lang="tr-TR" altLang="en-US" sz="2400" b="1" dirty="0">
              <a:latin typeface="Calibri" panose="020F0502020204030204" pitchFamily="34" charset="0"/>
            </a:endParaRPr>
          </a:p>
        </p:txBody>
      </p:sp>
      <p:sp>
        <p:nvSpPr>
          <p:cNvPr id="19459" name="Text Box 17"/>
          <p:cNvSpPr txBox="1">
            <a:spLocks noChangeArrowheads="1"/>
          </p:cNvSpPr>
          <p:nvPr/>
        </p:nvSpPr>
        <p:spPr bwMode="auto">
          <a:xfrm>
            <a:off x="1666875" y="142876"/>
            <a:ext cx="885825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en-US" sz="2800" b="1">
                <a:cs typeface="Times New Roman" panose="02020603050405020304" pitchFamily="18" charset="0"/>
              </a:rPr>
              <a:t>CHAPTER 2 – FORCE SYSTEMS</a:t>
            </a:r>
            <a:endParaRPr lang="en-US" altLang="en-US" sz="2800" b="1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1518862"/>
            <a:ext cx="8642350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1746251"/>
            <a:ext cx="2798762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Dikdörtgen"/>
          <p:cNvSpPr/>
          <p:nvPr/>
        </p:nvSpPr>
        <p:spPr>
          <a:xfrm>
            <a:off x="5880101" y="3195638"/>
            <a:ext cx="3095625" cy="215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067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Problem-2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27D81-F0A3-420E-95DE-999840D5558B}" type="datetime1">
              <a:rPr lang="en-US" smtClean="0"/>
              <a:t>6/20/2016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3" name="Group 40"/>
          <p:cNvGrpSpPr/>
          <p:nvPr/>
        </p:nvGrpSpPr>
        <p:grpSpPr>
          <a:xfrm>
            <a:off x="6210300" y="2263140"/>
            <a:ext cx="4119562" cy="2286000"/>
            <a:chOff x="4322763" y="3657600"/>
            <a:chExt cx="4119562" cy="2286000"/>
          </a:xfrm>
        </p:grpSpPr>
        <p:graphicFrame>
          <p:nvGraphicFramePr>
            <p:cNvPr id="42" name="Object 6"/>
            <p:cNvGraphicFramePr>
              <a:graphicFrameLocks noChangeAspect="1"/>
            </p:cNvGraphicFramePr>
            <p:nvPr/>
          </p:nvGraphicFramePr>
          <p:xfrm>
            <a:off x="8229600" y="5105400"/>
            <a:ext cx="212725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6" name="Equation" r:id="rId3" imgW="126720" imgH="139680" progId="Equation.3">
                    <p:embed/>
                  </p:oleObj>
                </mc:Choice>
                <mc:Fallback>
                  <p:oleObj name="Equation" r:id="rId3" imgW="126720" imgH="139680" progId="Equation.3">
                    <p:embed/>
                    <p:pic>
                      <p:nvPicPr>
                        <p:cNvPr id="42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29600" y="5105400"/>
                          <a:ext cx="212725" cy="231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3" name="Straight Connector 42"/>
            <p:cNvCxnSpPr/>
            <p:nvPr/>
          </p:nvCxnSpPr>
          <p:spPr>
            <a:xfrm>
              <a:off x="5480050" y="5214256"/>
              <a:ext cx="27432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 rot="931462">
              <a:off x="5649609" y="4815995"/>
              <a:ext cx="1295400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 rot="2524091">
              <a:off x="6991842" y="4241694"/>
              <a:ext cx="304800" cy="990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623050" y="5105400"/>
              <a:ext cx="304800" cy="8382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6623050" y="4953000"/>
              <a:ext cx="304800" cy="381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699250" y="50292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285592" y="5867400"/>
              <a:ext cx="990600" cy="76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/>
            <p:cNvCxnSpPr>
              <a:stCxn id="45" idx="0"/>
            </p:cNvCxnSpPr>
            <p:nvPr/>
          </p:nvCxnSpPr>
          <p:spPr>
            <a:xfrm rot="5400000" flipH="1" flipV="1">
              <a:off x="7455721" y="3982780"/>
              <a:ext cx="406909" cy="36615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4" name="Object 53"/>
            <p:cNvGraphicFramePr>
              <a:graphicFrameLocks noChangeAspect="1"/>
            </p:cNvGraphicFramePr>
            <p:nvPr/>
          </p:nvGraphicFramePr>
          <p:xfrm>
            <a:off x="5556250" y="4952999"/>
            <a:ext cx="295275" cy="262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7" name="Equation" r:id="rId5" imgW="228600" imgH="203040" progId="Equation.3">
                    <p:embed/>
                  </p:oleObj>
                </mc:Choice>
                <mc:Fallback>
                  <p:oleObj name="Equation" r:id="rId5" imgW="228600" imgH="203040" progId="Equation.3">
                    <p:embed/>
                    <p:pic>
                      <p:nvPicPr>
                        <p:cNvPr id="54" name="Object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6250" y="4952999"/>
                          <a:ext cx="295275" cy="2624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3"/>
            <p:cNvGraphicFramePr>
              <a:graphicFrameLocks noChangeAspect="1"/>
            </p:cNvGraphicFramePr>
            <p:nvPr/>
          </p:nvGraphicFramePr>
          <p:xfrm>
            <a:off x="7156450" y="4876800"/>
            <a:ext cx="403225" cy="338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8" name="Equation" r:id="rId7" imgW="241200" imgH="203040" progId="Equation.3">
                    <p:embed/>
                  </p:oleObj>
                </mc:Choice>
                <mc:Fallback>
                  <p:oleObj name="Equation" r:id="rId7" imgW="241200" imgH="203040" progId="Equation.3">
                    <p:embed/>
                    <p:pic>
                      <p:nvPicPr>
                        <p:cNvPr id="55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56450" y="4876800"/>
                          <a:ext cx="403225" cy="338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4"/>
            <p:cNvGraphicFramePr>
              <a:graphicFrameLocks noChangeAspect="1"/>
            </p:cNvGraphicFramePr>
            <p:nvPr/>
          </p:nvGraphicFramePr>
          <p:xfrm>
            <a:off x="4322763" y="4267200"/>
            <a:ext cx="1041400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39" name="Equation" r:id="rId9" imgW="622080" imgH="215640" progId="Equation.3">
                    <p:embed/>
                  </p:oleObj>
                </mc:Choice>
                <mc:Fallback>
                  <p:oleObj name="Equation" r:id="rId9" imgW="622080" imgH="215640" progId="Equation.3">
                    <p:embed/>
                    <p:pic>
                      <p:nvPicPr>
                        <p:cNvPr id="59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2763" y="4267200"/>
                          <a:ext cx="1041400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62" name="Straight Arrow Connector 61"/>
            <p:cNvCxnSpPr/>
            <p:nvPr/>
          </p:nvCxnSpPr>
          <p:spPr>
            <a:xfrm rot="16200000" flipV="1">
              <a:off x="5294439" y="4398383"/>
              <a:ext cx="173355" cy="62944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63" name="Object 5"/>
            <p:cNvGraphicFramePr>
              <a:graphicFrameLocks noChangeAspect="1"/>
            </p:cNvGraphicFramePr>
            <p:nvPr/>
          </p:nvGraphicFramePr>
          <p:xfrm>
            <a:off x="7400925" y="3657600"/>
            <a:ext cx="1019175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0" name="Equation" r:id="rId11" imgW="609480" imgH="215640" progId="Equation.3">
                    <p:embed/>
                  </p:oleObj>
                </mc:Choice>
                <mc:Fallback>
                  <p:oleObj name="Equation" r:id="rId11" imgW="609480" imgH="215640" progId="Equation.3">
                    <p:embed/>
                    <p:pic>
                      <p:nvPicPr>
                        <p:cNvPr id="63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0925" y="3657600"/>
                          <a:ext cx="1019175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3"/>
            <p:cNvGraphicFramePr>
              <a:graphicFrameLocks noChangeAspect="1"/>
            </p:cNvGraphicFramePr>
            <p:nvPr/>
          </p:nvGraphicFramePr>
          <p:xfrm>
            <a:off x="6606043" y="4647068"/>
            <a:ext cx="254000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41" name="Equation" r:id="rId13" imgW="152280" imgH="177480" progId="Equation.3">
                    <p:embed/>
                  </p:oleObj>
                </mc:Choice>
                <mc:Fallback>
                  <p:oleObj name="Equation" r:id="rId13" imgW="152280" imgH="177480" progId="Equation.3">
                    <p:embed/>
                    <p:pic>
                      <p:nvPicPr>
                        <p:cNvPr id="64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6043" y="4647068"/>
                          <a:ext cx="254000" cy="295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5" name="TextBox 64"/>
          <p:cNvSpPr txBox="1"/>
          <p:nvPr/>
        </p:nvSpPr>
        <p:spPr>
          <a:xfrm>
            <a:off x="2209800" y="2057400"/>
            <a:ext cx="365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Determine the magnitude of the resultant </a:t>
            </a:r>
            <a:r>
              <a:rPr lang="en-US" sz="2400" i="1" dirty="0">
                <a:solidFill>
                  <a:srgbClr val="002060"/>
                </a:solidFill>
              </a:rPr>
              <a:t>R</a:t>
            </a:r>
            <a:r>
              <a:rPr lang="en-US" sz="2400" dirty="0">
                <a:solidFill>
                  <a:srgbClr val="002060"/>
                </a:solidFill>
              </a:rPr>
              <a:t> of the two forces (shown below), and the angle </a:t>
            </a:r>
            <a:r>
              <a:rPr lang="en-US" sz="2400" i="1" dirty="0">
                <a:solidFill>
                  <a:srgbClr val="002060"/>
                </a:solidFill>
              </a:rPr>
              <a:t>θ</a:t>
            </a:r>
            <a:r>
              <a:rPr lang="en-US" sz="2400" dirty="0">
                <a:solidFill>
                  <a:srgbClr val="002060"/>
                </a:solidFill>
              </a:rPr>
              <a:t> which </a:t>
            </a:r>
            <a:r>
              <a:rPr lang="en-US" sz="2400" i="1" dirty="0">
                <a:solidFill>
                  <a:srgbClr val="002060"/>
                </a:solidFill>
              </a:rPr>
              <a:t>R</a:t>
            </a:r>
            <a:r>
              <a:rPr lang="en-US" sz="2400" dirty="0">
                <a:solidFill>
                  <a:srgbClr val="002060"/>
                </a:solidFill>
              </a:rPr>
              <a:t> makes with the positive </a:t>
            </a:r>
            <a:r>
              <a:rPr lang="en-US" sz="2400" i="1" dirty="0">
                <a:solidFill>
                  <a:srgbClr val="002060"/>
                </a:solidFill>
              </a:rPr>
              <a:t>x</a:t>
            </a:r>
            <a:r>
              <a:rPr lang="en-US" sz="2400" dirty="0">
                <a:solidFill>
                  <a:srgbClr val="002060"/>
                </a:solidFill>
              </a:rPr>
              <a:t>-axis.</a:t>
            </a:r>
          </a:p>
          <a:p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2761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>
          <a:xfrm>
            <a:off x="838200" y="158637"/>
            <a:ext cx="10515600" cy="8252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Solution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9E9CD-D57B-4AD0-910E-F94BF6F1AAC5}" type="datetime1">
              <a:rPr lang="en-US" smtClean="0"/>
              <a:t>6/20/2016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2" name="Group 49"/>
          <p:cNvGrpSpPr/>
          <p:nvPr/>
        </p:nvGrpSpPr>
        <p:grpSpPr>
          <a:xfrm>
            <a:off x="6172200" y="3429000"/>
            <a:ext cx="4119562" cy="2286000"/>
            <a:chOff x="4322763" y="3657600"/>
            <a:chExt cx="4119562" cy="2286000"/>
          </a:xfrm>
        </p:grpSpPr>
        <p:graphicFrame>
          <p:nvGraphicFramePr>
            <p:cNvPr id="88070" name="Object 6"/>
            <p:cNvGraphicFramePr>
              <a:graphicFrameLocks noChangeAspect="1"/>
            </p:cNvGraphicFramePr>
            <p:nvPr/>
          </p:nvGraphicFramePr>
          <p:xfrm>
            <a:off x="8229600" y="5105400"/>
            <a:ext cx="212725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9" name="Equation" r:id="rId3" imgW="126720" imgH="139680" progId="Equation.3">
                    <p:embed/>
                  </p:oleObj>
                </mc:Choice>
                <mc:Fallback>
                  <p:oleObj name="Equation" r:id="rId3" imgW="126720" imgH="139680" progId="Equation.3">
                    <p:embed/>
                    <p:pic>
                      <p:nvPicPr>
                        <p:cNvPr id="8807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29600" y="5105400"/>
                          <a:ext cx="212725" cy="231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2" name="Straight Connector 31"/>
            <p:cNvCxnSpPr/>
            <p:nvPr/>
          </p:nvCxnSpPr>
          <p:spPr>
            <a:xfrm>
              <a:off x="5480050" y="5214256"/>
              <a:ext cx="27432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 rot="931462">
              <a:off x="5649609" y="4815995"/>
              <a:ext cx="1295400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2524091">
              <a:off x="6991842" y="4241694"/>
              <a:ext cx="304800" cy="990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623050" y="5105400"/>
              <a:ext cx="304800" cy="8382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623050" y="4953000"/>
              <a:ext cx="304800" cy="381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699250" y="50292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85592" y="5867400"/>
              <a:ext cx="990600" cy="76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>
              <a:stCxn id="29" idx="0"/>
            </p:cNvCxnSpPr>
            <p:nvPr/>
          </p:nvCxnSpPr>
          <p:spPr>
            <a:xfrm rot="5400000" flipH="1" flipV="1">
              <a:off x="7455721" y="3982780"/>
              <a:ext cx="406909" cy="36615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7" name="Object 36"/>
            <p:cNvGraphicFramePr>
              <a:graphicFrameLocks noChangeAspect="1"/>
            </p:cNvGraphicFramePr>
            <p:nvPr/>
          </p:nvGraphicFramePr>
          <p:xfrm>
            <a:off x="5556250" y="4952999"/>
            <a:ext cx="295275" cy="262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0" name="Equation" r:id="rId5" imgW="228600" imgH="203040" progId="Equation.3">
                    <p:embed/>
                  </p:oleObj>
                </mc:Choice>
                <mc:Fallback>
                  <p:oleObj name="Equation" r:id="rId5" imgW="228600" imgH="203040" progId="Equation.3">
                    <p:embed/>
                    <p:pic>
                      <p:nvPicPr>
                        <p:cNvPr id="37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6250" y="4952999"/>
                          <a:ext cx="295275" cy="2624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67" name="Object 3"/>
            <p:cNvGraphicFramePr>
              <a:graphicFrameLocks noChangeAspect="1"/>
            </p:cNvGraphicFramePr>
            <p:nvPr/>
          </p:nvGraphicFramePr>
          <p:xfrm>
            <a:off x="7156451" y="4953000"/>
            <a:ext cx="312358" cy="261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1" name="Equation" r:id="rId7" imgW="241200" imgH="203040" progId="Equation.3">
                    <p:embed/>
                  </p:oleObj>
                </mc:Choice>
                <mc:Fallback>
                  <p:oleObj name="Equation" r:id="rId7" imgW="241200" imgH="203040" progId="Equation.3">
                    <p:embed/>
                    <p:pic>
                      <p:nvPicPr>
                        <p:cNvPr id="8806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56451" y="4953000"/>
                          <a:ext cx="312358" cy="261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68" name="Object 4"/>
            <p:cNvGraphicFramePr>
              <a:graphicFrameLocks noChangeAspect="1"/>
            </p:cNvGraphicFramePr>
            <p:nvPr/>
          </p:nvGraphicFramePr>
          <p:xfrm>
            <a:off x="4322763" y="4267200"/>
            <a:ext cx="1041400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2" name="Equation" r:id="rId9" imgW="622080" imgH="215640" progId="Equation.3">
                    <p:embed/>
                  </p:oleObj>
                </mc:Choice>
                <mc:Fallback>
                  <p:oleObj name="Equation" r:id="rId9" imgW="622080" imgH="215640" progId="Equation.3">
                    <p:embed/>
                    <p:pic>
                      <p:nvPicPr>
                        <p:cNvPr id="8806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2763" y="4267200"/>
                          <a:ext cx="1041400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4" name="Straight Arrow Connector 43"/>
            <p:cNvCxnSpPr/>
            <p:nvPr/>
          </p:nvCxnSpPr>
          <p:spPr>
            <a:xfrm rot="16200000" flipV="1">
              <a:off x="5294439" y="4398383"/>
              <a:ext cx="173355" cy="62944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8069" name="Object 5"/>
            <p:cNvGraphicFramePr>
              <a:graphicFrameLocks noChangeAspect="1"/>
            </p:cNvGraphicFramePr>
            <p:nvPr/>
          </p:nvGraphicFramePr>
          <p:xfrm>
            <a:off x="7400925" y="3657600"/>
            <a:ext cx="1019175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3" name="Equation" r:id="rId11" imgW="609480" imgH="215640" progId="Equation.3">
                    <p:embed/>
                  </p:oleObj>
                </mc:Choice>
                <mc:Fallback>
                  <p:oleObj name="Equation" r:id="rId11" imgW="609480" imgH="215640" progId="Equation.3">
                    <p:embed/>
                    <p:pic>
                      <p:nvPicPr>
                        <p:cNvPr id="8806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0925" y="3657600"/>
                          <a:ext cx="1019175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3"/>
            <p:cNvGraphicFramePr>
              <a:graphicFrameLocks noChangeAspect="1"/>
            </p:cNvGraphicFramePr>
            <p:nvPr/>
          </p:nvGraphicFramePr>
          <p:xfrm>
            <a:off x="6606043" y="4647068"/>
            <a:ext cx="254000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4" name="Equation" r:id="rId13" imgW="152280" imgH="177480" progId="Equation.3">
                    <p:embed/>
                  </p:oleObj>
                </mc:Choice>
                <mc:Fallback>
                  <p:oleObj name="Equation" r:id="rId13" imgW="152280" imgH="177480" progId="Equation.3">
                    <p:embed/>
                    <p:pic>
                      <p:nvPicPr>
                        <p:cNvPr id="48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6043" y="4647068"/>
                          <a:ext cx="254000" cy="295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8082" name="Object 18"/>
          <p:cNvGraphicFramePr>
            <a:graphicFrameLocks noChangeAspect="1"/>
          </p:cNvGraphicFramePr>
          <p:nvPr/>
        </p:nvGraphicFramePr>
        <p:xfrm>
          <a:off x="2209800" y="2590800"/>
          <a:ext cx="3627438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5" name="Equation" r:id="rId15" imgW="2590560" imgH="1015920" progId="Equation.3">
                  <p:embed/>
                </p:oleObj>
              </mc:Choice>
              <mc:Fallback>
                <p:oleObj name="Equation" r:id="rId15" imgW="2590560" imgH="1015920" progId="Equation.3">
                  <p:embed/>
                  <p:pic>
                    <p:nvPicPr>
                      <p:cNvPr id="8808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590800"/>
                        <a:ext cx="3627438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83" name="Object 19"/>
          <p:cNvGraphicFramePr>
            <a:graphicFrameLocks noChangeAspect="1"/>
          </p:cNvGraphicFramePr>
          <p:nvPr/>
        </p:nvGraphicFramePr>
        <p:xfrm>
          <a:off x="1828800" y="4419600"/>
          <a:ext cx="5245100" cy="152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6" name="Equation" r:id="rId17" imgW="3746160" imgH="1091880" progId="Equation.3">
                  <p:embed/>
                </p:oleObj>
              </mc:Choice>
              <mc:Fallback>
                <p:oleObj name="Equation" r:id="rId17" imgW="3746160" imgH="1091880" progId="Equation.3">
                  <p:embed/>
                  <p:pic>
                    <p:nvPicPr>
                      <p:cNvPr id="88083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419600"/>
                        <a:ext cx="5245100" cy="1528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78"/>
          <p:cNvGrpSpPr/>
          <p:nvPr/>
        </p:nvGrpSpPr>
        <p:grpSpPr>
          <a:xfrm>
            <a:off x="7010400" y="1828800"/>
            <a:ext cx="3074658" cy="1752600"/>
            <a:chOff x="626486" y="990600"/>
            <a:chExt cx="3074658" cy="1752600"/>
          </a:xfrm>
        </p:grpSpPr>
        <p:cxnSp>
          <p:nvCxnSpPr>
            <p:cNvPr id="53" name="Straight Arrow Connector 52"/>
            <p:cNvCxnSpPr/>
            <p:nvPr/>
          </p:nvCxnSpPr>
          <p:spPr>
            <a:xfrm rot="10800000">
              <a:off x="719572" y="2228850"/>
              <a:ext cx="1023946" cy="28575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 flipH="1" flipV="1">
              <a:off x="1731616" y="1478752"/>
              <a:ext cx="1047750" cy="1023946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0800000">
              <a:off x="1743518" y="1181100"/>
              <a:ext cx="1023946" cy="285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707670" y="1193002"/>
              <a:ext cx="1047750" cy="10239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43518" y="2514600"/>
              <a:ext cx="1768634" cy="198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0800000">
              <a:off x="626486" y="2514600"/>
              <a:ext cx="1117032" cy="198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5400000" flipH="1" flipV="1">
              <a:off x="1076768" y="1847873"/>
              <a:ext cx="1333500" cy="194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2208948" y="1466850"/>
              <a:ext cx="465430" cy="198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Arc 60"/>
            <p:cNvSpPr/>
            <p:nvPr/>
          </p:nvSpPr>
          <p:spPr>
            <a:xfrm rot="15960537">
              <a:off x="2397164" y="1375882"/>
              <a:ext cx="95250" cy="93086"/>
            </a:xfrm>
            <a:prstGeom prst="arc">
              <a:avLst>
                <a:gd name="adj1" fmla="val 11826156"/>
                <a:gd name="adj2" fmla="val 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Arc 61"/>
            <p:cNvSpPr/>
            <p:nvPr/>
          </p:nvSpPr>
          <p:spPr>
            <a:xfrm rot="15960537">
              <a:off x="2523906" y="1361833"/>
              <a:ext cx="278429" cy="384173"/>
            </a:xfrm>
            <a:prstGeom prst="arc">
              <a:avLst>
                <a:gd name="adj1" fmla="val 13847442"/>
                <a:gd name="adj2" fmla="val 17916098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3" name="Object 62"/>
            <p:cNvGraphicFramePr>
              <a:graphicFrameLocks noChangeAspect="1"/>
            </p:cNvGraphicFramePr>
            <p:nvPr/>
          </p:nvGraphicFramePr>
          <p:xfrm>
            <a:off x="1920382" y="1247775"/>
            <a:ext cx="314165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7" name="Equation" r:id="rId19" imgW="228600" imgH="203040" progId="Equation.3">
                    <p:embed/>
                  </p:oleObj>
                </mc:Choice>
                <mc:Fallback>
                  <p:oleObj name="Equation" r:id="rId19" imgW="228600" imgH="203040" progId="Equation.3">
                    <p:embed/>
                    <p:pic>
                      <p:nvPicPr>
                        <p:cNvPr id="63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382" y="1247775"/>
                          <a:ext cx="314165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" name="Object 4"/>
            <p:cNvGraphicFramePr>
              <a:graphicFrameLocks noChangeAspect="1"/>
            </p:cNvGraphicFramePr>
            <p:nvPr/>
          </p:nvGraphicFramePr>
          <p:xfrm>
            <a:off x="2153872" y="1534319"/>
            <a:ext cx="349073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8" name="Equation" r:id="rId21" imgW="253800" imgH="203040" progId="Equation.3">
                    <p:embed/>
                  </p:oleObj>
                </mc:Choice>
                <mc:Fallback>
                  <p:oleObj name="Equation" r:id="rId21" imgW="253800" imgH="203040" progId="Equation.3">
                    <p:embed/>
                    <p:pic>
                      <p:nvPicPr>
                        <p:cNvPr id="64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3872" y="1534319"/>
                          <a:ext cx="349073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5"/>
            <p:cNvGraphicFramePr>
              <a:graphicFrameLocks noChangeAspect="1"/>
            </p:cNvGraphicFramePr>
            <p:nvPr/>
          </p:nvGraphicFramePr>
          <p:xfrm>
            <a:off x="2395120" y="2038350"/>
            <a:ext cx="349073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69" name="Equation" r:id="rId23" imgW="253800" imgH="203040" progId="Equation.3">
                    <p:embed/>
                  </p:oleObj>
                </mc:Choice>
                <mc:Fallback>
                  <p:oleObj name="Equation" r:id="rId23" imgW="253800" imgH="203040" progId="Equation.3">
                    <p:embed/>
                    <p:pic>
                      <p:nvPicPr>
                        <p:cNvPr id="6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95120" y="2038350"/>
                          <a:ext cx="349073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6"/>
            <p:cNvGraphicFramePr>
              <a:graphicFrameLocks noChangeAspect="1"/>
            </p:cNvGraphicFramePr>
            <p:nvPr/>
          </p:nvGraphicFramePr>
          <p:xfrm>
            <a:off x="685800" y="2263140"/>
            <a:ext cx="297875" cy="2709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70" name="Equation" r:id="rId24" imgW="228600" imgH="203040" progId="Equation.3">
                    <p:embed/>
                  </p:oleObj>
                </mc:Choice>
                <mc:Fallback>
                  <p:oleObj name="Equation" r:id="rId24" imgW="228600" imgH="203040" progId="Equation.3">
                    <p:embed/>
                    <p:pic>
                      <p:nvPicPr>
                        <p:cNvPr id="66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2263140"/>
                          <a:ext cx="297875" cy="2709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" name="Arc 66"/>
            <p:cNvSpPr/>
            <p:nvPr/>
          </p:nvSpPr>
          <p:spPr>
            <a:xfrm>
              <a:off x="1073299" y="2171700"/>
              <a:ext cx="1117032" cy="571500"/>
            </a:xfrm>
            <a:prstGeom prst="arc">
              <a:avLst>
                <a:gd name="adj1" fmla="val 17552772"/>
                <a:gd name="adj2" fmla="val 33274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8" name="Object 67"/>
            <p:cNvGraphicFramePr>
              <a:graphicFrameLocks noChangeAspect="1"/>
            </p:cNvGraphicFramePr>
            <p:nvPr/>
          </p:nvGraphicFramePr>
          <p:xfrm>
            <a:off x="2153252" y="2216605"/>
            <a:ext cx="155143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71" name="Equation" r:id="rId25" imgW="126720" imgH="177480" progId="Equation.3">
                    <p:embed/>
                  </p:oleObj>
                </mc:Choice>
                <mc:Fallback>
                  <p:oleObj name="Equation" r:id="rId25" imgW="126720" imgH="177480" progId="Equation.3">
                    <p:embed/>
                    <p:pic>
                      <p:nvPicPr>
                        <p:cNvPr id="68" name="Object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3252" y="2216605"/>
                          <a:ext cx="155143" cy="222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8"/>
            <p:cNvGraphicFramePr>
              <a:graphicFrameLocks noChangeAspect="1"/>
            </p:cNvGraphicFramePr>
            <p:nvPr/>
          </p:nvGraphicFramePr>
          <p:xfrm>
            <a:off x="2506663" y="1676400"/>
            <a:ext cx="838200" cy="3032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72" name="Equation" r:id="rId27" imgW="609480" imgH="215640" progId="Equation.3">
                    <p:embed/>
                  </p:oleObj>
                </mc:Choice>
                <mc:Fallback>
                  <p:oleObj name="Equation" r:id="rId27" imgW="609480" imgH="215640" progId="Equation.3">
                    <p:embed/>
                    <p:pic>
                      <p:nvPicPr>
                        <p:cNvPr id="6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6663" y="1676400"/>
                          <a:ext cx="838200" cy="3032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9"/>
            <p:cNvGraphicFramePr>
              <a:graphicFrameLocks noChangeAspect="1"/>
            </p:cNvGraphicFramePr>
            <p:nvPr/>
          </p:nvGraphicFramePr>
          <p:xfrm>
            <a:off x="1887538" y="990600"/>
            <a:ext cx="855662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73" name="Equation" r:id="rId29" imgW="622080" imgH="215640" progId="Equation.3">
                    <p:embed/>
                  </p:oleObj>
                </mc:Choice>
                <mc:Fallback>
                  <p:oleObj name="Equation" r:id="rId29" imgW="622080" imgH="215640" progId="Equation.3">
                    <p:embed/>
                    <p:pic>
                      <p:nvPicPr>
                        <p:cNvPr id="7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87538" y="990600"/>
                          <a:ext cx="855662" cy="285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" name="Arc 70"/>
            <p:cNvSpPr/>
            <p:nvPr/>
          </p:nvSpPr>
          <p:spPr>
            <a:xfrm>
              <a:off x="1681513" y="2122714"/>
              <a:ext cx="744688" cy="476250"/>
            </a:xfrm>
            <a:prstGeom prst="arc">
              <a:avLst>
                <a:gd name="adj1" fmla="val 17552772"/>
                <a:gd name="adj2" fmla="val 1280755"/>
              </a:avLst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2" name="Object 10"/>
            <p:cNvGraphicFramePr>
              <a:graphicFrameLocks noChangeAspect="1"/>
            </p:cNvGraphicFramePr>
            <p:nvPr/>
          </p:nvGraphicFramePr>
          <p:xfrm>
            <a:off x="1074738" y="2133600"/>
            <a:ext cx="454025" cy="234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74" name="Equation" r:id="rId31" imgW="330120" imgH="177480" progId="Equation.3">
                    <p:embed/>
                  </p:oleObj>
                </mc:Choice>
                <mc:Fallback>
                  <p:oleObj name="Equation" r:id="rId31" imgW="330120" imgH="177480" progId="Equation.3">
                    <p:embed/>
                    <p:pic>
                      <p:nvPicPr>
                        <p:cNvPr id="72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4738" y="2133600"/>
                          <a:ext cx="454025" cy="234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11"/>
            <p:cNvGraphicFramePr>
              <a:graphicFrameLocks noChangeAspect="1"/>
            </p:cNvGraphicFramePr>
            <p:nvPr/>
          </p:nvGraphicFramePr>
          <p:xfrm>
            <a:off x="1447800" y="1524000"/>
            <a:ext cx="271501" cy="2829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75" name="Equation" r:id="rId33" imgW="152280" imgH="164880" progId="Equation.3">
                    <p:embed/>
                  </p:oleObj>
                </mc:Choice>
                <mc:Fallback>
                  <p:oleObj name="Equation" r:id="rId33" imgW="152280" imgH="164880" progId="Equation.3">
                    <p:embed/>
                    <p:pic>
                      <p:nvPicPr>
                        <p:cNvPr id="73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1524000"/>
                          <a:ext cx="271501" cy="2829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12"/>
            <p:cNvGraphicFramePr>
              <a:graphicFrameLocks noChangeAspect="1"/>
            </p:cNvGraphicFramePr>
            <p:nvPr/>
          </p:nvGraphicFramePr>
          <p:xfrm>
            <a:off x="3526608" y="2415779"/>
            <a:ext cx="174536" cy="196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76" name="Equation" r:id="rId35" imgW="126720" imgH="139680" progId="Equation.3">
                    <p:embed/>
                  </p:oleObj>
                </mc:Choice>
                <mc:Fallback>
                  <p:oleObj name="Equation" r:id="rId35" imgW="126720" imgH="139680" progId="Equation.3">
                    <p:embed/>
                    <p:pic>
                      <p:nvPicPr>
                        <p:cNvPr id="74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6608" y="2415779"/>
                          <a:ext cx="174536" cy="19645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76"/>
            <p:cNvGraphicFramePr>
              <a:graphicFrameLocks noChangeAspect="1"/>
            </p:cNvGraphicFramePr>
            <p:nvPr/>
          </p:nvGraphicFramePr>
          <p:xfrm>
            <a:off x="1981200" y="1905000"/>
            <a:ext cx="185737" cy="174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77" name="Equation" r:id="rId37" imgW="152280" imgH="139680" progId="Equation.3">
                    <p:embed/>
                  </p:oleObj>
                </mc:Choice>
                <mc:Fallback>
                  <p:oleObj name="Equation" r:id="rId37" imgW="152280" imgH="139680" progId="Equation.3">
                    <p:embed/>
                    <p:pic>
                      <p:nvPicPr>
                        <p:cNvPr id="77" name="Object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1200" y="1905000"/>
                          <a:ext cx="185737" cy="1746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Freeform 77"/>
            <p:cNvSpPr/>
            <p:nvPr/>
          </p:nvSpPr>
          <p:spPr>
            <a:xfrm>
              <a:off x="1741714" y="1988457"/>
              <a:ext cx="337457" cy="177800"/>
            </a:xfrm>
            <a:custGeom>
              <a:avLst/>
              <a:gdLst>
                <a:gd name="connsiteX0" fmla="*/ 0 w 337457"/>
                <a:gd name="connsiteY0" fmla="*/ 90714 h 177800"/>
                <a:gd name="connsiteX1" fmla="*/ 185057 w 337457"/>
                <a:gd name="connsiteY1" fmla="*/ 14514 h 177800"/>
                <a:gd name="connsiteX2" fmla="*/ 337457 w 337457"/>
                <a:gd name="connsiteY2" fmla="*/ 177800 h 17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7457" h="177800">
                  <a:moveTo>
                    <a:pt x="0" y="90714"/>
                  </a:moveTo>
                  <a:cubicBezTo>
                    <a:pt x="64407" y="45357"/>
                    <a:pt x="128814" y="0"/>
                    <a:pt x="185057" y="14514"/>
                  </a:cubicBezTo>
                  <a:cubicBezTo>
                    <a:pt x="241300" y="29028"/>
                    <a:pt x="319314" y="148771"/>
                    <a:pt x="337457" y="177800"/>
                  </a:cubicBezTo>
                </a:path>
              </a:pathLst>
            </a:cu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828800" y="1600201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002060"/>
                </a:solidFill>
              </a:rPr>
              <a:t>This problem can be viewed how two non-rectangular force components  can be replaced by a single resultant force R.</a:t>
            </a:r>
          </a:p>
        </p:txBody>
      </p:sp>
    </p:spTree>
    <p:extLst>
      <p:ext uri="{BB962C8B-B14F-4D97-AF65-F5344CB8AC3E}">
        <p14:creationId xmlns:p14="http://schemas.microsoft.com/office/powerpoint/2010/main" val="271191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Alternative Solution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B7582-DA60-473C-8489-C4D7FF0BD1BD}" type="datetime1">
              <a:rPr lang="en-US" smtClean="0"/>
              <a:t>6/20/2016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2" name="Group 49"/>
          <p:cNvGrpSpPr/>
          <p:nvPr/>
        </p:nvGrpSpPr>
        <p:grpSpPr>
          <a:xfrm>
            <a:off x="6248400" y="3657600"/>
            <a:ext cx="4119562" cy="2286000"/>
            <a:chOff x="4322763" y="3657600"/>
            <a:chExt cx="4119562" cy="2286000"/>
          </a:xfrm>
        </p:grpSpPr>
        <p:graphicFrame>
          <p:nvGraphicFramePr>
            <p:cNvPr id="88070" name="Object 6"/>
            <p:cNvGraphicFramePr>
              <a:graphicFrameLocks noChangeAspect="1"/>
            </p:cNvGraphicFramePr>
            <p:nvPr/>
          </p:nvGraphicFramePr>
          <p:xfrm>
            <a:off x="8229600" y="5105400"/>
            <a:ext cx="212725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6" name="Equation" r:id="rId3" imgW="126720" imgH="139680" progId="Equation.3">
                    <p:embed/>
                  </p:oleObj>
                </mc:Choice>
                <mc:Fallback>
                  <p:oleObj name="Equation" r:id="rId3" imgW="126720" imgH="139680" progId="Equation.3">
                    <p:embed/>
                    <p:pic>
                      <p:nvPicPr>
                        <p:cNvPr id="8807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29600" y="5105400"/>
                          <a:ext cx="212725" cy="231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2" name="Straight Connector 31"/>
            <p:cNvCxnSpPr/>
            <p:nvPr/>
          </p:nvCxnSpPr>
          <p:spPr>
            <a:xfrm>
              <a:off x="5480050" y="5214256"/>
              <a:ext cx="27432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 rot="931462">
              <a:off x="5649609" y="4815995"/>
              <a:ext cx="1295400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2524091">
              <a:off x="6991842" y="4241694"/>
              <a:ext cx="304800" cy="990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623050" y="5105400"/>
              <a:ext cx="304800" cy="8382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6623050" y="4953000"/>
              <a:ext cx="304800" cy="3810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699250" y="502920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285592" y="5867400"/>
              <a:ext cx="990600" cy="76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Arrow Connector 33"/>
            <p:cNvCxnSpPr>
              <a:stCxn id="29" idx="0"/>
            </p:cNvCxnSpPr>
            <p:nvPr/>
          </p:nvCxnSpPr>
          <p:spPr>
            <a:xfrm rot="5400000" flipH="1" flipV="1">
              <a:off x="7455721" y="3982780"/>
              <a:ext cx="406909" cy="36615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7" name="Object 36"/>
            <p:cNvGraphicFramePr>
              <a:graphicFrameLocks noChangeAspect="1"/>
            </p:cNvGraphicFramePr>
            <p:nvPr/>
          </p:nvGraphicFramePr>
          <p:xfrm>
            <a:off x="5556250" y="4952999"/>
            <a:ext cx="295275" cy="2624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7" name="Equation" r:id="rId5" imgW="228600" imgH="203040" progId="Equation.3">
                    <p:embed/>
                  </p:oleObj>
                </mc:Choice>
                <mc:Fallback>
                  <p:oleObj name="Equation" r:id="rId5" imgW="228600" imgH="203040" progId="Equation.3">
                    <p:embed/>
                    <p:pic>
                      <p:nvPicPr>
                        <p:cNvPr id="37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56250" y="4952999"/>
                          <a:ext cx="295275" cy="2624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67" name="Object 3"/>
            <p:cNvGraphicFramePr>
              <a:graphicFrameLocks noChangeAspect="1"/>
            </p:cNvGraphicFramePr>
            <p:nvPr/>
          </p:nvGraphicFramePr>
          <p:xfrm>
            <a:off x="7156451" y="4953000"/>
            <a:ext cx="312358" cy="261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8" name="Equation" r:id="rId7" imgW="241200" imgH="203040" progId="Equation.3">
                    <p:embed/>
                  </p:oleObj>
                </mc:Choice>
                <mc:Fallback>
                  <p:oleObj name="Equation" r:id="rId7" imgW="241200" imgH="203040" progId="Equation.3">
                    <p:embed/>
                    <p:pic>
                      <p:nvPicPr>
                        <p:cNvPr id="8806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56451" y="4953000"/>
                          <a:ext cx="312358" cy="261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8068" name="Object 4"/>
            <p:cNvGraphicFramePr>
              <a:graphicFrameLocks noChangeAspect="1"/>
            </p:cNvGraphicFramePr>
            <p:nvPr/>
          </p:nvGraphicFramePr>
          <p:xfrm>
            <a:off x="4322763" y="4267200"/>
            <a:ext cx="1041400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89" name="Equation" r:id="rId9" imgW="622080" imgH="215640" progId="Equation.3">
                    <p:embed/>
                  </p:oleObj>
                </mc:Choice>
                <mc:Fallback>
                  <p:oleObj name="Equation" r:id="rId9" imgW="622080" imgH="215640" progId="Equation.3">
                    <p:embed/>
                    <p:pic>
                      <p:nvPicPr>
                        <p:cNvPr id="88068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2763" y="4267200"/>
                          <a:ext cx="1041400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4" name="Straight Arrow Connector 43"/>
            <p:cNvCxnSpPr/>
            <p:nvPr/>
          </p:nvCxnSpPr>
          <p:spPr>
            <a:xfrm rot="16200000" flipV="1">
              <a:off x="5294439" y="4398383"/>
              <a:ext cx="173355" cy="62944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8069" name="Object 5"/>
            <p:cNvGraphicFramePr>
              <a:graphicFrameLocks noChangeAspect="1"/>
            </p:cNvGraphicFramePr>
            <p:nvPr/>
          </p:nvGraphicFramePr>
          <p:xfrm>
            <a:off x="7400925" y="3657600"/>
            <a:ext cx="1019175" cy="358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90" name="Equation" r:id="rId11" imgW="609480" imgH="215640" progId="Equation.3">
                    <p:embed/>
                  </p:oleObj>
                </mc:Choice>
                <mc:Fallback>
                  <p:oleObj name="Equation" r:id="rId11" imgW="609480" imgH="215640" progId="Equation.3">
                    <p:embed/>
                    <p:pic>
                      <p:nvPicPr>
                        <p:cNvPr id="8806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00925" y="3657600"/>
                          <a:ext cx="1019175" cy="358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3"/>
            <p:cNvGraphicFramePr>
              <a:graphicFrameLocks noChangeAspect="1"/>
            </p:cNvGraphicFramePr>
            <p:nvPr/>
          </p:nvGraphicFramePr>
          <p:xfrm>
            <a:off x="6606043" y="4647068"/>
            <a:ext cx="254000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91" name="Equation" r:id="rId13" imgW="152280" imgH="177480" progId="Equation.3">
                    <p:embed/>
                  </p:oleObj>
                </mc:Choice>
                <mc:Fallback>
                  <p:oleObj name="Equation" r:id="rId13" imgW="152280" imgH="177480" progId="Equation.3">
                    <p:embed/>
                    <p:pic>
                      <p:nvPicPr>
                        <p:cNvPr id="48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06043" y="4647068"/>
                          <a:ext cx="254000" cy="295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0133" name="Object 21"/>
          <p:cNvGraphicFramePr>
            <a:graphicFrameLocks noChangeAspect="1"/>
          </p:cNvGraphicFramePr>
          <p:nvPr/>
        </p:nvGraphicFramePr>
        <p:xfrm>
          <a:off x="1828801" y="2286000"/>
          <a:ext cx="6094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2" name="Equation" r:id="rId15" imgW="4063680" imgH="253800" progId="Equation.3">
                  <p:embed/>
                </p:oleObj>
              </mc:Choice>
              <mc:Fallback>
                <p:oleObj name="Equation" r:id="rId15" imgW="4063680" imgH="253800" progId="Equation.3">
                  <p:embed/>
                  <p:pic>
                    <p:nvPicPr>
                      <p:cNvPr id="90133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2286000"/>
                        <a:ext cx="609441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4" name="Object 22"/>
          <p:cNvGraphicFramePr>
            <a:graphicFrameLocks noChangeAspect="1"/>
          </p:cNvGraphicFramePr>
          <p:nvPr/>
        </p:nvGraphicFramePr>
        <p:xfrm>
          <a:off x="1828800" y="2895600"/>
          <a:ext cx="598328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3" name="Equation" r:id="rId17" imgW="3987720" imgH="253800" progId="Equation.3">
                  <p:embed/>
                </p:oleObj>
              </mc:Choice>
              <mc:Fallback>
                <p:oleObj name="Equation" r:id="rId17" imgW="3987720" imgH="253800" progId="Equation.3">
                  <p:embed/>
                  <p:pic>
                    <p:nvPicPr>
                      <p:cNvPr id="90134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895600"/>
                        <a:ext cx="598328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5" name="Object 23"/>
          <p:cNvGraphicFramePr>
            <a:graphicFrameLocks noChangeAspect="1"/>
          </p:cNvGraphicFramePr>
          <p:nvPr/>
        </p:nvGraphicFramePr>
        <p:xfrm>
          <a:off x="1905000" y="3505201"/>
          <a:ext cx="39624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4" name="Equation" r:id="rId19" imgW="2616120" imgH="304560" progId="Equation.3">
                  <p:embed/>
                </p:oleObj>
              </mc:Choice>
              <mc:Fallback>
                <p:oleObj name="Equation" r:id="rId19" imgW="2616120" imgH="304560" progId="Equation.3">
                  <p:embed/>
                  <p:pic>
                    <p:nvPicPr>
                      <p:cNvPr id="9013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505201"/>
                        <a:ext cx="3962400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36" name="Object 24"/>
          <p:cNvGraphicFramePr>
            <a:graphicFrameLocks noChangeAspect="1"/>
          </p:cNvGraphicFramePr>
          <p:nvPr/>
        </p:nvGraphicFramePr>
        <p:xfrm>
          <a:off x="1905000" y="4267200"/>
          <a:ext cx="35893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95" name="Equation" r:id="rId21" imgW="2273040" imgH="482400" progId="Equation.3">
                  <p:embed/>
                </p:oleObj>
              </mc:Choice>
              <mc:Fallback>
                <p:oleObj name="Equation" r:id="rId21" imgW="2273040" imgH="482400" progId="Equation.3">
                  <p:embed/>
                  <p:pic>
                    <p:nvPicPr>
                      <p:cNvPr id="9013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267200"/>
                        <a:ext cx="3589338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Box 74"/>
          <p:cNvSpPr txBox="1"/>
          <p:nvPr/>
        </p:nvSpPr>
        <p:spPr>
          <a:xfrm>
            <a:off x="1828800" y="16002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This </a:t>
            </a:r>
            <a:r>
              <a:rPr lang="en-US" dirty="0">
                <a:solidFill>
                  <a:srgbClr val="002060"/>
                </a:solidFill>
              </a:rPr>
              <a:t>method </a:t>
            </a:r>
            <a:r>
              <a:rPr lang="en-US" dirty="0" smtClean="0">
                <a:solidFill>
                  <a:srgbClr val="002060"/>
                </a:solidFill>
              </a:rPr>
              <a:t>can </a:t>
            </a:r>
            <a:r>
              <a:rPr lang="en-US" dirty="0">
                <a:solidFill>
                  <a:srgbClr val="002060"/>
                </a:solidFill>
              </a:rPr>
              <a:t>be </a:t>
            </a:r>
            <a:r>
              <a:rPr lang="en-US" dirty="0" smtClean="0">
                <a:solidFill>
                  <a:srgbClr val="002060"/>
                </a:solidFill>
              </a:rPr>
              <a:t>also discussed </a:t>
            </a:r>
            <a:r>
              <a:rPr lang="en-US" dirty="0">
                <a:solidFill>
                  <a:srgbClr val="002060"/>
                </a:solidFill>
              </a:rPr>
              <a:t>in </a:t>
            </a:r>
            <a:r>
              <a:rPr lang="en-US" i="1" dirty="0" smtClean="0">
                <a:solidFill>
                  <a:srgbClr val="002060"/>
                </a:solidFill>
              </a:rPr>
              <a:t>rectangular components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4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0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0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189038"/>
            <a:ext cx="2628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9" y="1500189"/>
            <a:ext cx="57245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1 Başlık"/>
          <p:cNvSpPr>
            <a:spLocks noGrp="1"/>
          </p:cNvSpPr>
          <p:nvPr>
            <p:ph type="title"/>
          </p:nvPr>
        </p:nvSpPr>
        <p:spPr>
          <a:xfrm>
            <a:off x="1738313" y="528638"/>
            <a:ext cx="8648700" cy="457200"/>
          </a:xfrm>
        </p:spPr>
        <p:txBody>
          <a:bodyPr>
            <a:normAutofit fontScale="90000"/>
          </a:bodyPr>
          <a:lstStyle/>
          <a:p>
            <a:r>
              <a:rPr lang="tr-TR" sz="2800" b="1"/>
              <a:t>EXAMPLE - 2</a:t>
            </a:r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2997200"/>
            <a:ext cx="20764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3597276"/>
            <a:ext cx="581025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3141664"/>
            <a:ext cx="43053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17"/>
          <p:cNvSpPr txBox="1">
            <a:spLocks noChangeArrowheads="1"/>
          </p:cNvSpPr>
          <p:nvPr/>
        </p:nvSpPr>
        <p:spPr bwMode="auto">
          <a:xfrm>
            <a:off x="1666875" y="60326"/>
            <a:ext cx="885825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sz="2800" b="1">
                <a:cs typeface="Times New Roman" pitchFamily="18" charset="0"/>
              </a:rPr>
              <a:t>CHAPTER 2 – FORCE SYSTEMS</a:t>
            </a:r>
            <a:endParaRPr lang="en-US" sz="2800" b="1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21221-5F2C-4580-A420-D8024C93D529}" type="datetime1">
              <a:rPr lang="en-US" smtClean="0"/>
              <a:t>6/20/2016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03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Başlık"/>
          <p:cNvSpPr>
            <a:spLocks/>
          </p:cNvSpPr>
          <p:nvPr/>
        </p:nvSpPr>
        <p:spPr bwMode="auto">
          <a:xfrm>
            <a:off x="1703388" y="692150"/>
            <a:ext cx="864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tr-TR" sz="2800" b="1">
                <a:latin typeface="Calibri" pitchFamily="34" charset="0"/>
              </a:rPr>
              <a:t>EXAMPLE – 2 (CONTINUED)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1628775"/>
            <a:ext cx="28670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1916114"/>
            <a:ext cx="58293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17"/>
          <p:cNvSpPr txBox="1">
            <a:spLocks noChangeArrowheads="1"/>
          </p:cNvSpPr>
          <p:nvPr/>
        </p:nvSpPr>
        <p:spPr bwMode="auto">
          <a:xfrm>
            <a:off x="1666875" y="142876"/>
            <a:ext cx="885825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sz="2800" b="1">
                <a:cs typeface="Times New Roman" pitchFamily="18" charset="0"/>
              </a:rPr>
              <a:t>CHAPTER 2 – FORCE SYSTEMS</a:t>
            </a:r>
            <a:endParaRPr lang="en-US" sz="2800" b="1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CC37-F543-4D28-BFDC-7E1F7047845A}" type="datetime1">
              <a:rPr lang="en-US" smtClean="0"/>
              <a:t>6/20/2016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07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C3078-A968-4B3B-B2D3-9CCB07A9FA65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5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addition to the tendency to move a body in the direction of its application, a force can also tend to </a:t>
            </a:r>
            <a:r>
              <a:rPr lang="en-US" sz="2400" b="1" u="sng" dirty="0">
                <a:solidFill>
                  <a:srgbClr val="00B0F0"/>
                </a:solidFill>
              </a:rPr>
              <a:t>rotate</a:t>
            </a:r>
            <a:r>
              <a:rPr lang="en-US" sz="2400" dirty="0"/>
              <a:t> a body about an axis.</a:t>
            </a:r>
          </a:p>
          <a:p>
            <a:r>
              <a:rPr lang="en-US" sz="2400" dirty="0"/>
              <a:t>The axis may be any line which neither </a:t>
            </a:r>
            <a:r>
              <a:rPr lang="en-US" sz="2400" dirty="0">
                <a:solidFill>
                  <a:srgbClr val="FF0000"/>
                </a:solidFill>
              </a:rPr>
              <a:t>intersects</a:t>
            </a:r>
            <a:r>
              <a:rPr lang="en-US" sz="2400" dirty="0"/>
              <a:t> nor is </a:t>
            </a:r>
            <a:r>
              <a:rPr lang="en-US" sz="2400" dirty="0">
                <a:solidFill>
                  <a:srgbClr val="FF0000"/>
                </a:solidFill>
              </a:rPr>
              <a:t>parallel</a:t>
            </a:r>
            <a:r>
              <a:rPr lang="en-US" sz="2400" dirty="0"/>
              <a:t> to the line of action of the force.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M=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Fd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3505200"/>
            <a:ext cx="4105275" cy="266223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B83CB-B591-4142-B220-691B930981F3}" type="datetime1">
              <a:rPr lang="en-US" smtClean="0"/>
              <a:t>6/20/2016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94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Moment about a Point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906963"/>
          </a:xfrm>
        </p:spPr>
        <p:txBody>
          <a:bodyPr/>
          <a:lstStyle/>
          <a:p>
            <a:r>
              <a:rPr lang="en-US" sz="1800" dirty="0"/>
              <a:t>Point of application of a force and line of action of a force are as in </a:t>
            </a:r>
            <a:r>
              <a:rPr lang="en-US" sz="1800" dirty="0" smtClean="0"/>
              <a:t>Figure:                                                 </a:t>
            </a:r>
            <a:r>
              <a:rPr lang="en-US" sz="1800" dirty="0"/>
              <a:t>					           </a:t>
            </a:r>
            <a:r>
              <a:rPr lang="en-US" dirty="0" smtClean="0"/>
              <a:t>F   </a:t>
            </a:r>
            <a:r>
              <a:rPr lang="en-US" sz="1800" dirty="0"/>
              <a:t>line of action of a force</a:t>
            </a:r>
          </a:p>
          <a:p>
            <a:endParaRPr lang="en-US" dirty="0" smtClean="0"/>
          </a:p>
          <a:p>
            <a:r>
              <a:rPr lang="en-US" sz="1800" dirty="0"/>
              <a:t>                                                                                             point of application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The magnitude of the moment or tendency of the force to rotate the body about the axis perpendicular to the plane of the body is proportional both to the </a:t>
            </a:r>
            <a:r>
              <a:rPr lang="en-US" sz="1800" dirty="0">
                <a:solidFill>
                  <a:srgbClr val="FF0000"/>
                </a:solidFill>
              </a:rPr>
              <a:t>magnitude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FF0000"/>
                </a:solidFill>
              </a:rPr>
              <a:t>of the force </a:t>
            </a:r>
            <a:r>
              <a:rPr lang="en-US" sz="1800" dirty="0"/>
              <a:t>and to the </a:t>
            </a:r>
            <a:r>
              <a:rPr lang="en-US" sz="1800" i="1" dirty="0">
                <a:solidFill>
                  <a:srgbClr val="FF0000"/>
                </a:solidFill>
              </a:rPr>
              <a:t>moment arm d</a:t>
            </a:r>
            <a:r>
              <a:rPr lang="en-US" sz="1800" dirty="0"/>
              <a:t>, which is </a:t>
            </a:r>
            <a:r>
              <a:rPr lang="en-US" sz="1800" dirty="0">
                <a:solidFill>
                  <a:srgbClr val="0070C0"/>
                </a:solidFill>
              </a:rPr>
              <a:t>the perpendicular distance </a:t>
            </a:r>
            <a:r>
              <a:rPr lang="en-US" sz="1800" dirty="0"/>
              <a:t>from the axis to the line of action of the force.  </a:t>
            </a:r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42527" y="1600200"/>
            <a:ext cx="467895" cy="14170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510421" y="2057400"/>
            <a:ext cx="106947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5208187" y="2057400"/>
            <a:ext cx="1283368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79895" y="2057400"/>
            <a:ext cx="895684" cy="0"/>
          </a:xfrm>
          <a:prstGeom prst="line">
            <a:avLst/>
          </a:prstGeom>
          <a:ln>
            <a:solidFill>
              <a:srgbClr val="9537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510422" y="2057401"/>
            <a:ext cx="701843" cy="5855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687412" y="3017252"/>
            <a:ext cx="11496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00" y="4599775"/>
            <a:ext cx="2342163" cy="17760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599775"/>
            <a:ext cx="2690404" cy="177608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549C0-D9DF-436D-82BA-CDE5C5B6864C}" type="datetime1">
              <a:rPr lang="en-US" smtClean="0"/>
              <a:t>6/20/2016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5135563"/>
          </a:xfrm>
        </p:spPr>
        <p:txBody>
          <a:bodyPr>
            <a:normAutofit/>
          </a:bodyPr>
          <a:lstStyle/>
          <a:p>
            <a:r>
              <a:rPr lang="en-US" sz="2000" dirty="0"/>
              <a:t>In some two-dimensional and many of </a:t>
            </a:r>
            <a:r>
              <a:rPr lang="en-US" sz="2000" dirty="0">
                <a:solidFill>
                  <a:srgbClr val="FF0000"/>
                </a:solidFill>
              </a:rPr>
              <a:t>the three-dimensional </a:t>
            </a:r>
            <a:r>
              <a:rPr lang="en-US" sz="2000" dirty="0"/>
              <a:t>problems to follow, it is convenient to use a vector approach for moment calculations.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b="1" dirty="0" smtClean="0"/>
              <a:t>Moment: Vector Definition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2514601" y="1752600"/>
          <a:ext cx="1514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6" name="Equation" r:id="rId3" imgW="672808" imgH="203112" progId="Equation.3">
                  <p:embed/>
                </p:oleObj>
              </mc:Choice>
              <mc:Fallback>
                <p:oleObj name="Equation" r:id="rId3" imgW="672808" imgH="203112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1752600"/>
                        <a:ext cx="15144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514601" y="2362201"/>
          <a:ext cx="50974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7" name="Equation" r:id="rId5" imgW="3238500" imgH="457200" progId="Equation.3">
                  <p:embed/>
                </p:oleObj>
              </mc:Choice>
              <mc:Fallback>
                <p:oleObj name="Equation" r:id="rId5" imgW="3238500" imgH="4572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1" y="2362201"/>
                        <a:ext cx="509746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579688" y="3429000"/>
          <a:ext cx="4686300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48" name="Equation" r:id="rId7" imgW="2298700" imgH="482600" progId="Equation.3">
                  <p:embed/>
                </p:oleObj>
              </mc:Choice>
              <mc:Fallback>
                <p:oleObj name="Equation" r:id="rId7" imgW="2298700" imgH="4826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8" y="3429000"/>
                        <a:ext cx="4686300" cy="98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7543801" y="1676400"/>
            <a:ext cx="2862943" cy="4267200"/>
            <a:chOff x="5638800" y="1447800"/>
            <a:chExt cx="3243943" cy="4854575"/>
          </a:xfrm>
        </p:grpSpPr>
        <p:grpSp>
          <p:nvGrpSpPr>
            <p:cNvPr id="10" name="Group 34"/>
            <p:cNvGrpSpPr/>
            <p:nvPr/>
          </p:nvGrpSpPr>
          <p:grpSpPr>
            <a:xfrm>
              <a:off x="5638800" y="1447800"/>
              <a:ext cx="3243943" cy="3305634"/>
              <a:chOff x="870857" y="783766"/>
              <a:chExt cx="3243943" cy="3305634"/>
            </a:xfrm>
          </p:grpSpPr>
          <p:grpSp>
            <p:nvGrpSpPr>
              <p:cNvPr id="12" name="Group 85"/>
              <p:cNvGrpSpPr/>
              <p:nvPr/>
            </p:nvGrpSpPr>
            <p:grpSpPr>
              <a:xfrm>
                <a:off x="870857" y="783766"/>
                <a:ext cx="3243943" cy="3305634"/>
                <a:chOff x="870857" y="783766"/>
                <a:chExt cx="3243943" cy="3305634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 rot="5400000">
                  <a:off x="2009209" y="3531621"/>
                  <a:ext cx="555170" cy="15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Group 84"/>
                <p:cNvGrpSpPr/>
                <p:nvPr/>
              </p:nvGrpSpPr>
              <p:grpSpPr>
                <a:xfrm>
                  <a:off x="870857" y="783766"/>
                  <a:ext cx="3243943" cy="3305634"/>
                  <a:chOff x="870857" y="783766"/>
                  <a:chExt cx="3243943" cy="3305634"/>
                </a:xfrm>
              </p:grpSpPr>
              <p:sp>
                <p:nvSpPr>
                  <p:cNvPr id="16" name="Freeform 15"/>
                  <p:cNvSpPr/>
                  <p:nvPr/>
                </p:nvSpPr>
                <p:spPr>
                  <a:xfrm>
                    <a:off x="870857" y="2155371"/>
                    <a:ext cx="2681033" cy="1195190"/>
                  </a:xfrm>
                  <a:custGeom>
                    <a:avLst/>
                    <a:gdLst>
                      <a:gd name="connsiteX0" fmla="*/ 217714 w 2681033"/>
                      <a:gd name="connsiteY0" fmla="*/ 337458 h 1195190"/>
                      <a:gd name="connsiteX1" fmla="*/ 239486 w 2681033"/>
                      <a:gd name="connsiteY1" fmla="*/ 304800 h 1195190"/>
                      <a:gd name="connsiteX2" fmla="*/ 359229 w 2681033"/>
                      <a:gd name="connsiteY2" fmla="*/ 217715 h 1195190"/>
                      <a:gd name="connsiteX3" fmla="*/ 402772 w 2681033"/>
                      <a:gd name="connsiteY3" fmla="*/ 195943 h 1195190"/>
                      <a:gd name="connsiteX4" fmla="*/ 609600 w 2681033"/>
                      <a:gd name="connsiteY4" fmla="*/ 76200 h 1195190"/>
                      <a:gd name="connsiteX5" fmla="*/ 707572 w 2681033"/>
                      <a:gd name="connsiteY5" fmla="*/ 43543 h 1195190"/>
                      <a:gd name="connsiteX6" fmla="*/ 772886 w 2681033"/>
                      <a:gd name="connsiteY6" fmla="*/ 21772 h 1195190"/>
                      <a:gd name="connsiteX7" fmla="*/ 805543 w 2681033"/>
                      <a:gd name="connsiteY7" fmla="*/ 10886 h 1195190"/>
                      <a:gd name="connsiteX8" fmla="*/ 849086 w 2681033"/>
                      <a:gd name="connsiteY8" fmla="*/ 0 h 1195190"/>
                      <a:gd name="connsiteX9" fmla="*/ 1524000 w 2681033"/>
                      <a:gd name="connsiteY9" fmla="*/ 21772 h 1195190"/>
                      <a:gd name="connsiteX10" fmla="*/ 1883229 w 2681033"/>
                      <a:gd name="connsiteY10" fmla="*/ 43543 h 1195190"/>
                      <a:gd name="connsiteX11" fmla="*/ 1915886 w 2681033"/>
                      <a:gd name="connsiteY11" fmla="*/ 54429 h 1195190"/>
                      <a:gd name="connsiteX12" fmla="*/ 2046514 w 2681033"/>
                      <a:gd name="connsiteY12" fmla="*/ 76200 h 1195190"/>
                      <a:gd name="connsiteX13" fmla="*/ 2198914 w 2681033"/>
                      <a:gd name="connsiteY13" fmla="*/ 152400 h 1195190"/>
                      <a:gd name="connsiteX14" fmla="*/ 2198914 w 2681033"/>
                      <a:gd name="connsiteY14" fmla="*/ 152400 h 1195190"/>
                      <a:gd name="connsiteX15" fmla="*/ 2286000 w 2681033"/>
                      <a:gd name="connsiteY15" fmla="*/ 185058 h 1195190"/>
                      <a:gd name="connsiteX16" fmla="*/ 2340429 w 2681033"/>
                      <a:gd name="connsiteY16" fmla="*/ 195943 h 1195190"/>
                      <a:gd name="connsiteX17" fmla="*/ 2373086 w 2681033"/>
                      <a:gd name="connsiteY17" fmla="*/ 228600 h 1195190"/>
                      <a:gd name="connsiteX18" fmla="*/ 2405743 w 2681033"/>
                      <a:gd name="connsiteY18" fmla="*/ 239486 h 1195190"/>
                      <a:gd name="connsiteX19" fmla="*/ 2503714 w 2681033"/>
                      <a:gd name="connsiteY19" fmla="*/ 283029 h 1195190"/>
                      <a:gd name="connsiteX20" fmla="*/ 2558143 w 2681033"/>
                      <a:gd name="connsiteY20" fmla="*/ 337458 h 1195190"/>
                      <a:gd name="connsiteX21" fmla="*/ 2634343 w 2681033"/>
                      <a:gd name="connsiteY21" fmla="*/ 391886 h 1195190"/>
                      <a:gd name="connsiteX22" fmla="*/ 2656114 w 2681033"/>
                      <a:gd name="connsiteY22" fmla="*/ 424543 h 1195190"/>
                      <a:gd name="connsiteX23" fmla="*/ 2677886 w 2681033"/>
                      <a:gd name="connsiteY23" fmla="*/ 446315 h 1195190"/>
                      <a:gd name="connsiteX24" fmla="*/ 2667000 w 2681033"/>
                      <a:gd name="connsiteY24" fmla="*/ 587829 h 1195190"/>
                      <a:gd name="connsiteX25" fmla="*/ 2656114 w 2681033"/>
                      <a:gd name="connsiteY25" fmla="*/ 620486 h 1195190"/>
                      <a:gd name="connsiteX26" fmla="*/ 2645229 w 2681033"/>
                      <a:gd name="connsiteY26" fmla="*/ 664029 h 1195190"/>
                      <a:gd name="connsiteX27" fmla="*/ 2634343 w 2681033"/>
                      <a:gd name="connsiteY27" fmla="*/ 696686 h 1195190"/>
                      <a:gd name="connsiteX28" fmla="*/ 2601686 w 2681033"/>
                      <a:gd name="connsiteY28" fmla="*/ 772886 h 1195190"/>
                      <a:gd name="connsiteX29" fmla="*/ 2569029 w 2681033"/>
                      <a:gd name="connsiteY29" fmla="*/ 827315 h 1195190"/>
                      <a:gd name="connsiteX30" fmla="*/ 2536372 w 2681033"/>
                      <a:gd name="connsiteY30" fmla="*/ 838200 h 1195190"/>
                      <a:gd name="connsiteX31" fmla="*/ 2492829 w 2681033"/>
                      <a:gd name="connsiteY31" fmla="*/ 870858 h 1195190"/>
                      <a:gd name="connsiteX32" fmla="*/ 2438400 w 2681033"/>
                      <a:gd name="connsiteY32" fmla="*/ 914400 h 1195190"/>
                      <a:gd name="connsiteX33" fmla="*/ 2318657 w 2681033"/>
                      <a:gd name="connsiteY33" fmla="*/ 957943 h 1195190"/>
                      <a:gd name="connsiteX34" fmla="*/ 2275114 w 2681033"/>
                      <a:gd name="connsiteY34" fmla="*/ 979715 h 1195190"/>
                      <a:gd name="connsiteX35" fmla="*/ 2242457 w 2681033"/>
                      <a:gd name="connsiteY35" fmla="*/ 990600 h 1195190"/>
                      <a:gd name="connsiteX36" fmla="*/ 2198914 w 2681033"/>
                      <a:gd name="connsiteY36" fmla="*/ 1012372 h 1195190"/>
                      <a:gd name="connsiteX37" fmla="*/ 2166257 w 2681033"/>
                      <a:gd name="connsiteY37" fmla="*/ 1023258 h 1195190"/>
                      <a:gd name="connsiteX38" fmla="*/ 2090057 w 2681033"/>
                      <a:gd name="connsiteY38" fmla="*/ 1066800 h 1195190"/>
                      <a:gd name="connsiteX39" fmla="*/ 2002972 w 2681033"/>
                      <a:gd name="connsiteY39" fmla="*/ 1077686 h 1195190"/>
                      <a:gd name="connsiteX40" fmla="*/ 1121229 w 2681033"/>
                      <a:gd name="connsiteY40" fmla="*/ 1088572 h 1195190"/>
                      <a:gd name="connsiteX41" fmla="*/ 1066800 w 2681033"/>
                      <a:gd name="connsiteY41" fmla="*/ 1110343 h 1195190"/>
                      <a:gd name="connsiteX42" fmla="*/ 1023257 w 2681033"/>
                      <a:gd name="connsiteY42" fmla="*/ 1132115 h 1195190"/>
                      <a:gd name="connsiteX43" fmla="*/ 881743 w 2681033"/>
                      <a:gd name="connsiteY43" fmla="*/ 1153886 h 1195190"/>
                      <a:gd name="connsiteX44" fmla="*/ 653143 w 2681033"/>
                      <a:gd name="connsiteY44" fmla="*/ 1164772 h 1195190"/>
                      <a:gd name="connsiteX45" fmla="*/ 348343 w 2681033"/>
                      <a:gd name="connsiteY45" fmla="*/ 1153886 h 1195190"/>
                      <a:gd name="connsiteX46" fmla="*/ 293914 w 2681033"/>
                      <a:gd name="connsiteY46" fmla="*/ 1132115 h 1195190"/>
                      <a:gd name="connsiteX47" fmla="*/ 261257 w 2681033"/>
                      <a:gd name="connsiteY47" fmla="*/ 1121229 h 1195190"/>
                      <a:gd name="connsiteX48" fmla="*/ 174172 w 2681033"/>
                      <a:gd name="connsiteY48" fmla="*/ 1077686 h 1195190"/>
                      <a:gd name="connsiteX49" fmla="*/ 119743 w 2681033"/>
                      <a:gd name="connsiteY49" fmla="*/ 1023258 h 1195190"/>
                      <a:gd name="connsiteX50" fmla="*/ 76200 w 2681033"/>
                      <a:gd name="connsiteY50" fmla="*/ 979715 h 1195190"/>
                      <a:gd name="connsiteX51" fmla="*/ 54429 w 2681033"/>
                      <a:gd name="connsiteY51" fmla="*/ 936172 h 1195190"/>
                      <a:gd name="connsiteX52" fmla="*/ 32657 w 2681033"/>
                      <a:gd name="connsiteY52" fmla="*/ 914400 h 1195190"/>
                      <a:gd name="connsiteX53" fmla="*/ 10886 w 2681033"/>
                      <a:gd name="connsiteY53" fmla="*/ 849086 h 1195190"/>
                      <a:gd name="connsiteX54" fmla="*/ 0 w 2681033"/>
                      <a:gd name="connsiteY54" fmla="*/ 751115 h 1195190"/>
                      <a:gd name="connsiteX55" fmla="*/ 21772 w 2681033"/>
                      <a:gd name="connsiteY55" fmla="*/ 587829 h 1195190"/>
                      <a:gd name="connsiteX56" fmla="*/ 32657 w 2681033"/>
                      <a:gd name="connsiteY56" fmla="*/ 555172 h 1195190"/>
                      <a:gd name="connsiteX57" fmla="*/ 54429 w 2681033"/>
                      <a:gd name="connsiteY57" fmla="*/ 435429 h 1195190"/>
                      <a:gd name="connsiteX58" fmla="*/ 87086 w 2681033"/>
                      <a:gd name="connsiteY58" fmla="*/ 402772 h 1195190"/>
                      <a:gd name="connsiteX59" fmla="*/ 97972 w 2681033"/>
                      <a:gd name="connsiteY59" fmla="*/ 370115 h 1195190"/>
                      <a:gd name="connsiteX60" fmla="*/ 152400 w 2681033"/>
                      <a:gd name="connsiteY60" fmla="*/ 326572 h 1195190"/>
                      <a:gd name="connsiteX61" fmla="*/ 217714 w 2681033"/>
                      <a:gd name="connsiteY61" fmla="*/ 337458 h 1195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</a:cxnLst>
                    <a:rect l="l" t="t" r="r" b="b"/>
                    <a:pathLst>
                      <a:path w="2681033" h="1195190">
                        <a:moveTo>
                          <a:pt x="217714" y="337458"/>
                        </a:moveTo>
                        <a:cubicBezTo>
                          <a:pt x="232228" y="333829"/>
                          <a:pt x="230235" y="314051"/>
                          <a:pt x="239486" y="304800"/>
                        </a:cubicBezTo>
                        <a:cubicBezTo>
                          <a:pt x="259349" y="284937"/>
                          <a:pt x="336521" y="229069"/>
                          <a:pt x="359229" y="217715"/>
                        </a:cubicBezTo>
                        <a:cubicBezTo>
                          <a:pt x="373743" y="210458"/>
                          <a:pt x="388857" y="204292"/>
                          <a:pt x="402772" y="195943"/>
                        </a:cubicBezTo>
                        <a:cubicBezTo>
                          <a:pt x="478314" y="150617"/>
                          <a:pt x="515377" y="107607"/>
                          <a:pt x="609600" y="76200"/>
                        </a:cubicBezTo>
                        <a:lnTo>
                          <a:pt x="707572" y="43543"/>
                        </a:lnTo>
                        <a:lnTo>
                          <a:pt x="772886" y="21772"/>
                        </a:lnTo>
                        <a:cubicBezTo>
                          <a:pt x="783772" y="18143"/>
                          <a:pt x="794411" y="13669"/>
                          <a:pt x="805543" y="10886"/>
                        </a:cubicBezTo>
                        <a:lnTo>
                          <a:pt x="849086" y="0"/>
                        </a:lnTo>
                        <a:cubicBezTo>
                          <a:pt x="1074057" y="7257"/>
                          <a:pt x="1299324" y="8156"/>
                          <a:pt x="1524000" y="21772"/>
                        </a:cubicBezTo>
                        <a:lnTo>
                          <a:pt x="1883229" y="43543"/>
                        </a:lnTo>
                        <a:cubicBezTo>
                          <a:pt x="1894115" y="47172"/>
                          <a:pt x="1904754" y="51646"/>
                          <a:pt x="1915886" y="54429"/>
                        </a:cubicBezTo>
                        <a:cubicBezTo>
                          <a:pt x="1958338" y="65042"/>
                          <a:pt x="2003496" y="70055"/>
                          <a:pt x="2046514" y="76200"/>
                        </a:cubicBezTo>
                        <a:cubicBezTo>
                          <a:pt x="2144304" y="108797"/>
                          <a:pt x="2092368" y="85809"/>
                          <a:pt x="2198914" y="152400"/>
                        </a:cubicBezTo>
                        <a:lnTo>
                          <a:pt x="2198914" y="152400"/>
                        </a:lnTo>
                        <a:cubicBezTo>
                          <a:pt x="2215557" y="159057"/>
                          <a:pt x="2263250" y="179371"/>
                          <a:pt x="2286000" y="185058"/>
                        </a:cubicBezTo>
                        <a:cubicBezTo>
                          <a:pt x="2303950" y="189545"/>
                          <a:pt x="2322286" y="192315"/>
                          <a:pt x="2340429" y="195943"/>
                        </a:cubicBezTo>
                        <a:cubicBezTo>
                          <a:pt x="2351315" y="206829"/>
                          <a:pt x="2360277" y="220061"/>
                          <a:pt x="2373086" y="228600"/>
                        </a:cubicBezTo>
                        <a:cubicBezTo>
                          <a:pt x="2382633" y="234965"/>
                          <a:pt x="2395257" y="234826"/>
                          <a:pt x="2405743" y="239486"/>
                        </a:cubicBezTo>
                        <a:cubicBezTo>
                          <a:pt x="2519109" y="289871"/>
                          <a:pt x="2430151" y="258507"/>
                          <a:pt x="2503714" y="283029"/>
                        </a:cubicBezTo>
                        <a:cubicBezTo>
                          <a:pt x="2521857" y="301172"/>
                          <a:pt x="2537616" y="322063"/>
                          <a:pt x="2558143" y="337458"/>
                        </a:cubicBezTo>
                        <a:cubicBezTo>
                          <a:pt x="2612152" y="377965"/>
                          <a:pt x="2586590" y="360051"/>
                          <a:pt x="2634343" y="391886"/>
                        </a:cubicBezTo>
                        <a:cubicBezTo>
                          <a:pt x="2641600" y="402772"/>
                          <a:pt x="2647941" y="414327"/>
                          <a:pt x="2656114" y="424543"/>
                        </a:cubicBezTo>
                        <a:cubicBezTo>
                          <a:pt x="2662525" y="432557"/>
                          <a:pt x="2677203" y="436074"/>
                          <a:pt x="2677886" y="446315"/>
                        </a:cubicBezTo>
                        <a:cubicBezTo>
                          <a:pt x="2681033" y="493521"/>
                          <a:pt x="2672868" y="540884"/>
                          <a:pt x="2667000" y="587829"/>
                        </a:cubicBezTo>
                        <a:cubicBezTo>
                          <a:pt x="2665577" y="599215"/>
                          <a:pt x="2659266" y="609453"/>
                          <a:pt x="2656114" y="620486"/>
                        </a:cubicBezTo>
                        <a:cubicBezTo>
                          <a:pt x="2652004" y="634871"/>
                          <a:pt x="2649339" y="649644"/>
                          <a:pt x="2645229" y="664029"/>
                        </a:cubicBezTo>
                        <a:cubicBezTo>
                          <a:pt x="2642077" y="675062"/>
                          <a:pt x="2637495" y="685653"/>
                          <a:pt x="2634343" y="696686"/>
                        </a:cubicBezTo>
                        <a:cubicBezTo>
                          <a:pt x="2604135" y="802412"/>
                          <a:pt x="2645878" y="684503"/>
                          <a:pt x="2601686" y="772886"/>
                        </a:cubicBezTo>
                        <a:cubicBezTo>
                          <a:pt x="2587009" y="802241"/>
                          <a:pt x="2599402" y="809091"/>
                          <a:pt x="2569029" y="827315"/>
                        </a:cubicBezTo>
                        <a:cubicBezTo>
                          <a:pt x="2559190" y="833219"/>
                          <a:pt x="2547258" y="834572"/>
                          <a:pt x="2536372" y="838200"/>
                        </a:cubicBezTo>
                        <a:cubicBezTo>
                          <a:pt x="2521858" y="849086"/>
                          <a:pt x="2506767" y="859243"/>
                          <a:pt x="2492829" y="870858"/>
                        </a:cubicBezTo>
                        <a:cubicBezTo>
                          <a:pt x="2462456" y="896169"/>
                          <a:pt x="2478768" y="894216"/>
                          <a:pt x="2438400" y="914400"/>
                        </a:cubicBezTo>
                        <a:cubicBezTo>
                          <a:pt x="2390787" y="938207"/>
                          <a:pt x="2369481" y="937614"/>
                          <a:pt x="2318657" y="957943"/>
                        </a:cubicBezTo>
                        <a:cubicBezTo>
                          <a:pt x="2303590" y="963970"/>
                          <a:pt x="2290030" y="973323"/>
                          <a:pt x="2275114" y="979715"/>
                        </a:cubicBezTo>
                        <a:cubicBezTo>
                          <a:pt x="2264567" y="984235"/>
                          <a:pt x="2253004" y="986080"/>
                          <a:pt x="2242457" y="990600"/>
                        </a:cubicBezTo>
                        <a:cubicBezTo>
                          <a:pt x="2227541" y="996992"/>
                          <a:pt x="2213829" y="1005979"/>
                          <a:pt x="2198914" y="1012372"/>
                        </a:cubicBezTo>
                        <a:cubicBezTo>
                          <a:pt x="2188367" y="1016892"/>
                          <a:pt x="2176520" y="1018126"/>
                          <a:pt x="2166257" y="1023258"/>
                        </a:cubicBezTo>
                        <a:cubicBezTo>
                          <a:pt x="2133864" y="1039454"/>
                          <a:pt x="2128226" y="1057258"/>
                          <a:pt x="2090057" y="1066800"/>
                        </a:cubicBezTo>
                        <a:cubicBezTo>
                          <a:pt x="2061676" y="1073895"/>
                          <a:pt x="2032219" y="1077029"/>
                          <a:pt x="2002972" y="1077686"/>
                        </a:cubicBezTo>
                        <a:cubicBezTo>
                          <a:pt x="1709109" y="1084290"/>
                          <a:pt x="1415143" y="1084943"/>
                          <a:pt x="1121229" y="1088572"/>
                        </a:cubicBezTo>
                        <a:cubicBezTo>
                          <a:pt x="1103086" y="1095829"/>
                          <a:pt x="1084656" y="1102407"/>
                          <a:pt x="1066800" y="1110343"/>
                        </a:cubicBezTo>
                        <a:cubicBezTo>
                          <a:pt x="1051971" y="1116934"/>
                          <a:pt x="1038451" y="1126417"/>
                          <a:pt x="1023257" y="1132115"/>
                        </a:cubicBezTo>
                        <a:cubicBezTo>
                          <a:pt x="985823" y="1146153"/>
                          <a:pt x="911157" y="1151925"/>
                          <a:pt x="881743" y="1153886"/>
                        </a:cubicBezTo>
                        <a:cubicBezTo>
                          <a:pt x="805626" y="1158961"/>
                          <a:pt x="729343" y="1161143"/>
                          <a:pt x="653143" y="1164772"/>
                        </a:cubicBezTo>
                        <a:cubicBezTo>
                          <a:pt x="531476" y="1195190"/>
                          <a:pt x="585643" y="1186617"/>
                          <a:pt x="348343" y="1153886"/>
                        </a:cubicBezTo>
                        <a:cubicBezTo>
                          <a:pt x="328986" y="1151216"/>
                          <a:pt x="312210" y="1138976"/>
                          <a:pt x="293914" y="1132115"/>
                        </a:cubicBezTo>
                        <a:cubicBezTo>
                          <a:pt x="283170" y="1128086"/>
                          <a:pt x="271703" y="1125977"/>
                          <a:pt x="261257" y="1121229"/>
                        </a:cubicBezTo>
                        <a:cubicBezTo>
                          <a:pt x="231711" y="1107799"/>
                          <a:pt x="174172" y="1077686"/>
                          <a:pt x="174172" y="1077686"/>
                        </a:cubicBezTo>
                        <a:cubicBezTo>
                          <a:pt x="132240" y="1014790"/>
                          <a:pt x="176189" y="1071640"/>
                          <a:pt x="119743" y="1023258"/>
                        </a:cubicBezTo>
                        <a:cubicBezTo>
                          <a:pt x="104158" y="1009900"/>
                          <a:pt x="76200" y="979715"/>
                          <a:pt x="76200" y="979715"/>
                        </a:cubicBezTo>
                        <a:cubicBezTo>
                          <a:pt x="68943" y="965201"/>
                          <a:pt x="63430" y="949674"/>
                          <a:pt x="54429" y="936172"/>
                        </a:cubicBezTo>
                        <a:cubicBezTo>
                          <a:pt x="48736" y="927632"/>
                          <a:pt x="37247" y="923580"/>
                          <a:pt x="32657" y="914400"/>
                        </a:cubicBezTo>
                        <a:cubicBezTo>
                          <a:pt x="22394" y="893874"/>
                          <a:pt x="10886" y="849086"/>
                          <a:pt x="10886" y="849086"/>
                        </a:cubicBezTo>
                        <a:cubicBezTo>
                          <a:pt x="7257" y="816429"/>
                          <a:pt x="0" y="783973"/>
                          <a:pt x="0" y="751115"/>
                        </a:cubicBezTo>
                        <a:cubicBezTo>
                          <a:pt x="0" y="710302"/>
                          <a:pt x="10192" y="634152"/>
                          <a:pt x="21772" y="587829"/>
                        </a:cubicBezTo>
                        <a:cubicBezTo>
                          <a:pt x="24555" y="576697"/>
                          <a:pt x="29029" y="566058"/>
                          <a:pt x="32657" y="555172"/>
                        </a:cubicBezTo>
                        <a:cubicBezTo>
                          <a:pt x="33119" y="551478"/>
                          <a:pt x="38939" y="458664"/>
                          <a:pt x="54429" y="435429"/>
                        </a:cubicBezTo>
                        <a:cubicBezTo>
                          <a:pt x="62968" y="422620"/>
                          <a:pt x="76200" y="413658"/>
                          <a:pt x="87086" y="402772"/>
                        </a:cubicBezTo>
                        <a:cubicBezTo>
                          <a:pt x="90715" y="391886"/>
                          <a:pt x="92068" y="379954"/>
                          <a:pt x="97972" y="370115"/>
                        </a:cubicBezTo>
                        <a:cubicBezTo>
                          <a:pt x="104611" y="359050"/>
                          <a:pt x="142285" y="328595"/>
                          <a:pt x="152400" y="326572"/>
                        </a:cubicBezTo>
                        <a:cubicBezTo>
                          <a:pt x="177307" y="321591"/>
                          <a:pt x="203200" y="341087"/>
                          <a:pt x="217714" y="337458"/>
                        </a:cubicBezTo>
                        <a:close/>
                      </a:path>
                    </a:pathLst>
                  </a:custGeom>
                  <a:solidFill>
                    <a:srgbClr val="00B050"/>
                  </a:solidFill>
                  <a:ln w="38100">
                    <a:solidFill>
                      <a:schemeClr val="tx1"/>
                    </a:solidFill>
                    <a:prstDash val="soli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" name="Straight Arrow Connector 16"/>
                  <p:cNvCxnSpPr/>
                  <p:nvPr/>
                </p:nvCxnSpPr>
                <p:spPr>
                  <a:xfrm>
                    <a:off x="2286000" y="2667000"/>
                    <a:ext cx="762000" cy="1588"/>
                  </a:xfrm>
                  <a:prstGeom prst="straightConnector1">
                    <a:avLst/>
                  </a:prstGeom>
                  <a:ln w="28575">
                    <a:solidFill>
                      <a:srgbClr val="FFFF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" name="Straight Arrow Connector 17"/>
                  <p:cNvCxnSpPr/>
                  <p:nvPr/>
                </p:nvCxnSpPr>
                <p:spPr>
                  <a:xfrm flipV="1">
                    <a:off x="3048000" y="2133600"/>
                    <a:ext cx="762000" cy="533400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Straight Connector 18"/>
                  <p:cNvCxnSpPr/>
                  <p:nvPr/>
                </p:nvCxnSpPr>
                <p:spPr>
                  <a:xfrm rot="10800000" flipV="1">
                    <a:off x="1524000" y="2667000"/>
                    <a:ext cx="1524000" cy="91440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20" name="Content Placeholder 31"/>
                  <p:cNvGraphicFramePr>
                    <a:graphicFrameLocks noGrp="1" noChangeAspect="1"/>
                  </p:cNvGraphicFramePr>
                  <p:nvPr>
                    <p:ph sz="quarter" idx="1"/>
                  </p:nvPr>
                </p:nvGraphicFramePr>
                <p:xfrm>
                  <a:off x="3657600" y="1752600"/>
                  <a:ext cx="304800" cy="37513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449" name="Equation" r:id="rId9" imgW="164880" imgH="203040" progId="Equation.3">
                          <p:embed/>
                        </p:oleObj>
                      </mc:Choice>
                      <mc:Fallback>
                        <p:oleObj name="Equation" r:id="rId9" imgW="164880" imgH="203040" progId="Equation.3">
                          <p:embed/>
                          <p:pic>
                            <p:nvPicPr>
                              <p:cNvPr id="20" name="Content Placeholder 3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657600" y="1752600"/>
                                <a:ext cx="304800" cy="375138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=""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21" name="Curved Right Arrow 20"/>
                  <p:cNvSpPr/>
                  <p:nvPr/>
                </p:nvSpPr>
                <p:spPr>
                  <a:xfrm>
                    <a:off x="2133600" y="2133600"/>
                    <a:ext cx="304800" cy="304800"/>
                  </a:xfrm>
                  <a:prstGeom prst="curvedRightArrow">
                    <a:avLst/>
                  </a:prstGeom>
                </p:spPr>
                <p:style>
                  <a:lnRef idx="2">
                    <a:schemeClr val="accent5">
                      <a:shade val="50000"/>
                    </a:schemeClr>
                  </a:lnRef>
                  <a:fillRef idx="1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22" name="Straight Arrow Connector 21"/>
                  <p:cNvCxnSpPr/>
                  <p:nvPr/>
                </p:nvCxnSpPr>
                <p:spPr>
                  <a:xfrm rot="5400000" flipH="1" flipV="1">
                    <a:off x="2069080" y="2057400"/>
                    <a:ext cx="456406" cy="794"/>
                  </a:xfrm>
                  <a:prstGeom prst="straightConnector1">
                    <a:avLst/>
                  </a:prstGeom>
                  <a:ln w="28575">
                    <a:solidFill>
                      <a:srgbClr val="7030A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/>
                  <p:cNvCxnSpPr/>
                  <p:nvPr/>
                </p:nvCxnSpPr>
                <p:spPr>
                  <a:xfrm rot="5400000" flipH="1" flipV="1">
                    <a:off x="2144486" y="2525480"/>
                    <a:ext cx="304800" cy="1588"/>
                  </a:xfrm>
                  <a:prstGeom prst="line">
                    <a:avLst/>
                  </a:prstGeom>
                  <a:ln w="28575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24" name="Object 23"/>
                  <p:cNvGraphicFramePr>
                    <a:graphicFrameLocks noChangeAspect="1"/>
                  </p:cNvGraphicFramePr>
                  <p:nvPr/>
                </p:nvGraphicFramePr>
                <p:xfrm>
                  <a:off x="2514600" y="2296884"/>
                  <a:ext cx="292100" cy="37973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450" name="Equation" r:id="rId11" imgW="126720" imgH="164880" progId="Equation.3">
                          <p:embed/>
                        </p:oleObj>
                      </mc:Choice>
                      <mc:Fallback>
                        <p:oleObj name="Equation" r:id="rId11" imgW="126720" imgH="164880" progId="Equation.3">
                          <p:embed/>
                          <p:pic>
                            <p:nvPicPr>
                              <p:cNvPr id="24" name="Object 2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514600" y="2296884"/>
                                <a:ext cx="292100" cy="37973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=""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cxnSp>
                <p:nvCxnSpPr>
                  <p:cNvPr id="25" name="Straight Connector 24"/>
                  <p:cNvCxnSpPr/>
                  <p:nvPr/>
                </p:nvCxnSpPr>
                <p:spPr>
                  <a:xfrm rot="16200000" flipH="1">
                    <a:off x="2247900" y="2705100"/>
                    <a:ext cx="304800" cy="228600"/>
                  </a:xfrm>
                  <a:prstGeom prst="line">
                    <a:avLst/>
                  </a:prstGeom>
                  <a:ln>
                    <a:solidFill>
                      <a:schemeClr val="tx1">
                        <a:lumMod val="9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26" name="Object 25"/>
                  <p:cNvGraphicFramePr>
                    <a:graphicFrameLocks noChangeAspect="1"/>
                  </p:cNvGraphicFramePr>
                  <p:nvPr/>
                </p:nvGraphicFramePr>
                <p:xfrm>
                  <a:off x="2198908" y="2743199"/>
                  <a:ext cx="228600" cy="29094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451" name="Equation" r:id="rId13" imgW="139680" imgH="177480" progId="Equation.3">
                          <p:embed/>
                        </p:oleObj>
                      </mc:Choice>
                      <mc:Fallback>
                        <p:oleObj name="Equation" r:id="rId13" imgW="139680" imgH="177480" progId="Equation.3">
                          <p:embed/>
                          <p:pic>
                            <p:nvPicPr>
                              <p:cNvPr id="26" name="Object 2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198908" y="2743199"/>
                                <a:ext cx="228600" cy="290945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=""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27" name="Content Placeholder 31"/>
                  <p:cNvGraphicFramePr>
                    <a:graphicFrameLocks noChangeAspect="1"/>
                  </p:cNvGraphicFramePr>
                  <p:nvPr/>
                </p:nvGraphicFramePr>
                <p:xfrm>
                  <a:off x="1752600" y="2209800"/>
                  <a:ext cx="455612" cy="4556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452" name="Equation" r:id="rId15" imgW="203040" imgH="203040" progId="Equation.3">
                          <p:embed/>
                        </p:oleObj>
                      </mc:Choice>
                      <mc:Fallback>
                        <p:oleObj name="Equation" r:id="rId15" imgW="203040" imgH="203040" progId="Equation.3">
                          <p:embed/>
                          <p:pic>
                            <p:nvPicPr>
                              <p:cNvPr id="27" name="Content Placeholder 3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752600" y="2209800"/>
                                <a:ext cx="455612" cy="455613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=""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cxnSp>
                <p:nvCxnSpPr>
                  <p:cNvPr id="28" name="Straight Connector 27"/>
                  <p:cNvCxnSpPr/>
                  <p:nvPr/>
                </p:nvCxnSpPr>
                <p:spPr>
                  <a:xfrm rot="5400000">
                    <a:off x="1916680" y="1468778"/>
                    <a:ext cx="762000" cy="158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aphicFrame>
                <p:nvGraphicFramePr>
                  <p:cNvPr id="29" name="Object 28"/>
                  <p:cNvGraphicFramePr>
                    <a:graphicFrameLocks noChangeAspect="1"/>
                  </p:cNvGraphicFramePr>
                  <p:nvPr/>
                </p:nvGraphicFramePr>
                <p:xfrm>
                  <a:off x="2166256" y="783766"/>
                  <a:ext cx="304800" cy="3556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453" name="Equation" r:id="rId17" imgW="152280" imgH="177480" progId="Equation.3">
                          <p:embed/>
                        </p:oleObj>
                      </mc:Choice>
                      <mc:Fallback>
                        <p:oleObj name="Equation" r:id="rId17" imgW="152280" imgH="177480" progId="Equation.3">
                          <p:embed/>
                          <p:pic>
                            <p:nvPicPr>
                              <p:cNvPr id="29" name="Object 2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166256" y="783766"/>
                                <a:ext cx="304800" cy="35560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=""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30" name="Object 13"/>
                  <p:cNvGraphicFramePr>
                    <a:graphicFrameLocks noChangeAspect="1"/>
                  </p:cNvGraphicFramePr>
                  <p:nvPr/>
                </p:nvGraphicFramePr>
                <p:xfrm>
                  <a:off x="2133600" y="3733800"/>
                  <a:ext cx="304800" cy="3556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454" name="Equation" r:id="rId19" imgW="152280" imgH="177480" progId="Equation.3">
                          <p:embed/>
                        </p:oleObj>
                      </mc:Choice>
                      <mc:Fallback>
                        <p:oleObj name="Equation" r:id="rId19" imgW="152280" imgH="177480" progId="Equation.3">
                          <p:embed/>
                          <p:pic>
                            <p:nvPicPr>
                              <p:cNvPr id="30" name="Object 13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133600" y="3733800"/>
                                <a:ext cx="304800" cy="35560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=""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cxnSp>
                <p:nvCxnSpPr>
                  <p:cNvPr id="31" name="Straight Connector 30"/>
                  <p:cNvCxnSpPr/>
                  <p:nvPr/>
                </p:nvCxnSpPr>
                <p:spPr>
                  <a:xfrm>
                    <a:off x="3048000" y="2667000"/>
                    <a:ext cx="1066800" cy="1588"/>
                  </a:xfrm>
                  <a:prstGeom prst="line">
                    <a:avLst/>
                  </a:prstGeom>
                  <a:ln>
                    <a:solidFill>
                      <a:srgbClr val="00206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Arc 31"/>
                  <p:cNvSpPr/>
                  <p:nvPr/>
                </p:nvSpPr>
                <p:spPr>
                  <a:xfrm>
                    <a:off x="3243942" y="2286002"/>
                    <a:ext cx="457200" cy="762000"/>
                  </a:xfrm>
                  <a:prstGeom prst="arc">
                    <a:avLst>
                      <a:gd name="adj1" fmla="val 16968320"/>
                      <a:gd name="adj2" fmla="val 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aphicFrame>
                <p:nvGraphicFramePr>
                  <p:cNvPr id="33" name="Object 32"/>
                  <p:cNvGraphicFramePr>
                    <a:graphicFrameLocks noChangeAspect="1"/>
                  </p:cNvGraphicFramePr>
                  <p:nvPr/>
                </p:nvGraphicFramePr>
                <p:xfrm>
                  <a:off x="3646712" y="2318658"/>
                  <a:ext cx="381000" cy="3492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7455" name="Equation" r:id="rId21" imgW="152280" imgH="139680" progId="Equation.3">
                          <p:embed/>
                        </p:oleObj>
                      </mc:Choice>
                      <mc:Fallback>
                        <p:oleObj name="Equation" r:id="rId21" imgW="152280" imgH="139680" progId="Equation.3">
                          <p:embed/>
                          <p:pic>
                            <p:nvPicPr>
                              <p:cNvPr id="33" name="Object 3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646712" y="2318658"/>
                                <a:ext cx="381000" cy="34925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=""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graphicFrame>
            <p:nvGraphicFramePr>
              <p:cNvPr id="13" name="Object 17"/>
              <p:cNvGraphicFramePr>
                <a:graphicFrameLocks noChangeAspect="1"/>
              </p:cNvGraphicFramePr>
              <p:nvPr/>
            </p:nvGraphicFramePr>
            <p:xfrm>
              <a:off x="2057400" y="2514600"/>
              <a:ext cx="280987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456" name="Equation" r:id="rId23" imgW="152280" imgH="164880" progId="Equation.3">
                      <p:embed/>
                    </p:oleObj>
                  </mc:Choice>
                  <mc:Fallback>
                    <p:oleObj name="Equation" r:id="rId23" imgW="152280" imgH="164880" progId="Equation.3">
                      <p:embed/>
                      <p:pic>
                        <p:nvPicPr>
                          <p:cNvPr id="13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57400" y="2514600"/>
                            <a:ext cx="280987" cy="3048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=""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11" name="Picture 18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6629400" y="4876800"/>
              <a:ext cx="830263" cy="1425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2209800" y="4553468"/>
          <a:ext cx="6370638" cy="152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7" name="Equation" r:id="rId26" imgW="3936960" imgH="939600" progId="Equation.3">
                  <p:embed/>
                </p:oleObj>
              </mc:Choice>
              <mc:Fallback>
                <p:oleObj name="Equation" r:id="rId26" imgW="3936960" imgH="939600" progId="Equation.3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553468"/>
                        <a:ext cx="6370638" cy="1527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623A4-913E-4C39-9A1D-2F6014F8BE90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To define what a force is and its types</a:t>
            </a:r>
          </a:p>
          <a:p>
            <a:r>
              <a:rPr lang="en-US" i="1" dirty="0" smtClean="0"/>
              <a:t>To </a:t>
            </a:r>
            <a:r>
              <a:rPr lang="en-US" i="1" dirty="0"/>
              <a:t>demonstrate through examples how to find rectangular and non-rectangular components of a give force</a:t>
            </a:r>
          </a:p>
          <a:p>
            <a:r>
              <a:rPr lang="en-US" i="1" dirty="0"/>
              <a:t>To explain scalar and vector definitions of moment of a force about an axis</a:t>
            </a:r>
          </a:p>
          <a:p>
            <a:r>
              <a:rPr lang="en-US" i="1" dirty="0"/>
              <a:t>To derive expressions for scalar and vector calculations of moment of a given force about a point</a:t>
            </a:r>
          </a:p>
          <a:p>
            <a:r>
              <a:rPr lang="en-US" i="1" dirty="0"/>
              <a:t>To illustrate the use of above expressions through a simple example</a:t>
            </a:r>
          </a:p>
          <a:p>
            <a:r>
              <a:rPr lang="en-US" i="1" dirty="0"/>
              <a:t>To define couple and couple moments</a:t>
            </a:r>
          </a:p>
          <a:p>
            <a:r>
              <a:rPr lang="en-US" i="1" dirty="0"/>
              <a:t>To derive scalar and vector expressions of couple moments</a:t>
            </a:r>
          </a:p>
          <a:p>
            <a:r>
              <a:rPr lang="en-US" i="1" dirty="0"/>
              <a:t>To illustrate the concept of couple through examples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F06B-9899-4C94-BCAD-A3A65C27161C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62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/>
              <a:t>Clockwise and Counterclockwise moments: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If tendency of the force is to rotate its </a:t>
            </a:r>
            <a:r>
              <a:rPr lang="en-US" sz="2000" i="1" dirty="0"/>
              <a:t>moment arm</a:t>
            </a:r>
            <a:r>
              <a:rPr lang="en-US" sz="2000" dirty="0"/>
              <a:t> in a counter clockwise manner it is called counterclockwise moment (CCW). We will assume CCW moment as a positive moment (</a:t>
            </a:r>
            <a:r>
              <a:rPr lang="en-US" sz="2000" dirty="0">
                <a:solidFill>
                  <a:srgbClr val="FF0000"/>
                </a:solidFill>
              </a:rPr>
              <a:t>+</a:t>
            </a:r>
            <a:r>
              <a:rPr lang="en-US" sz="2000" dirty="0"/>
              <a:t>).</a:t>
            </a:r>
          </a:p>
          <a:p>
            <a:r>
              <a:rPr lang="en-US" sz="2000" dirty="0"/>
              <a:t>If tendency of the force is to rotate its </a:t>
            </a:r>
            <a:r>
              <a:rPr lang="en-US" sz="2000" i="1" dirty="0"/>
              <a:t>moment arm</a:t>
            </a:r>
            <a:r>
              <a:rPr lang="en-US" sz="2000" dirty="0"/>
              <a:t> in a clockwise manner it is called clockwise moment (CW). We will assume CW moment as a negative moment (</a:t>
            </a:r>
            <a:r>
              <a:rPr lang="en-US" sz="2000" dirty="0">
                <a:solidFill>
                  <a:srgbClr val="FF0000"/>
                </a:solidFill>
              </a:rPr>
              <a:t>-</a:t>
            </a:r>
            <a:r>
              <a:rPr lang="en-US" sz="2000" dirty="0"/>
              <a:t>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287" y="3437313"/>
            <a:ext cx="3962774" cy="2475214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9455-092F-4EC4-BCD9-9295DC943AC2}" type="datetime1">
              <a:rPr lang="en-US" smtClean="0"/>
              <a:t>6/20/2016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0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Zero moments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i="1" dirty="0"/>
              <a:t>- If line of action of the force </a:t>
            </a:r>
            <a:r>
              <a:rPr lang="en-US" i="1" dirty="0">
                <a:solidFill>
                  <a:srgbClr val="FF0000"/>
                </a:solidFill>
              </a:rPr>
              <a:t>intersects</a:t>
            </a:r>
            <a:r>
              <a:rPr lang="en-US" i="1" dirty="0"/>
              <a:t> the axis of rotation</a:t>
            </a:r>
            <a:r>
              <a:rPr lang="en-US" dirty="0"/>
              <a:t>, there is no moment of the force about this axis of rotation</a:t>
            </a:r>
          </a:p>
          <a:p>
            <a:pPr marL="457200" lvl="1" indent="0">
              <a:buNone/>
            </a:pPr>
            <a:r>
              <a:rPr lang="en-US" i="1" dirty="0"/>
              <a:t>- If line of action of the force is </a:t>
            </a:r>
            <a:r>
              <a:rPr lang="en-US" i="1" dirty="0">
                <a:solidFill>
                  <a:srgbClr val="FF0000"/>
                </a:solidFill>
              </a:rPr>
              <a:t>parallel</a:t>
            </a:r>
            <a:r>
              <a:rPr lang="en-US" i="1" dirty="0"/>
              <a:t> to the axis of rotation</a:t>
            </a:r>
            <a:r>
              <a:rPr lang="en-US" dirty="0"/>
              <a:t>, there is no moment of the force about this axis of rotation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66763-9CFC-4839-A614-3295CAAB84D3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Varignon’s</a:t>
            </a:r>
            <a:r>
              <a:rPr lang="en-US" b="1" dirty="0" smtClean="0"/>
              <a:t> Theorem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1"/>
            <a:ext cx="8229600" cy="4830763"/>
          </a:xfrm>
        </p:spPr>
        <p:txBody>
          <a:bodyPr/>
          <a:lstStyle/>
          <a:p>
            <a:r>
              <a:rPr lang="en-US" sz="2000" dirty="0"/>
              <a:t>The moment of a force about any point is equal to the sum of the moments of the components of the force about the same point.</a:t>
            </a: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094" y="1981200"/>
            <a:ext cx="535781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4648201"/>
            <a:ext cx="13525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5148263"/>
            <a:ext cx="2209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6" y="5648325"/>
            <a:ext cx="31908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4409280"/>
            <a:ext cx="50720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34EF-353D-41B7-8959-F8E147914B45}" type="datetime1">
              <a:rPr lang="en-US" smtClean="0"/>
              <a:t>6/20/2016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4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For the figure shown below, find moment of 400 N force about point </a:t>
            </a:r>
            <a:r>
              <a:rPr lang="en-US" sz="2400" i="1" dirty="0"/>
              <a:t>A</a:t>
            </a:r>
            <a:r>
              <a:rPr lang="en-US" sz="2400" dirty="0"/>
              <a:t> using: </a:t>
            </a:r>
          </a:p>
          <a:p>
            <a:pPr>
              <a:buAutoNum type="arabicPeriod"/>
            </a:pPr>
            <a:r>
              <a:rPr lang="en-US" sz="2400" dirty="0"/>
              <a:t>Scalar approach</a:t>
            </a:r>
          </a:p>
          <a:p>
            <a:pPr>
              <a:buAutoNum type="arabicPeriod"/>
            </a:pPr>
            <a:r>
              <a:rPr lang="en-US" sz="2400" dirty="0"/>
              <a:t>vector approach.</a:t>
            </a:r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6000" y="2971800"/>
            <a:ext cx="3062288" cy="2148840"/>
            <a:chOff x="533400" y="3505200"/>
            <a:chExt cx="3062288" cy="2148840"/>
          </a:xfrm>
        </p:grpSpPr>
        <p:sp>
          <p:nvSpPr>
            <p:cNvPr id="5" name="Freeform 44"/>
            <p:cNvSpPr>
              <a:spLocks noEditPoints="1"/>
            </p:cNvSpPr>
            <p:nvPr/>
          </p:nvSpPr>
          <p:spPr bwMode="auto">
            <a:xfrm>
              <a:off x="533400" y="4033203"/>
              <a:ext cx="1155700" cy="9525"/>
            </a:xfrm>
            <a:custGeom>
              <a:avLst/>
              <a:gdLst/>
              <a:ahLst/>
              <a:cxnLst>
                <a:cxn ang="0">
                  <a:pos x="350" y="0"/>
                </a:cxn>
                <a:cxn ang="0">
                  <a:pos x="350" y="100"/>
                </a:cxn>
                <a:cxn ang="0">
                  <a:pos x="0" y="50"/>
                </a:cxn>
                <a:cxn ang="0">
                  <a:pos x="750" y="0"/>
                </a:cxn>
                <a:cxn ang="0">
                  <a:pos x="1100" y="50"/>
                </a:cxn>
                <a:cxn ang="0">
                  <a:pos x="750" y="100"/>
                </a:cxn>
                <a:cxn ang="0">
                  <a:pos x="750" y="0"/>
                </a:cxn>
                <a:cxn ang="0">
                  <a:pos x="1750" y="0"/>
                </a:cxn>
                <a:cxn ang="0">
                  <a:pos x="1750" y="100"/>
                </a:cxn>
                <a:cxn ang="0">
                  <a:pos x="1400" y="50"/>
                </a:cxn>
                <a:cxn ang="0">
                  <a:pos x="2150" y="0"/>
                </a:cxn>
                <a:cxn ang="0">
                  <a:pos x="2500" y="50"/>
                </a:cxn>
                <a:cxn ang="0">
                  <a:pos x="2150" y="100"/>
                </a:cxn>
                <a:cxn ang="0">
                  <a:pos x="2150" y="0"/>
                </a:cxn>
                <a:cxn ang="0">
                  <a:pos x="3150" y="0"/>
                </a:cxn>
                <a:cxn ang="0">
                  <a:pos x="3150" y="100"/>
                </a:cxn>
                <a:cxn ang="0">
                  <a:pos x="2800" y="50"/>
                </a:cxn>
                <a:cxn ang="0">
                  <a:pos x="3550" y="0"/>
                </a:cxn>
                <a:cxn ang="0">
                  <a:pos x="3900" y="50"/>
                </a:cxn>
                <a:cxn ang="0">
                  <a:pos x="3550" y="100"/>
                </a:cxn>
                <a:cxn ang="0">
                  <a:pos x="3550" y="0"/>
                </a:cxn>
                <a:cxn ang="0">
                  <a:pos x="4550" y="0"/>
                </a:cxn>
                <a:cxn ang="0">
                  <a:pos x="4550" y="100"/>
                </a:cxn>
                <a:cxn ang="0">
                  <a:pos x="4200" y="50"/>
                </a:cxn>
                <a:cxn ang="0">
                  <a:pos x="4950" y="0"/>
                </a:cxn>
                <a:cxn ang="0">
                  <a:pos x="5300" y="50"/>
                </a:cxn>
                <a:cxn ang="0">
                  <a:pos x="4950" y="100"/>
                </a:cxn>
                <a:cxn ang="0">
                  <a:pos x="4950" y="0"/>
                </a:cxn>
                <a:cxn ang="0">
                  <a:pos x="5950" y="0"/>
                </a:cxn>
                <a:cxn ang="0">
                  <a:pos x="5950" y="100"/>
                </a:cxn>
                <a:cxn ang="0">
                  <a:pos x="5600" y="50"/>
                </a:cxn>
                <a:cxn ang="0">
                  <a:pos x="6350" y="0"/>
                </a:cxn>
                <a:cxn ang="0">
                  <a:pos x="6700" y="50"/>
                </a:cxn>
                <a:cxn ang="0">
                  <a:pos x="6350" y="100"/>
                </a:cxn>
                <a:cxn ang="0">
                  <a:pos x="6350" y="0"/>
                </a:cxn>
                <a:cxn ang="0">
                  <a:pos x="7350" y="0"/>
                </a:cxn>
                <a:cxn ang="0">
                  <a:pos x="7350" y="100"/>
                </a:cxn>
                <a:cxn ang="0">
                  <a:pos x="7000" y="50"/>
                </a:cxn>
                <a:cxn ang="0">
                  <a:pos x="7750" y="0"/>
                </a:cxn>
                <a:cxn ang="0">
                  <a:pos x="8100" y="50"/>
                </a:cxn>
                <a:cxn ang="0">
                  <a:pos x="7750" y="100"/>
                </a:cxn>
                <a:cxn ang="0">
                  <a:pos x="7750" y="0"/>
                </a:cxn>
                <a:cxn ang="0">
                  <a:pos x="8750" y="0"/>
                </a:cxn>
                <a:cxn ang="0">
                  <a:pos x="8750" y="100"/>
                </a:cxn>
                <a:cxn ang="0">
                  <a:pos x="8400" y="50"/>
                </a:cxn>
                <a:cxn ang="0">
                  <a:pos x="9150" y="0"/>
                </a:cxn>
                <a:cxn ang="0">
                  <a:pos x="9500" y="50"/>
                </a:cxn>
                <a:cxn ang="0">
                  <a:pos x="9150" y="100"/>
                </a:cxn>
                <a:cxn ang="0">
                  <a:pos x="9150" y="0"/>
                </a:cxn>
                <a:cxn ang="0">
                  <a:pos x="10150" y="0"/>
                </a:cxn>
                <a:cxn ang="0">
                  <a:pos x="10150" y="100"/>
                </a:cxn>
                <a:cxn ang="0">
                  <a:pos x="9800" y="50"/>
                </a:cxn>
                <a:cxn ang="0">
                  <a:pos x="10550" y="0"/>
                </a:cxn>
                <a:cxn ang="0">
                  <a:pos x="10900" y="50"/>
                </a:cxn>
                <a:cxn ang="0">
                  <a:pos x="10550" y="100"/>
                </a:cxn>
                <a:cxn ang="0">
                  <a:pos x="10550" y="0"/>
                </a:cxn>
                <a:cxn ang="0">
                  <a:pos x="11550" y="0"/>
                </a:cxn>
                <a:cxn ang="0">
                  <a:pos x="11550" y="100"/>
                </a:cxn>
                <a:cxn ang="0">
                  <a:pos x="11200" y="50"/>
                </a:cxn>
                <a:cxn ang="0">
                  <a:pos x="11950" y="0"/>
                </a:cxn>
                <a:cxn ang="0">
                  <a:pos x="12100" y="50"/>
                </a:cxn>
                <a:cxn ang="0">
                  <a:pos x="11950" y="100"/>
                </a:cxn>
                <a:cxn ang="0">
                  <a:pos x="11950" y="0"/>
                </a:cxn>
              </a:cxnLst>
              <a:rect l="0" t="0" r="r" b="b"/>
              <a:pathLst>
                <a:path w="12100" h="100">
                  <a:moveTo>
                    <a:pt x="50" y="0"/>
                  </a:moveTo>
                  <a:lnTo>
                    <a:pt x="350" y="0"/>
                  </a:lnTo>
                  <a:cubicBezTo>
                    <a:pt x="378" y="0"/>
                    <a:pt x="400" y="23"/>
                    <a:pt x="400" y="50"/>
                  </a:cubicBezTo>
                  <a:cubicBezTo>
                    <a:pt x="400" y="78"/>
                    <a:pt x="378" y="100"/>
                    <a:pt x="350" y="100"/>
                  </a:cubicBezTo>
                  <a:lnTo>
                    <a:pt x="50" y="100"/>
                  </a:lnTo>
                  <a:cubicBezTo>
                    <a:pt x="23" y="100"/>
                    <a:pt x="0" y="78"/>
                    <a:pt x="0" y="50"/>
                  </a:cubicBezTo>
                  <a:cubicBezTo>
                    <a:pt x="0" y="23"/>
                    <a:pt x="23" y="0"/>
                    <a:pt x="50" y="0"/>
                  </a:cubicBezTo>
                  <a:close/>
                  <a:moveTo>
                    <a:pt x="750" y="0"/>
                  </a:moveTo>
                  <a:lnTo>
                    <a:pt x="1050" y="0"/>
                  </a:lnTo>
                  <a:cubicBezTo>
                    <a:pt x="1078" y="0"/>
                    <a:pt x="1100" y="23"/>
                    <a:pt x="1100" y="50"/>
                  </a:cubicBezTo>
                  <a:cubicBezTo>
                    <a:pt x="1100" y="78"/>
                    <a:pt x="1078" y="100"/>
                    <a:pt x="1050" y="100"/>
                  </a:cubicBezTo>
                  <a:lnTo>
                    <a:pt x="750" y="100"/>
                  </a:lnTo>
                  <a:cubicBezTo>
                    <a:pt x="723" y="100"/>
                    <a:pt x="700" y="78"/>
                    <a:pt x="700" y="50"/>
                  </a:cubicBezTo>
                  <a:cubicBezTo>
                    <a:pt x="700" y="23"/>
                    <a:pt x="723" y="0"/>
                    <a:pt x="750" y="0"/>
                  </a:cubicBezTo>
                  <a:close/>
                  <a:moveTo>
                    <a:pt x="1450" y="0"/>
                  </a:moveTo>
                  <a:lnTo>
                    <a:pt x="1750" y="0"/>
                  </a:lnTo>
                  <a:cubicBezTo>
                    <a:pt x="1778" y="0"/>
                    <a:pt x="1800" y="23"/>
                    <a:pt x="1800" y="50"/>
                  </a:cubicBezTo>
                  <a:cubicBezTo>
                    <a:pt x="1800" y="78"/>
                    <a:pt x="1778" y="100"/>
                    <a:pt x="1750" y="100"/>
                  </a:cubicBezTo>
                  <a:lnTo>
                    <a:pt x="1450" y="100"/>
                  </a:lnTo>
                  <a:cubicBezTo>
                    <a:pt x="1423" y="100"/>
                    <a:pt x="1400" y="78"/>
                    <a:pt x="1400" y="50"/>
                  </a:cubicBezTo>
                  <a:cubicBezTo>
                    <a:pt x="1400" y="23"/>
                    <a:pt x="1423" y="0"/>
                    <a:pt x="1450" y="0"/>
                  </a:cubicBezTo>
                  <a:close/>
                  <a:moveTo>
                    <a:pt x="2150" y="0"/>
                  </a:moveTo>
                  <a:lnTo>
                    <a:pt x="2450" y="0"/>
                  </a:lnTo>
                  <a:cubicBezTo>
                    <a:pt x="2478" y="0"/>
                    <a:pt x="2500" y="23"/>
                    <a:pt x="2500" y="50"/>
                  </a:cubicBezTo>
                  <a:cubicBezTo>
                    <a:pt x="2500" y="78"/>
                    <a:pt x="2478" y="100"/>
                    <a:pt x="2450" y="100"/>
                  </a:cubicBezTo>
                  <a:lnTo>
                    <a:pt x="2150" y="100"/>
                  </a:lnTo>
                  <a:cubicBezTo>
                    <a:pt x="2123" y="100"/>
                    <a:pt x="2100" y="78"/>
                    <a:pt x="2100" y="50"/>
                  </a:cubicBezTo>
                  <a:cubicBezTo>
                    <a:pt x="2100" y="23"/>
                    <a:pt x="2123" y="0"/>
                    <a:pt x="2150" y="0"/>
                  </a:cubicBezTo>
                  <a:close/>
                  <a:moveTo>
                    <a:pt x="2850" y="0"/>
                  </a:moveTo>
                  <a:lnTo>
                    <a:pt x="3150" y="0"/>
                  </a:lnTo>
                  <a:cubicBezTo>
                    <a:pt x="3178" y="0"/>
                    <a:pt x="3200" y="23"/>
                    <a:pt x="3200" y="50"/>
                  </a:cubicBezTo>
                  <a:cubicBezTo>
                    <a:pt x="3200" y="78"/>
                    <a:pt x="3178" y="100"/>
                    <a:pt x="3150" y="100"/>
                  </a:cubicBezTo>
                  <a:lnTo>
                    <a:pt x="2850" y="100"/>
                  </a:lnTo>
                  <a:cubicBezTo>
                    <a:pt x="2823" y="100"/>
                    <a:pt x="2800" y="78"/>
                    <a:pt x="2800" y="50"/>
                  </a:cubicBezTo>
                  <a:cubicBezTo>
                    <a:pt x="2800" y="23"/>
                    <a:pt x="2823" y="0"/>
                    <a:pt x="2850" y="0"/>
                  </a:cubicBezTo>
                  <a:close/>
                  <a:moveTo>
                    <a:pt x="3550" y="0"/>
                  </a:moveTo>
                  <a:lnTo>
                    <a:pt x="3850" y="0"/>
                  </a:lnTo>
                  <a:cubicBezTo>
                    <a:pt x="3878" y="0"/>
                    <a:pt x="3900" y="23"/>
                    <a:pt x="3900" y="50"/>
                  </a:cubicBezTo>
                  <a:cubicBezTo>
                    <a:pt x="3900" y="78"/>
                    <a:pt x="3878" y="100"/>
                    <a:pt x="3850" y="100"/>
                  </a:cubicBezTo>
                  <a:lnTo>
                    <a:pt x="3550" y="100"/>
                  </a:lnTo>
                  <a:cubicBezTo>
                    <a:pt x="3523" y="100"/>
                    <a:pt x="3500" y="78"/>
                    <a:pt x="3500" y="50"/>
                  </a:cubicBezTo>
                  <a:cubicBezTo>
                    <a:pt x="3500" y="23"/>
                    <a:pt x="3523" y="0"/>
                    <a:pt x="3550" y="0"/>
                  </a:cubicBezTo>
                  <a:close/>
                  <a:moveTo>
                    <a:pt x="4250" y="0"/>
                  </a:moveTo>
                  <a:lnTo>
                    <a:pt x="4550" y="0"/>
                  </a:lnTo>
                  <a:cubicBezTo>
                    <a:pt x="4578" y="0"/>
                    <a:pt x="4600" y="23"/>
                    <a:pt x="4600" y="50"/>
                  </a:cubicBezTo>
                  <a:cubicBezTo>
                    <a:pt x="4600" y="78"/>
                    <a:pt x="4578" y="100"/>
                    <a:pt x="4550" y="100"/>
                  </a:cubicBezTo>
                  <a:lnTo>
                    <a:pt x="4250" y="100"/>
                  </a:lnTo>
                  <a:cubicBezTo>
                    <a:pt x="4223" y="100"/>
                    <a:pt x="4200" y="78"/>
                    <a:pt x="4200" y="50"/>
                  </a:cubicBezTo>
                  <a:cubicBezTo>
                    <a:pt x="4200" y="23"/>
                    <a:pt x="4223" y="0"/>
                    <a:pt x="4250" y="0"/>
                  </a:cubicBezTo>
                  <a:close/>
                  <a:moveTo>
                    <a:pt x="4950" y="0"/>
                  </a:moveTo>
                  <a:lnTo>
                    <a:pt x="5250" y="0"/>
                  </a:lnTo>
                  <a:cubicBezTo>
                    <a:pt x="5278" y="0"/>
                    <a:pt x="5300" y="23"/>
                    <a:pt x="5300" y="50"/>
                  </a:cubicBezTo>
                  <a:cubicBezTo>
                    <a:pt x="5300" y="78"/>
                    <a:pt x="5278" y="100"/>
                    <a:pt x="5250" y="100"/>
                  </a:cubicBezTo>
                  <a:lnTo>
                    <a:pt x="4950" y="100"/>
                  </a:lnTo>
                  <a:cubicBezTo>
                    <a:pt x="4923" y="100"/>
                    <a:pt x="4900" y="78"/>
                    <a:pt x="4900" y="50"/>
                  </a:cubicBezTo>
                  <a:cubicBezTo>
                    <a:pt x="4900" y="23"/>
                    <a:pt x="4923" y="0"/>
                    <a:pt x="4950" y="0"/>
                  </a:cubicBezTo>
                  <a:close/>
                  <a:moveTo>
                    <a:pt x="5650" y="0"/>
                  </a:moveTo>
                  <a:lnTo>
                    <a:pt x="5950" y="0"/>
                  </a:lnTo>
                  <a:cubicBezTo>
                    <a:pt x="5978" y="0"/>
                    <a:pt x="6000" y="23"/>
                    <a:pt x="6000" y="50"/>
                  </a:cubicBezTo>
                  <a:cubicBezTo>
                    <a:pt x="6000" y="78"/>
                    <a:pt x="5978" y="100"/>
                    <a:pt x="5950" y="100"/>
                  </a:cubicBezTo>
                  <a:lnTo>
                    <a:pt x="5650" y="100"/>
                  </a:lnTo>
                  <a:cubicBezTo>
                    <a:pt x="5623" y="100"/>
                    <a:pt x="5600" y="78"/>
                    <a:pt x="5600" y="50"/>
                  </a:cubicBezTo>
                  <a:cubicBezTo>
                    <a:pt x="5600" y="23"/>
                    <a:pt x="5623" y="0"/>
                    <a:pt x="5650" y="0"/>
                  </a:cubicBezTo>
                  <a:close/>
                  <a:moveTo>
                    <a:pt x="6350" y="0"/>
                  </a:moveTo>
                  <a:lnTo>
                    <a:pt x="6650" y="0"/>
                  </a:lnTo>
                  <a:cubicBezTo>
                    <a:pt x="6678" y="0"/>
                    <a:pt x="6700" y="23"/>
                    <a:pt x="6700" y="50"/>
                  </a:cubicBezTo>
                  <a:cubicBezTo>
                    <a:pt x="6700" y="78"/>
                    <a:pt x="6678" y="100"/>
                    <a:pt x="6650" y="100"/>
                  </a:cubicBezTo>
                  <a:lnTo>
                    <a:pt x="6350" y="100"/>
                  </a:lnTo>
                  <a:cubicBezTo>
                    <a:pt x="6323" y="100"/>
                    <a:pt x="6300" y="78"/>
                    <a:pt x="6300" y="50"/>
                  </a:cubicBezTo>
                  <a:cubicBezTo>
                    <a:pt x="6300" y="23"/>
                    <a:pt x="6323" y="0"/>
                    <a:pt x="6350" y="0"/>
                  </a:cubicBezTo>
                  <a:close/>
                  <a:moveTo>
                    <a:pt x="7050" y="0"/>
                  </a:moveTo>
                  <a:lnTo>
                    <a:pt x="7350" y="0"/>
                  </a:lnTo>
                  <a:cubicBezTo>
                    <a:pt x="7378" y="0"/>
                    <a:pt x="7400" y="23"/>
                    <a:pt x="7400" y="50"/>
                  </a:cubicBezTo>
                  <a:cubicBezTo>
                    <a:pt x="7400" y="78"/>
                    <a:pt x="7378" y="100"/>
                    <a:pt x="7350" y="100"/>
                  </a:cubicBezTo>
                  <a:lnTo>
                    <a:pt x="7050" y="100"/>
                  </a:lnTo>
                  <a:cubicBezTo>
                    <a:pt x="7023" y="100"/>
                    <a:pt x="7000" y="78"/>
                    <a:pt x="7000" y="50"/>
                  </a:cubicBezTo>
                  <a:cubicBezTo>
                    <a:pt x="7000" y="23"/>
                    <a:pt x="7023" y="0"/>
                    <a:pt x="7050" y="0"/>
                  </a:cubicBezTo>
                  <a:close/>
                  <a:moveTo>
                    <a:pt x="7750" y="0"/>
                  </a:moveTo>
                  <a:lnTo>
                    <a:pt x="8050" y="0"/>
                  </a:lnTo>
                  <a:cubicBezTo>
                    <a:pt x="8078" y="0"/>
                    <a:pt x="8100" y="23"/>
                    <a:pt x="8100" y="50"/>
                  </a:cubicBezTo>
                  <a:cubicBezTo>
                    <a:pt x="8100" y="78"/>
                    <a:pt x="8078" y="100"/>
                    <a:pt x="8050" y="100"/>
                  </a:cubicBezTo>
                  <a:lnTo>
                    <a:pt x="7750" y="100"/>
                  </a:lnTo>
                  <a:cubicBezTo>
                    <a:pt x="7723" y="100"/>
                    <a:pt x="7700" y="78"/>
                    <a:pt x="7700" y="50"/>
                  </a:cubicBezTo>
                  <a:cubicBezTo>
                    <a:pt x="7700" y="23"/>
                    <a:pt x="7723" y="0"/>
                    <a:pt x="7750" y="0"/>
                  </a:cubicBezTo>
                  <a:close/>
                  <a:moveTo>
                    <a:pt x="8450" y="0"/>
                  </a:moveTo>
                  <a:lnTo>
                    <a:pt x="8750" y="0"/>
                  </a:lnTo>
                  <a:cubicBezTo>
                    <a:pt x="8778" y="0"/>
                    <a:pt x="8800" y="23"/>
                    <a:pt x="8800" y="50"/>
                  </a:cubicBezTo>
                  <a:cubicBezTo>
                    <a:pt x="8800" y="78"/>
                    <a:pt x="8778" y="100"/>
                    <a:pt x="8750" y="100"/>
                  </a:cubicBezTo>
                  <a:lnTo>
                    <a:pt x="8450" y="100"/>
                  </a:lnTo>
                  <a:cubicBezTo>
                    <a:pt x="8423" y="100"/>
                    <a:pt x="8400" y="78"/>
                    <a:pt x="8400" y="50"/>
                  </a:cubicBezTo>
                  <a:cubicBezTo>
                    <a:pt x="8400" y="23"/>
                    <a:pt x="8423" y="0"/>
                    <a:pt x="8450" y="0"/>
                  </a:cubicBezTo>
                  <a:close/>
                  <a:moveTo>
                    <a:pt x="9150" y="0"/>
                  </a:moveTo>
                  <a:lnTo>
                    <a:pt x="9450" y="0"/>
                  </a:lnTo>
                  <a:cubicBezTo>
                    <a:pt x="9478" y="0"/>
                    <a:pt x="9500" y="23"/>
                    <a:pt x="9500" y="50"/>
                  </a:cubicBezTo>
                  <a:cubicBezTo>
                    <a:pt x="9500" y="78"/>
                    <a:pt x="9478" y="100"/>
                    <a:pt x="9450" y="100"/>
                  </a:cubicBezTo>
                  <a:lnTo>
                    <a:pt x="9150" y="100"/>
                  </a:lnTo>
                  <a:cubicBezTo>
                    <a:pt x="9123" y="100"/>
                    <a:pt x="9100" y="78"/>
                    <a:pt x="9100" y="50"/>
                  </a:cubicBezTo>
                  <a:cubicBezTo>
                    <a:pt x="9100" y="23"/>
                    <a:pt x="9123" y="0"/>
                    <a:pt x="9150" y="0"/>
                  </a:cubicBezTo>
                  <a:close/>
                  <a:moveTo>
                    <a:pt x="9850" y="0"/>
                  </a:moveTo>
                  <a:lnTo>
                    <a:pt x="10150" y="0"/>
                  </a:lnTo>
                  <a:cubicBezTo>
                    <a:pt x="10178" y="0"/>
                    <a:pt x="10200" y="23"/>
                    <a:pt x="10200" y="50"/>
                  </a:cubicBezTo>
                  <a:cubicBezTo>
                    <a:pt x="10200" y="78"/>
                    <a:pt x="10178" y="100"/>
                    <a:pt x="10150" y="100"/>
                  </a:cubicBezTo>
                  <a:lnTo>
                    <a:pt x="9850" y="100"/>
                  </a:lnTo>
                  <a:cubicBezTo>
                    <a:pt x="9823" y="100"/>
                    <a:pt x="9800" y="78"/>
                    <a:pt x="9800" y="50"/>
                  </a:cubicBezTo>
                  <a:cubicBezTo>
                    <a:pt x="9800" y="23"/>
                    <a:pt x="9823" y="0"/>
                    <a:pt x="9850" y="0"/>
                  </a:cubicBezTo>
                  <a:close/>
                  <a:moveTo>
                    <a:pt x="10550" y="0"/>
                  </a:moveTo>
                  <a:lnTo>
                    <a:pt x="10850" y="0"/>
                  </a:lnTo>
                  <a:cubicBezTo>
                    <a:pt x="10878" y="0"/>
                    <a:pt x="10900" y="23"/>
                    <a:pt x="10900" y="50"/>
                  </a:cubicBezTo>
                  <a:cubicBezTo>
                    <a:pt x="10900" y="78"/>
                    <a:pt x="10878" y="100"/>
                    <a:pt x="10850" y="100"/>
                  </a:cubicBezTo>
                  <a:lnTo>
                    <a:pt x="10550" y="100"/>
                  </a:lnTo>
                  <a:cubicBezTo>
                    <a:pt x="10523" y="100"/>
                    <a:pt x="10500" y="78"/>
                    <a:pt x="10500" y="50"/>
                  </a:cubicBezTo>
                  <a:cubicBezTo>
                    <a:pt x="10500" y="23"/>
                    <a:pt x="10523" y="0"/>
                    <a:pt x="10550" y="0"/>
                  </a:cubicBezTo>
                  <a:close/>
                  <a:moveTo>
                    <a:pt x="11250" y="0"/>
                  </a:moveTo>
                  <a:lnTo>
                    <a:pt x="11550" y="0"/>
                  </a:lnTo>
                  <a:cubicBezTo>
                    <a:pt x="11578" y="0"/>
                    <a:pt x="11600" y="23"/>
                    <a:pt x="11600" y="50"/>
                  </a:cubicBezTo>
                  <a:cubicBezTo>
                    <a:pt x="11600" y="78"/>
                    <a:pt x="11578" y="100"/>
                    <a:pt x="11550" y="100"/>
                  </a:cubicBezTo>
                  <a:lnTo>
                    <a:pt x="11250" y="100"/>
                  </a:lnTo>
                  <a:cubicBezTo>
                    <a:pt x="11223" y="100"/>
                    <a:pt x="11200" y="78"/>
                    <a:pt x="11200" y="50"/>
                  </a:cubicBezTo>
                  <a:cubicBezTo>
                    <a:pt x="11200" y="23"/>
                    <a:pt x="11223" y="0"/>
                    <a:pt x="11250" y="0"/>
                  </a:cubicBezTo>
                  <a:close/>
                  <a:moveTo>
                    <a:pt x="11950" y="0"/>
                  </a:moveTo>
                  <a:lnTo>
                    <a:pt x="12050" y="0"/>
                  </a:lnTo>
                  <a:cubicBezTo>
                    <a:pt x="12078" y="0"/>
                    <a:pt x="12100" y="23"/>
                    <a:pt x="12100" y="50"/>
                  </a:cubicBezTo>
                  <a:cubicBezTo>
                    <a:pt x="12100" y="78"/>
                    <a:pt x="12078" y="100"/>
                    <a:pt x="12050" y="100"/>
                  </a:cubicBezTo>
                  <a:lnTo>
                    <a:pt x="11950" y="100"/>
                  </a:lnTo>
                  <a:cubicBezTo>
                    <a:pt x="11923" y="100"/>
                    <a:pt x="11900" y="78"/>
                    <a:pt x="11900" y="50"/>
                  </a:cubicBezTo>
                  <a:cubicBezTo>
                    <a:pt x="11900" y="23"/>
                    <a:pt x="11923" y="0"/>
                    <a:pt x="11950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3136900" y="3842703"/>
              <a:ext cx="458788" cy="34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3238500" y="3943350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13"/>
            <p:cNvSpPr>
              <a:spLocks noChangeArrowheads="1"/>
            </p:cNvSpPr>
            <p:nvPr/>
          </p:nvSpPr>
          <p:spPr bwMode="auto">
            <a:xfrm>
              <a:off x="2545080" y="5341620"/>
              <a:ext cx="10900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2359025" y="3798253"/>
              <a:ext cx="36353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2473960" y="3842703"/>
              <a:ext cx="12984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1901825" y="3641090"/>
              <a:ext cx="27411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 m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2127250" y="3660140"/>
              <a:ext cx="4007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22"/>
            <p:cNvSpPr>
              <a:spLocks noChangeArrowheads="1"/>
            </p:cNvSpPr>
            <p:nvPr/>
          </p:nvSpPr>
          <p:spPr bwMode="auto">
            <a:xfrm>
              <a:off x="1235075" y="4115753"/>
              <a:ext cx="1410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1377950" y="4101465"/>
              <a:ext cx="4488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24"/>
            <p:cNvSpPr>
              <a:spLocks noChangeArrowheads="1"/>
            </p:cNvSpPr>
            <p:nvPr/>
          </p:nvSpPr>
          <p:spPr bwMode="auto">
            <a:xfrm>
              <a:off x="1420813" y="4101465"/>
              <a:ext cx="2084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2419350" y="3505200"/>
              <a:ext cx="9525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angle 29"/>
            <p:cNvSpPr>
              <a:spLocks noChangeArrowheads="1"/>
            </p:cNvSpPr>
            <p:nvPr/>
          </p:nvSpPr>
          <p:spPr bwMode="auto">
            <a:xfrm>
              <a:off x="876300" y="4558665"/>
              <a:ext cx="76358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966788" y="4603115"/>
              <a:ext cx="37991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400 N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31"/>
            <p:cNvSpPr>
              <a:spLocks noChangeArrowheads="1"/>
            </p:cNvSpPr>
            <p:nvPr/>
          </p:nvSpPr>
          <p:spPr bwMode="auto">
            <a:xfrm>
              <a:off x="1301750" y="4603115"/>
              <a:ext cx="3206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32"/>
            <p:cNvSpPr>
              <a:spLocks noChangeArrowheads="1"/>
            </p:cNvSpPr>
            <p:nvPr/>
          </p:nvSpPr>
          <p:spPr bwMode="auto">
            <a:xfrm>
              <a:off x="2362200" y="4037965"/>
              <a:ext cx="163513" cy="1558925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33"/>
            <p:cNvSpPr>
              <a:spLocks noChangeArrowheads="1"/>
            </p:cNvSpPr>
            <p:nvPr/>
          </p:nvSpPr>
          <p:spPr bwMode="auto">
            <a:xfrm>
              <a:off x="2371725" y="4037965"/>
              <a:ext cx="142875" cy="1558925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1154113" y="4026853"/>
              <a:ext cx="546100" cy="581025"/>
            </a:xfrm>
            <a:custGeom>
              <a:avLst/>
              <a:gdLst/>
              <a:ahLst/>
              <a:cxnLst>
                <a:cxn ang="0">
                  <a:pos x="344" y="12"/>
                </a:cxn>
                <a:cxn ang="0">
                  <a:pos x="37" y="339"/>
                </a:cxn>
                <a:cxn ang="0">
                  <a:pos x="24" y="327"/>
                </a:cxn>
                <a:cxn ang="0">
                  <a:pos x="330" y="0"/>
                </a:cxn>
                <a:cxn ang="0">
                  <a:pos x="344" y="12"/>
                </a:cxn>
                <a:cxn ang="0">
                  <a:pos x="57" y="345"/>
                </a:cxn>
                <a:cxn ang="0">
                  <a:pos x="0" y="366"/>
                </a:cxn>
                <a:cxn ang="0">
                  <a:pos x="17" y="308"/>
                </a:cxn>
                <a:cxn ang="0">
                  <a:pos x="57" y="345"/>
                </a:cxn>
              </a:cxnLst>
              <a:rect l="0" t="0" r="r" b="b"/>
              <a:pathLst>
                <a:path w="344" h="366">
                  <a:moveTo>
                    <a:pt x="344" y="12"/>
                  </a:moveTo>
                  <a:lnTo>
                    <a:pt x="37" y="339"/>
                  </a:lnTo>
                  <a:lnTo>
                    <a:pt x="24" y="327"/>
                  </a:lnTo>
                  <a:lnTo>
                    <a:pt x="330" y="0"/>
                  </a:lnTo>
                  <a:lnTo>
                    <a:pt x="344" y="12"/>
                  </a:lnTo>
                  <a:close/>
                  <a:moveTo>
                    <a:pt x="57" y="345"/>
                  </a:moveTo>
                  <a:lnTo>
                    <a:pt x="0" y="366"/>
                  </a:lnTo>
                  <a:lnTo>
                    <a:pt x="17" y="308"/>
                  </a:lnTo>
                  <a:lnTo>
                    <a:pt x="57" y="345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36"/>
            <p:cNvSpPr>
              <a:spLocks noChangeShapeType="1"/>
            </p:cNvSpPr>
            <p:nvPr/>
          </p:nvSpPr>
          <p:spPr bwMode="auto">
            <a:xfrm>
              <a:off x="2449830" y="3722370"/>
              <a:ext cx="1588" cy="1828800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4" name="Group 39"/>
            <p:cNvGrpSpPr>
              <a:grpSpLocks/>
            </p:cNvGrpSpPr>
            <p:nvPr/>
          </p:nvGrpSpPr>
          <p:grpSpPr bwMode="auto">
            <a:xfrm>
              <a:off x="1752600" y="5539740"/>
              <a:ext cx="1376363" cy="114300"/>
              <a:chOff x="1253" y="2499"/>
              <a:chExt cx="867" cy="72"/>
            </a:xfrm>
          </p:grpSpPr>
          <p:sp>
            <p:nvSpPr>
              <p:cNvPr id="36" name="Rectangle 37"/>
              <p:cNvSpPr>
                <a:spLocks noChangeArrowheads="1"/>
              </p:cNvSpPr>
              <p:nvPr/>
            </p:nvSpPr>
            <p:spPr bwMode="auto">
              <a:xfrm>
                <a:off x="1253" y="2499"/>
                <a:ext cx="867" cy="72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38"/>
              <p:cNvSpPr>
                <a:spLocks noChangeArrowheads="1"/>
              </p:cNvSpPr>
              <p:nvPr/>
            </p:nvSpPr>
            <p:spPr bwMode="auto">
              <a:xfrm>
                <a:off x="1253" y="2499"/>
                <a:ext cx="867" cy="72"/>
              </a:xfrm>
              <a:prstGeom prst="rect">
                <a:avLst/>
              </a:prstGeom>
              <a:noFill/>
              <a:ln w="6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5" name="Freeform 40"/>
            <p:cNvSpPr>
              <a:spLocks/>
            </p:cNvSpPr>
            <p:nvPr/>
          </p:nvSpPr>
          <p:spPr bwMode="auto">
            <a:xfrm>
              <a:off x="1441450" y="4033203"/>
              <a:ext cx="107950" cy="1635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8" y="103"/>
                </a:cxn>
              </a:cxnLst>
              <a:rect l="0" t="0" r="r" b="b"/>
              <a:pathLst>
                <a:path w="68" h="103">
                  <a:moveTo>
                    <a:pt x="6" y="0"/>
                  </a:moveTo>
                  <a:cubicBezTo>
                    <a:pt x="0" y="53"/>
                    <a:pt x="28" y="99"/>
                    <a:pt x="68" y="103"/>
                  </a:cubicBezTo>
                </a:path>
              </a:pathLst>
            </a:cu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6" name="Group 43"/>
            <p:cNvGrpSpPr>
              <a:grpSpLocks/>
            </p:cNvGrpSpPr>
            <p:nvPr/>
          </p:nvGrpSpPr>
          <p:grpSpPr bwMode="auto">
            <a:xfrm>
              <a:off x="1678307" y="4047491"/>
              <a:ext cx="698501" cy="696913"/>
              <a:chOff x="1194" y="1280"/>
              <a:chExt cx="440" cy="439"/>
            </a:xfrm>
          </p:grpSpPr>
          <p:sp>
            <p:nvSpPr>
              <p:cNvPr id="34" name="Freeform 41"/>
              <p:cNvSpPr>
                <a:spLocks/>
              </p:cNvSpPr>
              <p:nvPr/>
            </p:nvSpPr>
            <p:spPr bwMode="auto">
              <a:xfrm>
                <a:off x="1194" y="1287"/>
                <a:ext cx="433" cy="432"/>
              </a:xfrm>
              <a:custGeom>
                <a:avLst/>
                <a:gdLst/>
                <a:ahLst/>
                <a:cxnLst>
                  <a:cxn ang="0">
                    <a:pos x="433" y="432"/>
                  </a:cxn>
                  <a:cxn ang="0">
                    <a:pos x="433" y="0"/>
                  </a:cxn>
                  <a:cxn ang="0">
                    <a:pos x="0" y="0"/>
                  </a:cxn>
                  <a:cxn ang="0">
                    <a:pos x="433" y="432"/>
                  </a:cxn>
                </a:cxnLst>
                <a:rect l="0" t="0" r="r" b="b"/>
                <a:pathLst>
                  <a:path w="433" h="432">
                    <a:moveTo>
                      <a:pt x="433" y="432"/>
                    </a:moveTo>
                    <a:lnTo>
                      <a:pt x="433" y="0"/>
                    </a:lnTo>
                    <a:lnTo>
                      <a:pt x="0" y="0"/>
                    </a:lnTo>
                    <a:lnTo>
                      <a:pt x="433" y="43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42"/>
              <p:cNvSpPr>
                <a:spLocks/>
              </p:cNvSpPr>
              <p:nvPr/>
            </p:nvSpPr>
            <p:spPr bwMode="auto">
              <a:xfrm>
                <a:off x="1201" y="1280"/>
                <a:ext cx="433" cy="432"/>
              </a:xfrm>
              <a:custGeom>
                <a:avLst/>
                <a:gdLst/>
                <a:ahLst/>
                <a:cxnLst>
                  <a:cxn ang="0">
                    <a:pos x="433" y="432"/>
                  </a:cxn>
                  <a:cxn ang="0">
                    <a:pos x="433" y="0"/>
                  </a:cxn>
                  <a:cxn ang="0">
                    <a:pos x="0" y="0"/>
                  </a:cxn>
                  <a:cxn ang="0">
                    <a:pos x="433" y="432"/>
                  </a:cxn>
                </a:cxnLst>
                <a:rect l="0" t="0" r="r" b="b"/>
                <a:pathLst>
                  <a:path w="433" h="432">
                    <a:moveTo>
                      <a:pt x="433" y="432"/>
                    </a:moveTo>
                    <a:lnTo>
                      <a:pt x="433" y="0"/>
                    </a:lnTo>
                    <a:lnTo>
                      <a:pt x="0" y="0"/>
                    </a:lnTo>
                    <a:lnTo>
                      <a:pt x="433" y="432"/>
                    </a:ln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2667000" y="4042410"/>
              <a:ext cx="45719" cy="1489075"/>
            </a:xfrm>
            <a:custGeom>
              <a:avLst/>
              <a:gdLst/>
              <a:ahLst/>
              <a:cxnLst>
                <a:cxn ang="0">
                  <a:pos x="467" y="666"/>
                </a:cxn>
                <a:cxn ang="0">
                  <a:pos x="467" y="19733"/>
                </a:cxn>
                <a:cxn ang="0">
                  <a:pos x="400" y="19800"/>
                </a:cxn>
                <a:cxn ang="0">
                  <a:pos x="334" y="19733"/>
                </a:cxn>
                <a:cxn ang="0">
                  <a:pos x="334" y="666"/>
                </a:cxn>
                <a:cxn ang="0">
                  <a:pos x="400" y="600"/>
                </a:cxn>
                <a:cxn ang="0">
                  <a:pos x="467" y="666"/>
                </a:cxn>
                <a:cxn ang="0">
                  <a:pos x="0" y="800"/>
                </a:cxn>
                <a:cxn ang="0">
                  <a:pos x="400" y="0"/>
                </a:cxn>
                <a:cxn ang="0">
                  <a:pos x="800" y="800"/>
                </a:cxn>
                <a:cxn ang="0">
                  <a:pos x="0" y="800"/>
                </a:cxn>
                <a:cxn ang="0">
                  <a:pos x="800" y="19600"/>
                </a:cxn>
                <a:cxn ang="0">
                  <a:pos x="400" y="20400"/>
                </a:cxn>
                <a:cxn ang="0">
                  <a:pos x="0" y="19600"/>
                </a:cxn>
                <a:cxn ang="0">
                  <a:pos x="800" y="19600"/>
                </a:cxn>
              </a:cxnLst>
              <a:rect l="0" t="0" r="r" b="b"/>
              <a:pathLst>
                <a:path w="800" h="20400">
                  <a:moveTo>
                    <a:pt x="467" y="666"/>
                  </a:moveTo>
                  <a:lnTo>
                    <a:pt x="467" y="19733"/>
                  </a:lnTo>
                  <a:cubicBezTo>
                    <a:pt x="467" y="19770"/>
                    <a:pt x="437" y="19800"/>
                    <a:pt x="400" y="19800"/>
                  </a:cubicBezTo>
                  <a:cubicBezTo>
                    <a:pt x="364" y="19800"/>
                    <a:pt x="334" y="19770"/>
                    <a:pt x="334" y="19733"/>
                  </a:cubicBezTo>
                  <a:lnTo>
                    <a:pt x="334" y="666"/>
                  </a:lnTo>
                  <a:cubicBezTo>
                    <a:pt x="334" y="630"/>
                    <a:pt x="364" y="600"/>
                    <a:pt x="400" y="600"/>
                  </a:cubicBezTo>
                  <a:cubicBezTo>
                    <a:pt x="437" y="600"/>
                    <a:pt x="467" y="630"/>
                    <a:pt x="467" y="666"/>
                  </a:cubicBezTo>
                  <a:close/>
                  <a:moveTo>
                    <a:pt x="0" y="800"/>
                  </a:moveTo>
                  <a:lnTo>
                    <a:pt x="400" y="0"/>
                  </a:lnTo>
                  <a:lnTo>
                    <a:pt x="800" y="800"/>
                  </a:lnTo>
                  <a:lnTo>
                    <a:pt x="0" y="800"/>
                  </a:lnTo>
                  <a:close/>
                  <a:moveTo>
                    <a:pt x="800" y="19600"/>
                  </a:moveTo>
                  <a:lnTo>
                    <a:pt x="400" y="20400"/>
                  </a:lnTo>
                  <a:lnTo>
                    <a:pt x="0" y="19600"/>
                  </a:lnTo>
                  <a:lnTo>
                    <a:pt x="800" y="196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46"/>
            <p:cNvSpPr>
              <a:spLocks noChangeArrowheads="1"/>
            </p:cNvSpPr>
            <p:nvPr/>
          </p:nvSpPr>
          <p:spPr bwMode="auto">
            <a:xfrm>
              <a:off x="2678113" y="4869815"/>
              <a:ext cx="53498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47"/>
            <p:cNvSpPr>
              <a:spLocks noChangeArrowheads="1"/>
            </p:cNvSpPr>
            <p:nvPr/>
          </p:nvSpPr>
          <p:spPr bwMode="auto">
            <a:xfrm>
              <a:off x="2743200" y="4636770"/>
              <a:ext cx="27411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 m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ectangle 48"/>
            <p:cNvSpPr>
              <a:spLocks noChangeArrowheads="1"/>
            </p:cNvSpPr>
            <p:nvPr/>
          </p:nvSpPr>
          <p:spPr bwMode="auto">
            <a:xfrm>
              <a:off x="3044825" y="4915853"/>
              <a:ext cx="4007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Line 49"/>
            <p:cNvSpPr>
              <a:spLocks noChangeShapeType="1"/>
            </p:cNvSpPr>
            <p:nvPr/>
          </p:nvSpPr>
          <p:spPr bwMode="auto">
            <a:xfrm>
              <a:off x="1684338" y="3779203"/>
              <a:ext cx="1588" cy="112713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1684338" y="3804603"/>
              <a:ext cx="765175" cy="74613"/>
            </a:xfrm>
            <a:custGeom>
              <a:avLst/>
              <a:gdLst/>
              <a:ahLst/>
              <a:cxnLst>
                <a:cxn ang="0">
                  <a:pos x="667" y="333"/>
                </a:cxn>
                <a:cxn ang="0">
                  <a:pos x="7334" y="333"/>
                </a:cxn>
                <a:cxn ang="0">
                  <a:pos x="7400" y="400"/>
                </a:cxn>
                <a:cxn ang="0">
                  <a:pos x="7334" y="466"/>
                </a:cxn>
                <a:cxn ang="0">
                  <a:pos x="667" y="466"/>
                </a:cxn>
                <a:cxn ang="0">
                  <a:pos x="600" y="400"/>
                </a:cxn>
                <a:cxn ang="0">
                  <a:pos x="667" y="333"/>
                </a:cxn>
                <a:cxn ang="0">
                  <a:pos x="800" y="800"/>
                </a:cxn>
                <a:cxn ang="0">
                  <a:pos x="0" y="400"/>
                </a:cxn>
                <a:cxn ang="0">
                  <a:pos x="800" y="0"/>
                </a:cxn>
                <a:cxn ang="0">
                  <a:pos x="800" y="800"/>
                </a:cxn>
                <a:cxn ang="0">
                  <a:pos x="7200" y="0"/>
                </a:cxn>
                <a:cxn ang="0">
                  <a:pos x="8000" y="400"/>
                </a:cxn>
                <a:cxn ang="0">
                  <a:pos x="7200" y="800"/>
                </a:cxn>
                <a:cxn ang="0">
                  <a:pos x="7200" y="0"/>
                </a:cxn>
              </a:cxnLst>
              <a:rect l="0" t="0" r="r" b="b"/>
              <a:pathLst>
                <a:path w="8000" h="800">
                  <a:moveTo>
                    <a:pt x="667" y="333"/>
                  </a:moveTo>
                  <a:lnTo>
                    <a:pt x="7334" y="333"/>
                  </a:lnTo>
                  <a:cubicBezTo>
                    <a:pt x="7371" y="333"/>
                    <a:pt x="7400" y="363"/>
                    <a:pt x="7400" y="400"/>
                  </a:cubicBezTo>
                  <a:cubicBezTo>
                    <a:pt x="7400" y="437"/>
                    <a:pt x="7371" y="466"/>
                    <a:pt x="7334" y="466"/>
                  </a:cubicBezTo>
                  <a:lnTo>
                    <a:pt x="667" y="466"/>
                  </a:lnTo>
                  <a:cubicBezTo>
                    <a:pt x="630" y="466"/>
                    <a:pt x="600" y="437"/>
                    <a:pt x="600" y="400"/>
                  </a:cubicBezTo>
                  <a:cubicBezTo>
                    <a:pt x="600" y="363"/>
                    <a:pt x="630" y="333"/>
                    <a:pt x="667" y="333"/>
                  </a:cubicBezTo>
                  <a:close/>
                  <a:moveTo>
                    <a:pt x="800" y="800"/>
                  </a:moveTo>
                  <a:lnTo>
                    <a:pt x="0" y="400"/>
                  </a:lnTo>
                  <a:lnTo>
                    <a:pt x="800" y="0"/>
                  </a:lnTo>
                  <a:lnTo>
                    <a:pt x="800" y="800"/>
                  </a:lnTo>
                  <a:close/>
                  <a:moveTo>
                    <a:pt x="7200" y="0"/>
                  </a:moveTo>
                  <a:lnTo>
                    <a:pt x="8000" y="400"/>
                  </a:lnTo>
                  <a:lnTo>
                    <a:pt x="7200" y="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51"/>
            <p:cNvSpPr>
              <a:spLocks noChangeShapeType="1"/>
            </p:cNvSpPr>
            <p:nvPr/>
          </p:nvSpPr>
          <p:spPr bwMode="auto">
            <a:xfrm>
              <a:off x="2443163" y="4037965"/>
              <a:ext cx="763588" cy="1588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6F6CF-1B65-45A4-98EB-A490240B6435}" type="datetime1">
              <a:rPr lang="en-US" smtClean="0"/>
              <a:t>6/20/2016</a:t>
            </a:fld>
            <a:endParaRPr lang="en-US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718296" y="4953001"/>
          <a:ext cx="4953000" cy="766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3" imgW="2958840" imgH="457200" progId="Equation.3">
                  <p:embed/>
                </p:oleObj>
              </mc:Choice>
              <mc:Fallback>
                <p:oleObj name="Equation" r:id="rId3" imgW="2958840" imgH="4572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8296" y="4953001"/>
                        <a:ext cx="4953000" cy="7661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708896" y="2057400"/>
            <a:ext cx="3062288" cy="2148840"/>
            <a:chOff x="533400" y="3505200"/>
            <a:chExt cx="3062288" cy="2148840"/>
          </a:xfrm>
        </p:grpSpPr>
        <p:sp>
          <p:nvSpPr>
            <p:cNvPr id="6" name="Freeform 44"/>
            <p:cNvSpPr>
              <a:spLocks noEditPoints="1"/>
            </p:cNvSpPr>
            <p:nvPr/>
          </p:nvSpPr>
          <p:spPr bwMode="auto">
            <a:xfrm>
              <a:off x="533400" y="4033203"/>
              <a:ext cx="1155700" cy="9525"/>
            </a:xfrm>
            <a:custGeom>
              <a:avLst/>
              <a:gdLst/>
              <a:ahLst/>
              <a:cxnLst>
                <a:cxn ang="0">
                  <a:pos x="350" y="0"/>
                </a:cxn>
                <a:cxn ang="0">
                  <a:pos x="350" y="100"/>
                </a:cxn>
                <a:cxn ang="0">
                  <a:pos x="0" y="50"/>
                </a:cxn>
                <a:cxn ang="0">
                  <a:pos x="750" y="0"/>
                </a:cxn>
                <a:cxn ang="0">
                  <a:pos x="1100" y="50"/>
                </a:cxn>
                <a:cxn ang="0">
                  <a:pos x="750" y="100"/>
                </a:cxn>
                <a:cxn ang="0">
                  <a:pos x="750" y="0"/>
                </a:cxn>
                <a:cxn ang="0">
                  <a:pos x="1750" y="0"/>
                </a:cxn>
                <a:cxn ang="0">
                  <a:pos x="1750" y="100"/>
                </a:cxn>
                <a:cxn ang="0">
                  <a:pos x="1400" y="50"/>
                </a:cxn>
                <a:cxn ang="0">
                  <a:pos x="2150" y="0"/>
                </a:cxn>
                <a:cxn ang="0">
                  <a:pos x="2500" y="50"/>
                </a:cxn>
                <a:cxn ang="0">
                  <a:pos x="2150" y="100"/>
                </a:cxn>
                <a:cxn ang="0">
                  <a:pos x="2150" y="0"/>
                </a:cxn>
                <a:cxn ang="0">
                  <a:pos x="3150" y="0"/>
                </a:cxn>
                <a:cxn ang="0">
                  <a:pos x="3150" y="100"/>
                </a:cxn>
                <a:cxn ang="0">
                  <a:pos x="2800" y="50"/>
                </a:cxn>
                <a:cxn ang="0">
                  <a:pos x="3550" y="0"/>
                </a:cxn>
                <a:cxn ang="0">
                  <a:pos x="3900" y="50"/>
                </a:cxn>
                <a:cxn ang="0">
                  <a:pos x="3550" y="100"/>
                </a:cxn>
                <a:cxn ang="0">
                  <a:pos x="3550" y="0"/>
                </a:cxn>
                <a:cxn ang="0">
                  <a:pos x="4550" y="0"/>
                </a:cxn>
                <a:cxn ang="0">
                  <a:pos x="4550" y="100"/>
                </a:cxn>
                <a:cxn ang="0">
                  <a:pos x="4200" y="50"/>
                </a:cxn>
                <a:cxn ang="0">
                  <a:pos x="4950" y="0"/>
                </a:cxn>
                <a:cxn ang="0">
                  <a:pos x="5300" y="50"/>
                </a:cxn>
                <a:cxn ang="0">
                  <a:pos x="4950" y="100"/>
                </a:cxn>
                <a:cxn ang="0">
                  <a:pos x="4950" y="0"/>
                </a:cxn>
                <a:cxn ang="0">
                  <a:pos x="5950" y="0"/>
                </a:cxn>
                <a:cxn ang="0">
                  <a:pos x="5950" y="100"/>
                </a:cxn>
                <a:cxn ang="0">
                  <a:pos x="5600" y="50"/>
                </a:cxn>
                <a:cxn ang="0">
                  <a:pos x="6350" y="0"/>
                </a:cxn>
                <a:cxn ang="0">
                  <a:pos x="6700" y="50"/>
                </a:cxn>
                <a:cxn ang="0">
                  <a:pos x="6350" y="100"/>
                </a:cxn>
                <a:cxn ang="0">
                  <a:pos x="6350" y="0"/>
                </a:cxn>
                <a:cxn ang="0">
                  <a:pos x="7350" y="0"/>
                </a:cxn>
                <a:cxn ang="0">
                  <a:pos x="7350" y="100"/>
                </a:cxn>
                <a:cxn ang="0">
                  <a:pos x="7000" y="50"/>
                </a:cxn>
                <a:cxn ang="0">
                  <a:pos x="7750" y="0"/>
                </a:cxn>
                <a:cxn ang="0">
                  <a:pos x="8100" y="50"/>
                </a:cxn>
                <a:cxn ang="0">
                  <a:pos x="7750" y="100"/>
                </a:cxn>
                <a:cxn ang="0">
                  <a:pos x="7750" y="0"/>
                </a:cxn>
                <a:cxn ang="0">
                  <a:pos x="8750" y="0"/>
                </a:cxn>
                <a:cxn ang="0">
                  <a:pos x="8750" y="100"/>
                </a:cxn>
                <a:cxn ang="0">
                  <a:pos x="8400" y="50"/>
                </a:cxn>
                <a:cxn ang="0">
                  <a:pos x="9150" y="0"/>
                </a:cxn>
                <a:cxn ang="0">
                  <a:pos x="9500" y="50"/>
                </a:cxn>
                <a:cxn ang="0">
                  <a:pos x="9150" y="100"/>
                </a:cxn>
                <a:cxn ang="0">
                  <a:pos x="9150" y="0"/>
                </a:cxn>
                <a:cxn ang="0">
                  <a:pos x="10150" y="0"/>
                </a:cxn>
                <a:cxn ang="0">
                  <a:pos x="10150" y="100"/>
                </a:cxn>
                <a:cxn ang="0">
                  <a:pos x="9800" y="50"/>
                </a:cxn>
                <a:cxn ang="0">
                  <a:pos x="10550" y="0"/>
                </a:cxn>
                <a:cxn ang="0">
                  <a:pos x="10900" y="50"/>
                </a:cxn>
                <a:cxn ang="0">
                  <a:pos x="10550" y="100"/>
                </a:cxn>
                <a:cxn ang="0">
                  <a:pos x="10550" y="0"/>
                </a:cxn>
                <a:cxn ang="0">
                  <a:pos x="11550" y="0"/>
                </a:cxn>
                <a:cxn ang="0">
                  <a:pos x="11550" y="100"/>
                </a:cxn>
                <a:cxn ang="0">
                  <a:pos x="11200" y="50"/>
                </a:cxn>
                <a:cxn ang="0">
                  <a:pos x="11950" y="0"/>
                </a:cxn>
                <a:cxn ang="0">
                  <a:pos x="12100" y="50"/>
                </a:cxn>
                <a:cxn ang="0">
                  <a:pos x="11950" y="100"/>
                </a:cxn>
                <a:cxn ang="0">
                  <a:pos x="11950" y="0"/>
                </a:cxn>
              </a:cxnLst>
              <a:rect l="0" t="0" r="r" b="b"/>
              <a:pathLst>
                <a:path w="12100" h="100">
                  <a:moveTo>
                    <a:pt x="50" y="0"/>
                  </a:moveTo>
                  <a:lnTo>
                    <a:pt x="350" y="0"/>
                  </a:lnTo>
                  <a:cubicBezTo>
                    <a:pt x="378" y="0"/>
                    <a:pt x="400" y="23"/>
                    <a:pt x="400" y="50"/>
                  </a:cubicBezTo>
                  <a:cubicBezTo>
                    <a:pt x="400" y="78"/>
                    <a:pt x="378" y="100"/>
                    <a:pt x="350" y="100"/>
                  </a:cubicBezTo>
                  <a:lnTo>
                    <a:pt x="50" y="100"/>
                  </a:lnTo>
                  <a:cubicBezTo>
                    <a:pt x="23" y="100"/>
                    <a:pt x="0" y="78"/>
                    <a:pt x="0" y="50"/>
                  </a:cubicBezTo>
                  <a:cubicBezTo>
                    <a:pt x="0" y="23"/>
                    <a:pt x="23" y="0"/>
                    <a:pt x="50" y="0"/>
                  </a:cubicBezTo>
                  <a:close/>
                  <a:moveTo>
                    <a:pt x="750" y="0"/>
                  </a:moveTo>
                  <a:lnTo>
                    <a:pt x="1050" y="0"/>
                  </a:lnTo>
                  <a:cubicBezTo>
                    <a:pt x="1078" y="0"/>
                    <a:pt x="1100" y="23"/>
                    <a:pt x="1100" y="50"/>
                  </a:cubicBezTo>
                  <a:cubicBezTo>
                    <a:pt x="1100" y="78"/>
                    <a:pt x="1078" y="100"/>
                    <a:pt x="1050" y="100"/>
                  </a:cubicBezTo>
                  <a:lnTo>
                    <a:pt x="750" y="100"/>
                  </a:lnTo>
                  <a:cubicBezTo>
                    <a:pt x="723" y="100"/>
                    <a:pt x="700" y="78"/>
                    <a:pt x="700" y="50"/>
                  </a:cubicBezTo>
                  <a:cubicBezTo>
                    <a:pt x="700" y="23"/>
                    <a:pt x="723" y="0"/>
                    <a:pt x="750" y="0"/>
                  </a:cubicBezTo>
                  <a:close/>
                  <a:moveTo>
                    <a:pt x="1450" y="0"/>
                  </a:moveTo>
                  <a:lnTo>
                    <a:pt x="1750" y="0"/>
                  </a:lnTo>
                  <a:cubicBezTo>
                    <a:pt x="1778" y="0"/>
                    <a:pt x="1800" y="23"/>
                    <a:pt x="1800" y="50"/>
                  </a:cubicBezTo>
                  <a:cubicBezTo>
                    <a:pt x="1800" y="78"/>
                    <a:pt x="1778" y="100"/>
                    <a:pt x="1750" y="100"/>
                  </a:cubicBezTo>
                  <a:lnTo>
                    <a:pt x="1450" y="100"/>
                  </a:lnTo>
                  <a:cubicBezTo>
                    <a:pt x="1423" y="100"/>
                    <a:pt x="1400" y="78"/>
                    <a:pt x="1400" y="50"/>
                  </a:cubicBezTo>
                  <a:cubicBezTo>
                    <a:pt x="1400" y="23"/>
                    <a:pt x="1423" y="0"/>
                    <a:pt x="1450" y="0"/>
                  </a:cubicBezTo>
                  <a:close/>
                  <a:moveTo>
                    <a:pt x="2150" y="0"/>
                  </a:moveTo>
                  <a:lnTo>
                    <a:pt x="2450" y="0"/>
                  </a:lnTo>
                  <a:cubicBezTo>
                    <a:pt x="2478" y="0"/>
                    <a:pt x="2500" y="23"/>
                    <a:pt x="2500" y="50"/>
                  </a:cubicBezTo>
                  <a:cubicBezTo>
                    <a:pt x="2500" y="78"/>
                    <a:pt x="2478" y="100"/>
                    <a:pt x="2450" y="100"/>
                  </a:cubicBezTo>
                  <a:lnTo>
                    <a:pt x="2150" y="100"/>
                  </a:lnTo>
                  <a:cubicBezTo>
                    <a:pt x="2123" y="100"/>
                    <a:pt x="2100" y="78"/>
                    <a:pt x="2100" y="50"/>
                  </a:cubicBezTo>
                  <a:cubicBezTo>
                    <a:pt x="2100" y="23"/>
                    <a:pt x="2123" y="0"/>
                    <a:pt x="2150" y="0"/>
                  </a:cubicBezTo>
                  <a:close/>
                  <a:moveTo>
                    <a:pt x="2850" y="0"/>
                  </a:moveTo>
                  <a:lnTo>
                    <a:pt x="3150" y="0"/>
                  </a:lnTo>
                  <a:cubicBezTo>
                    <a:pt x="3178" y="0"/>
                    <a:pt x="3200" y="23"/>
                    <a:pt x="3200" y="50"/>
                  </a:cubicBezTo>
                  <a:cubicBezTo>
                    <a:pt x="3200" y="78"/>
                    <a:pt x="3178" y="100"/>
                    <a:pt x="3150" y="100"/>
                  </a:cubicBezTo>
                  <a:lnTo>
                    <a:pt x="2850" y="100"/>
                  </a:lnTo>
                  <a:cubicBezTo>
                    <a:pt x="2823" y="100"/>
                    <a:pt x="2800" y="78"/>
                    <a:pt x="2800" y="50"/>
                  </a:cubicBezTo>
                  <a:cubicBezTo>
                    <a:pt x="2800" y="23"/>
                    <a:pt x="2823" y="0"/>
                    <a:pt x="2850" y="0"/>
                  </a:cubicBezTo>
                  <a:close/>
                  <a:moveTo>
                    <a:pt x="3550" y="0"/>
                  </a:moveTo>
                  <a:lnTo>
                    <a:pt x="3850" y="0"/>
                  </a:lnTo>
                  <a:cubicBezTo>
                    <a:pt x="3878" y="0"/>
                    <a:pt x="3900" y="23"/>
                    <a:pt x="3900" y="50"/>
                  </a:cubicBezTo>
                  <a:cubicBezTo>
                    <a:pt x="3900" y="78"/>
                    <a:pt x="3878" y="100"/>
                    <a:pt x="3850" y="100"/>
                  </a:cubicBezTo>
                  <a:lnTo>
                    <a:pt x="3550" y="100"/>
                  </a:lnTo>
                  <a:cubicBezTo>
                    <a:pt x="3523" y="100"/>
                    <a:pt x="3500" y="78"/>
                    <a:pt x="3500" y="50"/>
                  </a:cubicBezTo>
                  <a:cubicBezTo>
                    <a:pt x="3500" y="23"/>
                    <a:pt x="3523" y="0"/>
                    <a:pt x="3550" y="0"/>
                  </a:cubicBezTo>
                  <a:close/>
                  <a:moveTo>
                    <a:pt x="4250" y="0"/>
                  </a:moveTo>
                  <a:lnTo>
                    <a:pt x="4550" y="0"/>
                  </a:lnTo>
                  <a:cubicBezTo>
                    <a:pt x="4578" y="0"/>
                    <a:pt x="4600" y="23"/>
                    <a:pt x="4600" y="50"/>
                  </a:cubicBezTo>
                  <a:cubicBezTo>
                    <a:pt x="4600" y="78"/>
                    <a:pt x="4578" y="100"/>
                    <a:pt x="4550" y="100"/>
                  </a:cubicBezTo>
                  <a:lnTo>
                    <a:pt x="4250" y="100"/>
                  </a:lnTo>
                  <a:cubicBezTo>
                    <a:pt x="4223" y="100"/>
                    <a:pt x="4200" y="78"/>
                    <a:pt x="4200" y="50"/>
                  </a:cubicBezTo>
                  <a:cubicBezTo>
                    <a:pt x="4200" y="23"/>
                    <a:pt x="4223" y="0"/>
                    <a:pt x="4250" y="0"/>
                  </a:cubicBezTo>
                  <a:close/>
                  <a:moveTo>
                    <a:pt x="4950" y="0"/>
                  </a:moveTo>
                  <a:lnTo>
                    <a:pt x="5250" y="0"/>
                  </a:lnTo>
                  <a:cubicBezTo>
                    <a:pt x="5278" y="0"/>
                    <a:pt x="5300" y="23"/>
                    <a:pt x="5300" y="50"/>
                  </a:cubicBezTo>
                  <a:cubicBezTo>
                    <a:pt x="5300" y="78"/>
                    <a:pt x="5278" y="100"/>
                    <a:pt x="5250" y="100"/>
                  </a:cubicBezTo>
                  <a:lnTo>
                    <a:pt x="4950" y="100"/>
                  </a:lnTo>
                  <a:cubicBezTo>
                    <a:pt x="4923" y="100"/>
                    <a:pt x="4900" y="78"/>
                    <a:pt x="4900" y="50"/>
                  </a:cubicBezTo>
                  <a:cubicBezTo>
                    <a:pt x="4900" y="23"/>
                    <a:pt x="4923" y="0"/>
                    <a:pt x="4950" y="0"/>
                  </a:cubicBezTo>
                  <a:close/>
                  <a:moveTo>
                    <a:pt x="5650" y="0"/>
                  </a:moveTo>
                  <a:lnTo>
                    <a:pt x="5950" y="0"/>
                  </a:lnTo>
                  <a:cubicBezTo>
                    <a:pt x="5978" y="0"/>
                    <a:pt x="6000" y="23"/>
                    <a:pt x="6000" y="50"/>
                  </a:cubicBezTo>
                  <a:cubicBezTo>
                    <a:pt x="6000" y="78"/>
                    <a:pt x="5978" y="100"/>
                    <a:pt x="5950" y="100"/>
                  </a:cubicBezTo>
                  <a:lnTo>
                    <a:pt x="5650" y="100"/>
                  </a:lnTo>
                  <a:cubicBezTo>
                    <a:pt x="5623" y="100"/>
                    <a:pt x="5600" y="78"/>
                    <a:pt x="5600" y="50"/>
                  </a:cubicBezTo>
                  <a:cubicBezTo>
                    <a:pt x="5600" y="23"/>
                    <a:pt x="5623" y="0"/>
                    <a:pt x="5650" y="0"/>
                  </a:cubicBezTo>
                  <a:close/>
                  <a:moveTo>
                    <a:pt x="6350" y="0"/>
                  </a:moveTo>
                  <a:lnTo>
                    <a:pt x="6650" y="0"/>
                  </a:lnTo>
                  <a:cubicBezTo>
                    <a:pt x="6678" y="0"/>
                    <a:pt x="6700" y="23"/>
                    <a:pt x="6700" y="50"/>
                  </a:cubicBezTo>
                  <a:cubicBezTo>
                    <a:pt x="6700" y="78"/>
                    <a:pt x="6678" y="100"/>
                    <a:pt x="6650" y="100"/>
                  </a:cubicBezTo>
                  <a:lnTo>
                    <a:pt x="6350" y="100"/>
                  </a:lnTo>
                  <a:cubicBezTo>
                    <a:pt x="6323" y="100"/>
                    <a:pt x="6300" y="78"/>
                    <a:pt x="6300" y="50"/>
                  </a:cubicBezTo>
                  <a:cubicBezTo>
                    <a:pt x="6300" y="23"/>
                    <a:pt x="6323" y="0"/>
                    <a:pt x="6350" y="0"/>
                  </a:cubicBezTo>
                  <a:close/>
                  <a:moveTo>
                    <a:pt x="7050" y="0"/>
                  </a:moveTo>
                  <a:lnTo>
                    <a:pt x="7350" y="0"/>
                  </a:lnTo>
                  <a:cubicBezTo>
                    <a:pt x="7378" y="0"/>
                    <a:pt x="7400" y="23"/>
                    <a:pt x="7400" y="50"/>
                  </a:cubicBezTo>
                  <a:cubicBezTo>
                    <a:pt x="7400" y="78"/>
                    <a:pt x="7378" y="100"/>
                    <a:pt x="7350" y="100"/>
                  </a:cubicBezTo>
                  <a:lnTo>
                    <a:pt x="7050" y="100"/>
                  </a:lnTo>
                  <a:cubicBezTo>
                    <a:pt x="7023" y="100"/>
                    <a:pt x="7000" y="78"/>
                    <a:pt x="7000" y="50"/>
                  </a:cubicBezTo>
                  <a:cubicBezTo>
                    <a:pt x="7000" y="23"/>
                    <a:pt x="7023" y="0"/>
                    <a:pt x="7050" y="0"/>
                  </a:cubicBezTo>
                  <a:close/>
                  <a:moveTo>
                    <a:pt x="7750" y="0"/>
                  </a:moveTo>
                  <a:lnTo>
                    <a:pt x="8050" y="0"/>
                  </a:lnTo>
                  <a:cubicBezTo>
                    <a:pt x="8078" y="0"/>
                    <a:pt x="8100" y="23"/>
                    <a:pt x="8100" y="50"/>
                  </a:cubicBezTo>
                  <a:cubicBezTo>
                    <a:pt x="8100" y="78"/>
                    <a:pt x="8078" y="100"/>
                    <a:pt x="8050" y="100"/>
                  </a:cubicBezTo>
                  <a:lnTo>
                    <a:pt x="7750" y="100"/>
                  </a:lnTo>
                  <a:cubicBezTo>
                    <a:pt x="7723" y="100"/>
                    <a:pt x="7700" y="78"/>
                    <a:pt x="7700" y="50"/>
                  </a:cubicBezTo>
                  <a:cubicBezTo>
                    <a:pt x="7700" y="23"/>
                    <a:pt x="7723" y="0"/>
                    <a:pt x="7750" y="0"/>
                  </a:cubicBezTo>
                  <a:close/>
                  <a:moveTo>
                    <a:pt x="8450" y="0"/>
                  </a:moveTo>
                  <a:lnTo>
                    <a:pt x="8750" y="0"/>
                  </a:lnTo>
                  <a:cubicBezTo>
                    <a:pt x="8778" y="0"/>
                    <a:pt x="8800" y="23"/>
                    <a:pt x="8800" y="50"/>
                  </a:cubicBezTo>
                  <a:cubicBezTo>
                    <a:pt x="8800" y="78"/>
                    <a:pt x="8778" y="100"/>
                    <a:pt x="8750" y="100"/>
                  </a:cubicBezTo>
                  <a:lnTo>
                    <a:pt x="8450" y="100"/>
                  </a:lnTo>
                  <a:cubicBezTo>
                    <a:pt x="8423" y="100"/>
                    <a:pt x="8400" y="78"/>
                    <a:pt x="8400" y="50"/>
                  </a:cubicBezTo>
                  <a:cubicBezTo>
                    <a:pt x="8400" y="23"/>
                    <a:pt x="8423" y="0"/>
                    <a:pt x="8450" y="0"/>
                  </a:cubicBezTo>
                  <a:close/>
                  <a:moveTo>
                    <a:pt x="9150" y="0"/>
                  </a:moveTo>
                  <a:lnTo>
                    <a:pt x="9450" y="0"/>
                  </a:lnTo>
                  <a:cubicBezTo>
                    <a:pt x="9478" y="0"/>
                    <a:pt x="9500" y="23"/>
                    <a:pt x="9500" y="50"/>
                  </a:cubicBezTo>
                  <a:cubicBezTo>
                    <a:pt x="9500" y="78"/>
                    <a:pt x="9478" y="100"/>
                    <a:pt x="9450" y="100"/>
                  </a:cubicBezTo>
                  <a:lnTo>
                    <a:pt x="9150" y="100"/>
                  </a:lnTo>
                  <a:cubicBezTo>
                    <a:pt x="9123" y="100"/>
                    <a:pt x="9100" y="78"/>
                    <a:pt x="9100" y="50"/>
                  </a:cubicBezTo>
                  <a:cubicBezTo>
                    <a:pt x="9100" y="23"/>
                    <a:pt x="9123" y="0"/>
                    <a:pt x="9150" y="0"/>
                  </a:cubicBezTo>
                  <a:close/>
                  <a:moveTo>
                    <a:pt x="9850" y="0"/>
                  </a:moveTo>
                  <a:lnTo>
                    <a:pt x="10150" y="0"/>
                  </a:lnTo>
                  <a:cubicBezTo>
                    <a:pt x="10178" y="0"/>
                    <a:pt x="10200" y="23"/>
                    <a:pt x="10200" y="50"/>
                  </a:cubicBezTo>
                  <a:cubicBezTo>
                    <a:pt x="10200" y="78"/>
                    <a:pt x="10178" y="100"/>
                    <a:pt x="10150" y="100"/>
                  </a:cubicBezTo>
                  <a:lnTo>
                    <a:pt x="9850" y="100"/>
                  </a:lnTo>
                  <a:cubicBezTo>
                    <a:pt x="9823" y="100"/>
                    <a:pt x="9800" y="78"/>
                    <a:pt x="9800" y="50"/>
                  </a:cubicBezTo>
                  <a:cubicBezTo>
                    <a:pt x="9800" y="23"/>
                    <a:pt x="9823" y="0"/>
                    <a:pt x="9850" y="0"/>
                  </a:cubicBezTo>
                  <a:close/>
                  <a:moveTo>
                    <a:pt x="10550" y="0"/>
                  </a:moveTo>
                  <a:lnTo>
                    <a:pt x="10850" y="0"/>
                  </a:lnTo>
                  <a:cubicBezTo>
                    <a:pt x="10878" y="0"/>
                    <a:pt x="10900" y="23"/>
                    <a:pt x="10900" y="50"/>
                  </a:cubicBezTo>
                  <a:cubicBezTo>
                    <a:pt x="10900" y="78"/>
                    <a:pt x="10878" y="100"/>
                    <a:pt x="10850" y="100"/>
                  </a:cubicBezTo>
                  <a:lnTo>
                    <a:pt x="10550" y="100"/>
                  </a:lnTo>
                  <a:cubicBezTo>
                    <a:pt x="10523" y="100"/>
                    <a:pt x="10500" y="78"/>
                    <a:pt x="10500" y="50"/>
                  </a:cubicBezTo>
                  <a:cubicBezTo>
                    <a:pt x="10500" y="23"/>
                    <a:pt x="10523" y="0"/>
                    <a:pt x="10550" y="0"/>
                  </a:cubicBezTo>
                  <a:close/>
                  <a:moveTo>
                    <a:pt x="11250" y="0"/>
                  </a:moveTo>
                  <a:lnTo>
                    <a:pt x="11550" y="0"/>
                  </a:lnTo>
                  <a:cubicBezTo>
                    <a:pt x="11578" y="0"/>
                    <a:pt x="11600" y="23"/>
                    <a:pt x="11600" y="50"/>
                  </a:cubicBezTo>
                  <a:cubicBezTo>
                    <a:pt x="11600" y="78"/>
                    <a:pt x="11578" y="100"/>
                    <a:pt x="11550" y="100"/>
                  </a:cubicBezTo>
                  <a:lnTo>
                    <a:pt x="11250" y="100"/>
                  </a:lnTo>
                  <a:cubicBezTo>
                    <a:pt x="11223" y="100"/>
                    <a:pt x="11200" y="78"/>
                    <a:pt x="11200" y="50"/>
                  </a:cubicBezTo>
                  <a:cubicBezTo>
                    <a:pt x="11200" y="23"/>
                    <a:pt x="11223" y="0"/>
                    <a:pt x="11250" y="0"/>
                  </a:cubicBezTo>
                  <a:close/>
                  <a:moveTo>
                    <a:pt x="11950" y="0"/>
                  </a:moveTo>
                  <a:lnTo>
                    <a:pt x="12050" y="0"/>
                  </a:lnTo>
                  <a:cubicBezTo>
                    <a:pt x="12078" y="0"/>
                    <a:pt x="12100" y="23"/>
                    <a:pt x="12100" y="50"/>
                  </a:cubicBezTo>
                  <a:cubicBezTo>
                    <a:pt x="12100" y="78"/>
                    <a:pt x="12078" y="100"/>
                    <a:pt x="12050" y="100"/>
                  </a:cubicBezTo>
                  <a:lnTo>
                    <a:pt x="11950" y="100"/>
                  </a:lnTo>
                  <a:cubicBezTo>
                    <a:pt x="11923" y="100"/>
                    <a:pt x="11900" y="78"/>
                    <a:pt x="11900" y="50"/>
                  </a:cubicBezTo>
                  <a:cubicBezTo>
                    <a:pt x="11900" y="23"/>
                    <a:pt x="11923" y="0"/>
                    <a:pt x="11950" y="0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10800000">
              <a:off x="1076325" y="4048396"/>
              <a:ext cx="6096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5400000">
              <a:off x="1371600" y="4377690"/>
              <a:ext cx="6096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1175657" y="4029347"/>
              <a:ext cx="511629" cy="566057"/>
            </a:xfrm>
            <a:custGeom>
              <a:avLst/>
              <a:gdLst>
                <a:gd name="connsiteX0" fmla="*/ 0 w 511629"/>
                <a:gd name="connsiteY0" fmla="*/ 566057 h 566057"/>
                <a:gd name="connsiteX1" fmla="*/ 0 w 511629"/>
                <a:gd name="connsiteY1" fmla="*/ 391886 h 566057"/>
                <a:gd name="connsiteX2" fmla="*/ 0 w 511629"/>
                <a:gd name="connsiteY2" fmla="*/ 391886 h 566057"/>
                <a:gd name="connsiteX3" fmla="*/ 119743 w 511629"/>
                <a:gd name="connsiteY3" fmla="*/ 370114 h 566057"/>
                <a:gd name="connsiteX4" fmla="*/ 304800 w 511629"/>
                <a:gd name="connsiteY4" fmla="*/ 413657 h 566057"/>
                <a:gd name="connsiteX5" fmla="*/ 283029 w 511629"/>
                <a:gd name="connsiteY5" fmla="*/ 130629 h 566057"/>
                <a:gd name="connsiteX6" fmla="*/ 511629 w 511629"/>
                <a:gd name="connsiteY6" fmla="*/ 0 h 5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1629" h="566057">
                  <a:moveTo>
                    <a:pt x="0" y="566057"/>
                  </a:moveTo>
                  <a:lnTo>
                    <a:pt x="0" y="391886"/>
                  </a:lnTo>
                  <a:lnTo>
                    <a:pt x="0" y="391886"/>
                  </a:lnTo>
                  <a:cubicBezTo>
                    <a:pt x="19957" y="388257"/>
                    <a:pt x="68943" y="366486"/>
                    <a:pt x="119743" y="370114"/>
                  </a:cubicBezTo>
                  <a:cubicBezTo>
                    <a:pt x="170543" y="373742"/>
                    <a:pt x="277586" y="453571"/>
                    <a:pt x="304800" y="413657"/>
                  </a:cubicBezTo>
                  <a:cubicBezTo>
                    <a:pt x="332014" y="373743"/>
                    <a:pt x="248558" y="199572"/>
                    <a:pt x="283029" y="130629"/>
                  </a:cubicBezTo>
                  <a:cubicBezTo>
                    <a:pt x="317500" y="61686"/>
                    <a:pt x="462643" y="23586"/>
                    <a:pt x="511629" y="0"/>
                  </a:cubicBezTo>
                </a:path>
              </a:pathLst>
            </a:cu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136900" y="3842703"/>
              <a:ext cx="458788" cy="34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238500" y="3943350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545080" y="5341620"/>
              <a:ext cx="10900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2359025" y="3798253"/>
              <a:ext cx="36353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6"/>
            <p:cNvSpPr>
              <a:spLocks noChangeArrowheads="1"/>
            </p:cNvSpPr>
            <p:nvPr/>
          </p:nvSpPr>
          <p:spPr bwMode="auto">
            <a:xfrm>
              <a:off x="2473960" y="3842703"/>
              <a:ext cx="12984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19"/>
            <p:cNvSpPr>
              <a:spLocks noChangeArrowheads="1"/>
            </p:cNvSpPr>
            <p:nvPr/>
          </p:nvSpPr>
          <p:spPr bwMode="auto">
            <a:xfrm>
              <a:off x="1901825" y="3641090"/>
              <a:ext cx="27411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3 m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2127250" y="3660140"/>
              <a:ext cx="4007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1143000" y="4069715"/>
              <a:ext cx="458788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22"/>
            <p:cNvSpPr>
              <a:spLocks noChangeArrowheads="1"/>
            </p:cNvSpPr>
            <p:nvPr/>
          </p:nvSpPr>
          <p:spPr bwMode="auto">
            <a:xfrm>
              <a:off x="1235075" y="4115753"/>
              <a:ext cx="141064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45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23"/>
            <p:cNvSpPr>
              <a:spLocks noChangeArrowheads="1"/>
            </p:cNvSpPr>
            <p:nvPr/>
          </p:nvSpPr>
          <p:spPr bwMode="auto">
            <a:xfrm>
              <a:off x="1377950" y="4101465"/>
              <a:ext cx="44884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0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1420813" y="4101465"/>
              <a:ext cx="20840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7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419350" y="3505200"/>
              <a:ext cx="9525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 29"/>
            <p:cNvSpPr>
              <a:spLocks noChangeArrowheads="1"/>
            </p:cNvSpPr>
            <p:nvPr/>
          </p:nvSpPr>
          <p:spPr bwMode="auto">
            <a:xfrm>
              <a:off x="876300" y="4558665"/>
              <a:ext cx="76358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30"/>
            <p:cNvSpPr>
              <a:spLocks noChangeArrowheads="1"/>
            </p:cNvSpPr>
            <p:nvPr/>
          </p:nvSpPr>
          <p:spPr bwMode="auto">
            <a:xfrm>
              <a:off x="966788" y="4603115"/>
              <a:ext cx="37991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400 N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ectangle 31"/>
            <p:cNvSpPr>
              <a:spLocks noChangeArrowheads="1"/>
            </p:cNvSpPr>
            <p:nvPr/>
          </p:nvSpPr>
          <p:spPr bwMode="auto">
            <a:xfrm>
              <a:off x="1301750" y="4603115"/>
              <a:ext cx="3206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2362200" y="4037965"/>
              <a:ext cx="163513" cy="1558925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33"/>
            <p:cNvSpPr>
              <a:spLocks noChangeArrowheads="1"/>
            </p:cNvSpPr>
            <p:nvPr/>
          </p:nvSpPr>
          <p:spPr bwMode="auto">
            <a:xfrm>
              <a:off x="2371725" y="4037965"/>
              <a:ext cx="142875" cy="1558925"/>
            </a:xfrm>
            <a:prstGeom prst="rect">
              <a:avLst/>
            </a:prstGeom>
            <a:noFill/>
            <a:ln w="6" cap="rnd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1154113" y="4026853"/>
              <a:ext cx="546100" cy="581025"/>
            </a:xfrm>
            <a:custGeom>
              <a:avLst/>
              <a:gdLst/>
              <a:ahLst/>
              <a:cxnLst>
                <a:cxn ang="0">
                  <a:pos x="344" y="12"/>
                </a:cxn>
                <a:cxn ang="0">
                  <a:pos x="37" y="339"/>
                </a:cxn>
                <a:cxn ang="0">
                  <a:pos x="24" y="327"/>
                </a:cxn>
                <a:cxn ang="0">
                  <a:pos x="330" y="0"/>
                </a:cxn>
                <a:cxn ang="0">
                  <a:pos x="344" y="12"/>
                </a:cxn>
                <a:cxn ang="0">
                  <a:pos x="57" y="345"/>
                </a:cxn>
                <a:cxn ang="0">
                  <a:pos x="0" y="366"/>
                </a:cxn>
                <a:cxn ang="0">
                  <a:pos x="17" y="308"/>
                </a:cxn>
                <a:cxn ang="0">
                  <a:pos x="57" y="345"/>
                </a:cxn>
              </a:cxnLst>
              <a:rect l="0" t="0" r="r" b="b"/>
              <a:pathLst>
                <a:path w="344" h="366">
                  <a:moveTo>
                    <a:pt x="344" y="12"/>
                  </a:moveTo>
                  <a:lnTo>
                    <a:pt x="37" y="339"/>
                  </a:lnTo>
                  <a:lnTo>
                    <a:pt x="24" y="327"/>
                  </a:lnTo>
                  <a:lnTo>
                    <a:pt x="330" y="0"/>
                  </a:lnTo>
                  <a:lnTo>
                    <a:pt x="344" y="12"/>
                  </a:lnTo>
                  <a:close/>
                  <a:moveTo>
                    <a:pt x="57" y="345"/>
                  </a:moveTo>
                  <a:lnTo>
                    <a:pt x="0" y="366"/>
                  </a:lnTo>
                  <a:lnTo>
                    <a:pt x="17" y="308"/>
                  </a:lnTo>
                  <a:lnTo>
                    <a:pt x="57" y="345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36"/>
            <p:cNvSpPr>
              <a:spLocks noChangeShapeType="1"/>
            </p:cNvSpPr>
            <p:nvPr/>
          </p:nvSpPr>
          <p:spPr bwMode="auto">
            <a:xfrm>
              <a:off x="2449830" y="3722370"/>
              <a:ext cx="1588" cy="1828800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" name="Group 39"/>
            <p:cNvGrpSpPr>
              <a:grpSpLocks/>
            </p:cNvGrpSpPr>
            <p:nvPr/>
          </p:nvGrpSpPr>
          <p:grpSpPr bwMode="auto">
            <a:xfrm>
              <a:off x="1752600" y="5539740"/>
              <a:ext cx="1376363" cy="114300"/>
              <a:chOff x="1253" y="2499"/>
              <a:chExt cx="867" cy="72"/>
            </a:xfrm>
          </p:grpSpPr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1253" y="2499"/>
                <a:ext cx="867" cy="72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1253" y="2499"/>
                <a:ext cx="867" cy="72"/>
              </a:xfrm>
              <a:prstGeom prst="rect">
                <a:avLst/>
              </a:prstGeom>
              <a:noFill/>
              <a:ln w="6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" name="Freeform 40"/>
            <p:cNvSpPr>
              <a:spLocks/>
            </p:cNvSpPr>
            <p:nvPr/>
          </p:nvSpPr>
          <p:spPr bwMode="auto">
            <a:xfrm>
              <a:off x="1441450" y="4033203"/>
              <a:ext cx="107950" cy="163513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8" y="103"/>
                </a:cxn>
              </a:cxnLst>
              <a:rect l="0" t="0" r="r" b="b"/>
              <a:pathLst>
                <a:path w="68" h="103">
                  <a:moveTo>
                    <a:pt x="6" y="0"/>
                  </a:moveTo>
                  <a:cubicBezTo>
                    <a:pt x="0" y="53"/>
                    <a:pt x="28" y="99"/>
                    <a:pt x="68" y="103"/>
                  </a:cubicBezTo>
                </a:path>
              </a:pathLst>
            </a:cu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43"/>
            <p:cNvGrpSpPr>
              <a:grpSpLocks/>
            </p:cNvGrpSpPr>
            <p:nvPr/>
          </p:nvGrpSpPr>
          <p:grpSpPr bwMode="auto">
            <a:xfrm>
              <a:off x="1678307" y="4047491"/>
              <a:ext cx="698501" cy="696913"/>
              <a:chOff x="1194" y="1280"/>
              <a:chExt cx="440" cy="439"/>
            </a:xfrm>
          </p:grpSpPr>
          <p:sp>
            <p:nvSpPr>
              <p:cNvPr id="39" name="Freeform 41"/>
              <p:cNvSpPr>
                <a:spLocks/>
              </p:cNvSpPr>
              <p:nvPr/>
            </p:nvSpPr>
            <p:spPr bwMode="auto">
              <a:xfrm>
                <a:off x="1194" y="1287"/>
                <a:ext cx="433" cy="432"/>
              </a:xfrm>
              <a:custGeom>
                <a:avLst/>
                <a:gdLst/>
                <a:ahLst/>
                <a:cxnLst>
                  <a:cxn ang="0">
                    <a:pos x="433" y="432"/>
                  </a:cxn>
                  <a:cxn ang="0">
                    <a:pos x="433" y="0"/>
                  </a:cxn>
                  <a:cxn ang="0">
                    <a:pos x="0" y="0"/>
                  </a:cxn>
                  <a:cxn ang="0">
                    <a:pos x="433" y="432"/>
                  </a:cxn>
                </a:cxnLst>
                <a:rect l="0" t="0" r="r" b="b"/>
                <a:pathLst>
                  <a:path w="433" h="432">
                    <a:moveTo>
                      <a:pt x="433" y="432"/>
                    </a:moveTo>
                    <a:lnTo>
                      <a:pt x="433" y="0"/>
                    </a:lnTo>
                    <a:lnTo>
                      <a:pt x="0" y="0"/>
                    </a:lnTo>
                    <a:lnTo>
                      <a:pt x="433" y="43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42"/>
              <p:cNvSpPr>
                <a:spLocks/>
              </p:cNvSpPr>
              <p:nvPr/>
            </p:nvSpPr>
            <p:spPr bwMode="auto">
              <a:xfrm>
                <a:off x="1201" y="1280"/>
                <a:ext cx="433" cy="432"/>
              </a:xfrm>
              <a:custGeom>
                <a:avLst/>
                <a:gdLst/>
                <a:ahLst/>
                <a:cxnLst>
                  <a:cxn ang="0">
                    <a:pos x="433" y="432"/>
                  </a:cxn>
                  <a:cxn ang="0">
                    <a:pos x="433" y="0"/>
                  </a:cxn>
                  <a:cxn ang="0">
                    <a:pos x="0" y="0"/>
                  </a:cxn>
                  <a:cxn ang="0">
                    <a:pos x="433" y="432"/>
                  </a:cxn>
                </a:cxnLst>
                <a:rect l="0" t="0" r="r" b="b"/>
                <a:pathLst>
                  <a:path w="433" h="432">
                    <a:moveTo>
                      <a:pt x="433" y="432"/>
                    </a:moveTo>
                    <a:lnTo>
                      <a:pt x="433" y="0"/>
                    </a:lnTo>
                    <a:lnTo>
                      <a:pt x="0" y="0"/>
                    </a:lnTo>
                    <a:lnTo>
                      <a:pt x="433" y="432"/>
                    </a:lnTo>
                    <a:close/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Freeform 45"/>
            <p:cNvSpPr>
              <a:spLocks noEditPoints="1"/>
            </p:cNvSpPr>
            <p:nvPr/>
          </p:nvSpPr>
          <p:spPr bwMode="auto">
            <a:xfrm>
              <a:off x="2667000" y="4042410"/>
              <a:ext cx="45719" cy="1489075"/>
            </a:xfrm>
            <a:custGeom>
              <a:avLst/>
              <a:gdLst/>
              <a:ahLst/>
              <a:cxnLst>
                <a:cxn ang="0">
                  <a:pos x="467" y="666"/>
                </a:cxn>
                <a:cxn ang="0">
                  <a:pos x="467" y="19733"/>
                </a:cxn>
                <a:cxn ang="0">
                  <a:pos x="400" y="19800"/>
                </a:cxn>
                <a:cxn ang="0">
                  <a:pos x="334" y="19733"/>
                </a:cxn>
                <a:cxn ang="0">
                  <a:pos x="334" y="666"/>
                </a:cxn>
                <a:cxn ang="0">
                  <a:pos x="400" y="600"/>
                </a:cxn>
                <a:cxn ang="0">
                  <a:pos x="467" y="666"/>
                </a:cxn>
                <a:cxn ang="0">
                  <a:pos x="0" y="800"/>
                </a:cxn>
                <a:cxn ang="0">
                  <a:pos x="400" y="0"/>
                </a:cxn>
                <a:cxn ang="0">
                  <a:pos x="800" y="800"/>
                </a:cxn>
                <a:cxn ang="0">
                  <a:pos x="0" y="800"/>
                </a:cxn>
                <a:cxn ang="0">
                  <a:pos x="800" y="19600"/>
                </a:cxn>
                <a:cxn ang="0">
                  <a:pos x="400" y="20400"/>
                </a:cxn>
                <a:cxn ang="0">
                  <a:pos x="0" y="19600"/>
                </a:cxn>
                <a:cxn ang="0">
                  <a:pos x="800" y="19600"/>
                </a:cxn>
              </a:cxnLst>
              <a:rect l="0" t="0" r="r" b="b"/>
              <a:pathLst>
                <a:path w="800" h="20400">
                  <a:moveTo>
                    <a:pt x="467" y="666"/>
                  </a:moveTo>
                  <a:lnTo>
                    <a:pt x="467" y="19733"/>
                  </a:lnTo>
                  <a:cubicBezTo>
                    <a:pt x="467" y="19770"/>
                    <a:pt x="437" y="19800"/>
                    <a:pt x="400" y="19800"/>
                  </a:cubicBezTo>
                  <a:cubicBezTo>
                    <a:pt x="364" y="19800"/>
                    <a:pt x="334" y="19770"/>
                    <a:pt x="334" y="19733"/>
                  </a:cubicBezTo>
                  <a:lnTo>
                    <a:pt x="334" y="666"/>
                  </a:lnTo>
                  <a:cubicBezTo>
                    <a:pt x="334" y="630"/>
                    <a:pt x="364" y="600"/>
                    <a:pt x="400" y="600"/>
                  </a:cubicBezTo>
                  <a:cubicBezTo>
                    <a:pt x="437" y="600"/>
                    <a:pt x="467" y="630"/>
                    <a:pt x="467" y="666"/>
                  </a:cubicBezTo>
                  <a:close/>
                  <a:moveTo>
                    <a:pt x="0" y="800"/>
                  </a:moveTo>
                  <a:lnTo>
                    <a:pt x="400" y="0"/>
                  </a:lnTo>
                  <a:lnTo>
                    <a:pt x="800" y="800"/>
                  </a:lnTo>
                  <a:lnTo>
                    <a:pt x="0" y="800"/>
                  </a:lnTo>
                  <a:close/>
                  <a:moveTo>
                    <a:pt x="800" y="19600"/>
                  </a:moveTo>
                  <a:lnTo>
                    <a:pt x="400" y="20400"/>
                  </a:lnTo>
                  <a:lnTo>
                    <a:pt x="0" y="19600"/>
                  </a:lnTo>
                  <a:lnTo>
                    <a:pt x="800" y="1960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46"/>
            <p:cNvSpPr>
              <a:spLocks noChangeArrowheads="1"/>
            </p:cNvSpPr>
            <p:nvPr/>
          </p:nvSpPr>
          <p:spPr bwMode="auto">
            <a:xfrm>
              <a:off x="2678113" y="4869815"/>
              <a:ext cx="534988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ectangle 47"/>
            <p:cNvSpPr>
              <a:spLocks noChangeArrowheads="1"/>
            </p:cNvSpPr>
            <p:nvPr/>
          </p:nvSpPr>
          <p:spPr bwMode="auto">
            <a:xfrm>
              <a:off x="2743200" y="4636770"/>
              <a:ext cx="27411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6 m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48"/>
            <p:cNvSpPr>
              <a:spLocks noChangeArrowheads="1"/>
            </p:cNvSpPr>
            <p:nvPr/>
          </p:nvSpPr>
          <p:spPr bwMode="auto">
            <a:xfrm>
              <a:off x="3044825" y="4915853"/>
              <a:ext cx="4007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Line 49"/>
            <p:cNvSpPr>
              <a:spLocks noChangeShapeType="1"/>
            </p:cNvSpPr>
            <p:nvPr/>
          </p:nvSpPr>
          <p:spPr bwMode="auto">
            <a:xfrm>
              <a:off x="1684338" y="3779203"/>
              <a:ext cx="1588" cy="112713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0"/>
            <p:cNvSpPr>
              <a:spLocks noEditPoints="1"/>
            </p:cNvSpPr>
            <p:nvPr/>
          </p:nvSpPr>
          <p:spPr bwMode="auto">
            <a:xfrm>
              <a:off x="1684338" y="3804603"/>
              <a:ext cx="765175" cy="74613"/>
            </a:xfrm>
            <a:custGeom>
              <a:avLst/>
              <a:gdLst/>
              <a:ahLst/>
              <a:cxnLst>
                <a:cxn ang="0">
                  <a:pos x="667" y="333"/>
                </a:cxn>
                <a:cxn ang="0">
                  <a:pos x="7334" y="333"/>
                </a:cxn>
                <a:cxn ang="0">
                  <a:pos x="7400" y="400"/>
                </a:cxn>
                <a:cxn ang="0">
                  <a:pos x="7334" y="466"/>
                </a:cxn>
                <a:cxn ang="0">
                  <a:pos x="667" y="466"/>
                </a:cxn>
                <a:cxn ang="0">
                  <a:pos x="600" y="400"/>
                </a:cxn>
                <a:cxn ang="0">
                  <a:pos x="667" y="333"/>
                </a:cxn>
                <a:cxn ang="0">
                  <a:pos x="800" y="800"/>
                </a:cxn>
                <a:cxn ang="0">
                  <a:pos x="0" y="400"/>
                </a:cxn>
                <a:cxn ang="0">
                  <a:pos x="800" y="0"/>
                </a:cxn>
                <a:cxn ang="0">
                  <a:pos x="800" y="800"/>
                </a:cxn>
                <a:cxn ang="0">
                  <a:pos x="7200" y="0"/>
                </a:cxn>
                <a:cxn ang="0">
                  <a:pos x="8000" y="400"/>
                </a:cxn>
                <a:cxn ang="0">
                  <a:pos x="7200" y="800"/>
                </a:cxn>
                <a:cxn ang="0">
                  <a:pos x="7200" y="0"/>
                </a:cxn>
              </a:cxnLst>
              <a:rect l="0" t="0" r="r" b="b"/>
              <a:pathLst>
                <a:path w="8000" h="800">
                  <a:moveTo>
                    <a:pt x="667" y="333"/>
                  </a:moveTo>
                  <a:lnTo>
                    <a:pt x="7334" y="333"/>
                  </a:lnTo>
                  <a:cubicBezTo>
                    <a:pt x="7371" y="333"/>
                    <a:pt x="7400" y="363"/>
                    <a:pt x="7400" y="400"/>
                  </a:cubicBezTo>
                  <a:cubicBezTo>
                    <a:pt x="7400" y="437"/>
                    <a:pt x="7371" y="466"/>
                    <a:pt x="7334" y="466"/>
                  </a:cubicBezTo>
                  <a:lnTo>
                    <a:pt x="667" y="466"/>
                  </a:lnTo>
                  <a:cubicBezTo>
                    <a:pt x="630" y="466"/>
                    <a:pt x="600" y="437"/>
                    <a:pt x="600" y="400"/>
                  </a:cubicBezTo>
                  <a:cubicBezTo>
                    <a:pt x="600" y="363"/>
                    <a:pt x="630" y="333"/>
                    <a:pt x="667" y="333"/>
                  </a:cubicBezTo>
                  <a:close/>
                  <a:moveTo>
                    <a:pt x="800" y="800"/>
                  </a:moveTo>
                  <a:lnTo>
                    <a:pt x="0" y="400"/>
                  </a:lnTo>
                  <a:lnTo>
                    <a:pt x="800" y="0"/>
                  </a:lnTo>
                  <a:lnTo>
                    <a:pt x="800" y="800"/>
                  </a:lnTo>
                  <a:close/>
                  <a:moveTo>
                    <a:pt x="7200" y="0"/>
                  </a:moveTo>
                  <a:lnTo>
                    <a:pt x="8000" y="400"/>
                  </a:lnTo>
                  <a:lnTo>
                    <a:pt x="7200" y="800"/>
                  </a:lnTo>
                  <a:lnTo>
                    <a:pt x="7200" y="0"/>
                  </a:ln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51"/>
            <p:cNvSpPr>
              <a:spLocks noChangeShapeType="1"/>
            </p:cNvSpPr>
            <p:nvPr/>
          </p:nvSpPr>
          <p:spPr bwMode="auto">
            <a:xfrm>
              <a:off x="2443163" y="4037965"/>
              <a:ext cx="763588" cy="1588"/>
            </a:xfrm>
            <a:prstGeom prst="line">
              <a:avLst/>
            </a:prstGeom>
            <a:noFill/>
            <a:ln w="6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575296" y="1828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Scalar Approach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6639-B0CB-4B02-BB0D-EC2750300836}" type="datetime1">
              <a:rPr lang="en-US" smtClean="0"/>
              <a:t>6/20/2016</a:t>
            </a:fld>
            <a:endParaRPr lang="en-US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3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606076"/>
              </p:ext>
            </p:extLst>
          </p:nvPr>
        </p:nvGraphicFramePr>
        <p:xfrm>
          <a:off x="2686050" y="3962400"/>
          <a:ext cx="6469063" cy="220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معادلة" r:id="rId3" imgW="3759120" imgH="1282680" progId="Equation.3">
                  <p:embed/>
                </p:oleObj>
              </mc:Choice>
              <mc:Fallback>
                <p:oleObj name="معادلة" r:id="rId3" imgW="3759120" imgH="1282680" progId="Equation.3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3962400"/>
                        <a:ext cx="6469063" cy="220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885747" y="1511300"/>
            <a:ext cx="3062288" cy="2148840"/>
            <a:chOff x="5943600" y="1447800"/>
            <a:chExt cx="3062288" cy="2148840"/>
          </a:xfrm>
        </p:grpSpPr>
        <p:sp>
          <p:nvSpPr>
            <p:cNvPr id="6" name="Rectangle 26"/>
            <p:cNvSpPr>
              <a:spLocks noChangeArrowheads="1"/>
            </p:cNvSpPr>
            <p:nvPr/>
          </p:nvSpPr>
          <p:spPr bwMode="auto">
            <a:xfrm>
              <a:off x="7532688" y="3016250"/>
              <a:ext cx="64120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  </a:t>
              </a: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" name="Group 60"/>
            <p:cNvGrpSpPr/>
            <p:nvPr/>
          </p:nvGrpSpPr>
          <p:grpSpPr>
            <a:xfrm>
              <a:off x="5943600" y="1447800"/>
              <a:ext cx="3062288" cy="2148840"/>
              <a:chOff x="533400" y="3505200"/>
              <a:chExt cx="3062288" cy="2148840"/>
            </a:xfrm>
          </p:grpSpPr>
          <p:sp>
            <p:nvSpPr>
              <p:cNvPr id="10" name="Freeform 44"/>
              <p:cNvSpPr>
                <a:spLocks noEditPoints="1"/>
              </p:cNvSpPr>
              <p:nvPr/>
            </p:nvSpPr>
            <p:spPr bwMode="auto">
              <a:xfrm>
                <a:off x="533400" y="4033203"/>
                <a:ext cx="1155700" cy="9525"/>
              </a:xfrm>
              <a:custGeom>
                <a:avLst/>
                <a:gdLst/>
                <a:ahLst/>
                <a:cxnLst>
                  <a:cxn ang="0">
                    <a:pos x="350" y="0"/>
                  </a:cxn>
                  <a:cxn ang="0">
                    <a:pos x="350" y="100"/>
                  </a:cxn>
                  <a:cxn ang="0">
                    <a:pos x="0" y="50"/>
                  </a:cxn>
                  <a:cxn ang="0">
                    <a:pos x="750" y="0"/>
                  </a:cxn>
                  <a:cxn ang="0">
                    <a:pos x="1100" y="50"/>
                  </a:cxn>
                  <a:cxn ang="0">
                    <a:pos x="750" y="100"/>
                  </a:cxn>
                  <a:cxn ang="0">
                    <a:pos x="750" y="0"/>
                  </a:cxn>
                  <a:cxn ang="0">
                    <a:pos x="1750" y="0"/>
                  </a:cxn>
                  <a:cxn ang="0">
                    <a:pos x="1750" y="100"/>
                  </a:cxn>
                  <a:cxn ang="0">
                    <a:pos x="1400" y="50"/>
                  </a:cxn>
                  <a:cxn ang="0">
                    <a:pos x="2150" y="0"/>
                  </a:cxn>
                  <a:cxn ang="0">
                    <a:pos x="2500" y="50"/>
                  </a:cxn>
                  <a:cxn ang="0">
                    <a:pos x="2150" y="100"/>
                  </a:cxn>
                  <a:cxn ang="0">
                    <a:pos x="2150" y="0"/>
                  </a:cxn>
                  <a:cxn ang="0">
                    <a:pos x="3150" y="0"/>
                  </a:cxn>
                  <a:cxn ang="0">
                    <a:pos x="3150" y="100"/>
                  </a:cxn>
                  <a:cxn ang="0">
                    <a:pos x="2800" y="50"/>
                  </a:cxn>
                  <a:cxn ang="0">
                    <a:pos x="3550" y="0"/>
                  </a:cxn>
                  <a:cxn ang="0">
                    <a:pos x="3900" y="50"/>
                  </a:cxn>
                  <a:cxn ang="0">
                    <a:pos x="3550" y="100"/>
                  </a:cxn>
                  <a:cxn ang="0">
                    <a:pos x="3550" y="0"/>
                  </a:cxn>
                  <a:cxn ang="0">
                    <a:pos x="4550" y="0"/>
                  </a:cxn>
                  <a:cxn ang="0">
                    <a:pos x="4550" y="100"/>
                  </a:cxn>
                  <a:cxn ang="0">
                    <a:pos x="4200" y="50"/>
                  </a:cxn>
                  <a:cxn ang="0">
                    <a:pos x="4950" y="0"/>
                  </a:cxn>
                  <a:cxn ang="0">
                    <a:pos x="5300" y="50"/>
                  </a:cxn>
                  <a:cxn ang="0">
                    <a:pos x="4950" y="100"/>
                  </a:cxn>
                  <a:cxn ang="0">
                    <a:pos x="4950" y="0"/>
                  </a:cxn>
                  <a:cxn ang="0">
                    <a:pos x="5950" y="0"/>
                  </a:cxn>
                  <a:cxn ang="0">
                    <a:pos x="5950" y="100"/>
                  </a:cxn>
                  <a:cxn ang="0">
                    <a:pos x="5600" y="50"/>
                  </a:cxn>
                  <a:cxn ang="0">
                    <a:pos x="6350" y="0"/>
                  </a:cxn>
                  <a:cxn ang="0">
                    <a:pos x="6700" y="50"/>
                  </a:cxn>
                  <a:cxn ang="0">
                    <a:pos x="6350" y="100"/>
                  </a:cxn>
                  <a:cxn ang="0">
                    <a:pos x="6350" y="0"/>
                  </a:cxn>
                  <a:cxn ang="0">
                    <a:pos x="7350" y="0"/>
                  </a:cxn>
                  <a:cxn ang="0">
                    <a:pos x="7350" y="100"/>
                  </a:cxn>
                  <a:cxn ang="0">
                    <a:pos x="7000" y="50"/>
                  </a:cxn>
                  <a:cxn ang="0">
                    <a:pos x="7750" y="0"/>
                  </a:cxn>
                  <a:cxn ang="0">
                    <a:pos x="8100" y="50"/>
                  </a:cxn>
                  <a:cxn ang="0">
                    <a:pos x="7750" y="100"/>
                  </a:cxn>
                  <a:cxn ang="0">
                    <a:pos x="7750" y="0"/>
                  </a:cxn>
                  <a:cxn ang="0">
                    <a:pos x="8750" y="0"/>
                  </a:cxn>
                  <a:cxn ang="0">
                    <a:pos x="8750" y="100"/>
                  </a:cxn>
                  <a:cxn ang="0">
                    <a:pos x="8400" y="50"/>
                  </a:cxn>
                  <a:cxn ang="0">
                    <a:pos x="9150" y="0"/>
                  </a:cxn>
                  <a:cxn ang="0">
                    <a:pos x="9500" y="50"/>
                  </a:cxn>
                  <a:cxn ang="0">
                    <a:pos x="9150" y="100"/>
                  </a:cxn>
                  <a:cxn ang="0">
                    <a:pos x="9150" y="0"/>
                  </a:cxn>
                  <a:cxn ang="0">
                    <a:pos x="10150" y="0"/>
                  </a:cxn>
                  <a:cxn ang="0">
                    <a:pos x="10150" y="100"/>
                  </a:cxn>
                  <a:cxn ang="0">
                    <a:pos x="9800" y="50"/>
                  </a:cxn>
                  <a:cxn ang="0">
                    <a:pos x="10550" y="0"/>
                  </a:cxn>
                  <a:cxn ang="0">
                    <a:pos x="10900" y="50"/>
                  </a:cxn>
                  <a:cxn ang="0">
                    <a:pos x="10550" y="100"/>
                  </a:cxn>
                  <a:cxn ang="0">
                    <a:pos x="10550" y="0"/>
                  </a:cxn>
                  <a:cxn ang="0">
                    <a:pos x="11550" y="0"/>
                  </a:cxn>
                  <a:cxn ang="0">
                    <a:pos x="11550" y="100"/>
                  </a:cxn>
                  <a:cxn ang="0">
                    <a:pos x="11200" y="50"/>
                  </a:cxn>
                  <a:cxn ang="0">
                    <a:pos x="11950" y="0"/>
                  </a:cxn>
                  <a:cxn ang="0">
                    <a:pos x="12100" y="50"/>
                  </a:cxn>
                  <a:cxn ang="0">
                    <a:pos x="11950" y="100"/>
                  </a:cxn>
                  <a:cxn ang="0">
                    <a:pos x="11950" y="0"/>
                  </a:cxn>
                </a:cxnLst>
                <a:rect l="0" t="0" r="r" b="b"/>
                <a:pathLst>
                  <a:path w="12100" h="100">
                    <a:moveTo>
                      <a:pt x="50" y="0"/>
                    </a:moveTo>
                    <a:lnTo>
                      <a:pt x="350" y="0"/>
                    </a:lnTo>
                    <a:cubicBezTo>
                      <a:pt x="378" y="0"/>
                      <a:pt x="400" y="23"/>
                      <a:pt x="400" y="50"/>
                    </a:cubicBezTo>
                    <a:cubicBezTo>
                      <a:pt x="400" y="78"/>
                      <a:pt x="378" y="100"/>
                      <a:pt x="350" y="100"/>
                    </a:cubicBezTo>
                    <a:lnTo>
                      <a:pt x="50" y="100"/>
                    </a:lnTo>
                    <a:cubicBezTo>
                      <a:pt x="23" y="100"/>
                      <a:pt x="0" y="78"/>
                      <a:pt x="0" y="50"/>
                    </a:cubicBezTo>
                    <a:cubicBezTo>
                      <a:pt x="0" y="23"/>
                      <a:pt x="23" y="0"/>
                      <a:pt x="50" y="0"/>
                    </a:cubicBezTo>
                    <a:close/>
                    <a:moveTo>
                      <a:pt x="750" y="0"/>
                    </a:moveTo>
                    <a:lnTo>
                      <a:pt x="1050" y="0"/>
                    </a:lnTo>
                    <a:cubicBezTo>
                      <a:pt x="1078" y="0"/>
                      <a:pt x="1100" y="23"/>
                      <a:pt x="1100" y="50"/>
                    </a:cubicBezTo>
                    <a:cubicBezTo>
                      <a:pt x="1100" y="78"/>
                      <a:pt x="1078" y="100"/>
                      <a:pt x="1050" y="100"/>
                    </a:cubicBezTo>
                    <a:lnTo>
                      <a:pt x="750" y="100"/>
                    </a:lnTo>
                    <a:cubicBezTo>
                      <a:pt x="723" y="100"/>
                      <a:pt x="700" y="78"/>
                      <a:pt x="700" y="50"/>
                    </a:cubicBezTo>
                    <a:cubicBezTo>
                      <a:pt x="700" y="23"/>
                      <a:pt x="723" y="0"/>
                      <a:pt x="750" y="0"/>
                    </a:cubicBezTo>
                    <a:close/>
                    <a:moveTo>
                      <a:pt x="1450" y="0"/>
                    </a:moveTo>
                    <a:lnTo>
                      <a:pt x="1750" y="0"/>
                    </a:lnTo>
                    <a:cubicBezTo>
                      <a:pt x="1778" y="0"/>
                      <a:pt x="1800" y="23"/>
                      <a:pt x="1800" y="50"/>
                    </a:cubicBezTo>
                    <a:cubicBezTo>
                      <a:pt x="1800" y="78"/>
                      <a:pt x="1778" y="100"/>
                      <a:pt x="1750" y="100"/>
                    </a:cubicBezTo>
                    <a:lnTo>
                      <a:pt x="1450" y="100"/>
                    </a:lnTo>
                    <a:cubicBezTo>
                      <a:pt x="1423" y="100"/>
                      <a:pt x="1400" y="78"/>
                      <a:pt x="1400" y="50"/>
                    </a:cubicBezTo>
                    <a:cubicBezTo>
                      <a:pt x="1400" y="23"/>
                      <a:pt x="1423" y="0"/>
                      <a:pt x="1450" y="0"/>
                    </a:cubicBezTo>
                    <a:close/>
                    <a:moveTo>
                      <a:pt x="2150" y="0"/>
                    </a:moveTo>
                    <a:lnTo>
                      <a:pt x="2450" y="0"/>
                    </a:lnTo>
                    <a:cubicBezTo>
                      <a:pt x="2478" y="0"/>
                      <a:pt x="2500" y="23"/>
                      <a:pt x="2500" y="50"/>
                    </a:cubicBezTo>
                    <a:cubicBezTo>
                      <a:pt x="2500" y="78"/>
                      <a:pt x="2478" y="100"/>
                      <a:pt x="2450" y="100"/>
                    </a:cubicBezTo>
                    <a:lnTo>
                      <a:pt x="2150" y="100"/>
                    </a:lnTo>
                    <a:cubicBezTo>
                      <a:pt x="2123" y="100"/>
                      <a:pt x="2100" y="78"/>
                      <a:pt x="2100" y="50"/>
                    </a:cubicBezTo>
                    <a:cubicBezTo>
                      <a:pt x="2100" y="23"/>
                      <a:pt x="2123" y="0"/>
                      <a:pt x="2150" y="0"/>
                    </a:cubicBezTo>
                    <a:close/>
                    <a:moveTo>
                      <a:pt x="2850" y="0"/>
                    </a:moveTo>
                    <a:lnTo>
                      <a:pt x="3150" y="0"/>
                    </a:lnTo>
                    <a:cubicBezTo>
                      <a:pt x="3178" y="0"/>
                      <a:pt x="3200" y="23"/>
                      <a:pt x="3200" y="50"/>
                    </a:cubicBezTo>
                    <a:cubicBezTo>
                      <a:pt x="3200" y="78"/>
                      <a:pt x="3178" y="100"/>
                      <a:pt x="3150" y="100"/>
                    </a:cubicBezTo>
                    <a:lnTo>
                      <a:pt x="2850" y="100"/>
                    </a:lnTo>
                    <a:cubicBezTo>
                      <a:pt x="2823" y="100"/>
                      <a:pt x="2800" y="78"/>
                      <a:pt x="2800" y="50"/>
                    </a:cubicBezTo>
                    <a:cubicBezTo>
                      <a:pt x="2800" y="23"/>
                      <a:pt x="2823" y="0"/>
                      <a:pt x="2850" y="0"/>
                    </a:cubicBezTo>
                    <a:close/>
                    <a:moveTo>
                      <a:pt x="3550" y="0"/>
                    </a:moveTo>
                    <a:lnTo>
                      <a:pt x="3850" y="0"/>
                    </a:lnTo>
                    <a:cubicBezTo>
                      <a:pt x="3878" y="0"/>
                      <a:pt x="3900" y="23"/>
                      <a:pt x="3900" y="50"/>
                    </a:cubicBezTo>
                    <a:cubicBezTo>
                      <a:pt x="3900" y="78"/>
                      <a:pt x="3878" y="100"/>
                      <a:pt x="3850" y="100"/>
                    </a:cubicBezTo>
                    <a:lnTo>
                      <a:pt x="3550" y="100"/>
                    </a:lnTo>
                    <a:cubicBezTo>
                      <a:pt x="3523" y="100"/>
                      <a:pt x="3500" y="78"/>
                      <a:pt x="3500" y="50"/>
                    </a:cubicBezTo>
                    <a:cubicBezTo>
                      <a:pt x="3500" y="23"/>
                      <a:pt x="3523" y="0"/>
                      <a:pt x="3550" y="0"/>
                    </a:cubicBezTo>
                    <a:close/>
                    <a:moveTo>
                      <a:pt x="4250" y="0"/>
                    </a:moveTo>
                    <a:lnTo>
                      <a:pt x="4550" y="0"/>
                    </a:lnTo>
                    <a:cubicBezTo>
                      <a:pt x="4578" y="0"/>
                      <a:pt x="4600" y="23"/>
                      <a:pt x="4600" y="50"/>
                    </a:cubicBezTo>
                    <a:cubicBezTo>
                      <a:pt x="4600" y="78"/>
                      <a:pt x="4578" y="100"/>
                      <a:pt x="4550" y="100"/>
                    </a:cubicBezTo>
                    <a:lnTo>
                      <a:pt x="4250" y="100"/>
                    </a:lnTo>
                    <a:cubicBezTo>
                      <a:pt x="4223" y="100"/>
                      <a:pt x="4200" y="78"/>
                      <a:pt x="4200" y="50"/>
                    </a:cubicBezTo>
                    <a:cubicBezTo>
                      <a:pt x="4200" y="23"/>
                      <a:pt x="4223" y="0"/>
                      <a:pt x="4250" y="0"/>
                    </a:cubicBezTo>
                    <a:close/>
                    <a:moveTo>
                      <a:pt x="4950" y="0"/>
                    </a:moveTo>
                    <a:lnTo>
                      <a:pt x="5250" y="0"/>
                    </a:lnTo>
                    <a:cubicBezTo>
                      <a:pt x="5278" y="0"/>
                      <a:pt x="5300" y="23"/>
                      <a:pt x="5300" y="50"/>
                    </a:cubicBezTo>
                    <a:cubicBezTo>
                      <a:pt x="5300" y="78"/>
                      <a:pt x="5278" y="100"/>
                      <a:pt x="5250" y="100"/>
                    </a:cubicBezTo>
                    <a:lnTo>
                      <a:pt x="4950" y="100"/>
                    </a:lnTo>
                    <a:cubicBezTo>
                      <a:pt x="4923" y="100"/>
                      <a:pt x="4900" y="78"/>
                      <a:pt x="4900" y="50"/>
                    </a:cubicBezTo>
                    <a:cubicBezTo>
                      <a:pt x="4900" y="23"/>
                      <a:pt x="4923" y="0"/>
                      <a:pt x="4950" y="0"/>
                    </a:cubicBezTo>
                    <a:close/>
                    <a:moveTo>
                      <a:pt x="5650" y="0"/>
                    </a:moveTo>
                    <a:lnTo>
                      <a:pt x="5950" y="0"/>
                    </a:lnTo>
                    <a:cubicBezTo>
                      <a:pt x="5978" y="0"/>
                      <a:pt x="6000" y="23"/>
                      <a:pt x="6000" y="50"/>
                    </a:cubicBezTo>
                    <a:cubicBezTo>
                      <a:pt x="6000" y="78"/>
                      <a:pt x="5978" y="100"/>
                      <a:pt x="5950" y="100"/>
                    </a:cubicBezTo>
                    <a:lnTo>
                      <a:pt x="5650" y="100"/>
                    </a:lnTo>
                    <a:cubicBezTo>
                      <a:pt x="5623" y="100"/>
                      <a:pt x="5600" y="78"/>
                      <a:pt x="5600" y="50"/>
                    </a:cubicBezTo>
                    <a:cubicBezTo>
                      <a:pt x="5600" y="23"/>
                      <a:pt x="5623" y="0"/>
                      <a:pt x="5650" y="0"/>
                    </a:cubicBezTo>
                    <a:close/>
                    <a:moveTo>
                      <a:pt x="6350" y="0"/>
                    </a:moveTo>
                    <a:lnTo>
                      <a:pt x="6650" y="0"/>
                    </a:lnTo>
                    <a:cubicBezTo>
                      <a:pt x="6678" y="0"/>
                      <a:pt x="6700" y="23"/>
                      <a:pt x="6700" y="50"/>
                    </a:cubicBezTo>
                    <a:cubicBezTo>
                      <a:pt x="6700" y="78"/>
                      <a:pt x="6678" y="100"/>
                      <a:pt x="6650" y="100"/>
                    </a:cubicBezTo>
                    <a:lnTo>
                      <a:pt x="6350" y="100"/>
                    </a:lnTo>
                    <a:cubicBezTo>
                      <a:pt x="6323" y="100"/>
                      <a:pt x="6300" y="78"/>
                      <a:pt x="6300" y="50"/>
                    </a:cubicBezTo>
                    <a:cubicBezTo>
                      <a:pt x="6300" y="23"/>
                      <a:pt x="6323" y="0"/>
                      <a:pt x="6350" y="0"/>
                    </a:cubicBezTo>
                    <a:close/>
                    <a:moveTo>
                      <a:pt x="7050" y="0"/>
                    </a:moveTo>
                    <a:lnTo>
                      <a:pt x="7350" y="0"/>
                    </a:lnTo>
                    <a:cubicBezTo>
                      <a:pt x="7378" y="0"/>
                      <a:pt x="7400" y="23"/>
                      <a:pt x="7400" y="50"/>
                    </a:cubicBezTo>
                    <a:cubicBezTo>
                      <a:pt x="7400" y="78"/>
                      <a:pt x="7378" y="100"/>
                      <a:pt x="7350" y="100"/>
                    </a:cubicBezTo>
                    <a:lnTo>
                      <a:pt x="7050" y="100"/>
                    </a:lnTo>
                    <a:cubicBezTo>
                      <a:pt x="7023" y="100"/>
                      <a:pt x="7000" y="78"/>
                      <a:pt x="7000" y="50"/>
                    </a:cubicBezTo>
                    <a:cubicBezTo>
                      <a:pt x="7000" y="23"/>
                      <a:pt x="7023" y="0"/>
                      <a:pt x="7050" y="0"/>
                    </a:cubicBezTo>
                    <a:close/>
                    <a:moveTo>
                      <a:pt x="7750" y="0"/>
                    </a:moveTo>
                    <a:lnTo>
                      <a:pt x="8050" y="0"/>
                    </a:lnTo>
                    <a:cubicBezTo>
                      <a:pt x="8078" y="0"/>
                      <a:pt x="8100" y="23"/>
                      <a:pt x="8100" y="50"/>
                    </a:cubicBezTo>
                    <a:cubicBezTo>
                      <a:pt x="8100" y="78"/>
                      <a:pt x="8078" y="100"/>
                      <a:pt x="8050" y="100"/>
                    </a:cubicBezTo>
                    <a:lnTo>
                      <a:pt x="7750" y="100"/>
                    </a:lnTo>
                    <a:cubicBezTo>
                      <a:pt x="7723" y="100"/>
                      <a:pt x="7700" y="78"/>
                      <a:pt x="7700" y="50"/>
                    </a:cubicBezTo>
                    <a:cubicBezTo>
                      <a:pt x="7700" y="23"/>
                      <a:pt x="7723" y="0"/>
                      <a:pt x="7750" y="0"/>
                    </a:cubicBezTo>
                    <a:close/>
                    <a:moveTo>
                      <a:pt x="8450" y="0"/>
                    </a:moveTo>
                    <a:lnTo>
                      <a:pt x="8750" y="0"/>
                    </a:lnTo>
                    <a:cubicBezTo>
                      <a:pt x="8778" y="0"/>
                      <a:pt x="8800" y="23"/>
                      <a:pt x="8800" y="50"/>
                    </a:cubicBezTo>
                    <a:cubicBezTo>
                      <a:pt x="8800" y="78"/>
                      <a:pt x="8778" y="100"/>
                      <a:pt x="8750" y="100"/>
                    </a:cubicBezTo>
                    <a:lnTo>
                      <a:pt x="8450" y="100"/>
                    </a:lnTo>
                    <a:cubicBezTo>
                      <a:pt x="8423" y="100"/>
                      <a:pt x="8400" y="78"/>
                      <a:pt x="8400" y="50"/>
                    </a:cubicBezTo>
                    <a:cubicBezTo>
                      <a:pt x="8400" y="23"/>
                      <a:pt x="8423" y="0"/>
                      <a:pt x="8450" y="0"/>
                    </a:cubicBezTo>
                    <a:close/>
                    <a:moveTo>
                      <a:pt x="9150" y="0"/>
                    </a:moveTo>
                    <a:lnTo>
                      <a:pt x="9450" y="0"/>
                    </a:lnTo>
                    <a:cubicBezTo>
                      <a:pt x="9478" y="0"/>
                      <a:pt x="9500" y="23"/>
                      <a:pt x="9500" y="50"/>
                    </a:cubicBezTo>
                    <a:cubicBezTo>
                      <a:pt x="9500" y="78"/>
                      <a:pt x="9478" y="100"/>
                      <a:pt x="9450" y="100"/>
                    </a:cubicBezTo>
                    <a:lnTo>
                      <a:pt x="9150" y="100"/>
                    </a:lnTo>
                    <a:cubicBezTo>
                      <a:pt x="9123" y="100"/>
                      <a:pt x="9100" y="78"/>
                      <a:pt x="9100" y="50"/>
                    </a:cubicBezTo>
                    <a:cubicBezTo>
                      <a:pt x="9100" y="23"/>
                      <a:pt x="9123" y="0"/>
                      <a:pt x="9150" y="0"/>
                    </a:cubicBezTo>
                    <a:close/>
                    <a:moveTo>
                      <a:pt x="9850" y="0"/>
                    </a:moveTo>
                    <a:lnTo>
                      <a:pt x="10150" y="0"/>
                    </a:lnTo>
                    <a:cubicBezTo>
                      <a:pt x="10178" y="0"/>
                      <a:pt x="10200" y="23"/>
                      <a:pt x="10200" y="50"/>
                    </a:cubicBezTo>
                    <a:cubicBezTo>
                      <a:pt x="10200" y="78"/>
                      <a:pt x="10178" y="100"/>
                      <a:pt x="10150" y="100"/>
                    </a:cubicBezTo>
                    <a:lnTo>
                      <a:pt x="9850" y="100"/>
                    </a:lnTo>
                    <a:cubicBezTo>
                      <a:pt x="9823" y="100"/>
                      <a:pt x="9800" y="78"/>
                      <a:pt x="9800" y="50"/>
                    </a:cubicBezTo>
                    <a:cubicBezTo>
                      <a:pt x="9800" y="23"/>
                      <a:pt x="9823" y="0"/>
                      <a:pt x="9850" y="0"/>
                    </a:cubicBezTo>
                    <a:close/>
                    <a:moveTo>
                      <a:pt x="10550" y="0"/>
                    </a:moveTo>
                    <a:lnTo>
                      <a:pt x="10850" y="0"/>
                    </a:lnTo>
                    <a:cubicBezTo>
                      <a:pt x="10878" y="0"/>
                      <a:pt x="10900" y="23"/>
                      <a:pt x="10900" y="50"/>
                    </a:cubicBezTo>
                    <a:cubicBezTo>
                      <a:pt x="10900" y="78"/>
                      <a:pt x="10878" y="100"/>
                      <a:pt x="10850" y="100"/>
                    </a:cubicBezTo>
                    <a:lnTo>
                      <a:pt x="10550" y="100"/>
                    </a:lnTo>
                    <a:cubicBezTo>
                      <a:pt x="10523" y="100"/>
                      <a:pt x="10500" y="78"/>
                      <a:pt x="10500" y="50"/>
                    </a:cubicBezTo>
                    <a:cubicBezTo>
                      <a:pt x="10500" y="23"/>
                      <a:pt x="10523" y="0"/>
                      <a:pt x="10550" y="0"/>
                    </a:cubicBezTo>
                    <a:close/>
                    <a:moveTo>
                      <a:pt x="11250" y="0"/>
                    </a:moveTo>
                    <a:lnTo>
                      <a:pt x="11550" y="0"/>
                    </a:lnTo>
                    <a:cubicBezTo>
                      <a:pt x="11578" y="0"/>
                      <a:pt x="11600" y="23"/>
                      <a:pt x="11600" y="50"/>
                    </a:cubicBezTo>
                    <a:cubicBezTo>
                      <a:pt x="11600" y="78"/>
                      <a:pt x="11578" y="100"/>
                      <a:pt x="11550" y="100"/>
                    </a:cubicBezTo>
                    <a:lnTo>
                      <a:pt x="11250" y="100"/>
                    </a:lnTo>
                    <a:cubicBezTo>
                      <a:pt x="11223" y="100"/>
                      <a:pt x="11200" y="78"/>
                      <a:pt x="11200" y="50"/>
                    </a:cubicBezTo>
                    <a:cubicBezTo>
                      <a:pt x="11200" y="23"/>
                      <a:pt x="11223" y="0"/>
                      <a:pt x="11250" y="0"/>
                    </a:cubicBezTo>
                    <a:close/>
                    <a:moveTo>
                      <a:pt x="11950" y="0"/>
                    </a:moveTo>
                    <a:lnTo>
                      <a:pt x="12050" y="0"/>
                    </a:lnTo>
                    <a:cubicBezTo>
                      <a:pt x="12078" y="0"/>
                      <a:pt x="12100" y="23"/>
                      <a:pt x="12100" y="50"/>
                    </a:cubicBezTo>
                    <a:cubicBezTo>
                      <a:pt x="12100" y="78"/>
                      <a:pt x="12078" y="100"/>
                      <a:pt x="12050" y="100"/>
                    </a:cubicBezTo>
                    <a:lnTo>
                      <a:pt x="11950" y="100"/>
                    </a:lnTo>
                    <a:cubicBezTo>
                      <a:pt x="11923" y="100"/>
                      <a:pt x="11900" y="78"/>
                      <a:pt x="11900" y="50"/>
                    </a:cubicBezTo>
                    <a:cubicBezTo>
                      <a:pt x="11900" y="23"/>
                      <a:pt x="11923" y="0"/>
                      <a:pt x="119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rot="10800000">
                <a:off x="1076325" y="4048396"/>
                <a:ext cx="6096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>
                <a:off x="1371600" y="4377690"/>
                <a:ext cx="609600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Freeform 12"/>
              <p:cNvSpPr/>
              <p:nvPr/>
            </p:nvSpPr>
            <p:spPr>
              <a:xfrm>
                <a:off x="1175657" y="4029347"/>
                <a:ext cx="511629" cy="566057"/>
              </a:xfrm>
              <a:custGeom>
                <a:avLst/>
                <a:gdLst>
                  <a:gd name="connsiteX0" fmla="*/ 0 w 511629"/>
                  <a:gd name="connsiteY0" fmla="*/ 566057 h 566057"/>
                  <a:gd name="connsiteX1" fmla="*/ 0 w 511629"/>
                  <a:gd name="connsiteY1" fmla="*/ 391886 h 566057"/>
                  <a:gd name="connsiteX2" fmla="*/ 0 w 511629"/>
                  <a:gd name="connsiteY2" fmla="*/ 391886 h 566057"/>
                  <a:gd name="connsiteX3" fmla="*/ 119743 w 511629"/>
                  <a:gd name="connsiteY3" fmla="*/ 370114 h 566057"/>
                  <a:gd name="connsiteX4" fmla="*/ 304800 w 511629"/>
                  <a:gd name="connsiteY4" fmla="*/ 413657 h 566057"/>
                  <a:gd name="connsiteX5" fmla="*/ 283029 w 511629"/>
                  <a:gd name="connsiteY5" fmla="*/ 130629 h 566057"/>
                  <a:gd name="connsiteX6" fmla="*/ 511629 w 511629"/>
                  <a:gd name="connsiteY6" fmla="*/ 0 h 566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1629" h="566057">
                    <a:moveTo>
                      <a:pt x="0" y="566057"/>
                    </a:moveTo>
                    <a:lnTo>
                      <a:pt x="0" y="391886"/>
                    </a:lnTo>
                    <a:lnTo>
                      <a:pt x="0" y="391886"/>
                    </a:lnTo>
                    <a:cubicBezTo>
                      <a:pt x="19957" y="388257"/>
                      <a:pt x="68943" y="366486"/>
                      <a:pt x="119743" y="370114"/>
                    </a:cubicBezTo>
                    <a:cubicBezTo>
                      <a:pt x="170543" y="373742"/>
                      <a:pt x="277586" y="453571"/>
                      <a:pt x="304800" y="413657"/>
                    </a:cubicBezTo>
                    <a:cubicBezTo>
                      <a:pt x="332014" y="373743"/>
                      <a:pt x="248558" y="199572"/>
                      <a:pt x="283029" y="130629"/>
                    </a:cubicBezTo>
                    <a:cubicBezTo>
                      <a:pt x="317500" y="61686"/>
                      <a:pt x="462643" y="23586"/>
                      <a:pt x="511629" y="0"/>
                    </a:cubicBezTo>
                  </a:path>
                </a:pathLst>
              </a:custGeom>
              <a:ln w="127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3136900" y="3842703"/>
                <a:ext cx="458788" cy="341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3238500" y="3943350"/>
                <a:ext cx="7053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Rectangle 13"/>
              <p:cNvSpPr>
                <a:spLocks noChangeArrowheads="1"/>
              </p:cNvSpPr>
              <p:nvPr/>
            </p:nvSpPr>
            <p:spPr bwMode="auto">
              <a:xfrm>
                <a:off x="2545080" y="5341620"/>
                <a:ext cx="10900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2359025" y="3798253"/>
                <a:ext cx="363538" cy="466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2473960" y="3842703"/>
                <a:ext cx="12984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Rectangle 19"/>
              <p:cNvSpPr>
                <a:spLocks noChangeArrowheads="1"/>
              </p:cNvSpPr>
              <p:nvPr/>
            </p:nvSpPr>
            <p:spPr bwMode="auto">
              <a:xfrm>
                <a:off x="1901825" y="3641090"/>
                <a:ext cx="27411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3 m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Rectangle 20"/>
              <p:cNvSpPr>
                <a:spLocks noChangeArrowheads="1"/>
              </p:cNvSpPr>
              <p:nvPr/>
            </p:nvSpPr>
            <p:spPr bwMode="auto">
              <a:xfrm>
                <a:off x="2127250" y="3660140"/>
                <a:ext cx="4007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ectangle 21"/>
              <p:cNvSpPr>
                <a:spLocks noChangeArrowheads="1"/>
              </p:cNvSpPr>
              <p:nvPr/>
            </p:nvSpPr>
            <p:spPr bwMode="auto">
              <a:xfrm>
                <a:off x="1143000" y="4069715"/>
                <a:ext cx="458788" cy="342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2"/>
              <p:cNvSpPr>
                <a:spLocks noChangeArrowheads="1"/>
              </p:cNvSpPr>
              <p:nvPr/>
            </p:nvSpPr>
            <p:spPr bwMode="auto">
              <a:xfrm>
                <a:off x="1235075" y="4115753"/>
                <a:ext cx="141064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45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Rectangle 23"/>
              <p:cNvSpPr>
                <a:spLocks noChangeArrowheads="1"/>
              </p:cNvSpPr>
              <p:nvPr/>
            </p:nvSpPr>
            <p:spPr bwMode="auto">
              <a:xfrm>
                <a:off x="1377950" y="4101465"/>
                <a:ext cx="44884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0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24"/>
              <p:cNvSpPr>
                <a:spLocks noChangeArrowheads="1"/>
              </p:cNvSpPr>
              <p:nvPr/>
            </p:nvSpPr>
            <p:spPr bwMode="auto">
              <a:xfrm>
                <a:off x="1420813" y="4101465"/>
                <a:ext cx="20840" cy="107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27"/>
              <p:cNvSpPr>
                <a:spLocks noChangeArrowheads="1"/>
              </p:cNvSpPr>
              <p:nvPr/>
            </p:nvSpPr>
            <p:spPr bwMode="auto">
              <a:xfrm>
                <a:off x="2419350" y="3505200"/>
                <a:ext cx="95250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/>
            </p:nvSpPr>
            <p:spPr bwMode="auto">
              <a:xfrm>
                <a:off x="876300" y="4558665"/>
                <a:ext cx="763588" cy="228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/>
            </p:nvSpPr>
            <p:spPr bwMode="auto">
              <a:xfrm>
                <a:off x="966788" y="4603115"/>
                <a:ext cx="379912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400 N</a:t>
                </a:r>
                <a:endParaRPr lang="en-US" sz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Rectangle 31"/>
              <p:cNvSpPr>
                <a:spLocks noChangeArrowheads="1"/>
              </p:cNvSpPr>
              <p:nvPr/>
            </p:nvSpPr>
            <p:spPr bwMode="auto">
              <a:xfrm>
                <a:off x="1301750" y="4603115"/>
                <a:ext cx="32060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32"/>
              <p:cNvSpPr>
                <a:spLocks noChangeArrowheads="1"/>
              </p:cNvSpPr>
              <p:nvPr/>
            </p:nvSpPr>
            <p:spPr bwMode="auto">
              <a:xfrm>
                <a:off x="2362200" y="4037965"/>
                <a:ext cx="163513" cy="1558925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33"/>
              <p:cNvSpPr>
                <a:spLocks noChangeArrowheads="1"/>
              </p:cNvSpPr>
              <p:nvPr/>
            </p:nvSpPr>
            <p:spPr bwMode="auto">
              <a:xfrm>
                <a:off x="2371725" y="4037965"/>
                <a:ext cx="142875" cy="1558925"/>
              </a:xfrm>
              <a:prstGeom prst="rect">
                <a:avLst/>
              </a:prstGeom>
              <a:noFill/>
              <a:ln w="6" cap="rnd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0"/>
              <p:cNvSpPr>
                <a:spLocks noEditPoints="1"/>
              </p:cNvSpPr>
              <p:nvPr/>
            </p:nvSpPr>
            <p:spPr bwMode="auto">
              <a:xfrm>
                <a:off x="1154113" y="4026853"/>
                <a:ext cx="546100" cy="581025"/>
              </a:xfrm>
              <a:custGeom>
                <a:avLst/>
                <a:gdLst/>
                <a:ahLst/>
                <a:cxnLst>
                  <a:cxn ang="0">
                    <a:pos x="344" y="12"/>
                  </a:cxn>
                  <a:cxn ang="0">
                    <a:pos x="37" y="339"/>
                  </a:cxn>
                  <a:cxn ang="0">
                    <a:pos x="24" y="327"/>
                  </a:cxn>
                  <a:cxn ang="0">
                    <a:pos x="330" y="0"/>
                  </a:cxn>
                  <a:cxn ang="0">
                    <a:pos x="344" y="12"/>
                  </a:cxn>
                  <a:cxn ang="0">
                    <a:pos x="57" y="345"/>
                  </a:cxn>
                  <a:cxn ang="0">
                    <a:pos x="0" y="366"/>
                  </a:cxn>
                  <a:cxn ang="0">
                    <a:pos x="17" y="308"/>
                  </a:cxn>
                  <a:cxn ang="0">
                    <a:pos x="57" y="345"/>
                  </a:cxn>
                </a:cxnLst>
                <a:rect l="0" t="0" r="r" b="b"/>
                <a:pathLst>
                  <a:path w="344" h="366">
                    <a:moveTo>
                      <a:pt x="344" y="12"/>
                    </a:moveTo>
                    <a:lnTo>
                      <a:pt x="37" y="339"/>
                    </a:lnTo>
                    <a:lnTo>
                      <a:pt x="24" y="327"/>
                    </a:lnTo>
                    <a:lnTo>
                      <a:pt x="330" y="0"/>
                    </a:lnTo>
                    <a:lnTo>
                      <a:pt x="344" y="12"/>
                    </a:lnTo>
                    <a:close/>
                    <a:moveTo>
                      <a:pt x="57" y="345"/>
                    </a:moveTo>
                    <a:lnTo>
                      <a:pt x="0" y="366"/>
                    </a:lnTo>
                    <a:lnTo>
                      <a:pt x="17" y="308"/>
                    </a:lnTo>
                    <a:lnTo>
                      <a:pt x="57" y="345"/>
                    </a:lnTo>
                    <a:close/>
                  </a:path>
                </a:pathLst>
              </a:cu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Line 36"/>
              <p:cNvSpPr>
                <a:spLocks noChangeShapeType="1"/>
              </p:cNvSpPr>
              <p:nvPr/>
            </p:nvSpPr>
            <p:spPr bwMode="auto">
              <a:xfrm>
                <a:off x="2449830" y="3722370"/>
                <a:ext cx="1588" cy="1828800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3" name="Group 39"/>
              <p:cNvGrpSpPr>
                <a:grpSpLocks/>
              </p:cNvGrpSpPr>
              <p:nvPr/>
            </p:nvGrpSpPr>
            <p:grpSpPr bwMode="auto">
              <a:xfrm>
                <a:off x="1752600" y="5539740"/>
                <a:ext cx="1376363" cy="114300"/>
                <a:chOff x="1253" y="2499"/>
                <a:chExt cx="867" cy="72"/>
              </a:xfrm>
            </p:grpSpPr>
            <p:sp>
              <p:nvSpPr>
                <p:cNvPr id="46" name="Rectangle 37"/>
                <p:cNvSpPr>
                  <a:spLocks noChangeArrowheads="1"/>
                </p:cNvSpPr>
                <p:nvPr/>
              </p:nvSpPr>
              <p:spPr bwMode="auto">
                <a:xfrm>
                  <a:off x="1253" y="2499"/>
                  <a:ext cx="867" cy="72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Rectangle 38"/>
                <p:cNvSpPr>
                  <a:spLocks noChangeArrowheads="1"/>
                </p:cNvSpPr>
                <p:nvPr/>
              </p:nvSpPr>
              <p:spPr bwMode="auto">
                <a:xfrm>
                  <a:off x="1253" y="2499"/>
                  <a:ext cx="867" cy="72"/>
                </a:xfrm>
                <a:prstGeom prst="rect">
                  <a:avLst/>
                </a:prstGeom>
                <a:noFill/>
                <a:ln w="6" cap="rnd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4" name="Freeform 40"/>
              <p:cNvSpPr>
                <a:spLocks/>
              </p:cNvSpPr>
              <p:nvPr/>
            </p:nvSpPr>
            <p:spPr bwMode="auto">
              <a:xfrm>
                <a:off x="1441450" y="4033203"/>
                <a:ext cx="107950" cy="1635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8" y="103"/>
                  </a:cxn>
                </a:cxnLst>
                <a:rect l="0" t="0" r="r" b="b"/>
                <a:pathLst>
                  <a:path w="68" h="103">
                    <a:moveTo>
                      <a:pt x="6" y="0"/>
                    </a:moveTo>
                    <a:cubicBezTo>
                      <a:pt x="0" y="53"/>
                      <a:pt x="28" y="99"/>
                      <a:pt x="68" y="103"/>
                    </a:cubicBezTo>
                  </a:path>
                </a:pathLst>
              </a:cu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35" name="Group 43"/>
              <p:cNvGrpSpPr>
                <a:grpSpLocks/>
              </p:cNvGrpSpPr>
              <p:nvPr/>
            </p:nvGrpSpPr>
            <p:grpSpPr bwMode="auto">
              <a:xfrm>
                <a:off x="1689418" y="4036378"/>
                <a:ext cx="687388" cy="685800"/>
                <a:chOff x="1201" y="1273"/>
                <a:chExt cx="433" cy="432"/>
              </a:xfrm>
            </p:grpSpPr>
            <p:sp>
              <p:nvSpPr>
                <p:cNvPr id="44" name="Freeform 41"/>
                <p:cNvSpPr>
                  <a:spLocks/>
                </p:cNvSpPr>
                <p:nvPr/>
              </p:nvSpPr>
              <p:spPr bwMode="auto">
                <a:xfrm>
                  <a:off x="1201" y="1273"/>
                  <a:ext cx="433" cy="432"/>
                </a:xfrm>
                <a:custGeom>
                  <a:avLst/>
                  <a:gdLst/>
                  <a:ahLst/>
                  <a:cxnLst>
                    <a:cxn ang="0">
                      <a:pos x="433" y="432"/>
                    </a:cxn>
                    <a:cxn ang="0">
                      <a:pos x="433" y="0"/>
                    </a:cxn>
                    <a:cxn ang="0">
                      <a:pos x="0" y="0"/>
                    </a:cxn>
                    <a:cxn ang="0">
                      <a:pos x="433" y="432"/>
                    </a:cxn>
                  </a:cxnLst>
                  <a:rect l="0" t="0" r="r" b="b"/>
                  <a:pathLst>
                    <a:path w="433" h="432">
                      <a:moveTo>
                        <a:pt x="433" y="432"/>
                      </a:moveTo>
                      <a:lnTo>
                        <a:pt x="433" y="0"/>
                      </a:lnTo>
                      <a:lnTo>
                        <a:pt x="0" y="0"/>
                      </a:lnTo>
                      <a:lnTo>
                        <a:pt x="433" y="43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42"/>
                <p:cNvSpPr>
                  <a:spLocks/>
                </p:cNvSpPr>
                <p:nvPr/>
              </p:nvSpPr>
              <p:spPr bwMode="auto">
                <a:xfrm>
                  <a:off x="1201" y="1273"/>
                  <a:ext cx="433" cy="432"/>
                </a:xfrm>
                <a:custGeom>
                  <a:avLst/>
                  <a:gdLst/>
                  <a:ahLst/>
                  <a:cxnLst>
                    <a:cxn ang="0">
                      <a:pos x="433" y="432"/>
                    </a:cxn>
                    <a:cxn ang="0">
                      <a:pos x="433" y="0"/>
                    </a:cxn>
                    <a:cxn ang="0">
                      <a:pos x="0" y="0"/>
                    </a:cxn>
                    <a:cxn ang="0">
                      <a:pos x="433" y="432"/>
                    </a:cxn>
                  </a:cxnLst>
                  <a:rect l="0" t="0" r="r" b="b"/>
                  <a:pathLst>
                    <a:path w="433" h="432">
                      <a:moveTo>
                        <a:pt x="433" y="432"/>
                      </a:moveTo>
                      <a:lnTo>
                        <a:pt x="433" y="0"/>
                      </a:lnTo>
                      <a:lnTo>
                        <a:pt x="0" y="0"/>
                      </a:lnTo>
                      <a:lnTo>
                        <a:pt x="433" y="432"/>
                      </a:lnTo>
                      <a:close/>
                    </a:path>
                  </a:pathLst>
                </a:custGeom>
                <a:noFill/>
                <a:ln w="6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6" name="Freeform 45"/>
              <p:cNvSpPr>
                <a:spLocks noEditPoints="1"/>
              </p:cNvSpPr>
              <p:nvPr/>
            </p:nvSpPr>
            <p:spPr bwMode="auto">
              <a:xfrm>
                <a:off x="2667000" y="4042410"/>
                <a:ext cx="45719" cy="1489075"/>
              </a:xfrm>
              <a:custGeom>
                <a:avLst/>
                <a:gdLst/>
                <a:ahLst/>
                <a:cxnLst>
                  <a:cxn ang="0">
                    <a:pos x="467" y="666"/>
                  </a:cxn>
                  <a:cxn ang="0">
                    <a:pos x="467" y="19733"/>
                  </a:cxn>
                  <a:cxn ang="0">
                    <a:pos x="400" y="19800"/>
                  </a:cxn>
                  <a:cxn ang="0">
                    <a:pos x="334" y="19733"/>
                  </a:cxn>
                  <a:cxn ang="0">
                    <a:pos x="334" y="666"/>
                  </a:cxn>
                  <a:cxn ang="0">
                    <a:pos x="400" y="600"/>
                  </a:cxn>
                  <a:cxn ang="0">
                    <a:pos x="467" y="666"/>
                  </a:cxn>
                  <a:cxn ang="0">
                    <a:pos x="0" y="800"/>
                  </a:cxn>
                  <a:cxn ang="0">
                    <a:pos x="400" y="0"/>
                  </a:cxn>
                  <a:cxn ang="0">
                    <a:pos x="800" y="800"/>
                  </a:cxn>
                  <a:cxn ang="0">
                    <a:pos x="0" y="800"/>
                  </a:cxn>
                  <a:cxn ang="0">
                    <a:pos x="800" y="19600"/>
                  </a:cxn>
                  <a:cxn ang="0">
                    <a:pos x="400" y="20400"/>
                  </a:cxn>
                  <a:cxn ang="0">
                    <a:pos x="0" y="19600"/>
                  </a:cxn>
                  <a:cxn ang="0">
                    <a:pos x="800" y="19600"/>
                  </a:cxn>
                </a:cxnLst>
                <a:rect l="0" t="0" r="r" b="b"/>
                <a:pathLst>
                  <a:path w="800" h="20400">
                    <a:moveTo>
                      <a:pt x="467" y="666"/>
                    </a:moveTo>
                    <a:lnTo>
                      <a:pt x="467" y="19733"/>
                    </a:lnTo>
                    <a:cubicBezTo>
                      <a:pt x="467" y="19770"/>
                      <a:pt x="437" y="19800"/>
                      <a:pt x="400" y="19800"/>
                    </a:cubicBezTo>
                    <a:cubicBezTo>
                      <a:pt x="364" y="19800"/>
                      <a:pt x="334" y="19770"/>
                      <a:pt x="334" y="19733"/>
                    </a:cubicBezTo>
                    <a:lnTo>
                      <a:pt x="334" y="666"/>
                    </a:lnTo>
                    <a:cubicBezTo>
                      <a:pt x="334" y="630"/>
                      <a:pt x="364" y="600"/>
                      <a:pt x="400" y="600"/>
                    </a:cubicBezTo>
                    <a:cubicBezTo>
                      <a:pt x="437" y="600"/>
                      <a:pt x="467" y="630"/>
                      <a:pt x="467" y="666"/>
                    </a:cubicBezTo>
                    <a:close/>
                    <a:moveTo>
                      <a:pt x="0" y="800"/>
                    </a:moveTo>
                    <a:lnTo>
                      <a:pt x="400" y="0"/>
                    </a:lnTo>
                    <a:lnTo>
                      <a:pt x="800" y="800"/>
                    </a:lnTo>
                    <a:lnTo>
                      <a:pt x="0" y="800"/>
                    </a:lnTo>
                    <a:close/>
                    <a:moveTo>
                      <a:pt x="800" y="19600"/>
                    </a:moveTo>
                    <a:lnTo>
                      <a:pt x="400" y="20400"/>
                    </a:lnTo>
                    <a:lnTo>
                      <a:pt x="0" y="19600"/>
                    </a:lnTo>
                    <a:lnTo>
                      <a:pt x="800" y="19600"/>
                    </a:lnTo>
                    <a:close/>
                  </a:path>
                </a:pathLst>
              </a:cu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Rectangle 46"/>
              <p:cNvSpPr>
                <a:spLocks noChangeArrowheads="1"/>
              </p:cNvSpPr>
              <p:nvPr/>
            </p:nvSpPr>
            <p:spPr bwMode="auto">
              <a:xfrm>
                <a:off x="2678113" y="4869815"/>
                <a:ext cx="534988" cy="466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Rectangle 47"/>
              <p:cNvSpPr>
                <a:spLocks noChangeArrowheads="1"/>
              </p:cNvSpPr>
              <p:nvPr/>
            </p:nvSpPr>
            <p:spPr bwMode="auto">
              <a:xfrm>
                <a:off x="2743200" y="4636770"/>
                <a:ext cx="274114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6 m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Rectangle 48"/>
              <p:cNvSpPr>
                <a:spLocks noChangeArrowheads="1"/>
              </p:cNvSpPr>
              <p:nvPr/>
            </p:nvSpPr>
            <p:spPr bwMode="auto">
              <a:xfrm>
                <a:off x="3044825" y="4915853"/>
                <a:ext cx="40076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400">
                    <a:solidFill>
                      <a:srgbClr val="000000"/>
                    </a:solidFill>
                    <a:latin typeface="Calibri" pitchFamily="34" charset="0"/>
                    <a:cs typeface="Arial" pitchFamily="34" charset="0"/>
                  </a:rPr>
                  <a:t> </a:t>
                </a:r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Line 49"/>
              <p:cNvSpPr>
                <a:spLocks noChangeShapeType="1"/>
              </p:cNvSpPr>
              <p:nvPr/>
            </p:nvSpPr>
            <p:spPr bwMode="auto">
              <a:xfrm>
                <a:off x="1684338" y="3779203"/>
                <a:ext cx="1588" cy="112713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50"/>
              <p:cNvSpPr>
                <a:spLocks noEditPoints="1"/>
              </p:cNvSpPr>
              <p:nvPr/>
            </p:nvSpPr>
            <p:spPr bwMode="auto">
              <a:xfrm>
                <a:off x="1684338" y="3804603"/>
                <a:ext cx="765175" cy="74613"/>
              </a:xfrm>
              <a:custGeom>
                <a:avLst/>
                <a:gdLst/>
                <a:ahLst/>
                <a:cxnLst>
                  <a:cxn ang="0">
                    <a:pos x="667" y="333"/>
                  </a:cxn>
                  <a:cxn ang="0">
                    <a:pos x="7334" y="333"/>
                  </a:cxn>
                  <a:cxn ang="0">
                    <a:pos x="7400" y="400"/>
                  </a:cxn>
                  <a:cxn ang="0">
                    <a:pos x="7334" y="466"/>
                  </a:cxn>
                  <a:cxn ang="0">
                    <a:pos x="667" y="466"/>
                  </a:cxn>
                  <a:cxn ang="0">
                    <a:pos x="600" y="400"/>
                  </a:cxn>
                  <a:cxn ang="0">
                    <a:pos x="667" y="333"/>
                  </a:cxn>
                  <a:cxn ang="0">
                    <a:pos x="800" y="800"/>
                  </a:cxn>
                  <a:cxn ang="0">
                    <a:pos x="0" y="400"/>
                  </a:cxn>
                  <a:cxn ang="0">
                    <a:pos x="800" y="0"/>
                  </a:cxn>
                  <a:cxn ang="0">
                    <a:pos x="800" y="800"/>
                  </a:cxn>
                  <a:cxn ang="0">
                    <a:pos x="7200" y="0"/>
                  </a:cxn>
                  <a:cxn ang="0">
                    <a:pos x="8000" y="400"/>
                  </a:cxn>
                  <a:cxn ang="0">
                    <a:pos x="7200" y="800"/>
                  </a:cxn>
                  <a:cxn ang="0">
                    <a:pos x="7200" y="0"/>
                  </a:cxn>
                </a:cxnLst>
                <a:rect l="0" t="0" r="r" b="b"/>
                <a:pathLst>
                  <a:path w="8000" h="800">
                    <a:moveTo>
                      <a:pt x="667" y="333"/>
                    </a:moveTo>
                    <a:lnTo>
                      <a:pt x="7334" y="333"/>
                    </a:lnTo>
                    <a:cubicBezTo>
                      <a:pt x="7371" y="333"/>
                      <a:pt x="7400" y="363"/>
                      <a:pt x="7400" y="400"/>
                    </a:cubicBezTo>
                    <a:cubicBezTo>
                      <a:pt x="7400" y="437"/>
                      <a:pt x="7371" y="466"/>
                      <a:pt x="7334" y="466"/>
                    </a:cubicBezTo>
                    <a:lnTo>
                      <a:pt x="667" y="466"/>
                    </a:lnTo>
                    <a:cubicBezTo>
                      <a:pt x="630" y="466"/>
                      <a:pt x="600" y="437"/>
                      <a:pt x="600" y="400"/>
                    </a:cubicBezTo>
                    <a:cubicBezTo>
                      <a:pt x="600" y="363"/>
                      <a:pt x="630" y="333"/>
                      <a:pt x="667" y="333"/>
                    </a:cubicBezTo>
                    <a:close/>
                    <a:moveTo>
                      <a:pt x="800" y="800"/>
                    </a:moveTo>
                    <a:lnTo>
                      <a:pt x="0" y="400"/>
                    </a:lnTo>
                    <a:lnTo>
                      <a:pt x="800" y="0"/>
                    </a:lnTo>
                    <a:lnTo>
                      <a:pt x="800" y="800"/>
                    </a:lnTo>
                    <a:close/>
                    <a:moveTo>
                      <a:pt x="7200" y="0"/>
                    </a:moveTo>
                    <a:lnTo>
                      <a:pt x="8000" y="400"/>
                    </a:lnTo>
                    <a:lnTo>
                      <a:pt x="7200" y="800"/>
                    </a:lnTo>
                    <a:lnTo>
                      <a:pt x="7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Line 51"/>
              <p:cNvSpPr>
                <a:spLocks noChangeShapeType="1"/>
              </p:cNvSpPr>
              <p:nvPr/>
            </p:nvSpPr>
            <p:spPr bwMode="auto">
              <a:xfrm>
                <a:off x="2443163" y="4037965"/>
                <a:ext cx="763588" cy="1588"/>
              </a:xfrm>
              <a:prstGeom prst="line">
                <a:avLst/>
              </a:prstGeom>
              <a:noFill/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43" name="Straight Arrow Connector 42"/>
              <p:cNvCxnSpPr>
                <a:stCxn id="47" idx="0"/>
                <a:endCxn id="45" idx="1"/>
              </p:cNvCxnSpPr>
              <p:nvPr/>
            </p:nvCxnSpPr>
            <p:spPr>
              <a:xfrm rot="16200000" flipV="1">
                <a:off x="1313636" y="4412593"/>
                <a:ext cx="1503362" cy="750931"/>
              </a:xfrm>
              <a:prstGeom prst="straightConnector1">
                <a:avLst/>
              </a:prstGeom>
              <a:ln w="19050">
                <a:solidFill>
                  <a:srgbClr val="7030A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/>
            <p:cNvSpPr txBox="1"/>
            <p:nvPr/>
          </p:nvSpPr>
          <p:spPr>
            <a:xfrm>
              <a:off x="7105650" y="315849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(0,-6)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84620" y="1653540"/>
              <a:ext cx="990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(-3,0)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1990147" y="12827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Vector Approach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D1CD-5F0B-4923-A9EC-75D0E9047E57}" type="datetime1">
              <a:rPr lang="en-US" smtClean="0"/>
              <a:t>6/20/2016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484944"/>
              </p:ext>
            </p:extLst>
          </p:nvPr>
        </p:nvGraphicFramePr>
        <p:xfrm>
          <a:off x="1841499" y="2190115"/>
          <a:ext cx="2124751" cy="696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معادلة" r:id="rId5" imgW="736560" imgH="241200" progId="Equation.3">
                  <p:embed/>
                </p:oleObj>
              </mc:Choice>
              <mc:Fallback>
                <p:oleObj name="معادلة" r:id="rId5" imgW="7365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41499" y="2190115"/>
                        <a:ext cx="2124751" cy="696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591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85" y="152400"/>
            <a:ext cx="8974316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BF4E1-7142-4E48-AC19-A70865A62E7F}" type="datetime1">
              <a:rPr lang="en-US" smtClean="0"/>
              <a:t>6/20/2016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Metin kutusu"/>
          <p:cNvSpPr txBox="1">
            <a:spLocks noChangeArrowheads="1"/>
          </p:cNvSpPr>
          <p:nvPr/>
        </p:nvSpPr>
        <p:spPr bwMode="auto">
          <a:xfrm>
            <a:off x="2024063" y="1357313"/>
            <a:ext cx="7929562" cy="480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altLang="en-US" sz="1800" b="1" u="sng" dirty="0">
                <a:latin typeface="Arial" charset="0"/>
              </a:rPr>
              <a:t>Alternative Solution (Using Varignon’s Theorem):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altLang="en-US" sz="1800" dirty="0">
                <a:latin typeface="Arial" charset="0"/>
              </a:rPr>
              <a:t>Assuming that the counterclockwise moment is positive;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altLang="en-US" sz="1800" dirty="0">
                <a:latin typeface="Arial" charset="0"/>
              </a:rPr>
              <a:t>M</a:t>
            </a:r>
            <a:r>
              <a:rPr lang="tr-TR" altLang="en-US" sz="1800" baseline="-25000" dirty="0">
                <a:latin typeface="Arial" charset="0"/>
              </a:rPr>
              <a:t>B </a:t>
            </a:r>
            <a:r>
              <a:rPr lang="tr-TR" altLang="en-US" sz="1800" dirty="0">
                <a:latin typeface="Arial" charset="0"/>
              </a:rPr>
              <a:t>= - F</a:t>
            </a:r>
            <a:r>
              <a:rPr lang="tr-TR" altLang="en-US" sz="1800" baseline="-25000" dirty="0">
                <a:latin typeface="Arial" charset="0"/>
              </a:rPr>
              <a:t>x</a:t>
            </a:r>
            <a:r>
              <a:rPr lang="tr-TR" altLang="en-US" sz="1800" dirty="0">
                <a:latin typeface="Arial" charset="0"/>
              </a:rPr>
              <a:t>.(0.16m) - F</a:t>
            </a:r>
            <a:r>
              <a:rPr lang="tr-TR" altLang="en-US" sz="1800" baseline="-25000" dirty="0">
                <a:latin typeface="Arial" charset="0"/>
              </a:rPr>
              <a:t>y</a:t>
            </a:r>
            <a:r>
              <a:rPr lang="tr-TR" altLang="en-US" sz="1800" dirty="0">
                <a:latin typeface="Arial" charset="0"/>
              </a:rPr>
              <a:t>.(0.2m)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altLang="en-US" sz="1800" dirty="0">
                <a:latin typeface="Arial" charset="0"/>
              </a:rPr>
              <a:t>where  F</a:t>
            </a:r>
            <a:r>
              <a:rPr lang="tr-TR" altLang="en-US" sz="1800" baseline="-25000" dirty="0">
                <a:latin typeface="Arial" charset="0"/>
              </a:rPr>
              <a:t>x</a:t>
            </a:r>
            <a:r>
              <a:rPr lang="tr-TR" altLang="en-US" sz="1800" dirty="0">
                <a:latin typeface="Arial" charset="0"/>
              </a:rPr>
              <a:t>= 400 N and F</a:t>
            </a:r>
            <a:r>
              <a:rPr lang="tr-TR" altLang="en-US" sz="1800" baseline="-25000" dirty="0">
                <a:latin typeface="Arial" charset="0"/>
              </a:rPr>
              <a:t>y</a:t>
            </a:r>
            <a:r>
              <a:rPr lang="tr-TR" altLang="en-US" sz="1800" dirty="0">
                <a:latin typeface="Arial" charset="0"/>
              </a:rPr>
              <a:t>= 693 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altLang="en-US" sz="1800" dirty="0">
                <a:latin typeface="Arial" charset="0"/>
              </a:rPr>
              <a:t>M</a:t>
            </a:r>
            <a:r>
              <a:rPr lang="tr-TR" altLang="en-US" sz="1800" baseline="-25000" dirty="0">
                <a:latin typeface="Arial" charset="0"/>
              </a:rPr>
              <a:t>B</a:t>
            </a:r>
            <a:r>
              <a:rPr lang="tr-TR" altLang="en-US" sz="1800" dirty="0">
                <a:latin typeface="Arial" charset="0"/>
              </a:rPr>
              <a:t> = -400N(0.16m)-693N(0.2m) = -202.6 N.m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altLang="en-US" sz="1800" dirty="0">
                <a:latin typeface="Arial" charset="0"/>
              </a:rPr>
              <a:t>We can say  M</a:t>
            </a:r>
            <a:r>
              <a:rPr lang="tr-TR" altLang="en-US" sz="1800" baseline="-25000" dirty="0">
                <a:latin typeface="Arial" charset="0"/>
              </a:rPr>
              <a:t>B</a:t>
            </a:r>
            <a:r>
              <a:rPr lang="tr-TR" altLang="en-US" sz="1800" dirty="0">
                <a:latin typeface="Arial" charset="0"/>
              </a:rPr>
              <a:t> = -203 N.m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altLang="en-US" sz="1800" dirty="0">
                <a:latin typeface="Arial" charset="0"/>
              </a:rPr>
              <a:t>Since we assumed that the counterclockwise  moment is positive and we obtained a negative moment value, this implies that the direction of M</a:t>
            </a:r>
            <a:r>
              <a:rPr lang="tr-TR" altLang="en-US" sz="1800" baseline="-25000" dirty="0">
                <a:latin typeface="Arial" charset="0"/>
              </a:rPr>
              <a:t>B</a:t>
            </a:r>
            <a:r>
              <a:rPr lang="tr-TR" altLang="en-US" sz="1800" dirty="0">
                <a:latin typeface="Arial" charset="0"/>
              </a:rPr>
              <a:t> is actually clockwise.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altLang="en-US" sz="1800" dirty="0">
                <a:latin typeface="Arial" charset="0"/>
              </a:rPr>
              <a:t>So; the result is exactly the same as before, i.e.</a:t>
            </a:r>
          </a:p>
          <a:p>
            <a:endParaRPr lang="tr-TR" altLang="en-US" sz="1800" dirty="0">
              <a:latin typeface="Arial" charset="0"/>
            </a:endParaRPr>
          </a:p>
          <a:p>
            <a:endParaRPr lang="tr-TR" altLang="en-US" sz="1800" dirty="0">
              <a:latin typeface="Arial" charset="0"/>
            </a:endParaRPr>
          </a:p>
          <a:p>
            <a:endParaRPr lang="tr-TR" altLang="en-US" sz="1800" dirty="0">
              <a:latin typeface="Arial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1683684"/>
            <a:ext cx="2619375" cy="215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77BF4-FE8F-46F3-9792-8056D0542529}" type="datetime1">
              <a:rPr lang="en-US" smtClean="0"/>
              <a:t>6/20/2016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7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Couple and Couple Moment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759B-52D0-452B-8F78-91F7D2D02FC8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75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Couple Moment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moment produced by two equal, opposite, and </a:t>
            </a:r>
            <a:r>
              <a:rPr lang="en-US" dirty="0" smtClean="0"/>
              <a:t>non-collinear </a:t>
            </a:r>
            <a:r>
              <a:rPr lang="en-US" dirty="0"/>
              <a:t>forces is called a </a:t>
            </a:r>
            <a:r>
              <a:rPr lang="en-US" i="1" dirty="0"/>
              <a:t>couple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</a:t>
            </a:r>
            <a:r>
              <a:rPr lang="en-US" sz="2000" dirty="0" smtClean="0"/>
              <a:t>o</a:t>
            </a:r>
            <a:r>
              <a:rPr lang="en-US" dirty="0" smtClean="0"/>
              <a:t>=F(</a:t>
            </a:r>
            <a:r>
              <a:rPr lang="en-US" dirty="0" err="1" smtClean="0"/>
              <a:t>a+d</a:t>
            </a:r>
            <a:r>
              <a:rPr lang="en-US" dirty="0" smtClean="0"/>
              <a:t>)-Fa</a:t>
            </a:r>
          </a:p>
          <a:p>
            <a:r>
              <a:rPr lang="en-US" dirty="0" smtClean="0"/>
              <a:t>M</a:t>
            </a:r>
            <a:r>
              <a:rPr lang="en-US" sz="2000" dirty="0"/>
              <a:t>o</a:t>
            </a:r>
            <a:r>
              <a:rPr lang="en-US" dirty="0" smtClean="0"/>
              <a:t>=</a:t>
            </a:r>
            <a:r>
              <a:rPr lang="en-US" dirty="0" err="1" smtClean="0"/>
              <a:t>Fd</a:t>
            </a:r>
            <a:endParaRPr lang="en-US" dirty="0" smtClean="0"/>
          </a:p>
          <a:p>
            <a:endParaRPr lang="en-US" dirty="0"/>
          </a:p>
          <a:p>
            <a:pPr lvl="8"/>
            <a:endParaRPr lang="en-US" dirty="0" smtClean="0"/>
          </a:p>
          <a:p>
            <a:pPr lvl="8"/>
            <a:r>
              <a:rPr lang="en-US" dirty="0" smtClean="0"/>
              <a:t>Its </a:t>
            </a:r>
            <a:r>
              <a:rPr lang="en-US" dirty="0"/>
              <a:t>direction is counterclockwise </a:t>
            </a:r>
            <a:endParaRPr lang="en-US" dirty="0" smtClean="0"/>
          </a:p>
          <a:p>
            <a:pPr lvl="8"/>
            <a:endParaRPr lang="en-US" dirty="0"/>
          </a:p>
        </p:txBody>
      </p:sp>
      <p:pic>
        <p:nvPicPr>
          <p:cNvPr id="4" name="Picture 3" descr="coup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748" y="2674245"/>
            <a:ext cx="2507552" cy="217249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8ABF9-3956-4E37-8027-D25964716F82}" type="datetime1">
              <a:rPr lang="en-US" smtClean="0"/>
              <a:t>6/20/2016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0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Force Systems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Force: Action of one body on another.</a:t>
            </a:r>
          </a:p>
          <a:p>
            <a:pPr lvl="1"/>
            <a:r>
              <a:rPr lang="en-US" dirty="0" smtClean="0"/>
              <a:t>Specification include: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Magnitude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Direction</a:t>
            </a:r>
          </a:p>
          <a:p>
            <a:pPr lvl="2"/>
            <a:r>
              <a:rPr lang="en-US" dirty="0" smtClean="0">
                <a:solidFill>
                  <a:srgbClr val="C00000"/>
                </a:solidFill>
              </a:rPr>
              <a:t>Point of application (or line of action)</a:t>
            </a:r>
          </a:p>
          <a:p>
            <a:r>
              <a:rPr lang="en-US" dirty="0" smtClean="0"/>
              <a:t>Effects of a force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	External:		Reactions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	Internal:		Stresses and strains</a:t>
            </a:r>
          </a:p>
          <a:p>
            <a:pPr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dealing with the mechanics of rigid bodies concern is only to the net </a:t>
            </a:r>
            <a:r>
              <a:rPr lang="en-US" sz="2400" i="1" u="sng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effects </a:t>
            </a:r>
            <a:r>
              <a:rPr lang="en-US" sz="2400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forces.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855422" y="4152208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855422" y="4592782"/>
            <a:ext cx="6096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4337-43B8-4F3F-9611-DB1925F2BE04}" type="datetime1">
              <a:rPr lang="en-US" smtClean="0"/>
              <a:t>6/20/2016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0522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We may also express the moment of a couple by using vector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algebra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are position vectors which run from point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arbitrary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points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on the lines of action of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respectively. </a:t>
            </a:r>
          </a:p>
          <a:p>
            <a:endParaRPr lang="en-US" dirty="0"/>
          </a:p>
        </p:txBody>
      </p:sp>
      <p:pic>
        <p:nvPicPr>
          <p:cNvPr id="4" name="Picture 3" descr="moment vecto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958" y="2482794"/>
            <a:ext cx="2879081" cy="239539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397194" y="2954162"/>
          <a:ext cx="4645025" cy="137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4" imgW="2450880" imgH="723600" progId="Equation.3">
                  <p:embed/>
                </p:oleObj>
              </mc:Choice>
              <mc:Fallback>
                <p:oleObj name="Equation" r:id="rId4" imgW="2450880" imgH="7236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94" y="2954162"/>
                        <a:ext cx="4645025" cy="1370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E472-D936-40D6-816F-AD4AA2003B39}" type="datetime1">
              <a:rPr lang="en-US" smtClean="0"/>
              <a:t>6/20/2016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1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Calibri" charset="0"/>
              </a:rPr>
              <a:t>Equivalent</a:t>
            </a:r>
            <a:r>
              <a:rPr lang="tr-TR" dirty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Couples</a:t>
            </a:r>
            <a:endParaRPr lang="en-US" dirty="0"/>
          </a:p>
        </p:txBody>
      </p:sp>
      <p:pic>
        <p:nvPicPr>
          <p:cNvPr id="6" name="Content Placeholder 5" descr="equivalent momen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9" b="2479"/>
          <a:stretch>
            <a:fillRect/>
          </a:stretch>
        </p:blipFill>
        <p:spPr>
          <a:xfrm>
            <a:off x="1981200" y="1600201"/>
            <a:ext cx="8561388" cy="2587625"/>
          </a:xfrm>
        </p:spPr>
      </p:pic>
      <p:sp>
        <p:nvSpPr>
          <p:cNvPr id="7" name="Rectangle 6"/>
          <p:cNvSpPr/>
          <p:nvPr/>
        </p:nvSpPr>
        <p:spPr>
          <a:xfrm>
            <a:off x="2084852" y="4803006"/>
            <a:ext cx="7416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aseline="30000" dirty="0"/>
              <a:t>The Figure shows four different configurations of the same couple M.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2DD63-9EE0-49BA-90CC-7F7BF6569D4C}" type="datetime1">
              <a:rPr lang="en-US" smtClean="0"/>
              <a:t>6/20/2016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37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8533"/>
          </a:xfrm>
        </p:spPr>
        <p:txBody>
          <a:bodyPr/>
          <a:lstStyle/>
          <a:p>
            <a:r>
              <a:rPr lang="en-US" dirty="0" smtClean="0"/>
              <a:t>Force-Couple Systems</a:t>
            </a:r>
            <a:endParaRPr lang="en-US" dirty="0"/>
          </a:p>
        </p:txBody>
      </p:sp>
      <p:pic>
        <p:nvPicPr>
          <p:cNvPr id="4" name="Content Placeholder 3" descr="Forc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95" b="-8095"/>
          <a:stretch>
            <a:fillRect/>
          </a:stretch>
        </p:blipFill>
        <p:spPr>
          <a:xfrm>
            <a:off x="2094832" y="989572"/>
            <a:ext cx="7973260" cy="2666207"/>
          </a:xfrm>
        </p:spPr>
      </p:pic>
      <p:sp>
        <p:nvSpPr>
          <p:cNvPr id="5" name="Rectangle 4"/>
          <p:cNvSpPr/>
          <p:nvPr/>
        </p:nvSpPr>
        <p:spPr>
          <a:xfrm>
            <a:off x="2094832" y="3669407"/>
            <a:ext cx="79732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/>
              <a:t>The replacement of a </a:t>
            </a:r>
            <a:r>
              <a:rPr lang="en-US" sz="2400" baseline="30000" dirty="0">
                <a:solidFill>
                  <a:srgbClr val="FF0000"/>
                </a:solidFill>
              </a:rPr>
              <a:t>force</a:t>
            </a:r>
            <a:r>
              <a:rPr lang="en-US" sz="2400" baseline="30000" dirty="0"/>
              <a:t> by </a:t>
            </a:r>
            <a:r>
              <a:rPr lang="en-US" sz="2400" baseline="30000" dirty="0">
                <a:solidFill>
                  <a:srgbClr val="FF0000"/>
                </a:solidFill>
              </a:rPr>
              <a:t>a force and a couple </a:t>
            </a:r>
            <a:r>
              <a:rPr lang="en-US" sz="2400" baseline="30000" dirty="0"/>
              <a:t>is illustrated in the Figure, where the given force F acting at point A is replaced by an equal force F at some point B and the counterclockwise couple M=</a:t>
            </a:r>
            <a:r>
              <a:rPr lang="en-US" sz="2400" baseline="30000" dirty="0" err="1"/>
              <a:t>Fd</a:t>
            </a:r>
            <a:r>
              <a:rPr lang="en-US" sz="2400" baseline="30000" dirty="0"/>
              <a:t>. The transfer is seen in the middle figure, where the equal and opposite forces F and F are added at point B without introducing any net external effects on the body. We now see that the original force at A and the equal and opposite one at B constitute the couple M=</a:t>
            </a:r>
            <a:r>
              <a:rPr lang="en-US" sz="2400" baseline="30000" dirty="0" err="1"/>
              <a:t>Fd</a:t>
            </a:r>
            <a:r>
              <a:rPr lang="en-US" sz="2400" baseline="30000" dirty="0"/>
              <a:t>, which is counterclockwise for the sample chosen, as shown in the right-hand part of the figure. Thus, we have replaced the original force at A by the same force acting at a different point B and a couple, without altering the external effects of the original force on the body. The combination of the force and couple in the right-hand part of the Figure is referred to as a force–couple system.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E5750-B31C-4D56-A00A-B012F55B97A2}" type="datetime1">
              <a:rPr lang="en-US" smtClean="0"/>
              <a:t>6/20/2016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19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Counterclockwise and Clockwise couples</a:t>
            </a:r>
            <a:endParaRPr lang="en-US" dirty="0"/>
          </a:p>
        </p:txBody>
      </p:sp>
      <p:pic>
        <p:nvPicPr>
          <p:cNvPr id="4" name="Content Placeholder 3" descr="Counterclockwis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607" r="-43607"/>
          <a:stretch>
            <a:fillRect/>
          </a:stretch>
        </p:blipFill>
        <p:spPr/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7630-3867-4434-A9A2-D1B4FFAF587A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02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Problem-1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Calculate the combined moment of the two 2-kN forces, shown in the Figure, about point </a:t>
            </a:r>
            <a:r>
              <a:rPr lang="en-GB" i="1" dirty="0" smtClean="0">
                <a:solidFill>
                  <a:srgbClr val="002060"/>
                </a:solidFill>
              </a:rPr>
              <a:t>O</a:t>
            </a:r>
            <a:r>
              <a:rPr lang="en-GB" dirty="0" smtClean="0">
                <a:solidFill>
                  <a:srgbClr val="002060"/>
                </a:solidFill>
              </a:rPr>
              <a:t> and A using : </a:t>
            </a:r>
          </a:p>
          <a:p>
            <a:pPr marL="400050" indent="-400050">
              <a:buAutoNum type="romanLcParenBoth"/>
            </a:pPr>
            <a:r>
              <a:rPr lang="en-GB" dirty="0" smtClean="0">
                <a:solidFill>
                  <a:srgbClr val="002060"/>
                </a:solidFill>
              </a:rPr>
              <a:t>Scalar approach </a:t>
            </a:r>
          </a:p>
          <a:p>
            <a:pPr marL="400050" indent="-400050">
              <a:buAutoNum type="romanLcParenBoth"/>
            </a:pPr>
            <a:r>
              <a:rPr lang="en-GB" dirty="0" smtClean="0">
                <a:solidFill>
                  <a:srgbClr val="002060"/>
                </a:solidFill>
              </a:rPr>
              <a:t>Vector approach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grpSp>
        <p:nvGrpSpPr>
          <p:cNvPr id="4" name="Group 26"/>
          <p:cNvGrpSpPr/>
          <p:nvPr/>
        </p:nvGrpSpPr>
        <p:grpSpPr>
          <a:xfrm>
            <a:off x="6282524" y="2966565"/>
            <a:ext cx="3758566" cy="3314700"/>
            <a:chOff x="4402923" y="1676400"/>
            <a:chExt cx="3758566" cy="3314700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7006027" y="2233767"/>
              <a:ext cx="788895" cy="39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 kN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506686" y="4223656"/>
              <a:ext cx="788895" cy="39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 kN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5876758" y="1676400"/>
              <a:ext cx="465289" cy="39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i="1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y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7696200" y="3810000"/>
              <a:ext cx="465289" cy="39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i="1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x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5968977" y="3968843"/>
              <a:ext cx="465289" cy="39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i="1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O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5968977" y="3012161"/>
              <a:ext cx="465289" cy="39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i="1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A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855637" y="3968843"/>
              <a:ext cx="1021121" cy="39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0.8 m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AutoShape 10"/>
            <p:cNvCxnSpPr>
              <a:cxnSpLocks noChangeShapeType="1"/>
            </p:cNvCxnSpPr>
            <p:nvPr/>
          </p:nvCxnSpPr>
          <p:spPr bwMode="auto">
            <a:xfrm>
              <a:off x="6025147" y="2026734"/>
              <a:ext cx="0" cy="296436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3" name="AutoShape 11"/>
            <p:cNvCxnSpPr>
              <a:cxnSpLocks noChangeShapeType="1"/>
            </p:cNvCxnSpPr>
            <p:nvPr/>
          </p:nvCxnSpPr>
          <p:spPr bwMode="auto">
            <a:xfrm>
              <a:off x="4402923" y="4007470"/>
              <a:ext cx="3311517" cy="8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4" name="AutoShape 12"/>
            <p:cNvCxnSpPr>
              <a:cxnSpLocks noChangeShapeType="1"/>
            </p:cNvCxnSpPr>
            <p:nvPr/>
          </p:nvCxnSpPr>
          <p:spPr bwMode="auto">
            <a:xfrm flipH="1">
              <a:off x="6045268" y="2400424"/>
              <a:ext cx="1018606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13"/>
            <p:cNvCxnSpPr>
              <a:cxnSpLocks noChangeShapeType="1"/>
            </p:cNvCxnSpPr>
            <p:nvPr/>
          </p:nvCxnSpPr>
          <p:spPr bwMode="auto">
            <a:xfrm>
              <a:off x="5019117" y="4398227"/>
              <a:ext cx="1018606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16" name="Oval 14"/>
            <p:cNvSpPr>
              <a:spLocks noChangeAspect="1" noChangeArrowheads="1"/>
            </p:cNvSpPr>
            <p:nvPr/>
          </p:nvSpPr>
          <p:spPr bwMode="auto">
            <a:xfrm>
              <a:off x="5999997" y="3183735"/>
              <a:ext cx="46948" cy="422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Oval 15"/>
            <p:cNvSpPr>
              <a:spLocks noChangeAspect="1" noChangeArrowheads="1"/>
            </p:cNvSpPr>
            <p:nvPr/>
          </p:nvSpPr>
          <p:spPr bwMode="auto">
            <a:xfrm>
              <a:off x="5999997" y="3993995"/>
              <a:ext cx="46948" cy="422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AutoShape 16"/>
            <p:cNvCxnSpPr>
              <a:cxnSpLocks noChangeShapeType="1"/>
            </p:cNvCxnSpPr>
            <p:nvPr/>
          </p:nvCxnSpPr>
          <p:spPr bwMode="auto">
            <a:xfrm>
              <a:off x="5006542" y="3199006"/>
              <a:ext cx="880277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" name="AutoShape 17"/>
            <p:cNvCxnSpPr>
              <a:cxnSpLocks noChangeShapeType="1"/>
            </p:cNvCxnSpPr>
            <p:nvPr/>
          </p:nvCxnSpPr>
          <p:spPr bwMode="auto">
            <a:xfrm>
              <a:off x="5006542" y="2404017"/>
              <a:ext cx="880277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" name="AutoShape 18"/>
            <p:cNvCxnSpPr>
              <a:cxnSpLocks noChangeShapeType="1"/>
            </p:cNvCxnSpPr>
            <p:nvPr/>
          </p:nvCxnSpPr>
          <p:spPr bwMode="auto">
            <a:xfrm>
              <a:off x="5459255" y="2404017"/>
              <a:ext cx="0" cy="7949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1" name="AutoShape 19"/>
            <p:cNvCxnSpPr>
              <a:cxnSpLocks noChangeShapeType="1"/>
            </p:cNvCxnSpPr>
            <p:nvPr/>
          </p:nvCxnSpPr>
          <p:spPr bwMode="auto">
            <a:xfrm>
              <a:off x="5459255" y="3214277"/>
              <a:ext cx="0" cy="7949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2" name="AutoShape 20"/>
            <p:cNvCxnSpPr>
              <a:cxnSpLocks noChangeShapeType="1"/>
            </p:cNvCxnSpPr>
            <p:nvPr/>
          </p:nvCxnSpPr>
          <p:spPr bwMode="auto">
            <a:xfrm>
              <a:off x="5459255" y="3993995"/>
              <a:ext cx="0" cy="3979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5388438" y="2590800"/>
              <a:ext cx="782189" cy="39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1.6 m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5388426" y="3429000"/>
              <a:ext cx="782189" cy="39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1.6 m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31D0-1234-44F8-AC11-8689C4106AC1}" type="datetime1">
              <a:rPr lang="en-US" smtClean="0"/>
              <a:t>6/20/2016</a:t>
            </a:fld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7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09801" y="2895600"/>
            <a:ext cx="300233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</a:pPr>
            <a:r>
              <a:rPr lang="en-GB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 2 kN forces are forming a couple, moments will be the same about </a:t>
            </a:r>
            <a:r>
              <a:rPr lang="en-GB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GB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lang="en-GB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en-GB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as couple moment is independent of moment centres.</a:t>
            </a:r>
            <a:endParaRPr lang="en-GB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6324600" y="1524000"/>
            <a:ext cx="3758566" cy="3314700"/>
            <a:chOff x="4402923" y="1676400"/>
            <a:chExt cx="3758566" cy="3314700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7006027" y="2233767"/>
              <a:ext cx="788895" cy="39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 kN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4506686" y="4223656"/>
              <a:ext cx="788895" cy="39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 kN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5876758" y="1676400"/>
              <a:ext cx="465289" cy="39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i="1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y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7696200" y="3810000"/>
              <a:ext cx="465289" cy="39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i="1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x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5968977" y="3968843"/>
              <a:ext cx="465289" cy="39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i="1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O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5968977" y="3012161"/>
              <a:ext cx="465289" cy="39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i="1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A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4855637" y="3968843"/>
              <a:ext cx="1021121" cy="39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0.8 m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AutoShape 10"/>
            <p:cNvCxnSpPr>
              <a:cxnSpLocks noChangeShapeType="1"/>
            </p:cNvCxnSpPr>
            <p:nvPr/>
          </p:nvCxnSpPr>
          <p:spPr bwMode="auto">
            <a:xfrm>
              <a:off x="6025147" y="2026734"/>
              <a:ext cx="0" cy="296436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5" name="AutoShape 11"/>
            <p:cNvCxnSpPr>
              <a:cxnSpLocks noChangeShapeType="1"/>
            </p:cNvCxnSpPr>
            <p:nvPr/>
          </p:nvCxnSpPr>
          <p:spPr bwMode="auto">
            <a:xfrm>
              <a:off x="4402923" y="4007470"/>
              <a:ext cx="3311517" cy="8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6" name="AutoShape 12"/>
            <p:cNvCxnSpPr>
              <a:cxnSpLocks noChangeShapeType="1"/>
            </p:cNvCxnSpPr>
            <p:nvPr/>
          </p:nvCxnSpPr>
          <p:spPr bwMode="auto">
            <a:xfrm flipH="1">
              <a:off x="6045268" y="2400424"/>
              <a:ext cx="1018606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7" name="AutoShape 13"/>
            <p:cNvCxnSpPr>
              <a:cxnSpLocks noChangeShapeType="1"/>
            </p:cNvCxnSpPr>
            <p:nvPr/>
          </p:nvCxnSpPr>
          <p:spPr bwMode="auto">
            <a:xfrm>
              <a:off x="5019117" y="4398227"/>
              <a:ext cx="1018606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18" name="Oval 14"/>
            <p:cNvSpPr>
              <a:spLocks noChangeAspect="1" noChangeArrowheads="1"/>
            </p:cNvSpPr>
            <p:nvPr/>
          </p:nvSpPr>
          <p:spPr bwMode="auto">
            <a:xfrm>
              <a:off x="5999997" y="3183735"/>
              <a:ext cx="46948" cy="422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Oval 15"/>
            <p:cNvSpPr>
              <a:spLocks noChangeAspect="1" noChangeArrowheads="1"/>
            </p:cNvSpPr>
            <p:nvPr/>
          </p:nvSpPr>
          <p:spPr bwMode="auto">
            <a:xfrm>
              <a:off x="5999997" y="3993995"/>
              <a:ext cx="46948" cy="422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0" name="AutoShape 16"/>
            <p:cNvCxnSpPr>
              <a:cxnSpLocks noChangeShapeType="1"/>
            </p:cNvCxnSpPr>
            <p:nvPr/>
          </p:nvCxnSpPr>
          <p:spPr bwMode="auto">
            <a:xfrm>
              <a:off x="5006542" y="3199006"/>
              <a:ext cx="880277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1" name="AutoShape 17"/>
            <p:cNvCxnSpPr>
              <a:cxnSpLocks noChangeShapeType="1"/>
            </p:cNvCxnSpPr>
            <p:nvPr/>
          </p:nvCxnSpPr>
          <p:spPr bwMode="auto">
            <a:xfrm>
              <a:off x="5006542" y="2404017"/>
              <a:ext cx="880277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" name="AutoShape 18"/>
            <p:cNvCxnSpPr>
              <a:cxnSpLocks noChangeShapeType="1"/>
            </p:cNvCxnSpPr>
            <p:nvPr/>
          </p:nvCxnSpPr>
          <p:spPr bwMode="auto">
            <a:xfrm>
              <a:off x="5459255" y="2404017"/>
              <a:ext cx="0" cy="7949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3" name="AutoShape 19"/>
            <p:cNvCxnSpPr>
              <a:cxnSpLocks noChangeShapeType="1"/>
            </p:cNvCxnSpPr>
            <p:nvPr/>
          </p:nvCxnSpPr>
          <p:spPr bwMode="auto">
            <a:xfrm>
              <a:off x="5459255" y="3214277"/>
              <a:ext cx="0" cy="7949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4" name="AutoShape 20"/>
            <p:cNvCxnSpPr>
              <a:cxnSpLocks noChangeShapeType="1"/>
            </p:cNvCxnSpPr>
            <p:nvPr/>
          </p:nvCxnSpPr>
          <p:spPr bwMode="auto">
            <a:xfrm>
              <a:off x="5459255" y="3993995"/>
              <a:ext cx="0" cy="3979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5388438" y="2590800"/>
              <a:ext cx="782189" cy="39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1.6 m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 Box 22"/>
            <p:cNvSpPr txBox="1">
              <a:spLocks noChangeArrowheads="1"/>
            </p:cNvSpPr>
            <p:nvPr/>
          </p:nvSpPr>
          <p:spPr bwMode="auto">
            <a:xfrm>
              <a:off x="5388426" y="3429000"/>
              <a:ext cx="782189" cy="39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1.6 m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7" name="Object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770807" y="5418345"/>
          <a:ext cx="6346630" cy="503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3" imgW="2882880" imgH="228600" progId="Equation.3">
                  <p:embed/>
                </p:oleObj>
              </mc:Choice>
              <mc:Fallback>
                <p:oleObj name="Equation" r:id="rId3" imgW="2882880" imgH="228600" progId="Equation.3">
                  <p:embed/>
                  <p:pic>
                    <p:nvPicPr>
                      <p:cNvPr id="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807" y="5418345"/>
                        <a:ext cx="6346630" cy="5032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9801" y="2458557"/>
            <a:ext cx="137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scalar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DC8C-C267-4100-BD94-5E34CD68D999}" type="datetime1">
              <a:rPr lang="en-US" smtClean="0"/>
              <a:t>6/20/2016</a:t>
            </a:fld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09801" y="2343150"/>
            <a:ext cx="300233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  <a:tabLst>
                <a:tab pos="3657600" algn="l"/>
              </a:tabLst>
            </a:pPr>
            <a:r>
              <a:rPr lang="en-GB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 2 kN forces are forming a couple, moments will be the same about </a:t>
            </a:r>
            <a:r>
              <a:rPr lang="en-GB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lang="en-GB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lang="en-GB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en-GB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as couple moment is independent of moment centres.</a:t>
            </a:r>
            <a:endParaRPr lang="en-GB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00800" y="1600200"/>
            <a:ext cx="3758566" cy="3314700"/>
            <a:chOff x="4800600" y="1524000"/>
            <a:chExt cx="3758566" cy="3314700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6274435" y="1524000"/>
              <a:ext cx="465289" cy="39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i="1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y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8093877" y="3657600"/>
              <a:ext cx="465289" cy="39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i="1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x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6366654" y="3816443"/>
              <a:ext cx="465289" cy="39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i="1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O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6366654" y="2859761"/>
              <a:ext cx="465289" cy="39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i="1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A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5253314" y="3816443"/>
              <a:ext cx="1021121" cy="39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0.8 m</a:t>
              </a:r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AutoShape 10"/>
            <p:cNvCxnSpPr>
              <a:cxnSpLocks noChangeShapeType="1"/>
            </p:cNvCxnSpPr>
            <p:nvPr/>
          </p:nvCxnSpPr>
          <p:spPr bwMode="auto">
            <a:xfrm>
              <a:off x="6422824" y="1874334"/>
              <a:ext cx="0" cy="296436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2" name="AutoShape 11"/>
            <p:cNvCxnSpPr>
              <a:cxnSpLocks noChangeShapeType="1"/>
            </p:cNvCxnSpPr>
            <p:nvPr/>
          </p:nvCxnSpPr>
          <p:spPr bwMode="auto">
            <a:xfrm>
              <a:off x="4800600" y="3855070"/>
              <a:ext cx="3311517" cy="89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3" name="AutoShape 12"/>
            <p:cNvCxnSpPr>
              <a:cxnSpLocks noChangeShapeType="1"/>
            </p:cNvCxnSpPr>
            <p:nvPr/>
          </p:nvCxnSpPr>
          <p:spPr bwMode="auto">
            <a:xfrm flipH="1">
              <a:off x="6431515" y="2282314"/>
              <a:ext cx="1018606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AutoShape 13"/>
            <p:cNvCxnSpPr>
              <a:cxnSpLocks noChangeShapeType="1"/>
            </p:cNvCxnSpPr>
            <p:nvPr/>
          </p:nvCxnSpPr>
          <p:spPr bwMode="auto">
            <a:xfrm>
              <a:off x="5416794" y="4245827"/>
              <a:ext cx="1018606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15" name="Oval 14"/>
            <p:cNvSpPr>
              <a:spLocks noChangeAspect="1" noChangeArrowheads="1"/>
            </p:cNvSpPr>
            <p:nvPr/>
          </p:nvSpPr>
          <p:spPr bwMode="auto">
            <a:xfrm>
              <a:off x="6397674" y="3031335"/>
              <a:ext cx="46948" cy="422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Oval 15"/>
            <p:cNvSpPr>
              <a:spLocks noChangeAspect="1" noChangeArrowheads="1"/>
            </p:cNvSpPr>
            <p:nvPr/>
          </p:nvSpPr>
          <p:spPr bwMode="auto">
            <a:xfrm>
              <a:off x="6397674" y="3841595"/>
              <a:ext cx="46948" cy="4222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AutoShape 16"/>
            <p:cNvCxnSpPr>
              <a:cxnSpLocks noChangeShapeType="1"/>
            </p:cNvCxnSpPr>
            <p:nvPr/>
          </p:nvCxnSpPr>
          <p:spPr bwMode="auto">
            <a:xfrm>
              <a:off x="5404219" y="3046606"/>
              <a:ext cx="880277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" name="AutoShape 17"/>
            <p:cNvCxnSpPr>
              <a:cxnSpLocks noChangeShapeType="1"/>
            </p:cNvCxnSpPr>
            <p:nvPr/>
          </p:nvCxnSpPr>
          <p:spPr bwMode="auto">
            <a:xfrm>
              <a:off x="5404219" y="2251617"/>
              <a:ext cx="880277" cy="0"/>
            </a:xfrm>
            <a:prstGeom prst="straightConnector1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" name="AutoShape 18"/>
            <p:cNvCxnSpPr>
              <a:cxnSpLocks noChangeShapeType="1"/>
            </p:cNvCxnSpPr>
            <p:nvPr/>
          </p:nvCxnSpPr>
          <p:spPr bwMode="auto">
            <a:xfrm>
              <a:off x="5856932" y="2251617"/>
              <a:ext cx="0" cy="7949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0" name="AutoShape 19"/>
            <p:cNvCxnSpPr>
              <a:cxnSpLocks noChangeShapeType="1"/>
            </p:cNvCxnSpPr>
            <p:nvPr/>
          </p:nvCxnSpPr>
          <p:spPr bwMode="auto">
            <a:xfrm>
              <a:off x="5856932" y="3061877"/>
              <a:ext cx="0" cy="7949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1" name="AutoShape 20"/>
            <p:cNvCxnSpPr>
              <a:cxnSpLocks noChangeShapeType="1"/>
            </p:cNvCxnSpPr>
            <p:nvPr/>
          </p:nvCxnSpPr>
          <p:spPr bwMode="auto">
            <a:xfrm>
              <a:off x="5856932" y="3841595"/>
              <a:ext cx="0" cy="3979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5786115" y="2438400"/>
              <a:ext cx="782189" cy="39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1.6 m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22"/>
            <p:cNvSpPr txBox="1">
              <a:spLocks noChangeArrowheads="1"/>
            </p:cNvSpPr>
            <p:nvPr/>
          </p:nvSpPr>
          <p:spPr bwMode="auto">
            <a:xfrm>
              <a:off x="5786103" y="3276600"/>
              <a:ext cx="782189" cy="39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600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1.6 m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 flipH="1" flipV="1">
              <a:off x="5432266" y="3257550"/>
              <a:ext cx="1981994" cy="794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400800" y="4191000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(0,-0.8)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39840" y="1946910"/>
              <a:ext cx="990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(0, 3.2)</a:t>
              </a:r>
            </a:p>
          </p:txBody>
        </p:sp>
        <p:graphicFrame>
          <p:nvGraphicFramePr>
            <p:cNvPr id="27" name="Object 3"/>
            <p:cNvGraphicFramePr>
              <a:graphicFrameLocks noChangeAspect="1"/>
            </p:cNvGraphicFramePr>
            <p:nvPr/>
          </p:nvGraphicFramePr>
          <p:xfrm>
            <a:off x="6435090" y="3143250"/>
            <a:ext cx="2286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0" name="Equation" r:id="rId3" imgW="114120" imgH="203040" progId="Equation.3">
                    <p:embed/>
                  </p:oleObj>
                </mc:Choice>
                <mc:Fallback>
                  <p:oleObj name="Equation" r:id="rId3" imgW="114120" imgH="203040" progId="Equation.3">
                    <p:embed/>
                    <p:pic>
                      <p:nvPicPr>
                        <p:cNvPr id="27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35090" y="3143250"/>
                          <a:ext cx="228600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3"/>
            <p:cNvGraphicFramePr>
              <a:graphicFrameLocks noChangeAspect="1"/>
            </p:cNvGraphicFramePr>
            <p:nvPr/>
          </p:nvGraphicFramePr>
          <p:xfrm>
            <a:off x="7467599" y="2133600"/>
            <a:ext cx="481263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1" name="Equation" r:id="rId5" imgW="380880" imgH="241200" progId="Equation.3">
                    <p:embed/>
                  </p:oleObj>
                </mc:Choice>
                <mc:Fallback>
                  <p:oleObj name="Equation" r:id="rId5" imgW="380880" imgH="241200" progId="Equation.3">
                    <p:embed/>
                    <p:pic>
                      <p:nvPicPr>
                        <p:cNvPr id="28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7599" y="2133600"/>
                          <a:ext cx="481263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5"/>
            <p:cNvGraphicFramePr>
              <a:graphicFrameLocks noChangeAspect="1"/>
            </p:cNvGraphicFramePr>
            <p:nvPr/>
          </p:nvGraphicFramePr>
          <p:xfrm>
            <a:off x="5173980" y="4050030"/>
            <a:ext cx="276225" cy="3138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92" name="Equation" r:id="rId7" imgW="190440" imgH="215640" progId="Equation.3">
                    <p:embed/>
                  </p:oleObj>
                </mc:Choice>
                <mc:Fallback>
                  <p:oleObj name="Equation" r:id="rId7" imgW="190440" imgH="215640" progId="Equation.3">
                    <p:embed/>
                    <p:pic>
                      <p:nvPicPr>
                        <p:cNvPr id="2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73980" y="4050030"/>
                          <a:ext cx="276225" cy="3138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465982"/>
              </p:ext>
            </p:extLst>
          </p:nvPr>
        </p:nvGraphicFramePr>
        <p:xfrm>
          <a:off x="2746375" y="4903788"/>
          <a:ext cx="5468938" cy="1350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" name="معادلة" r:id="rId9" imgW="3238200" imgH="799920" progId="Equation.3">
                  <p:embed/>
                </p:oleObj>
              </mc:Choice>
              <mc:Fallback>
                <p:oleObj name="معادلة" r:id="rId9" imgW="3238200" imgH="799920" progId="Equation.3">
                  <p:embed/>
                  <p:pic>
                    <p:nvPicPr>
                      <p:cNvPr id="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375" y="4903788"/>
                        <a:ext cx="5468938" cy="1350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187865" y="1846382"/>
            <a:ext cx="1020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ii- vector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B47E-B8A9-44FC-B238-F86C56D86DD7}" type="datetime1">
              <a:rPr lang="en-US" smtClean="0"/>
              <a:t>6/20/2016</a:t>
            </a:fld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88218"/>
              </p:ext>
            </p:extLst>
          </p:nvPr>
        </p:nvGraphicFramePr>
        <p:xfrm>
          <a:off x="2757488" y="4006850"/>
          <a:ext cx="140176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" name="معادلة" r:id="rId11" imgW="723600" imgH="253800" progId="Equation.3">
                  <p:embed/>
                </p:oleObj>
              </mc:Choice>
              <mc:Fallback>
                <p:oleObj name="معادلة" r:id="rId11" imgW="72360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57488" y="4006850"/>
                        <a:ext cx="1401762" cy="49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719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904999" y="1752601"/>
            <a:ext cx="866878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Low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 top view of a revolving entrance door is shown in the Figure. Two persons simultaneously approach the door and exert forces of equal magnitude as shown. If the resulting moment about point O is 25 </a:t>
            </a:r>
            <a:r>
              <a:rPr lang="en-GB" sz="20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N.m</a:t>
            </a:r>
            <a:r>
              <a:rPr lang="en-GB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determine the force magnitude </a:t>
            </a:r>
            <a:r>
              <a:rPr lang="en-GB" sz="2000" i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lang="en-GB" sz="2000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GB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2" descr="C:\Users\Dr Iqbal Personal\Desktop\Teaching- 1430-31\Teaching Aids\StaticsBook-Mariam\ch02\P2-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1" y="3505201"/>
            <a:ext cx="2898775" cy="2416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Problem-2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BADD-79B9-4D81-A5A9-891E301F1AB8}" type="datetime1">
              <a:rPr lang="en-US" smtClean="0"/>
              <a:t>6/20/2016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2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035505"/>
              </p:ext>
            </p:extLst>
          </p:nvPr>
        </p:nvGraphicFramePr>
        <p:xfrm>
          <a:off x="1963738" y="4648200"/>
          <a:ext cx="8408987" cy="160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معادلة" r:id="rId3" imgW="6210000" imgH="1193760" progId="Equation.3">
                  <p:embed/>
                </p:oleObj>
              </mc:Choice>
              <mc:Fallback>
                <p:oleObj name="معادلة" r:id="rId3" imgW="6210000" imgH="1193760" progId="Equation.3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3738" y="4648200"/>
                        <a:ext cx="8408987" cy="1601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2" descr="C:\Users\Dr Iqbal Personal\Desktop\Teaching- 1430-31\Teaching Aids\StaticsBook-Mariam\ch02\P2-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1" y="1828801"/>
            <a:ext cx="2898775" cy="2416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F550D-A010-4B60-B0A5-2B917A815992}" type="datetime1">
              <a:rPr lang="en-US" smtClean="0"/>
              <a:t>6/20/2016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3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663395" y="3124200"/>
            <a:ext cx="3817448" cy="2895600"/>
            <a:chOff x="4826" y="11512"/>
            <a:chExt cx="4553" cy="3447"/>
          </a:xfrm>
        </p:grpSpPr>
        <p:cxnSp>
          <p:nvCxnSpPr>
            <p:cNvPr id="5" name="AutoShape 3"/>
            <p:cNvCxnSpPr>
              <a:cxnSpLocks noChangeShapeType="1"/>
            </p:cNvCxnSpPr>
            <p:nvPr/>
          </p:nvCxnSpPr>
          <p:spPr bwMode="auto">
            <a:xfrm>
              <a:off x="6811" y="12711"/>
              <a:ext cx="942" cy="9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Dot"/>
              <a:round/>
              <a:headEnd/>
              <a:tailEnd/>
            </a:ln>
          </p:spPr>
        </p:cxn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857" y="12711"/>
              <a:ext cx="1896" cy="1882"/>
            </a:xfrm>
            <a:prstGeom prst="rect">
              <a:avLst/>
            </a:prstGeom>
            <a:gradFill rotWithShape="1">
              <a:gsLst>
                <a:gs pos="0">
                  <a:srgbClr val="8DB3E2"/>
                </a:gs>
                <a:gs pos="100000">
                  <a:srgbClr val="8DB3E2">
                    <a:gamma/>
                    <a:tint val="9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6418" y="14554"/>
              <a:ext cx="1094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200 mm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8257" y="12754"/>
              <a:ext cx="1122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50 N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8671" y="14399"/>
              <a:ext cx="318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i="1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x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5692" y="11512"/>
              <a:ext cx="471" cy="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i="1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y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5509" y="14501"/>
              <a:ext cx="317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i="1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O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8032" y="13303"/>
              <a:ext cx="849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45</a:t>
              </a:r>
              <a:r>
                <a:rPr lang="en-US" sz="1400" baseline="3000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 flipH="1">
              <a:off x="7055" y="12488"/>
              <a:ext cx="84" cy="223"/>
            </a:xfrm>
            <a:custGeom>
              <a:avLst/>
              <a:gdLst/>
              <a:ahLst/>
              <a:cxnLst>
                <a:cxn ang="0">
                  <a:pos x="35" y="288"/>
                </a:cxn>
                <a:cxn ang="0">
                  <a:pos x="35" y="76"/>
                </a:cxn>
                <a:cxn ang="0">
                  <a:pos x="243" y="0"/>
                </a:cxn>
              </a:cxnLst>
              <a:rect l="0" t="0" r="r" b="b"/>
              <a:pathLst>
                <a:path w="243" h="288">
                  <a:moveTo>
                    <a:pt x="35" y="288"/>
                  </a:moveTo>
                  <a:cubicBezTo>
                    <a:pt x="17" y="206"/>
                    <a:pt x="0" y="124"/>
                    <a:pt x="35" y="76"/>
                  </a:cubicBezTo>
                  <a:cubicBezTo>
                    <a:pt x="70" y="28"/>
                    <a:pt x="224" y="6"/>
                    <a:pt x="243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7323" y="11837"/>
              <a:ext cx="1122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50 N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AutoShape 13"/>
            <p:cNvCxnSpPr>
              <a:cxnSpLocks noChangeShapeType="1"/>
            </p:cNvCxnSpPr>
            <p:nvPr/>
          </p:nvCxnSpPr>
          <p:spPr bwMode="auto">
            <a:xfrm>
              <a:off x="7794" y="13652"/>
              <a:ext cx="103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6" name="AutoShape 14"/>
            <p:cNvCxnSpPr>
              <a:cxnSpLocks noChangeShapeType="1"/>
            </p:cNvCxnSpPr>
            <p:nvPr/>
          </p:nvCxnSpPr>
          <p:spPr bwMode="auto">
            <a:xfrm>
              <a:off x="5857" y="14713"/>
              <a:ext cx="0" cy="2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" name="AutoShape 15"/>
            <p:cNvCxnSpPr>
              <a:cxnSpLocks noChangeShapeType="1"/>
            </p:cNvCxnSpPr>
            <p:nvPr/>
          </p:nvCxnSpPr>
          <p:spPr bwMode="auto">
            <a:xfrm>
              <a:off x="7753" y="14713"/>
              <a:ext cx="0" cy="2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" name="AutoShape 16"/>
            <p:cNvCxnSpPr>
              <a:cxnSpLocks noChangeShapeType="1"/>
            </p:cNvCxnSpPr>
            <p:nvPr/>
          </p:nvCxnSpPr>
          <p:spPr bwMode="auto">
            <a:xfrm rot="-5400000">
              <a:off x="5676" y="12587"/>
              <a:ext cx="0" cy="2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" name="AutoShape 17"/>
            <p:cNvCxnSpPr>
              <a:cxnSpLocks noChangeShapeType="1"/>
            </p:cNvCxnSpPr>
            <p:nvPr/>
          </p:nvCxnSpPr>
          <p:spPr bwMode="auto">
            <a:xfrm rot="-5400000">
              <a:off x="5688" y="14469"/>
              <a:ext cx="0" cy="24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" name="AutoShape 18"/>
            <p:cNvCxnSpPr>
              <a:cxnSpLocks noChangeShapeType="1"/>
            </p:cNvCxnSpPr>
            <p:nvPr/>
          </p:nvCxnSpPr>
          <p:spPr bwMode="auto">
            <a:xfrm>
              <a:off x="5857" y="14867"/>
              <a:ext cx="189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21" name="AutoShape 19"/>
            <p:cNvCxnSpPr>
              <a:cxnSpLocks noChangeShapeType="1"/>
            </p:cNvCxnSpPr>
            <p:nvPr/>
          </p:nvCxnSpPr>
          <p:spPr bwMode="auto">
            <a:xfrm>
              <a:off x="5647" y="12711"/>
              <a:ext cx="0" cy="18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4826" y="13376"/>
              <a:ext cx="1094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200 mm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AutoShape 21"/>
            <p:cNvCxnSpPr>
              <a:cxnSpLocks noChangeShapeType="1"/>
            </p:cNvCxnSpPr>
            <p:nvPr/>
          </p:nvCxnSpPr>
          <p:spPr bwMode="auto">
            <a:xfrm>
              <a:off x="8230" y="13652"/>
              <a:ext cx="0" cy="9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8149" y="13941"/>
              <a:ext cx="1094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100 mm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 flipH="1">
              <a:off x="7999" y="13429"/>
              <a:ext cx="84" cy="223"/>
            </a:xfrm>
            <a:custGeom>
              <a:avLst/>
              <a:gdLst/>
              <a:ahLst/>
              <a:cxnLst>
                <a:cxn ang="0">
                  <a:pos x="35" y="288"/>
                </a:cxn>
                <a:cxn ang="0">
                  <a:pos x="35" y="76"/>
                </a:cxn>
                <a:cxn ang="0">
                  <a:pos x="243" y="0"/>
                </a:cxn>
              </a:cxnLst>
              <a:rect l="0" t="0" r="r" b="b"/>
              <a:pathLst>
                <a:path w="243" h="288">
                  <a:moveTo>
                    <a:pt x="35" y="288"/>
                  </a:moveTo>
                  <a:cubicBezTo>
                    <a:pt x="17" y="206"/>
                    <a:pt x="0" y="124"/>
                    <a:pt x="35" y="76"/>
                  </a:cubicBezTo>
                  <a:cubicBezTo>
                    <a:pt x="70" y="28"/>
                    <a:pt x="224" y="6"/>
                    <a:pt x="243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7061" y="12351"/>
              <a:ext cx="849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45</a:t>
              </a:r>
              <a:r>
                <a:rPr lang="en-US" sz="1400" baseline="3000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AutoShape 25"/>
            <p:cNvCxnSpPr>
              <a:cxnSpLocks noChangeShapeType="1"/>
            </p:cNvCxnSpPr>
            <p:nvPr/>
          </p:nvCxnSpPr>
          <p:spPr bwMode="auto">
            <a:xfrm>
              <a:off x="7753" y="14593"/>
              <a:ext cx="99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" name="AutoShape 26"/>
            <p:cNvCxnSpPr>
              <a:cxnSpLocks noChangeShapeType="1"/>
            </p:cNvCxnSpPr>
            <p:nvPr/>
          </p:nvCxnSpPr>
          <p:spPr bwMode="auto">
            <a:xfrm flipV="1">
              <a:off x="5857" y="11882"/>
              <a:ext cx="0" cy="8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7653" y="14297"/>
              <a:ext cx="318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i="1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A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7644" y="13591"/>
              <a:ext cx="318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i="1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B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7653" y="12503"/>
              <a:ext cx="318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i="1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C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6536" y="12419"/>
              <a:ext cx="318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i="1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D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AutoShape 31"/>
            <p:cNvCxnSpPr>
              <a:cxnSpLocks noChangeShapeType="1"/>
            </p:cNvCxnSpPr>
            <p:nvPr/>
          </p:nvCxnSpPr>
          <p:spPr bwMode="auto">
            <a:xfrm>
              <a:off x="6811" y="11988"/>
              <a:ext cx="1" cy="3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" name="AutoShape 32"/>
            <p:cNvCxnSpPr>
              <a:cxnSpLocks noChangeShapeType="1"/>
            </p:cNvCxnSpPr>
            <p:nvPr/>
          </p:nvCxnSpPr>
          <p:spPr bwMode="auto">
            <a:xfrm rot="-5400000">
              <a:off x="6337" y="11697"/>
              <a:ext cx="0" cy="9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5766" y="12424"/>
              <a:ext cx="317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i="1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E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5880" y="11828"/>
              <a:ext cx="1094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100 mm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AutoShape 35"/>
            <p:cNvCxnSpPr>
              <a:cxnSpLocks noChangeShapeType="1"/>
            </p:cNvCxnSpPr>
            <p:nvPr/>
          </p:nvCxnSpPr>
          <p:spPr bwMode="auto">
            <a:xfrm flipV="1">
              <a:off x="5863" y="12711"/>
              <a:ext cx="949" cy="94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8" name="AutoShape 36"/>
            <p:cNvCxnSpPr>
              <a:cxnSpLocks noChangeShapeType="1"/>
            </p:cNvCxnSpPr>
            <p:nvPr/>
          </p:nvCxnSpPr>
          <p:spPr bwMode="auto">
            <a:xfrm rot="8100000">
              <a:off x="6689" y="12401"/>
              <a:ext cx="850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39" name="AutoShape 37"/>
            <p:cNvCxnSpPr>
              <a:cxnSpLocks noChangeShapeType="1"/>
            </p:cNvCxnSpPr>
            <p:nvPr/>
          </p:nvCxnSpPr>
          <p:spPr bwMode="auto">
            <a:xfrm rot="18900000">
              <a:off x="7626" y="13337"/>
              <a:ext cx="850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40" name="AutoShape 38"/>
            <p:cNvCxnSpPr>
              <a:cxnSpLocks noChangeShapeType="1"/>
            </p:cNvCxnSpPr>
            <p:nvPr/>
          </p:nvCxnSpPr>
          <p:spPr bwMode="auto">
            <a:xfrm flipV="1">
              <a:off x="6785" y="13652"/>
              <a:ext cx="949" cy="941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</p:grpSp>
      <p:sp>
        <p:nvSpPr>
          <p:cNvPr id="41" name="Rectangle 76"/>
          <p:cNvSpPr>
            <a:spLocks noChangeArrowheads="1"/>
          </p:cNvSpPr>
          <p:nvPr/>
        </p:nvSpPr>
        <p:spPr bwMode="auto">
          <a:xfrm>
            <a:off x="1828800" y="1524001"/>
            <a:ext cx="83820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square plate of 200 mm × 200 mm is subjected to two forces, each of magnitude 50 N, as shown in the figure: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Calculate the moment of the forces about points </a:t>
            </a:r>
            <a:r>
              <a:rPr lang="en-GB" sz="2000" i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O, A, C, </a:t>
            </a:r>
            <a:r>
              <a:rPr lang="en-GB" sz="2000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and </a:t>
            </a:r>
            <a:r>
              <a:rPr lang="en-GB" sz="2000" i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lang="en-GB" sz="2000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Find the moment of the forces about </a:t>
            </a:r>
            <a:r>
              <a:rPr lang="en-GB" sz="2000" i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</a:t>
            </a:r>
            <a:r>
              <a:rPr lang="en-GB" sz="2000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-axis.</a:t>
            </a:r>
            <a:endParaRPr lang="en-GB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Problem-3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BC1D-E76C-4B02-84E4-3568DB337C01}" type="datetime1">
              <a:rPr lang="en-US" smtClean="0"/>
              <a:t>6/20/2016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91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Two-Dimensional Force Systems</a:t>
            </a:r>
            <a:br>
              <a:rPr lang="en-US" sz="2800" b="1" dirty="0"/>
            </a:br>
            <a:r>
              <a:rPr lang="en-US" sz="2800" b="1" dirty="0"/>
              <a:t>(Addition of two Forces)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3200" y="1524000"/>
            <a:ext cx="2974848" cy="732974"/>
          </a:xfrm>
        </p:spPr>
        <p:txBody>
          <a:bodyPr/>
          <a:lstStyle/>
          <a:p>
            <a:r>
              <a:rPr lang="en-US" dirty="0" smtClean="0"/>
              <a:t>Parallelogram law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477000" y="1524000"/>
            <a:ext cx="3209670" cy="731520"/>
          </a:xfrm>
        </p:spPr>
        <p:txBody>
          <a:bodyPr/>
          <a:lstStyle/>
          <a:p>
            <a:pPr algn="ctr"/>
            <a:r>
              <a:rPr lang="en-US" dirty="0" smtClean="0"/>
              <a:t>Triangle law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2656115" y="3418114"/>
            <a:ext cx="2721429" cy="1926772"/>
            <a:chOff x="1132114" y="3418114"/>
            <a:chExt cx="2721429" cy="1926772"/>
          </a:xfrm>
        </p:grpSpPr>
        <p:sp>
          <p:nvSpPr>
            <p:cNvPr id="7" name="Freeform 6"/>
            <p:cNvSpPr/>
            <p:nvPr/>
          </p:nvSpPr>
          <p:spPr>
            <a:xfrm>
              <a:off x="1132114" y="3418114"/>
              <a:ext cx="2721429" cy="1926772"/>
            </a:xfrm>
            <a:custGeom>
              <a:avLst/>
              <a:gdLst>
                <a:gd name="connsiteX0" fmla="*/ 674915 w 2721429"/>
                <a:gd name="connsiteY0" fmla="*/ 97972 h 1926772"/>
                <a:gd name="connsiteX1" fmla="*/ 914400 w 2721429"/>
                <a:gd name="connsiteY1" fmla="*/ 43543 h 1926772"/>
                <a:gd name="connsiteX2" fmla="*/ 990600 w 2721429"/>
                <a:gd name="connsiteY2" fmla="*/ 10886 h 1926772"/>
                <a:gd name="connsiteX3" fmla="*/ 1164772 w 2721429"/>
                <a:gd name="connsiteY3" fmla="*/ 0 h 1926772"/>
                <a:gd name="connsiteX4" fmla="*/ 1676400 w 2721429"/>
                <a:gd name="connsiteY4" fmla="*/ 21772 h 1926772"/>
                <a:gd name="connsiteX5" fmla="*/ 1817915 w 2721429"/>
                <a:gd name="connsiteY5" fmla="*/ 32657 h 1926772"/>
                <a:gd name="connsiteX6" fmla="*/ 1894115 w 2721429"/>
                <a:gd name="connsiteY6" fmla="*/ 97972 h 1926772"/>
                <a:gd name="connsiteX7" fmla="*/ 1915886 w 2721429"/>
                <a:gd name="connsiteY7" fmla="*/ 130629 h 1926772"/>
                <a:gd name="connsiteX8" fmla="*/ 1959429 w 2721429"/>
                <a:gd name="connsiteY8" fmla="*/ 141515 h 1926772"/>
                <a:gd name="connsiteX9" fmla="*/ 2177143 w 2721429"/>
                <a:gd name="connsiteY9" fmla="*/ 163286 h 1926772"/>
                <a:gd name="connsiteX10" fmla="*/ 2198915 w 2721429"/>
                <a:gd name="connsiteY10" fmla="*/ 195943 h 1926772"/>
                <a:gd name="connsiteX11" fmla="*/ 2264229 w 2721429"/>
                <a:gd name="connsiteY11" fmla="*/ 315686 h 1926772"/>
                <a:gd name="connsiteX12" fmla="*/ 2416629 w 2721429"/>
                <a:gd name="connsiteY12" fmla="*/ 533400 h 1926772"/>
                <a:gd name="connsiteX13" fmla="*/ 2481943 w 2721429"/>
                <a:gd name="connsiteY13" fmla="*/ 620486 h 1926772"/>
                <a:gd name="connsiteX14" fmla="*/ 2536372 w 2721429"/>
                <a:gd name="connsiteY14" fmla="*/ 707572 h 1926772"/>
                <a:gd name="connsiteX15" fmla="*/ 2612572 w 2721429"/>
                <a:gd name="connsiteY15" fmla="*/ 859972 h 1926772"/>
                <a:gd name="connsiteX16" fmla="*/ 2612572 w 2721429"/>
                <a:gd name="connsiteY16" fmla="*/ 1099457 h 1926772"/>
                <a:gd name="connsiteX17" fmla="*/ 2590800 w 2721429"/>
                <a:gd name="connsiteY17" fmla="*/ 1164772 h 1926772"/>
                <a:gd name="connsiteX18" fmla="*/ 2579915 w 2721429"/>
                <a:gd name="connsiteY18" fmla="*/ 1262743 h 1926772"/>
                <a:gd name="connsiteX19" fmla="*/ 2677886 w 2721429"/>
                <a:gd name="connsiteY19" fmla="*/ 1556657 h 1926772"/>
                <a:gd name="connsiteX20" fmla="*/ 2699657 w 2721429"/>
                <a:gd name="connsiteY20" fmla="*/ 1600200 h 1926772"/>
                <a:gd name="connsiteX21" fmla="*/ 2721429 w 2721429"/>
                <a:gd name="connsiteY21" fmla="*/ 1687286 h 1926772"/>
                <a:gd name="connsiteX22" fmla="*/ 2710543 w 2721429"/>
                <a:gd name="connsiteY22" fmla="*/ 1741715 h 1926772"/>
                <a:gd name="connsiteX23" fmla="*/ 2688772 w 2721429"/>
                <a:gd name="connsiteY23" fmla="*/ 1774372 h 1926772"/>
                <a:gd name="connsiteX24" fmla="*/ 2590800 w 2721429"/>
                <a:gd name="connsiteY24" fmla="*/ 1872343 h 1926772"/>
                <a:gd name="connsiteX25" fmla="*/ 2547257 w 2721429"/>
                <a:gd name="connsiteY25" fmla="*/ 1883229 h 1926772"/>
                <a:gd name="connsiteX26" fmla="*/ 2471057 w 2721429"/>
                <a:gd name="connsiteY26" fmla="*/ 1905000 h 1926772"/>
                <a:gd name="connsiteX27" fmla="*/ 2416629 w 2721429"/>
                <a:gd name="connsiteY27" fmla="*/ 1915886 h 1926772"/>
                <a:gd name="connsiteX28" fmla="*/ 1861457 w 2721429"/>
                <a:gd name="connsiteY28" fmla="*/ 1926772 h 1926772"/>
                <a:gd name="connsiteX29" fmla="*/ 1698172 w 2721429"/>
                <a:gd name="connsiteY29" fmla="*/ 1915886 h 1926772"/>
                <a:gd name="connsiteX30" fmla="*/ 1632857 w 2721429"/>
                <a:gd name="connsiteY30" fmla="*/ 1894115 h 1926772"/>
                <a:gd name="connsiteX31" fmla="*/ 1513115 w 2721429"/>
                <a:gd name="connsiteY31" fmla="*/ 1872343 h 1926772"/>
                <a:gd name="connsiteX32" fmla="*/ 1382486 w 2721429"/>
                <a:gd name="connsiteY32" fmla="*/ 1817915 h 1926772"/>
                <a:gd name="connsiteX33" fmla="*/ 1143000 w 2721429"/>
                <a:gd name="connsiteY33" fmla="*/ 1741715 h 1926772"/>
                <a:gd name="connsiteX34" fmla="*/ 1066800 w 2721429"/>
                <a:gd name="connsiteY34" fmla="*/ 1730829 h 1926772"/>
                <a:gd name="connsiteX35" fmla="*/ 544286 w 2721429"/>
                <a:gd name="connsiteY35" fmla="*/ 1687286 h 1926772"/>
                <a:gd name="connsiteX36" fmla="*/ 478972 w 2721429"/>
                <a:gd name="connsiteY36" fmla="*/ 1665515 h 1926772"/>
                <a:gd name="connsiteX37" fmla="*/ 413657 w 2721429"/>
                <a:gd name="connsiteY37" fmla="*/ 1621972 h 1926772"/>
                <a:gd name="connsiteX38" fmla="*/ 391886 w 2721429"/>
                <a:gd name="connsiteY38" fmla="*/ 1600200 h 1926772"/>
                <a:gd name="connsiteX39" fmla="*/ 359229 w 2721429"/>
                <a:gd name="connsiteY39" fmla="*/ 1589315 h 1926772"/>
                <a:gd name="connsiteX40" fmla="*/ 304800 w 2721429"/>
                <a:gd name="connsiteY40" fmla="*/ 1545772 h 1926772"/>
                <a:gd name="connsiteX41" fmla="*/ 239486 w 2721429"/>
                <a:gd name="connsiteY41" fmla="*/ 1480457 h 1926772"/>
                <a:gd name="connsiteX42" fmla="*/ 174172 w 2721429"/>
                <a:gd name="connsiteY42" fmla="*/ 1415143 h 1926772"/>
                <a:gd name="connsiteX43" fmla="*/ 130629 w 2721429"/>
                <a:gd name="connsiteY43" fmla="*/ 1338943 h 1926772"/>
                <a:gd name="connsiteX44" fmla="*/ 76200 w 2721429"/>
                <a:gd name="connsiteY44" fmla="*/ 1208315 h 1926772"/>
                <a:gd name="connsiteX45" fmla="*/ 54429 w 2721429"/>
                <a:gd name="connsiteY45" fmla="*/ 1132115 h 1926772"/>
                <a:gd name="connsiteX46" fmla="*/ 21772 w 2721429"/>
                <a:gd name="connsiteY46" fmla="*/ 1034143 h 1926772"/>
                <a:gd name="connsiteX47" fmla="*/ 0 w 2721429"/>
                <a:gd name="connsiteY47" fmla="*/ 664029 h 1926772"/>
                <a:gd name="connsiteX48" fmla="*/ 10886 w 2721429"/>
                <a:gd name="connsiteY48" fmla="*/ 533400 h 1926772"/>
                <a:gd name="connsiteX49" fmla="*/ 76200 w 2721429"/>
                <a:gd name="connsiteY49" fmla="*/ 468086 h 1926772"/>
                <a:gd name="connsiteX50" fmla="*/ 97972 w 2721429"/>
                <a:gd name="connsiteY50" fmla="*/ 446315 h 1926772"/>
                <a:gd name="connsiteX51" fmla="*/ 141515 w 2721429"/>
                <a:gd name="connsiteY51" fmla="*/ 370115 h 1926772"/>
                <a:gd name="connsiteX52" fmla="*/ 195943 w 2721429"/>
                <a:gd name="connsiteY52" fmla="*/ 315686 h 1926772"/>
                <a:gd name="connsiteX53" fmla="*/ 228600 w 2721429"/>
                <a:gd name="connsiteY53" fmla="*/ 250372 h 1926772"/>
                <a:gd name="connsiteX54" fmla="*/ 250372 w 2721429"/>
                <a:gd name="connsiteY54" fmla="*/ 228600 h 1926772"/>
                <a:gd name="connsiteX55" fmla="*/ 293915 w 2721429"/>
                <a:gd name="connsiteY55" fmla="*/ 163286 h 1926772"/>
                <a:gd name="connsiteX56" fmla="*/ 337457 w 2721429"/>
                <a:gd name="connsiteY56" fmla="*/ 141515 h 1926772"/>
                <a:gd name="connsiteX57" fmla="*/ 359229 w 2721429"/>
                <a:gd name="connsiteY57" fmla="*/ 119743 h 1926772"/>
                <a:gd name="connsiteX58" fmla="*/ 402772 w 2721429"/>
                <a:gd name="connsiteY58" fmla="*/ 97972 h 1926772"/>
                <a:gd name="connsiteX59" fmla="*/ 468086 w 2721429"/>
                <a:gd name="connsiteY59" fmla="*/ 65315 h 1926772"/>
                <a:gd name="connsiteX60" fmla="*/ 707572 w 2721429"/>
                <a:gd name="connsiteY60" fmla="*/ 76200 h 1926772"/>
                <a:gd name="connsiteX61" fmla="*/ 740229 w 2721429"/>
                <a:gd name="connsiteY61" fmla="*/ 87086 h 1926772"/>
                <a:gd name="connsiteX62" fmla="*/ 718457 w 2721429"/>
                <a:gd name="connsiteY62" fmla="*/ 141515 h 1926772"/>
                <a:gd name="connsiteX63" fmla="*/ 674915 w 2721429"/>
                <a:gd name="connsiteY63" fmla="*/ 97972 h 192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21429" h="1926772">
                  <a:moveTo>
                    <a:pt x="674915" y="97972"/>
                  </a:moveTo>
                  <a:cubicBezTo>
                    <a:pt x="707572" y="81643"/>
                    <a:pt x="835484" y="65313"/>
                    <a:pt x="914400" y="43543"/>
                  </a:cubicBezTo>
                  <a:cubicBezTo>
                    <a:pt x="941039" y="36194"/>
                    <a:pt x="963374" y="15621"/>
                    <a:pt x="990600" y="10886"/>
                  </a:cubicBezTo>
                  <a:cubicBezTo>
                    <a:pt x="1047910" y="919"/>
                    <a:pt x="1106715" y="3629"/>
                    <a:pt x="1164772" y="0"/>
                  </a:cubicBezTo>
                  <a:lnTo>
                    <a:pt x="1676400" y="21772"/>
                  </a:lnTo>
                  <a:cubicBezTo>
                    <a:pt x="1723652" y="24135"/>
                    <a:pt x="1771862" y="21821"/>
                    <a:pt x="1817915" y="32657"/>
                  </a:cubicBezTo>
                  <a:cubicBezTo>
                    <a:pt x="1832854" y="36172"/>
                    <a:pt x="1883349" y="85053"/>
                    <a:pt x="1894115" y="97972"/>
                  </a:cubicBezTo>
                  <a:cubicBezTo>
                    <a:pt x="1902491" y="108022"/>
                    <a:pt x="1905000" y="123372"/>
                    <a:pt x="1915886" y="130629"/>
                  </a:cubicBezTo>
                  <a:cubicBezTo>
                    <a:pt x="1928334" y="138928"/>
                    <a:pt x="1944824" y="138270"/>
                    <a:pt x="1959429" y="141515"/>
                  </a:cubicBezTo>
                  <a:cubicBezTo>
                    <a:pt x="2051925" y="162069"/>
                    <a:pt x="2040867" y="154201"/>
                    <a:pt x="2177143" y="163286"/>
                  </a:cubicBezTo>
                  <a:cubicBezTo>
                    <a:pt x="2184400" y="174172"/>
                    <a:pt x="2192561" y="184506"/>
                    <a:pt x="2198915" y="195943"/>
                  </a:cubicBezTo>
                  <a:cubicBezTo>
                    <a:pt x="2235667" y="262096"/>
                    <a:pt x="2223714" y="256105"/>
                    <a:pt x="2264229" y="315686"/>
                  </a:cubicBezTo>
                  <a:cubicBezTo>
                    <a:pt x="2314041" y="388939"/>
                    <a:pt x="2365140" y="461316"/>
                    <a:pt x="2416629" y="533400"/>
                  </a:cubicBezTo>
                  <a:cubicBezTo>
                    <a:pt x="2437720" y="562927"/>
                    <a:pt x="2462712" y="589716"/>
                    <a:pt x="2481943" y="620486"/>
                  </a:cubicBezTo>
                  <a:cubicBezTo>
                    <a:pt x="2500086" y="649515"/>
                    <a:pt x="2519980" y="677520"/>
                    <a:pt x="2536372" y="707572"/>
                  </a:cubicBezTo>
                  <a:cubicBezTo>
                    <a:pt x="2563569" y="757433"/>
                    <a:pt x="2612572" y="859972"/>
                    <a:pt x="2612572" y="859972"/>
                  </a:cubicBezTo>
                  <a:cubicBezTo>
                    <a:pt x="2627786" y="966479"/>
                    <a:pt x="2632359" y="960945"/>
                    <a:pt x="2612572" y="1099457"/>
                  </a:cubicBezTo>
                  <a:cubicBezTo>
                    <a:pt x="2609326" y="1122176"/>
                    <a:pt x="2598057" y="1143000"/>
                    <a:pt x="2590800" y="1164772"/>
                  </a:cubicBezTo>
                  <a:cubicBezTo>
                    <a:pt x="2587172" y="1197429"/>
                    <a:pt x="2574139" y="1230397"/>
                    <a:pt x="2579915" y="1262743"/>
                  </a:cubicBezTo>
                  <a:cubicBezTo>
                    <a:pt x="2586521" y="1299738"/>
                    <a:pt x="2649021" y="1487380"/>
                    <a:pt x="2677886" y="1556657"/>
                  </a:cubicBezTo>
                  <a:cubicBezTo>
                    <a:pt x="2684127" y="1571636"/>
                    <a:pt x="2694525" y="1584805"/>
                    <a:pt x="2699657" y="1600200"/>
                  </a:cubicBezTo>
                  <a:cubicBezTo>
                    <a:pt x="2709119" y="1628587"/>
                    <a:pt x="2714172" y="1658257"/>
                    <a:pt x="2721429" y="1687286"/>
                  </a:cubicBezTo>
                  <a:cubicBezTo>
                    <a:pt x="2717800" y="1705429"/>
                    <a:pt x="2717040" y="1724391"/>
                    <a:pt x="2710543" y="1741715"/>
                  </a:cubicBezTo>
                  <a:cubicBezTo>
                    <a:pt x="2705949" y="1753965"/>
                    <a:pt x="2696376" y="1763726"/>
                    <a:pt x="2688772" y="1774372"/>
                  </a:cubicBezTo>
                  <a:cubicBezTo>
                    <a:pt x="2658047" y="1817388"/>
                    <a:pt x="2640474" y="1842539"/>
                    <a:pt x="2590800" y="1872343"/>
                  </a:cubicBezTo>
                  <a:cubicBezTo>
                    <a:pt x="2577971" y="1880040"/>
                    <a:pt x="2561642" y="1879119"/>
                    <a:pt x="2547257" y="1883229"/>
                  </a:cubicBezTo>
                  <a:cubicBezTo>
                    <a:pt x="2483607" y="1901415"/>
                    <a:pt x="2547636" y="1887983"/>
                    <a:pt x="2471057" y="1905000"/>
                  </a:cubicBezTo>
                  <a:cubicBezTo>
                    <a:pt x="2452996" y="1909014"/>
                    <a:pt x="2435119" y="1915226"/>
                    <a:pt x="2416629" y="1915886"/>
                  </a:cubicBezTo>
                  <a:cubicBezTo>
                    <a:pt x="2231654" y="1922492"/>
                    <a:pt x="2046514" y="1923143"/>
                    <a:pt x="1861457" y="1926772"/>
                  </a:cubicBezTo>
                  <a:cubicBezTo>
                    <a:pt x="1807029" y="1923143"/>
                    <a:pt x="1752173" y="1923600"/>
                    <a:pt x="1698172" y="1915886"/>
                  </a:cubicBezTo>
                  <a:cubicBezTo>
                    <a:pt x="1675453" y="1912640"/>
                    <a:pt x="1655121" y="1899681"/>
                    <a:pt x="1632857" y="1894115"/>
                  </a:cubicBezTo>
                  <a:cubicBezTo>
                    <a:pt x="1533274" y="1869219"/>
                    <a:pt x="1602614" y="1896752"/>
                    <a:pt x="1513115" y="1872343"/>
                  </a:cubicBezTo>
                  <a:cubicBezTo>
                    <a:pt x="1385185" y="1837453"/>
                    <a:pt x="1510246" y="1866586"/>
                    <a:pt x="1382486" y="1817915"/>
                  </a:cubicBezTo>
                  <a:cubicBezTo>
                    <a:pt x="1370217" y="1813241"/>
                    <a:pt x="1193294" y="1752492"/>
                    <a:pt x="1143000" y="1741715"/>
                  </a:cubicBezTo>
                  <a:cubicBezTo>
                    <a:pt x="1117912" y="1736339"/>
                    <a:pt x="1092200" y="1734458"/>
                    <a:pt x="1066800" y="1730829"/>
                  </a:cubicBezTo>
                  <a:cubicBezTo>
                    <a:pt x="846427" y="1657369"/>
                    <a:pt x="1092994" y="1733011"/>
                    <a:pt x="544286" y="1687286"/>
                  </a:cubicBezTo>
                  <a:cubicBezTo>
                    <a:pt x="521416" y="1685380"/>
                    <a:pt x="478972" y="1665515"/>
                    <a:pt x="478972" y="1665515"/>
                  </a:cubicBezTo>
                  <a:cubicBezTo>
                    <a:pt x="457200" y="1651001"/>
                    <a:pt x="434590" y="1637672"/>
                    <a:pt x="413657" y="1621972"/>
                  </a:cubicBezTo>
                  <a:cubicBezTo>
                    <a:pt x="405446" y="1615814"/>
                    <a:pt x="400687" y="1605480"/>
                    <a:pt x="391886" y="1600200"/>
                  </a:cubicBezTo>
                  <a:cubicBezTo>
                    <a:pt x="382047" y="1594296"/>
                    <a:pt x="370115" y="1592943"/>
                    <a:pt x="359229" y="1589315"/>
                  </a:cubicBezTo>
                  <a:cubicBezTo>
                    <a:pt x="341086" y="1574801"/>
                    <a:pt x="322166" y="1561208"/>
                    <a:pt x="304800" y="1545772"/>
                  </a:cubicBezTo>
                  <a:cubicBezTo>
                    <a:pt x="304772" y="1545747"/>
                    <a:pt x="250385" y="1491356"/>
                    <a:pt x="239486" y="1480457"/>
                  </a:cubicBezTo>
                  <a:cubicBezTo>
                    <a:pt x="217715" y="1458686"/>
                    <a:pt x="187942" y="1442682"/>
                    <a:pt x="174172" y="1415143"/>
                  </a:cubicBezTo>
                  <a:cubicBezTo>
                    <a:pt x="146549" y="1359898"/>
                    <a:pt x="161401" y="1385102"/>
                    <a:pt x="130629" y="1338943"/>
                  </a:cubicBezTo>
                  <a:cubicBezTo>
                    <a:pt x="109298" y="1253619"/>
                    <a:pt x="132017" y="1331114"/>
                    <a:pt x="76200" y="1208315"/>
                  </a:cubicBezTo>
                  <a:cubicBezTo>
                    <a:pt x="64999" y="1183672"/>
                    <a:pt x="62343" y="1157834"/>
                    <a:pt x="54429" y="1132115"/>
                  </a:cubicBezTo>
                  <a:cubicBezTo>
                    <a:pt x="44305" y="1099213"/>
                    <a:pt x="32658" y="1066800"/>
                    <a:pt x="21772" y="1034143"/>
                  </a:cubicBezTo>
                  <a:cubicBezTo>
                    <a:pt x="9381" y="897846"/>
                    <a:pt x="0" y="815548"/>
                    <a:pt x="0" y="664029"/>
                  </a:cubicBezTo>
                  <a:cubicBezTo>
                    <a:pt x="0" y="620335"/>
                    <a:pt x="2317" y="576245"/>
                    <a:pt x="10886" y="533400"/>
                  </a:cubicBezTo>
                  <a:cubicBezTo>
                    <a:pt x="16759" y="504037"/>
                    <a:pt x="58194" y="483091"/>
                    <a:pt x="76200" y="468086"/>
                  </a:cubicBezTo>
                  <a:cubicBezTo>
                    <a:pt x="84084" y="461516"/>
                    <a:pt x="90715" y="453572"/>
                    <a:pt x="97972" y="446315"/>
                  </a:cubicBezTo>
                  <a:cubicBezTo>
                    <a:pt x="109693" y="422873"/>
                    <a:pt x="123561" y="390634"/>
                    <a:pt x="141515" y="370115"/>
                  </a:cubicBezTo>
                  <a:cubicBezTo>
                    <a:pt x="158411" y="350805"/>
                    <a:pt x="195943" y="315686"/>
                    <a:pt x="195943" y="315686"/>
                  </a:cubicBezTo>
                  <a:cubicBezTo>
                    <a:pt x="207441" y="281194"/>
                    <a:pt x="204484" y="280517"/>
                    <a:pt x="228600" y="250372"/>
                  </a:cubicBezTo>
                  <a:cubicBezTo>
                    <a:pt x="235011" y="242358"/>
                    <a:pt x="244214" y="236811"/>
                    <a:pt x="250372" y="228600"/>
                  </a:cubicBezTo>
                  <a:cubicBezTo>
                    <a:pt x="266072" y="207667"/>
                    <a:pt x="270511" y="174988"/>
                    <a:pt x="293915" y="163286"/>
                  </a:cubicBezTo>
                  <a:cubicBezTo>
                    <a:pt x="308429" y="156029"/>
                    <a:pt x="323955" y="150516"/>
                    <a:pt x="337457" y="141515"/>
                  </a:cubicBezTo>
                  <a:cubicBezTo>
                    <a:pt x="345997" y="135822"/>
                    <a:pt x="350689" y="125436"/>
                    <a:pt x="359229" y="119743"/>
                  </a:cubicBezTo>
                  <a:cubicBezTo>
                    <a:pt x="372731" y="110742"/>
                    <a:pt x="388683" y="106023"/>
                    <a:pt x="402772" y="97972"/>
                  </a:cubicBezTo>
                  <a:cubicBezTo>
                    <a:pt x="461860" y="64208"/>
                    <a:pt x="408210" y="85273"/>
                    <a:pt x="468086" y="65315"/>
                  </a:cubicBezTo>
                  <a:cubicBezTo>
                    <a:pt x="547915" y="68943"/>
                    <a:pt x="627915" y="69828"/>
                    <a:pt x="707572" y="76200"/>
                  </a:cubicBezTo>
                  <a:cubicBezTo>
                    <a:pt x="719010" y="77115"/>
                    <a:pt x="738343" y="75768"/>
                    <a:pt x="740229" y="87086"/>
                  </a:cubicBezTo>
                  <a:cubicBezTo>
                    <a:pt x="743441" y="106361"/>
                    <a:pt x="725714" y="123372"/>
                    <a:pt x="718457" y="141515"/>
                  </a:cubicBezTo>
                  <a:cubicBezTo>
                    <a:pt x="689429" y="112486"/>
                    <a:pt x="642258" y="114301"/>
                    <a:pt x="674915" y="97972"/>
                  </a:cubicBezTo>
                  <a:close/>
                </a:path>
              </a:pathLst>
            </a:custGeom>
            <a:noFill/>
            <a:ln w="19050">
              <a:solidFill>
                <a:srgbClr val="0033C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752600" y="4876800"/>
              <a:ext cx="9144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752600" y="4343400"/>
              <a:ext cx="609600" cy="5334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362200" y="4343400"/>
              <a:ext cx="990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 flipV="1">
              <a:off x="2667000" y="4343400"/>
              <a:ext cx="685800" cy="533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1752600" y="4343400"/>
              <a:ext cx="1600200" cy="53340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" name="Content Placeholder 97"/>
            <p:cNvGraphicFramePr>
              <a:graphicFrameLocks noChangeAspect="1"/>
            </p:cNvGraphicFramePr>
            <p:nvPr/>
          </p:nvGraphicFramePr>
          <p:xfrm>
            <a:off x="2197100" y="3881438"/>
            <a:ext cx="360363" cy="490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78" name="Equation" r:id="rId3" imgW="177480" imgH="241200" progId="Equation.3">
                    <p:embed/>
                  </p:oleObj>
                </mc:Choice>
                <mc:Fallback>
                  <p:oleObj name="Equation" r:id="rId3" imgW="177480" imgH="241200" progId="Equation.3">
                    <p:embed/>
                    <p:pic>
                      <p:nvPicPr>
                        <p:cNvPr id="21" name="Content Placeholder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7100" y="3881438"/>
                          <a:ext cx="360363" cy="490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3" name="Content Placeholder 97"/>
            <p:cNvGraphicFramePr>
              <a:graphicFrameLocks noChangeAspect="1"/>
            </p:cNvGraphicFramePr>
            <p:nvPr/>
          </p:nvGraphicFramePr>
          <p:xfrm>
            <a:off x="2590800" y="4778375"/>
            <a:ext cx="334963" cy="490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79" name="Equation" r:id="rId5" imgW="164880" imgH="241200" progId="Equation.3">
                    <p:embed/>
                  </p:oleObj>
                </mc:Choice>
                <mc:Fallback>
                  <p:oleObj name="Equation" r:id="rId5" imgW="164880" imgH="241200" progId="Equation.3">
                    <p:embed/>
                    <p:pic>
                      <p:nvPicPr>
                        <p:cNvPr id="20483" name="Content Placeholder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4778375"/>
                          <a:ext cx="334963" cy="4905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4" name="Content Placeholder 97"/>
            <p:cNvGraphicFramePr>
              <a:graphicFrameLocks noChangeAspect="1"/>
            </p:cNvGraphicFramePr>
            <p:nvPr/>
          </p:nvGraphicFramePr>
          <p:xfrm>
            <a:off x="3365500" y="4152900"/>
            <a:ext cx="30797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80" name="Equation" r:id="rId7" imgW="152280" imgH="203040" progId="Equation.3">
                    <p:embed/>
                  </p:oleObj>
                </mc:Choice>
                <mc:Fallback>
                  <p:oleObj name="Equation" r:id="rId7" imgW="152280" imgH="203040" progId="Equation.3">
                    <p:embed/>
                    <p:pic>
                      <p:nvPicPr>
                        <p:cNvPr id="20484" name="Content Placeholder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5500" y="4152900"/>
                          <a:ext cx="307975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5" name="Object 5"/>
            <p:cNvGraphicFramePr>
              <a:graphicFrameLocks noGrp="1" noChangeAspect="1"/>
            </p:cNvGraphicFramePr>
            <p:nvPr>
              <p:ph sz="quarter" idx="2"/>
            </p:nvPr>
          </p:nvGraphicFramePr>
          <p:xfrm>
            <a:off x="1530126" y="4724401"/>
            <a:ext cx="281748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81" name="Equation" r:id="rId9" imgW="152280" imgH="164880" progId="Equation.3">
                    <p:embed/>
                  </p:oleObj>
                </mc:Choice>
                <mc:Fallback>
                  <p:oleObj name="Equation" r:id="rId9" imgW="152280" imgH="164880" progId="Equation.3">
                    <p:embed/>
                    <p:pic>
                      <p:nvPicPr>
                        <p:cNvPr id="20485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0126" y="4724401"/>
                          <a:ext cx="281748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1" name="Group 30"/>
          <p:cNvGrpSpPr/>
          <p:nvPr/>
        </p:nvGrpSpPr>
        <p:grpSpPr>
          <a:xfrm>
            <a:off x="6781801" y="3352800"/>
            <a:ext cx="2721429" cy="1926772"/>
            <a:chOff x="5257800" y="3352800"/>
            <a:chExt cx="2721429" cy="1926772"/>
          </a:xfrm>
        </p:grpSpPr>
        <p:sp>
          <p:nvSpPr>
            <p:cNvPr id="39" name="Freeform 38"/>
            <p:cNvSpPr/>
            <p:nvPr/>
          </p:nvSpPr>
          <p:spPr>
            <a:xfrm>
              <a:off x="5257800" y="3352800"/>
              <a:ext cx="2721429" cy="1926772"/>
            </a:xfrm>
            <a:custGeom>
              <a:avLst/>
              <a:gdLst>
                <a:gd name="connsiteX0" fmla="*/ 674915 w 2721429"/>
                <a:gd name="connsiteY0" fmla="*/ 97972 h 1926772"/>
                <a:gd name="connsiteX1" fmla="*/ 914400 w 2721429"/>
                <a:gd name="connsiteY1" fmla="*/ 43543 h 1926772"/>
                <a:gd name="connsiteX2" fmla="*/ 990600 w 2721429"/>
                <a:gd name="connsiteY2" fmla="*/ 10886 h 1926772"/>
                <a:gd name="connsiteX3" fmla="*/ 1164772 w 2721429"/>
                <a:gd name="connsiteY3" fmla="*/ 0 h 1926772"/>
                <a:gd name="connsiteX4" fmla="*/ 1676400 w 2721429"/>
                <a:gd name="connsiteY4" fmla="*/ 21772 h 1926772"/>
                <a:gd name="connsiteX5" fmla="*/ 1817915 w 2721429"/>
                <a:gd name="connsiteY5" fmla="*/ 32657 h 1926772"/>
                <a:gd name="connsiteX6" fmla="*/ 1894115 w 2721429"/>
                <a:gd name="connsiteY6" fmla="*/ 97972 h 1926772"/>
                <a:gd name="connsiteX7" fmla="*/ 1915886 w 2721429"/>
                <a:gd name="connsiteY7" fmla="*/ 130629 h 1926772"/>
                <a:gd name="connsiteX8" fmla="*/ 1959429 w 2721429"/>
                <a:gd name="connsiteY8" fmla="*/ 141515 h 1926772"/>
                <a:gd name="connsiteX9" fmla="*/ 2177143 w 2721429"/>
                <a:gd name="connsiteY9" fmla="*/ 163286 h 1926772"/>
                <a:gd name="connsiteX10" fmla="*/ 2198915 w 2721429"/>
                <a:gd name="connsiteY10" fmla="*/ 195943 h 1926772"/>
                <a:gd name="connsiteX11" fmla="*/ 2264229 w 2721429"/>
                <a:gd name="connsiteY11" fmla="*/ 315686 h 1926772"/>
                <a:gd name="connsiteX12" fmla="*/ 2416629 w 2721429"/>
                <a:gd name="connsiteY12" fmla="*/ 533400 h 1926772"/>
                <a:gd name="connsiteX13" fmla="*/ 2481943 w 2721429"/>
                <a:gd name="connsiteY13" fmla="*/ 620486 h 1926772"/>
                <a:gd name="connsiteX14" fmla="*/ 2536372 w 2721429"/>
                <a:gd name="connsiteY14" fmla="*/ 707572 h 1926772"/>
                <a:gd name="connsiteX15" fmla="*/ 2612572 w 2721429"/>
                <a:gd name="connsiteY15" fmla="*/ 859972 h 1926772"/>
                <a:gd name="connsiteX16" fmla="*/ 2612572 w 2721429"/>
                <a:gd name="connsiteY16" fmla="*/ 1099457 h 1926772"/>
                <a:gd name="connsiteX17" fmla="*/ 2590800 w 2721429"/>
                <a:gd name="connsiteY17" fmla="*/ 1164772 h 1926772"/>
                <a:gd name="connsiteX18" fmla="*/ 2579915 w 2721429"/>
                <a:gd name="connsiteY18" fmla="*/ 1262743 h 1926772"/>
                <a:gd name="connsiteX19" fmla="*/ 2677886 w 2721429"/>
                <a:gd name="connsiteY19" fmla="*/ 1556657 h 1926772"/>
                <a:gd name="connsiteX20" fmla="*/ 2699657 w 2721429"/>
                <a:gd name="connsiteY20" fmla="*/ 1600200 h 1926772"/>
                <a:gd name="connsiteX21" fmla="*/ 2721429 w 2721429"/>
                <a:gd name="connsiteY21" fmla="*/ 1687286 h 1926772"/>
                <a:gd name="connsiteX22" fmla="*/ 2710543 w 2721429"/>
                <a:gd name="connsiteY22" fmla="*/ 1741715 h 1926772"/>
                <a:gd name="connsiteX23" fmla="*/ 2688772 w 2721429"/>
                <a:gd name="connsiteY23" fmla="*/ 1774372 h 1926772"/>
                <a:gd name="connsiteX24" fmla="*/ 2590800 w 2721429"/>
                <a:gd name="connsiteY24" fmla="*/ 1872343 h 1926772"/>
                <a:gd name="connsiteX25" fmla="*/ 2547257 w 2721429"/>
                <a:gd name="connsiteY25" fmla="*/ 1883229 h 1926772"/>
                <a:gd name="connsiteX26" fmla="*/ 2471057 w 2721429"/>
                <a:gd name="connsiteY26" fmla="*/ 1905000 h 1926772"/>
                <a:gd name="connsiteX27" fmla="*/ 2416629 w 2721429"/>
                <a:gd name="connsiteY27" fmla="*/ 1915886 h 1926772"/>
                <a:gd name="connsiteX28" fmla="*/ 1861457 w 2721429"/>
                <a:gd name="connsiteY28" fmla="*/ 1926772 h 1926772"/>
                <a:gd name="connsiteX29" fmla="*/ 1698172 w 2721429"/>
                <a:gd name="connsiteY29" fmla="*/ 1915886 h 1926772"/>
                <a:gd name="connsiteX30" fmla="*/ 1632857 w 2721429"/>
                <a:gd name="connsiteY30" fmla="*/ 1894115 h 1926772"/>
                <a:gd name="connsiteX31" fmla="*/ 1513115 w 2721429"/>
                <a:gd name="connsiteY31" fmla="*/ 1872343 h 1926772"/>
                <a:gd name="connsiteX32" fmla="*/ 1382486 w 2721429"/>
                <a:gd name="connsiteY32" fmla="*/ 1817915 h 1926772"/>
                <a:gd name="connsiteX33" fmla="*/ 1143000 w 2721429"/>
                <a:gd name="connsiteY33" fmla="*/ 1741715 h 1926772"/>
                <a:gd name="connsiteX34" fmla="*/ 1066800 w 2721429"/>
                <a:gd name="connsiteY34" fmla="*/ 1730829 h 1926772"/>
                <a:gd name="connsiteX35" fmla="*/ 544286 w 2721429"/>
                <a:gd name="connsiteY35" fmla="*/ 1687286 h 1926772"/>
                <a:gd name="connsiteX36" fmla="*/ 478972 w 2721429"/>
                <a:gd name="connsiteY36" fmla="*/ 1665515 h 1926772"/>
                <a:gd name="connsiteX37" fmla="*/ 413657 w 2721429"/>
                <a:gd name="connsiteY37" fmla="*/ 1621972 h 1926772"/>
                <a:gd name="connsiteX38" fmla="*/ 391886 w 2721429"/>
                <a:gd name="connsiteY38" fmla="*/ 1600200 h 1926772"/>
                <a:gd name="connsiteX39" fmla="*/ 359229 w 2721429"/>
                <a:gd name="connsiteY39" fmla="*/ 1589315 h 1926772"/>
                <a:gd name="connsiteX40" fmla="*/ 304800 w 2721429"/>
                <a:gd name="connsiteY40" fmla="*/ 1545772 h 1926772"/>
                <a:gd name="connsiteX41" fmla="*/ 239486 w 2721429"/>
                <a:gd name="connsiteY41" fmla="*/ 1480457 h 1926772"/>
                <a:gd name="connsiteX42" fmla="*/ 174172 w 2721429"/>
                <a:gd name="connsiteY42" fmla="*/ 1415143 h 1926772"/>
                <a:gd name="connsiteX43" fmla="*/ 130629 w 2721429"/>
                <a:gd name="connsiteY43" fmla="*/ 1338943 h 1926772"/>
                <a:gd name="connsiteX44" fmla="*/ 76200 w 2721429"/>
                <a:gd name="connsiteY44" fmla="*/ 1208315 h 1926772"/>
                <a:gd name="connsiteX45" fmla="*/ 54429 w 2721429"/>
                <a:gd name="connsiteY45" fmla="*/ 1132115 h 1926772"/>
                <a:gd name="connsiteX46" fmla="*/ 21772 w 2721429"/>
                <a:gd name="connsiteY46" fmla="*/ 1034143 h 1926772"/>
                <a:gd name="connsiteX47" fmla="*/ 0 w 2721429"/>
                <a:gd name="connsiteY47" fmla="*/ 664029 h 1926772"/>
                <a:gd name="connsiteX48" fmla="*/ 10886 w 2721429"/>
                <a:gd name="connsiteY48" fmla="*/ 533400 h 1926772"/>
                <a:gd name="connsiteX49" fmla="*/ 76200 w 2721429"/>
                <a:gd name="connsiteY49" fmla="*/ 468086 h 1926772"/>
                <a:gd name="connsiteX50" fmla="*/ 97972 w 2721429"/>
                <a:gd name="connsiteY50" fmla="*/ 446315 h 1926772"/>
                <a:gd name="connsiteX51" fmla="*/ 141515 w 2721429"/>
                <a:gd name="connsiteY51" fmla="*/ 370115 h 1926772"/>
                <a:gd name="connsiteX52" fmla="*/ 195943 w 2721429"/>
                <a:gd name="connsiteY52" fmla="*/ 315686 h 1926772"/>
                <a:gd name="connsiteX53" fmla="*/ 228600 w 2721429"/>
                <a:gd name="connsiteY53" fmla="*/ 250372 h 1926772"/>
                <a:gd name="connsiteX54" fmla="*/ 250372 w 2721429"/>
                <a:gd name="connsiteY54" fmla="*/ 228600 h 1926772"/>
                <a:gd name="connsiteX55" fmla="*/ 293915 w 2721429"/>
                <a:gd name="connsiteY55" fmla="*/ 163286 h 1926772"/>
                <a:gd name="connsiteX56" fmla="*/ 337457 w 2721429"/>
                <a:gd name="connsiteY56" fmla="*/ 141515 h 1926772"/>
                <a:gd name="connsiteX57" fmla="*/ 359229 w 2721429"/>
                <a:gd name="connsiteY57" fmla="*/ 119743 h 1926772"/>
                <a:gd name="connsiteX58" fmla="*/ 402772 w 2721429"/>
                <a:gd name="connsiteY58" fmla="*/ 97972 h 1926772"/>
                <a:gd name="connsiteX59" fmla="*/ 468086 w 2721429"/>
                <a:gd name="connsiteY59" fmla="*/ 65315 h 1926772"/>
                <a:gd name="connsiteX60" fmla="*/ 707572 w 2721429"/>
                <a:gd name="connsiteY60" fmla="*/ 76200 h 1926772"/>
                <a:gd name="connsiteX61" fmla="*/ 740229 w 2721429"/>
                <a:gd name="connsiteY61" fmla="*/ 87086 h 1926772"/>
                <a:gd name="connsiteX62" fmla="*/ 718457 w 2721429"/>
                <a:gd name="connsiteY62" fmla="*/ 141515 h 1926772"/>
                <a:gd name="connsiteX63" fmla="*/ 674915 w 2721429"/>
                <a:gd name="connsiteY63" fmla="*/ 97972 h 192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21429" h="1926772">
                  <a:moveTo>
                    <a:pt x="674915" y="97972"/>
                  </a:moveTo>
                  <a:cubicBezTo>
                    <a:pt x="707572" y="81643"/>
                    <a:pt x="835484" y="65313"/>
                    <a:pt x="914400" y="43543"/>
                  </a:cubicBezTo>
                  <a:cubicBezTo>
                    <a:pt x="941039" y="36194"/>
                    <a:pt x="963374" y="15621"/>
                    <a:pt x="990600" y="10886"/>
                  </a:cubicBezTo>
                  <a:cubicBezTo>
                    <a:pt x="1047910" y="919"/>
                    <a:pt x="1106715" y="3629"/>
                    <a:pt x="1164772" y="0"/>
                  </a:cubicBezTo>
                  <a:lnTo>
                    <a:pt x="1676400" y="21772"/>
                  </a:lnTo>
                  <a:cubicBezTo>
                    <a:pt x="1723652" y="24135"/>
                    <a:pt x="1771862" y="21821"/>
                    <a:pt x="1817915" y="32657"/>
                  </a:cubicBezTo>
                  <a:cubicBezTo>
                    <a:pt x="1832854" y="36172"/>
                    <a:pt x="1883349" y="85053"/>
                    <a:pt x="1894115" y="97972"/>
                  </a:cubicBezTo>
                  <a:cubicBezTo>
                    <a:pt x="1902491" y="108022"/>
                    <a:pt x="1905000" y="123372"/>
                    <a:pt x="1915886" y="130629"/>
                  </a:cubicBezTo>
                  <a:cubicBezTo>
                    <a:pt x="1928334" y="138928"/>
                    <a:pt x="1944824" y="138270"/>
                    <a:pt x="1959429" y="141515"/>
                  </a:cubicBezTo>
                  <a:cubicBezTo>
                    <a:pt x="2051925" y="162069"/>
                    <a:pt x="2040867" y="154201"/>
                    <a:pt x="2177143" y="163286"/>
                  </a:cubicBezTo>
                  <a:cubicBezTo>
                    <a:pt x="2184400" y="174172"/>
                    <a:pt x="2192561" y="184506"/>
                    <a:pt x="2198915" y="195943"/>
                  </a:cubicBezTo>
                  <a:cubicBezTo>
                    <a:pt x="2235667" y="262096"/>
                    <a:pt x="2223714" y="256105"/>
                    <a:pt x="2264229" y="315686"/>
                  </a:cubicBezTo>
                  <a:cubicBezTo>
                    <a:pt x="2314041" y="388939"/>
                    <a:pt x="2365140" y="461316"/>
                    <a:pt x="2416629" y="533400"/>
                  </a:cubicBezTo>
                  <a:cubicBezTo>
                    <a:pt x="2437720" y="562927"/>
                    <a:pt x="2462712" y="589716"/>
                    <a:pt x="2481943" y="620486"/>
                  </a:cubicBezTo>
                  <a:cubicBezTo>
                    <a:pt x="2500086" y="649515"/>
                    <a:pt x="2519980" y="677520"/>
                    <a:pt x="2536372" y="707572"/>
                  </a:cubicBezTo>
                  <a:cubicBezTo>
                    <a:pt x="2563569" y="757433"/>
                    <a:pt x="2612572" y="859972"/>
                    <a:pt x="2612572" y="859972"/>
                  </a:cubicBezTo>
                  <a:cubicBezTo>
                    <a:pt x="2627786" y="966479"/>
                    <a:pt x="2632359" y="960945"/>
                    <a:pt x="2612572" y="1099457"/>
                  </a:cubicBezTo>
                  <a:cubicBezTo>
                    <a:pt x="2609326" y="1122176"/>
                    <a:pt x="2598057" y="1143000"/>
                    <a:pt x="2590800" y="1164772"/>
                  </a:cubicBezTo>
                  <a:cubicBezTo>
                    <a:pt x="2587172" y="1197429"/>
                    <a:pt x="2574139" y="1230397"/>
                    <a:pt x="2579915" y="1262743"/>
                  </a:cubicBezTo>
                  <a:cubicBezTo>
                    <a:pt x="2586521" y="1299738"/>
                    <a:pt x="2649021" y="1487380"/>
                    <a:pt x="2677886" y="1556657"/>
                  </a:cubicBezTo>
                  <a:cubicBezTo>
                    <a:pt x="2684127" y="1571636"/>
                    <a:pt x="2694525" y="1584805"/>
                    <a:pt x="2699657" y="1600200"/>
                  </a:cubicBezTo>
                  <a:cubicBezTo>
                    <a:pt x="2709119" y="1628587"/>
                    <a:pt x="2714172" y="1658257"/>
                    <a:pt x="2721429" y="1687286"/>
                  </a:cubicBezTo>
                  <a:cubicBezTo>
                    <a:pt x="2717800" y="1705429"/>
                    <a:pt x="2717040" y="1724391"/>
                    <a:pt x="2710543" y="1741715"/>
                  </a:cubicBezTo>
                  <a:cubicBezTo>
                    <a:pt x="2705949" y="1753965"/>
                    <a:pt x="2696376" y="1763726"/>
                    <a:pt x="2688772" y="1774372"/>
                  </a:cubicBezTo>
                  <a:cubicBezTo>
                    <a:pt x="2658047" y="1817388"/>
                    <a:pt x="2640474" y="1842539"/>
                    <a:pt x="2590800" y="1872343"/>
                  </a:cubicBezTo>
                  <a:cubicBezTo>
                    <a:pt x="2577971" y="1880040"/>
                    <a:pt x="2561642" y="1879119"/>
                    <a:pt x="2547257" y="1883229"/>
                  </a:cubicBezTo>
                  <a:cubicBezTo>
                    <a:pt x="2483607" y="1901415"/>
                    <a:pt x="2547636" y="1887983"/>
                    <a:pt x="2471057" y="1905000"/>
                  </a:cubicBezTo>
                  <a:cubicBezTo>
                    <a:pt x="2452996" y="1909014"/>
                    <a:pt x="2435119" y="1915226"/>
                    <a:pt x="2416629" y="1915886"/>
                  </a:cubicBezTo>
                  <a:cubicBezTo>
                    <a:pt x="2231654" y="1922492"/>
                    <a:pt x="2046514" y="1923143"/>
                    <a:pt x="1861457" y="1926772"/>
                  </a:cubicBezTo>
                  <a:cubicBezTo>
                    <a:pt x="1807029" y="1923143"/>
                    <a:pt x="1752173" y="1923600"/>
                    <a:pt x="1698172" y="1915886"/>
                  </a:cubicBezTo>
                  <a:cubicBezTo>
                    <a:pt x="1675453" y="1912640"/>
                    <a:pt x="1655121" y="1899681"/>
                    <a:pt x="1632857" y="1894115"/>
                  </a:cubicBezTo>
                  <a:cubicBezTo>
                    <a:pt x="1533274" y="1869219"/>
                    <a:pt x="1602614" y="1896752"/>
                    <a:pt x="1513115" y="1872343"/>
                  </a:cubicBezTo>
                  <a:cubicBezTo>
                    <a:pt x="1385185" y="1837453"/>
                    <a:pt x="1510246" y="1866586"/>
                    <a:pt x="1382486" y="1817915"/>
                  </a:cubicBezTo>
                  <a:cubicBezTo>
                    <a:pt x="1370217" y="1813241"/>
                    <a:pt x="1193294" y="1752492"/>
                    <a:pt x="1143000" y="1741715"/>
                  </a:cubicBezTo>
                  <a:cubicBezTo>
                    <a:pt x="1117912" y="1736339"/>
                    <a:pt x="1092200" y="1734458"/>
                    <a:pt x="1066800" y="1730829"/>
                  </a:cubicBezTo>
                  <a:cubicBezTo>
                    <a:pt x="846427" y="1657369"/>
                    <a:pt x="1092994" y="1733011"/>
                    <a:pt x="544286" y="1687286"/>
                  </a:cubicBezTo>
                  <a:cubicBezTo>
                    <a:pt x="521416" y="1685380"/>
                    <a:pt x="478972" y="1665515"/>
                    <a:pt x="478972" y="1665515"/>
                  </a:cubicBezTo>
                  <a:cubicBezTo>
                    <a:pt x="457200" y="1651001"/>
                    <a:pt x="434590" y="1637672"/>
                    <a:pt x="413657" y="1621972"/>
                  </a:cubicBezTo>
                  <a:cubicBezTo>
                    <a:pt x="405446" y="1615814"/>
                    <a:pt x="400687" y="1605480"/>
                    <a:pt x="391886" y="1600200"/>
                  </a:cubicBezTo>
                  <a:cubicBezTo>
                    <a:pt x="382047" y="1594296"/>
                    <a:pt x="370115" y="1592943"/>
                    <a:pt x="359229" y="1589315"/>
                  </a:cubicBezTo>
                  <a:cubicBezTo>
                    <a:pt x="341086" y="1574801"/>
                    <a:pt x="322166" y="1561208"/>
                    <a:pt x="304800" y="1545772"/>
                  </a:cubicBezTo>
                  <a:cubicBezTo>
                    <a:pt x="304772" y="1545747"/>
                    <a:pt x="250385" y="1491356"/>
                    <a:pt x="239486" y="1480457"/>
                  </a:cubicBezTo>
                  <a:cubicBezTo>
                    <a:pt x="217715" y="1458686"/>
                    <a:pt x="187942" y="1442682"/>
                    <a:pt x="174172" y="1415143"/>
                  </a:cubicBezTo>
                  <a:cubicBezTo>
                    <a:pt x="146549" y="1359898"/>
                    <a:pt x="161401" y="1385102"/>
                    <a:pt x="130629" y="1338943"/>
                  </a:cubicBezTo>
                  <a:cubicBezTo>
                    <a:pt x="109298" y="1253619"/>
                    <a:pt x="132017" y="1331114"/>
                    <a:pt x="76200" y="1208315"/>
                  </a:cubicBezTo>
                  <a:cubicBezTo>
                    <a:pt x="64999" y="1183672"/>
                    <a:pt x="62343" y="1157834"/>
                    <a:pt x="54429" y="1132115"/>
                  </a:cubicBezTo>
                  <a:cubicBezTo>
                    <a:pt x="44305" y="1099213"/>
                    <a:pt x="32658" y="1066800"/>
                    <a:pt x="21772" y="1034143"/>
                  </a:cubicBezTo>
                  <a:cubicBezTo>
                    <a:pt x="9381" y="897846"/>
                    <a:pt x="0" y="815548"/>
                    <a:pt x="0" y="664029"/>
                  </a:cubicBezTo>
                  <a:cubicBezTo>
                    <a:pt x="0" y="620335"/>
                    <a:pt x="2317" y="576245"/>
                    <a:pt x="10886" y="533400"/>
                  </a:cubicBezTo>
                  <a:cubicBezTo>
                    <a:pt x="16759" y="504037"/>
                    <a:pt x="58194" y="483091"/>
                    <a:pt x="76200" y="468086"/>
                  </a:cubicBezTo>
                  <a:cubicBezTo>
                    <a:pt x="84084" y="461516"/>
                    <a:pt x="90715" y="453572"/>
                    <a:pt x="97972" y="446315"/>
                  </a:cubicBezTo>
                  <a:cubicBezTo>
                    <a:pt x="109693" y="422873"/>
                    <a:pt x="123561" y="390634"/>
                    <a:pt x="141515" y="370115"/>
                  </a:cubicBezTo>
                  <a:cubicBezTo>
                    <a:pt x="158411" y="350805"/>
                    <a:pt x="195943" y="315686"/>
                    <a:pt x="195943" y="315686"/>
                  </a:cubicBezTo>
                  <a:cubicBezTo>
                    <a:pt x="207441" y="281194"/>
                    <a:pt x="204484" y="280517"/>
                    <a:pt x="228600" y="250372"/>
                  </a:cubicBezTo>
                  <a:cubicBezTo>
                    <a:pt x="235011" y="242358"/>
                    <a:pt x="244214" y="236811"/>
                    <a:pt x="250372" y="228600"/>
                  </a:cubicBezTo>
                  <a:cubicBezTo>
                    <a:pt x="266072" y="207667"/>
                    <a:pt x="270511" y="174988"/>
                    <a:pt x="293915" y="163286"/>
                  </a:cubicBezTo>
                  <a:cubicBezTo>
                    <a:pt x="308429" y="156029"/>
                    <a:pt x="323955" y="150516"/>
                    <a:pt x="337457" y="141515"/>
                  </a:cubicBezTo>
                  <a:cubicBezTo>
                    <a:pt x="345997" y="135822"/>
                    <a:pt x="350689" y="125436"/>
                    <a:pt x="359229" y="119743"/>
                  </a:cubicBezTo>
                  <a:cubicBezTo>
                    <a:pt x="372731" y="110742"/>
                    <a:pt x="388683" y="106023"/>
                    <a:pt x="402772" y="97972"/>
                  </a:cubicBezTo>
                  <a:cubicBezTo>
                    <a:pt x="461860" y="64208"/>
                    <a:pt x="408210" y="85273"/>
                    <a:pt x="468086" y="65315"/>
                  </a:cubicBezTo>
                  <a:cubicBezTo>
                    <a:pt x="547915" y="68943"/>
                    <a:pt x="627915" y="69828"/>
                    <a:pt x="707572" y="76200"/>
                  </a:cubicBezTo>
                  <a:cubicBezTo>
                    <a:pt x="719010" y="77115"/>
                    <a:pt x="738343" y="75768"/>
                    <a:pt x="740229" y="87086"/>
                  </a:cubicBezTo>
                  <a:cubicBezTo>
                    <a:pt x="743441" y="106361"/>
                    <a:pt x="725714" y="123372"/>
                    <a:pt x="718457" y="141515"/>
                  </a:cubicBezTo>
                  <a:cubicBezTo>
                    <a:pt x="689429" y="112486"/>
                    <a:pt x="642258" y="114301"/>
                    <a:pt x="674915" y="97972"/>
                  </a:cubicBezTo>
                  <a:close/>
                </a:path>
              </a:pathLst>
            </a:custGeom>
            <a:noFill/>
            <a:ln w="19050">
              <a:solidFill>
                <a:srgbClr val="0033CC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5878286" y="4811486"/>
              <a:ext cx="9144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6769824" y="4267200"/>
              <a:ext cx="674916" cy="5334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5878286" y="4267200"/>
              <a:ext cx="1589314" cy="544286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5" name="Content Placeholder 97"/>
            <p:cNvGraphicFramePr>
              <a:graphicFrameLocks noChangeAspect="1"/>
            </p:cNvGraphicFramePr>
            <p:nvPr/>
          </p:nvGraphicFramePr>
          <p:xfrm>
            <a:off x="7073898" y="4463142"/>
            <a:ext cx="360363" cy="490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82" name="Equation" r:id="rId11" imgW="177480" imgH="241200" progId="Equation.3">
                    <p:embed/>
                  </p:oleObj>
                </mc:Choice>
                <mc:Fallback>
                  <p:oleObj name="Equation" r:id="rId11" imgW="177480" imgH="241200" progId="Equation.3">
                    <p:embed/>
                    <p:pic>
                      <p:nvPicPr>
                        <p:cNvPr id="45" name="Content Placeholder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3898" y="4463142"/>
                          <a:ext cx="360363" cy="4905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Content Placeholder 97"/>
            <p:cNvGraphicFramePr>
              <a:graphicFrameLocks noChangeAspect="1"/>
            </p:cNvGraphicFramePr>
            <p:nvPr/>
          </p:nvGraphicFramePr>
          <p:xfrm>
            <a:off x="6411905" y="4745946"/>
            <a:ext cx="334962" cy="490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83" name="Equation" r:id="rId13" imgW="164880" imgH="241200" progId="Equation.3">
                    <p:embed/>
                  </p:oleObj>
                </mc:Choice>
                <mc:Fallback>
                  <p:oleObj name="Equation" r:id="rId13" imgW="164880" imgH="241200" progId="Equation.3">
                    <p:embed/>
                    <p:pic>
                      <p:nvPicPr>
                        <p:cNvPr id="46" name="Content Placeholder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11905" y="4745946"/>
                          <a:ext cx="334962" cy="490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Content Placeholder 97"/>
            <p:cNvGraphicFramePr>
              <a:graphicFrameLocks noChangeAspect="1"/>
            </p:cNvGraphicFramePr>
            <p:nvPr/>
          </p:nvGraphicFramePr>
          <p:xfrm>
            <a:off x="6629380" y="4082150"/>
            <a:ext cx="30797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84" name="Equation" r:id="rId15" imgW="152280" imgH="203040" progId="Equation.3">
                    <p:embed/>
                  </p:oleObj>
                </mc:Choice>
                <mc:Fallback>
                  <p:oleObj name="Equation" r:id="rId15" imgW="152280" imgH="203040" progId="Equation.3">
                    <p:embed/>
                    <p:pic>
                      <p:nvPicPr>
                        <p:cNvPr id="47" name="Content Placeholder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9380" y="4082150"/>
                          <a:ext cx="307975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5"/>
            <p:cNvGraphicFramePr>
              <a:graphicFrameLocks noGrp="1" noChangeAspect="1"/>
            </p:cNvGraphicFramePr>
            <p:nvPr>
              <p:ph sz="quarter" idx="2"/>
            </p:nvPr>
          </p:nvGraphicFramePr>
          <p:xfrm>
            <a:off x="5655812" y="4659087"/>
            <a:ext cx="281748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85" name="Equation" r:id="rId16" imgW="152280" imgH="164880" progId="Equation.3">
                    <p:embed/>
                  </p:oleObj>
                </mc:Choice>
                <mc:Fallback>
                  <p:oleObj name="Equation" r:id="rId16" imgW="152280" imgH="164880" progId="Equation.3">
                    <p:embed/>
                    <p:pic>
                      <p:nvPicPr>
                        <p:cNvPr id="48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5812" y="4659087"/>
                          <a:ext cx="281748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49D4-E018-49E1-9572-D033F234F0B8}" type="datetime1">
              <a:rPr lang="en-US" smtClean="0"/>
              <a:pPr/>
              <a:t>6/20/2016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9759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191000" y="1676400"/>
            <a:ext cx="3817448" cy="2895600"/>
            <a:chOff x="4724400" y="2057400"/>
            <a:chExt cx="3817448" cy="2895600"/>
          </a:xfrm>
        </p:grpSpPr>
        <p:cxnSp>
          <p:nvCxnSpPr>
            <p:cNvPr id="5" name="AutoShape 3"/>
            <p:cNvCxnSpPr>
              <a:cxnSpLocks noChangeShapeType="1"/>
            </p:cNvCxnSpPr>
            <p:nvPr/>
          </p:nvCxnSpPr>
          <p:spPr bwMode="auto">
            <a:xfrm>
              <a:off x="6388717" y="3064602"/>
              <a:ext cx="789817" cy="7904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Dot"/>
              <a:round/>
              <a:headEnd/>
              <a:tailEnd/>
            </a:ln>
          </p:spPr>
        </p:cxn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588839" y="3064602"/>
              <a:ext cx="1589695" cy="1580946"/>
            </a:xfrm>
            <a:prstGeom prst="rect">
              <a:avLst/>
            </a:prstGeom>
            <a:gradFill rotWithShape="1">
              <a:gsLst>
                <a:gs pos="0">
                  <a:srgbClr val="8DB3E2"/>
                </a:gs>
                <a:gs pos="100000">
                  <a:srgbClr val="8DB3E2">
                    <a:gamma/>
                    <a:tint val="9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6059207" y="4612786"/>
              <a:ext cx="917261" cy="30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200 mm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7601111" y="3100723"/>
              <a:ext cx="940737" cy="30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50 N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7948228" y="4482581"/>
              <a:ext cx="266626" cy="30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i="1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x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5450495" y="2057400"/>
              <a:ext cx="394908" cy="430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i="1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y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5297059" y="4568264"/>
              <a:ext cx="265788" cy="30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i="1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O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7412460" y="3561902"/>
              <a:ext cx="711841" cy="30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45</a:t>
              </a:r>
              <a:r>
                <a:rPr lang="en-US" sz="1400" baseline="3000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 flipH="1">
              <a:off x="6593298" y="2877274"/>
              <a:ext cx="70430" cy="187328"/>
            </a:xfrm>
            <a:custGeom>
              <a:avLst/>
              <a:gdLst/>
              <a:ahLst/>
              <a:cxnLst>
                <a:cxn ang="0">
                  <a:pos x="35" y="288"/>
                </a:cxn>
                <a:cxn ang="0">
                  <a:pos x="35" y="76"/>
                </a:cxn>
                <a:cxn ang="0">
                  <a:pos x="243" y="0"/>
                </a:cxn>
              </a:cxnLst>
              <a:rect l="0" t="0" r="r" b="b"/>
              <a:pathLst>
                <a:path w="243" h="288">
                  <a:moveTo>
                    <a:pt x="35" y="288"/>
                  </a:moveTo>
                  <a:cubicBezTo>
                    <a:pt x="17" y="206"/>
                    <a:pt x="0" y="124"/>
                    <a:pt x="35" y="76"/>
                  </a:cubicBezTo>
                  <a:cubicBezTo>
                    <a:pt x="70" y="28"/>
                    <a:pt x="224" y="6"/>
                    <a:pt x="243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6818002" y="2330411"/>
              <a:ext cx="940737" cy="301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50 N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AutoShape 13"/>
            <p:cNvCxnSpPr>
              <a:cxnSpLocks noChangeShapeType="1"/>
            </p:cNvCxnSpPr>
            <p:nvPr/>
          </p:nvCxnSpPr>
          <p:spPr bwMode="auto">
            <a:xfrm>
              <a:off x="7212910" y="3855074"/>
              <a:ext cx="87114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6" name="AutoShape 14"/>
            <p:cNvCxnSpPr>
              <a:cxnSpLocks noChangeShapeType="1"/>
            </p:cNvCxnSpPr>
            <p:nvPr/>
          </p:nvCxnSpPr>
          <p:spPr bwMode="auto">
            <a:xfrm>
              <a:off x="5588839" y="4746351"/>
              <a:ext cx="0" cy="2066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" name="AutoShape 15"/>
            <p:cNvCxnSpPr>
              <a:cxnSpLocks noChangeShapeType="1"/>
            </p:cNvCxnSpPr>
            <p:nvPr/>
          </p:nvCxnSpPr>
          <p:spPr bwMode="auto">
            <a:xfrm>
              <a:off x="7178534" y="4746351"/>
              <a:ext cx="0" cy="2066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" name="AutoShape 16"/>
            <p:cNvCxnSpPr>
              <a:cxnSpLocks noChangeShapeType="1"/>
            </p:cNvCxnSpPr>
            <p:nvPr/>
          </p:nvCxnSpPr>
          <p:spPr bwMode="auto">
            <a:xfrm rot="16200000">
              <a:off x="5437080" y="2960634"/>
              <a:ext cx="0" cy="2079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" name="AutoShape 17"/>
            <p:cNvCxnSpPr>
              <a:cxnSpLocks noChangeShapeType="1"/>
            </p:cNvCxnSpPr>
            <p:nvPr/>
          </p:nvCxnSpPr>
          <p:spPr bwMode="auto">
            <a:xfrm rot="16200000">
              <a:off x="5447141" y="4541579"/>
              <a:ext cx="0" cy="2070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" name="AutoShape 18"/>
            <p:cNvCxnSpPr>
              <a:cxnSpLocks noChangeShapeType="1"/>
            </p:cNvCxnSpPr>
            <p:nvPr/>
          </p:nvCxnSpPr>
          <p:spPr bwMode="auto">
            <a:xfrm>
              <a:off x="5588839" y="4875717"/>
              <a:ext cx="158969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21" name="AutoShape 19"/>
            <p:cNvCxnSpPr>
              <a:cxnSpLocks noChangeShapeType="1"/>
            </p:cNvCxnSpPr>
            <p:nvPr/>
          </p:nvCxnSpPr>
          <p:spPr bwMode="auto">
            <a:xfrm>
              <a:off x="5412765" y="3064602"/>
              <a:ext cx="0" cy="15809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4724400" y="3623225"/>
              <a:ext cx="917261" cy="30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200 mm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AutoShape 21"/>
            <p:cNvCxnSpPr>
              <a:cxnSpLocks noChangeShapeType="1"/>
            </p:cNvCxnSpPr>
            <p:nvPr/>
          </p:nvCxnSpPr>
          <p:spPr bwMode="auto">
            <a:xfrm>
              <a:off x="7578473" y="3855074"/>
              <a:ext cx="0" cy="7904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7510559" y="4097845"/>
              <a:ext cx="917261" cy="30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100 mm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 flipH="1">
              <a:off x="7384792" y="3667747"/>
              <a:ext cx="70430" cy="187328"/>
            </a:xfrm>
            <a:custGeom>
              <a:avLst/>
              <a:gdLst/>
              <a:ahLst/>
              <a:cxnLst>
                <a:cxn ang="0">
                  <a:pos x="35" y="288"/>
                </a:cxn>
                <a:cxn ang="0">
                  <a:pos x="35" y="76"/>
                </a:cxn>
                <a:cxn ang="0">
                  <a:pos x="243" y="0"/>
                </a:cxn>
              </a:cxnLst>
              <a:rect l="0" t="0" r="r" b="b"/>
              <a:pathLst>
                <a:path w="243" h="288">
                  <a:moveTo>
                    <a:pt x="35" y="288"/>
                  </a:moveTo>
                  <a:cubicBezTo>
                    <a:pt x="17" y="206"/>
                    <a:pt x="0" y="124"/>
                    <a:pt x="35" y="76"/>
                  </a:cubicBezTo>
                  <a:cubicBezTo>
                    <a:pt x="70" y="28"/>
                    <a:pt x="224" y="6"/>
                    <a:pt x="243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6598328" y="2762189"/>
              <a:ext cx="711841" cy="30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45</a:t>
              </a:r>
              <a:r>
                <a:rPr lang="en-US" sz="1400" baseline="3000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AutoShape 25"/>
            <p:cNvCxnSpPr>
              <a:cxnSpLocks noChangeShapeType="1"/>
            </p:cNvCxnSpPr>
            <p:nvPr/>
          </p:nvCxnSpPr>
          <p:spPr bwMode="auto">
            <a:xfrm>
              <a:off x="7178534" y="4645547"/>
              <a:ext cx="83173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" name="AutoShape 26"/>
            <p:cNvCxnSpPr>
              <a:cxnSpLocks noChangeShapeType="1"/>
            </p:cNvCxnSpPr>
            <p:nvPr/>
          </p:nvCxnSpPr>
          <p:spPr bwMode="auto">
            <a:xfrm flipV="1">
              <a:off x="5588839" y="2368213"/>
              <a:ext cx="0" cy="6963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7094689" y="4396897"/>
              <a:ext cx="266626" cy="301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i="1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A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7087143" y="3803832"/>
              <a:ext cx="266626" cy="30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i="1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B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7094689" y="2889874"/>
              <a:ext cx="266626" cy="30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i="1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C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6158144" y="2819312"/>
              <a:ext cx="266626" cy="30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i="1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D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AutoShape 31"/>
            <p:cNvCxnSpPr>
              <a:cxnSpLocks noChangeShapeType="1"/>
            </p:cNvCxnSpPr>
            <p:nvPr/>
          </p:nvCxnSpPr>
          <p:spPr bwMode="auto">
            <a:xfrm>
              <a:off x="6388717" y="2457257"/>
              <a:ext cx="838" cy="30493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" name="AutoShape 32"/>
            <p:cNvCxnSpPr>
              <a:cxnSpLocks noChangeShapeType="1"/>
            </p:cNvCxnSpPr>
            <p:nvPr/>
          </p:nvCxnSpPr>
          <p:spPr bwMode="auto">
            <a:xfrm rot="16200000">
              <a:off x="5991293" y="2213559"/>
              <a:ext cx="0" cy="7948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5512540" y="2823512"/>
              <a:ext cx="265788" cy="30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i="1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E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5608123" y="2322851"/>
              <a:ext cx="917261" cy="30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100 mm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AutoShape 35"/>
            <p:cNvCxnSpPr>
              <a:cxnSpLocks noChangeShapeType="1"/>
            </p:cNvCxnSpPr>
            <p:nvPr/>
          </p:nvCxnSpPr>
          <p:spPr bwMode="auto">
            <a:xfrm flipV="1">
              <a:off x="5593869" y="3064602"/>
              <a:ext cx="795686" cy="79047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8" name="AutoShape 36"/>
            <p:cNvCxnSpPr>
              <a:cxnSpLocks noChangeShapeType="1"/>
            </p:cNvCxnSpPr>
            <p:nvPr/>
          </p:nvCxnSpPr>
          <p:spPr bwMode="auto">
            <a:xfrm rot="8100000">
              <a:off x="6286426" y="2804191"/>
              <a:ext cx="712680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39" name="AutoShape 37"/>
            <p:cNvCxnSpPr>
              <a:cxnSpLocks noChangeShapeType="1"/>
            </p:cNvCxnSpPr>
            <p:nvPr/>
          </p:nvCxnSpPr>
          <p:spPr bwMode="auto">
            <a:xfrm rot="18900000">
              <a:off x="7072051" y="3590464"/>
              <a:ext cx="712680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40" name="AutoShape 38"/>
            <p:cNvCxnSpPr>
              <a:cxnSpLocks noChangeShapeType="1"/>
            </p:cNvCxnSpPr>
            <p:nvPr/>
          </p:nvCxnSpPr>
          <p:spPr bwMode="auto">
            <a:xfrm flipV="1">
              <a:off x="6366917" y="3855074"/>
              <a:ext cx="795686" cy="79047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41" name="Straight Connector 40"/>
            <p:cNvCxnSpPr/>
            <p:nvPr/>
          </p:nvCxnSpPr>
          <p:spPr>
            <a:xfrm>
              <a:off x="6379050" y="3061959"/>
              <a:ext cx="795686" cy="833313"/>
            </a:xfrm>
            <a:prstGeom prst="line">
              <a:avLst/>
            </a:prstGeom>
            <a:ln>
              <a:solidFill>
                <a:srgbClr val="8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686550" y="3200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aphicFrame>
        <p:nvGraphicFramePr>
          <p:cNvPr id="43" name="Object 41"/>
          <p:cNvGraphicFramePr>
            <a:graphicFrameLocks noChangeAspect="1"/>
          </p:cNvGraphicFramePr>
          <p:nvPr/>
        </p:nvGraphicFramePr>
        <p:xfrm>
          <a:off x="1828800" y="4953000"/>
          <a:ext cx="8497888" cy="100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3" imgW="6197400" imgH="736560" progId="Equation.3">
                  <p:embed/>
                </p:oleObj>
              </mc:Choice>
              <mc:Fallback>
                <p:oleObj name="Equation" r:id="rId3" imgW="6197400" imgH="736560" progId="Equation.3">
                  <p:embed/>
                  <p:pic>
                    <p:nvPicPr>
                      <p:cNvPr id="43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953000"/>
                        <a:ext cx="8497888" cy="100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61488" y="189144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03CE-73EC-45B3-A2A5-785BF9871414}" type="datetime1">
              <a:rPr lang="en-US" smtClean="0"/>
              <a:t>6/20/2016</a:t>
            </a:fld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810000" y="1600200"/>
            <a:ext cx="3817448" cy="2895600"/>
            <a:chOff x="4724400" y="2057400"/>
            <a:chExt cx="3817448" cy="2895600"/>
          </a:xfrm>
        </p:grpSpPr>
        <p:cxnSp>
          <p:nvCxnSpPr>
            <p:cNvPr id="5" name="AutoShape 3"/>
            <p:cNvCxnSpPr>
              <a:cxnSpLocks noChangeShapeType="1"/>
            </p:cNvCxnSpPr>
            <p:nvPr/>
          </p:nvCxnSpPr>
          <p:spPr bwMode="auto">
            <a:xfrm>
              <a:off x="6388717" y="3064602"/>
              <a:ext cx="789817" cy="7904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lgDashDotDot"/>
              <a:round/>
              <a:headEnd/>
              <a:tailEnd/>
            </a:ln>
          </p:spPr>
        </p:cxn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588839" y="3064602"/>
              <a:ext cx="1589695" cy="1580946"/>
            </a:xfrm>
            <a:prstGeom prst="rect">
              <a:avLst/>
            </a:prstGeom>
            <a:gradFill rotWithShape="1">
              <a:gsLst>
                <a:gs pos="0">
                  <a:srgbClr val="8DB3E2"/>
                </a:gs>
                <a:gs pos="100000">
                  <a:srgbClr val="8DB3E2">
                    <a:gamma/>
                    <a:tint val="9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6059207" y="4612786"/>
              <a:ext cx="917261" cy="30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200 mm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7601111" y="3100723"/>
              <a:ext cx="940737" cy="30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50 N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7948228" y="4482581"/>
              <a:ext cx="266626" cy="30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i="1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x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5450495" y="2057400"/>
              <a:ext cx="394908" cy="4300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i="1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y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5297059" y="4568264"/>
              <a:ext cx="265788" cy="30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i="1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O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7412460" y="3561902"/>
              <a:ext cx="711841" cy="30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45</a:t>
              </a:r>
              <a:r>
                <a:rPr lang="en-US" sz="1400" baseline="3000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0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 flipH="1">
              <a:off x="6593298" y="2877274"/>
              <a:ext cx="70430" cy="187328"/>
            </a:xfrm>
            <a:custGeom>
              <a:avLst/>
              <a:gdLst/>
              <a:ahLst/>
              <a:cxnLst>
                <a:cxn ang="0">
                  <a:pos x="35" y="288"/>
                </a:cxn>
                <a:cxn ang="0">
                  <a:pos x="35" y="76"/>
                </a:cxn>
                <a:cxn ang="0">
                  <a:pos x="243" y="0"/>
                </a:cxn>
              </a:cxnLst>
              <a:rect l="0" t="0" r="r" b="b"/>
              <a:pathLst>
                <a:path w="243" h="288">
                  <a:moveTo>
                    <a:pt x="35" y="288"/>
                  </a:moveTo>
                  <a:cubicBezTo>
                    <a:pt x="17" y="206"/>
                    <a:pt x="0" y="124"/>
                    <a:pt x="35" y="76"/>
                  </a:cubicBezTo>
                  <a:cubicBezTo>
                    <a:pt x="70" y="28"/>
                    <a:pt x="224" y="6"/>
                    <a:pt x="243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6818002" y="2330411"/>
              <a:ext cx="940737" cy="301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50 N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AutoShape 13"/>
            <p:cNvCxnSpPr>
              <a:cxnSpLocks noChangeShapeType="1"/>
            </p:cNvCxnSpPr>
            <p:nvPr/>
          </p:nvCxnSpPr>
          <p:spPr bwMode="auto">
            <a:xfrm>
              <a:off x="7212910" y="3855074"/>
              <a:ext cx="87114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16" name="AutoShape 14"/>
            <p:cNvCxnSpPr>
              <a:cxnSpLocks noChangeShapeType="1"/>
            </p:cNvCxnSpPr>
            <p:nvPr/>
          </p:nvCxnSpPr>
          <p:spPr bwMode="auto">
            <a:xfrm>
              <a:off x="5588839" y="4746351"/>
              <a:ext cx="0" cy="2066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" name="AutoShape 15"/>
            <p:cNvCxnSpPr>
              <a:cxnSpLocks noChangeShapeType="1"/>
            </p:cNvCxnSpPr>
            <p:nvPr/>
          </p:nvCxnSpPr>
          <p:spPr bwMode="auto">
            <a:xfrm>
              <a:off x="7178534" y="4746351"/>
              <a:ext cx="0" cy="20664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" name="AutoShape 16"/>
            <p:cNvCxnSpPr>
              <a:cxnSpLocks noChangeShapeType="1"/>
            </p:cNvCxnSpPr>
            <p:nvPr/>
          </p:nvCxnSpPr>
          <p:spPr bwMode="auto">
            <a:xfrm rot="16200000">
              <a:off x="5437080" y="2960634"/>
              <a:ext cx="0" cy="2079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" name="AutoShape 17"/>
            <p:cNvCxnSpPr>
              <a:cxnSpLocks noChangeShapeType="1"/>
            </p:cNvCxnSpPr>
            <p:nvPr/>
          </p:nvCxnSpPr>
          <p:spPr bwMode="auto">
            <a:xfrm rot="16200000">
              <a:off x="5447141" y="4541579"/>
              <a:ext cx="0" cy="20709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0" name="AutoShape 18"/>
            <p:cNvCxnSpPr>
              <a:cxnSpLocks noChangeShapeType="1"/>
            </p:cNvCxnSpPr>
            <p:nvPr/>
          </p:nvCxnSpPr>
          <p:spPr bwMode="auto">
            <a:xfrm>
              <a:off x="5588839" y="4875717"/>
              <a:ext cx="158969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cxnSp>
          <p:nvCxnSpPr>
            <p:cNvPr id="21" name="AutoShape 19"/>
            <p:cNvCxnSpPr>
              <a:cxnSpLocks noChangeShapeType="1"/>
            </p:cNvCxnSpPr>
            <p:nvPr/>
          </p:nvCxnSpPr>
          <p:spPr bwMode="auto">
            <a:xfrm>
              <a:off x="5412765" y="3064602"/>
              <a:ext cx="0" cy="15809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4724400" y="3623225"/>
              <a:ext cx="917261" cy="30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200 mm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3" name="AutoShape 21"/>
            <p:cNvCxnSpPr>
              <a:cxnSpLocks noChangeShapeType="1"/>
            </p:cNvCxnSpPr>
            <p:nvPr/>
          </p:nvCxnSpPr>
          <p:spPr bwMode="auto">
            <a:xfrm>
              <a:off x="7578473" y="3855074"/>
              <a:ext cx="0" cy="7904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7510559" y="4097845"/>
              <a:ext cx="917261" cy="30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100 mm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 flipH="1">
              <a:off x="7384792" y="3667747"/>
              <a:ext cx="70430" cy="187328"/>
            </a:xfrm>
            <a:custGeom>
              <a:avLst/>
              <a:gdLst/>
              <a:ahLst/>
              <a:cxnLst>
                <a:cxn ang="0">
                  <a:pos x="35" y="288"/>
                </a:cxn>
                <a:cxn ang="0">
                  <a:pos x="35" y="76"/>
                </a:cxn>
                <a:cxn ang="0">
                  <a:pos x="243" y="0"/>
                </a:cxn>
              </a:cxnLst>
              <a:rect l="0" t="0" r="r" b="b"/>
              <a:pathLst>
                <a:path w="243" h="288">
                  <a:moveTo>
                    <a:pt x="35" y="288"/>
                  </a:moveTo>
                  <a:cubicBezTo>
                    <a:pt x="17" y="206"/>
                    <a:pt x="0" y="124"/>
                    <a:pt x="35" y="76"/>
                  </a:cubicBezTo>
                  <a:cubicBezTo>
                    <a:pt x="70" y="28"/>
                    <a:pt x="224" y="6"/>
                    <a:pt x="243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6598328" y="2762189"/>
              <a:ext cx="711841" cy="30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45</a:t>
              </a:r>
              <a:r>
                <a:rPr lang="en-US" sz="1400" baseline="30000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0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AutoShape 25"/>
            <p:cNvCxnSpPr>
              <a:cxnSpLocks noChangeShapeType="1"/>
            </p:cNvCxnSpPr>
            <p:nvPr/>
          </p:nvCxnSpPr>
          <p:spPr bwMode="auto">
            <a:xfrm>
              <a:off x="7178534" y="4645547"/>
              <a:ext cx="83173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8" name="AutoShape 26"/>
            <p:cNvCxnSpPr>
              <a:cxnSpLocks noChangeShapeType="1"/>
            </p:cNvCxnSpPr>
            <p:nvPr/>
          </p:nvCxnSpPr>
          <p:spPr bwMode="auto">
            <a:xfrm flipV="1">
              <a:off x="5588839" y="2368213"/>
              <a:ext cx="0" cy="69638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7094689" y="4396897"/>
              <a:ext cx="266626" cy="301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i="1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A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7087143" y="3803832"/>
              <a:ext cx="266626" cy="30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i="1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B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7094689" y="2889874"/>
              <a:ext cx="266626" cy="30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i="1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C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6158144" y="2819312"/>
              <a:ext cx="266626" cy="30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i="1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D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AutoShape 31"/>
            <p:cNvCxnSpPr>
              <a:cxnSpLocks noChangeShapeType="1"/>
            </p:cNvCxnSpPr>
            <p:nvPr/>
          </p:nvCxnSpPr>
          <p:spPr bwMode="auto">
            <a:xfrm>
              <a:off x="6388717" y="2457257"/>
              <a:ext cx="838" cy="30493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4" name="AutoShape 32"/>
            <p:cNvCxnSpPr>
              <a:cxnSpLocks noChangeShapeType="1"/>
            </p:cNvCxnSpPr>
            <p:nvPr/>
          </p:nvCxnSpPr>
          <p:spPr bwMode="auto">
            <a:xfrm rot="16200000">
              <a:off x="5991293" y="2213559"/>
              <a:ext cx="0" cy="7948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 type="stealth" w="med" len="med"/>
            </a:ln>
          </p:spPr>
        </p:cxnSp>
        <p:sp>
          <p:nvSpPr>
            <p:cNvPr id="35" name="Text Box 33"/>
            <p:cNvSpPr txBox="1">
              <a:spLocks noChangeArrowheads="1"/>
            </p:cNvSpPr>
            <p:nvPr/>
          </p:nvSpPr>
          <p:spPr bwMode="auto">
            <a:xfrm>
              <a:off x="5512540" y="2823512"/>
              <a:ext cx="265788" cy="30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i="1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E</a:t>
              </a:r>
              <a:endParaRPr lang="en-US" sz="1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5608123" y="2322851"/>
              <a:ext cx="917261" cy="30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1400" dirty="0">
                  <a:latin typeface="Times New Roman" pitchFamily="18" charset="0"/>
                  <a:ea typeface="Arial" pitchFamily="34" charset="0"/>
                  <a:cs typeface="Times New Roman" pitchFamily="18" charset="0"/>
                </a:rPr>
                <a:t>100 mm</a:t>
              </a:r>
              <a:endParaRPr lang="en-US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7" name="AutoShape 35"/>
            <p:cNvCxnSpPr>
              <a:cxnSpLocks noChangeShapeType="1"/>
            </p:cNvCxnSpPr>
            <p:nvPr/>
          </p:nvCxnSpPr>
          <p:spPr bwMode="auto">
            <a:xfrm flipV="1">
              <a:off x="5593869" y="3064602"/>
              <a:ext cx="795686" cy="79047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38" name="AutoShape 36"/>
            <p:cNvCxnSpPr>
              <a:cxnSpLocks noChangeShapeType="1"/>
            </p:cNvCxnSpPr>
            <p:nvPr/>
          </p:nvCxnSpPr>
          <p:spPr bwMode="auto">
            <a:xfrm rot="8100000">
              <a:off x="6286426" y="2804191"/>
              <a:ext cx="712680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39" name="AutoShape 37"/>
            <p:cNvCxnSpPr>
              <a:cxnSpLocks noChangeShapeType="1"/>
            </p:cNvCxnSpPr>
            <p:nvPr/>
          </p:nvCxnSpPr>
          <p:spPr bwMode="auto">
            <a:xfrm rot="18900000">
              <a:off x="7072051" y="3590464"/>
              <a:ext cx="712680" cy="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40" name="AutoShape 38"/>
            <p:cNvCxnSpPr>
              <a:cxnSpLocks noChangeShapeType="1"/>
            </p:cNvCxnSpPr>
            <p:nvPr/>
          </p:nvCxnSpPr>
          <p:spPr bwMode="auto">
            <a:xfrm flipV="1">
              <a:off x="6366917" y="3855074"/>
              <a:ext cx="795686" cy="790473"/>
            </a:xfrm>
            <a:prstGeom prst="straightConnector1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41" name="Straight Connector 40"/>
            <p:cNvCxnSpPr/>
            <p:nvPr/>
          </p:nvCxnSpPr>
          <p:spPr>
            <a:xfrm>
              <a:off x="6379050" y="3061959"/>
              <a:ext cx="795686" cy="833313"/>
            </a:xfrm>
            <a:prstGeom prst="line">
              <a:avLst/>
            </a:prstGeom>
            <a:ln>
              <a:solidFill>
                <a:srgbClr val="8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686550" y="3200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2362200" y="4800601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Since forces are  acting in </a:t>
            </a:r>
            <a:r>
              <a:rPr lang="en-US" sz="20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0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plane, they will either intersect the axes or they will be parallel to them. Therefore, moment about x- or y-axis of all the coplanar forces = 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361488" y="1891449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2-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8D89A-0AEC-47A8-B052-FBCD77B11306}" type="datetime1">
              <a:rPr lang="en-US" smtClean="0"/>
              <a:t>6/20/2016</a:t>
            </a:fld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5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Problem-4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1828801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Replace the 12-kN force acting at point </a:t>
            </a:r>
            <a:r>
              <a:rPr lang="en-US" sz="2400" i="1" dirty="0">
                <a:solidFill>
                  <a:srgbClr val="002060"/>
                </a:solidFill>
              </a:rPr>
              <a:t>A</a:t>
            </a:r>
            <a:r>
              <a:rPr lang="en-US" sz="2400" dirty="0">
                <a:solidFill>
                  <a:srgbClr val="002060"/>
                </a:solidFill>
              </a:rPr>
              <a:t> by a force-couple system acting at point </a:t>
            </a:r>
            <a:r>
              <a:rPr lang="en-US" sz="2400" i="1" dirty="0">
                <a:solidFill>
                  <a:srgbClr val="002060"/>
                </a:solidFill>
              </a:rPr>
              <a:t>O</a:t>
            </a:r>
            <a:r>
              <a:rPr lang="en-US" sz="2400" dirty="0">
                <a:solidFill>
                  <a:srgbClr val="002060"/>
                </a:solidFill>
              </a:rPr>
              <a:t> .</a:t>
            </a:r>
          </a:p>
        </p:txBody>
      </p:sp>
      <p:grpSp>
        <p:nvGrpSpPr>
          <p:cNvPr id="5" name="Group 69"/>
          <p:cNvGrpSpPr/>
          <p:nvPr/>
        </p:nvGrpSpPr>
        <p:grpSpPr>
          <a:xfrm>
            <a:off x="4800600" y="3429000"/>
            <a:ext cx="2582638" cy="2329542"/>
            <a:chOff x="304800" y="1861458"/>
            <a:chExt cx="2582638" cy="2329542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533400" y="2362200"/>
              <a:ext cx="762000" cy="6096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" name="Content Placeholder 13"/>
            <p:cNvGraphicFramePr>
              <a:graphicFrameLocks noChangeAspect="1"/>
            </p:cNvGraphicFramePr>
            <p:nvPr/>
          </p:nvGraphicFramePr>
          <p:xfrm>
            <a:off x="885825" y="2056721"/>
            <a:ext cx="6096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23" name="Equation" r:id="rId3" imgW="406080" imgH="177480" progId="Equation.3">
                    <p:embed/>
                  </p:oleObj>
                </mc:Choice>
                <mc:Fallback>
                  <p:oleObj name="Equation" r:id="rId3" imgW="406080" imgH="177480" progId="Equation.3">
                    <p:embed/>
                    <p:pic>
                      <p:nvPicPr>
                        <p:cNvPr id="7" name="Content Placeholder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5825" y="2056721"/>
                          <a:ext cx="6096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Content Placeholder 13"/>
            <p:cNvGraphicFramePr>
              <a:graphicFrameLocks noChangeAspect="1"/>
            </p:cNvGraphicFramePr>
            <p:nvPr/>
          </p:nvGraphicFramePr>
          <p:xfrm>
            <a:off x="1600198" y="2743200"/>
            <a:ext cx="2286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24" name="Equation" r:id="rId5" imgW="152280" imgH="177480" progId="Equation.3">
                    <p:embed/>
                  </p:oleObj>
                </mc:Choice>
                <mc:Fallback>
                  <p:oleObj name="Equation" r:id="rId5" imgW="152280" imgH="177480" progId="Equation.3">
                    <p:embed/>
                    <p:pic>
                      <p:nvPicPr>
                        <p:cNvPr id="8" name="Content Placeholder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198" y="2743200"/>
                          <a:ext cx="2286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Arc 8"/>
            <p:cNvSpPr/>
            <p:nvPr/>
          </p:nvSpPr>
          <p:spPr>
            <a:xfrm>
              <a:off x="533400" y="2743200"/>
              <a:ext cx="533400" cy="4572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" name="Content Placeholder 13"/>
            <p:cNvGraphicFramePr>
              <a:graphicFrameLocks noGrp="1" noChangeAspect="1"/>
            </p:cNvGraphicFramePr>
            <p:nvPr>
              <p:ph idx="1"/>
            </p:nvPr>
          </p:nvGraphicFramePr>
          <p:xfrm>
            <a:off x="1000125" y="2590800"/>
            <a:ext cx="36195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25" name="Equation" r:id="rId7" imgW="241200" imgH="203040" progId="Equation.3">
                    <p:embed/>
                  </p:oleObj>
                </mc:Choice>
                <mc:Fallback>
                  <p:oleObj name="Equation" r:id="rId7" imgW="241200" imgH="203040" progId="Equation.3">
                    <p:embed/>
                    <p:pic>
                      <p:nvPicPr>
                        <p:cNvPr id="10" name="Content Placeholder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0125" y="2590800"/>
                          <a:ext cx="36195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Content Placeholder 13"/>
            <p:cNvGraphicFramePr>
              <a:graphicFrameLocks noChangeAspect="1"/>
            </p:cNvGraphicFramePr>
            <p:nvPr/>
          </p:nvGraphicFramePr>
          <p:xfrm>
            <a:off x="819150" y="3188608"/>
            <a:ext cx="41910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26" name="Equation" r:id="rId9" imgW="279360" imgH="164880" progId="Equation.3">
                    <p:embed/>
                  </p:oleObj>
                </mc:Choice>
                <mc:Fallback>
                  <p:oleObj name="Equation" r:id="rId9" imgW="279360" imgH="164880" progId="Equation.3">
                    <p:embed/>
                    <p:pic>
                      <p:nvPicPr>
                        <p:cNvPr id="11" name="Content Placeholder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9150" y="3188608"/>
                          <a:ext cx="419100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22"/>
            <p:cNvGraphicFramePr>
              <a:graphicFrameLocks noChangeAspect="1"/>
            </p:cNvGraphicFramePr>
            <p:nvPr/>
          </p:nvGraphicFramePr>
          <p:xfrm>
            <a:off x="381000" y="2971800"/>
            <a:ext cx="22860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27" name="Equation" r:id="rId11" imgW="152280" imgH="164880" progId="Equation.3">
                    <p:embed/>
                  </p:oleObj>
                </mc:Choice>
                <mc:Fallback>
                  <p:oleObj name="Equation" r:id="rId11" imgW="152280" imgH="164880" progId="Equation.3">
                    <p:embed/>
                    <p:pic>
                      <p:nvPicPr>
                        <p:cNvPr id="12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2971800"/>
                          <a:ext cx="228600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Straight Connector 12"/>
            <p:cNvCxnSpPr/>
            <p:nvPr/>
          </p:nvCxnSpPr>
          <p:spPr>
            <a:xfrm rot="5400000">
              <a:off x="534194" y="3123406"/>
              <a:ext cx="21336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04800" y="2971800"/>
              <a:ext cx="24384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533400" y="3429000"/>
              <a:ext cx="10668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457200" y="3429000"/>
              <a:ext cx="152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23"/>
            <p:cNvGraphicFramePr>
              <a:graphicFrameLocks noChangeAspect="1"/>
            </p:cNvGraphicFramePr>
            <p:nvPr/>
          </p:nvGraphicFramePr>
          <p:xfrm>
            <a:off x="2696938" y="2880631"/>
            <a:ext cx="190500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28" name="Equation" r:id="rId13" imgW="126720" imgH="139680" progId="Equation.3">
                    <p:embed/>
                  </p:oleObj>
                </mc:Choice>
                <mc:Fallback>
                  <p:oleObj name="Equation" r:id="rId13" imgW="126720" imgH="139680" progId="Equation.3">
                    <p:embed/>
                    <p:pic>
                      <p:nvPicPr>
                        <p:cNvPr id="17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6938" y="2880631"/>
                          <a:ext cx="190500" cy="209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4"/>
            <p:cNvGraphicFramePr>
              <a:graphicFrameLocks noChangeAspect="1"/>
            </p:cNvGraphicFramePr>
            <p:nvPr/>
          </p:nvGraphicFramePr>
          <p:xfrm>
            <a:off x="1524000" y="1861458"/>
            <a:ext cx="20955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29" name="Equation" r:id="rId15" imgW="139680" imgH="164880" progId="Equation.3">
                    <p:embed/>
                  </p:oleObj>
                </mc:Choice>
                <mc:Fallback>
                  <p:oleObj name="Equation" r:id="rId15" imgW="139680" imgH="164880" progId="Equation.3">
                    <p:embed/>
                    <p:pic>
                      <p:nvPicPr>
                        <p:cNvPr id="18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1861458"/>
                          <a:ext cx="209550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8DB6F-E9DE-4091-958C-47764587FB2B}" type="datetime1">
              <a:rPr lang="en-US" smtClean="0"/>
              <a:t>6/20/2016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4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5638800" y="2514601"/>
          <a:ext cx="5207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7" name="Equation" r:id="rId3" imgW="126720" imgH="114120" progId="Equation.3">
                  <p:embed/>
                </p:oleObj>
              </mc:Choice>
              <mc:Fallback>
                <p:oleObj name="Equation" r:id="rId3" imgW="126720" imgH="114120" progId="Equation.3">
                  <p:embed/>
                  <p:pic>
                    <p:nvPicPr>
                      <p:cNvPr id="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514601"/>
                        <a:ext cx="520700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115"/>
          <p:cNvGrpSpPr/>
          <p:nvPr/>
        </p:nvGrpSpPr>
        <p:grpSpPr>
          <a:xfrm>
            <a:off x="6219826" y="1600200"/>
            <a:ext cx="2638425" cy="2438400"/>
            <a:chOff x="3552825" y="2362200"/>
            <a:chExt cx="2638425" cy="2438400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3782219" y="3733006"/>
              <a:ext cx="21336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4848225" y="2873828"/>
              <a:ext cx="762000" cy="6096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8" name="Content Placeholder 13"/>
            <p:cNvGraphicFramePr>
              <a:graphicFrameLocks noChangeAspect="1"/>
            </p:cNvGraphicFramePr>
            <p:nvPr/>
          </p:nvGraphicFramePr>
          <p:xfrm>
            <a:off x="5581650" y="2743200"/>
            <a:ext cx="6096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78" name="Equation" r:id="rId5" imgW="406080" imgH="177480" progId="Equation.3">
                    <p:embed/>
                  </p:oleObj>
                </mc:Choice>
                <mc:Fallback>
                  <p:oleObj name="Equation" r:id="rId5" imgW="406080" imgH="177480" progId="Equation.3">
                    <p:embed/>
                    <p:pic>
                      <p:nvPicPr>
                        <p:cNvPr id="8" name="Content Placeholder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1650" y="2743200"/>
                          <a:ext cx="6096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Content Placeholder 13"/>
            <p:cNvGraphicFramePr>
              <a:graphicFrameLocks noChangeAspect="1"/>
            </p:cNvGraphicFramePr>
            <p:nvPr/>
          </p:nvGraphicFramePr>
          <p:xfrm>
            <a:off x="4619617" y="3472548"/>
            <a:ext cx="2286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79" name="Equation" r:id="rId7" imgW="152280" imgH="177480" progId="Equation.3">
                    <p:embed/>
                  </p:oleObj>
                </mc:Choice>
                <mc:Fallback>
                  <p:oleObj name="Equation" r:id="rId7" imgW="152280" imgH="177480" progId="Equation.3">
                    <p:embed/>
                    <p:pic>
                      <p:nvPicPr>
                        <p:cNvPr id="9" name="Content Placeholder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19617" y="3472548"/>
                          <a:ext cx="2286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Arc 9"/>
            <p:cNvSpPr/>
            <p:nvPr/>
          </p:nvSpPr>
          <p:spPr>
            <a:xfrm>
              <a:off x="4924425" y="3200400"/>
              <a:ext cx="533400" cy="457200"/>
            </a:xfrm>
            <a:prstGeom prst="arc">
              <a:avLst>
                <a:gd name="adj1" fmla="val 16200000"/>
                <a:gd name="adj2" fmla="val 370203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1" name="Content Placeholder 13"/>
            <p:cNvGraphicFramePr>
              <a:graphicFrameLocks noGrp="1" noChangeAspect="1"/>
            </p:cNvGraphicFramePr>
            <p:nvPr>
              <p:ph idx="1"/>
            </p:nvPr>
          </p:nvGraphicFramePr>
          <p:xfrm>
            <a:off x="5457825" y="3124200"/>
            <a:ext cx="36195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80" name="Equation" r:id="rId9" imgW="241200" imgH="203040" progId="Equation.3">
                    <p:embed/>
                  </p:oleObj>
                </mc:Choice>
                <mc:Fallback>
                  <p:oleObj name="Equation" r:id="rId9" imgW="241200" imgH="203040" progId="Equation.3">
                    <p:embed/>
                    <p:pic>
                      <p:nvPicPr>
                        <p:cNvPr id="11" name="Content Placeholder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57825" y="3124200"/>
                          <a:ext cx="36195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22"/>
            <p:cNvGraphicFramePr>
              <a:graphicFrameLocks noChangeAspect="1"/>
            </p:cNvGraphicFramePr>
            <p:nvPr/>
          </p:nvGraphicFramePr>
          <p:xfrm>
            <a:off x="3629025" y="3472542"/>
            <a:ext cx="22860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81" name="Equation" r:id="rId11" imgW="152280" imgH="164880" progId="Equation.3">
                    <p:embed/>
                  </p:oleObj>
                </mc:Choice>
                <mc:Fallback>
                  <p:oleObj name="Equation" r:id="rId11" imgW="152280" imgH="164880" progId="Equation.3">
                    <p:embed/>
                    <p:pic>
                      <p:nvPicPr>
                        <p:cNvPr id="12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9025" y="3472542"/>
                          <a:ext cx="228600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" name="Straight Connector 12"/>
            <p:cNvCxnSpPr/>
            <p:nvPr/>
          </p:nvCxnSpPr>
          <p:spPr>
            <a:xfrm>
              <a:off x="3552825" y="3505200"/>
              <a:ext cx="24384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4" name="Object 23"/>
            <p:cNvGraphicFramePr>
              <a:graphicFrameLocks noChangeAspect="1"/>
            </p:cNvGraphicFramePr>
            <p:nvPr/>
          </p:nvGraphicFramePr>
          <p:xfrm>
            <a:off x="5944963" y="3381373"/>
            <a:ext cx="190500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82" name="Equation" r:id="rId13" imgW="126720" imgH="139680" progId="Equation.3">
                    <p:embed/>
                  </p:oleObj>
                </mc:Choice>
                <mc:Fallback>
                  <p:oleObj name="Equation" r:id="rId13" imgW="126720" imgH="139680" progId="Equation.3">
                    <p:embed/>
                    <p:pic>
                      <p:nvPicPr>
                        <p:cNvPr id="14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4963" y="3381373"/>
                          <a:ext cx="190500" cy="209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24"/>
            <p:cNvGraphicFramePr>
              <a:graphicFrameLocks noChangeAspect="1"/>
            </p:cNvGraphicFramePr>
            <p:nvPr/>
          </p:nvGraphicFramePr>
          <p:xfrm>
            <a:off x="4772025" y="2362200"/>
            <a:ext cx="20955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83" name="Equation" r:id="rId15" imgW="139680" imgH="164880" progId="Equation.3">
                    <p:embed/>
                  </p:oleObj>
                </mc:Choice>
                <mc:Fallback>
                  <p:oleObj name="Equation" r:id="rId15" imgW="139680" imgH="164880" progId="Equation.3">
                    <p:embed/>
                    <p:pic>
                      <p:nvPicPr>
                        <p:cNvPr id="15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72025" y="2362200"/>
                          <a:ext cx="209550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urved Left Arrow 15"/>
            <p:cNvSpPr/>
            <p:nvPr/>
          </p:nvSpPr>
          <p:spPr>
            <a:xfrm>
              <a:off x="4695825" y="3276600"/>
              <a:ext cx="304800" cy="4572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aphicFrame>
          <p:nvGraphicFramePr>
            <p:cNvPr id="17" name="Object 36"/>
            <p:cNvGraphicFramePr>
              <a:graphicFrameLocks noChangeAspect="1"/>
            </p:cNvGraphicFramePr>
            <p:nvPr/>
          </p:nvGraphicFramePr>
          <p:xfrm>
            <a:off x="4953000" y="3505200"/>
            <a:ext cx="40005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84" name="Equation" r:id="rId17" imgW="266400" imgH="228600" progId="Equation.3">
                    <p:embed/>
                  </p:oleObj>
                </mc:Choice>
                <mc:Fallback>
                  <p:oleObj name="Equation" r:id="rId17" imgW="266400" imgH="228600" progId="Equation.3">
                    <p:embed/>
                    <p:pic>
                      <p:nvPicPr>
                        <p:cNvPr id="17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3000" y="3505200"/>
                          <a:ext cx="400050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8" name="Group 47"/>
          <p:cNvGrpSpPr/>
          <p:nvPr/>
        </p:nvGrpSpPr>
        <p:grpSpPr>
          <a:xfrm>
            <a:off x="2667000" y="4191000"/>
            <a:ext cx="6267450" cy="533400"/>
            <a:chOff x="1143000" y="4191000"/>
            <a:chExt cx="6267450" cy="533400"/>
          </a:xfrm>
        </p:grpSpPr>
        <p:graphicFrame>
          <p:nvGraphicFramePr>
            <p:cNvPr id="19" name="Content Placeholder 13"/>
            <p:cNvGraphicFramePr>
              <a:graphicFrameLocks noChangeAspect="1"/>
            </p:cNvGraphicFramePr>
            <p:nvPr/>
          </p:nvGraphicFramePr>
          <p:xfrm>
            <a:off x="1600200" y="4191000"/>
            <a:ext cx="581025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85" name="Equation" r:id="rId19" imgW="2628720" imgH="241200" progId="Equation.3">
                    <p:embed/>
                  </p:oleObj>
                </mc:Choice>
                <mc:Fallback>
                  <p:oleObj name="Equation" r:id="rId19" imgW="2628720" imgH="241200" progId="Equation.3">
                    <p:embed/>
                    <p:pic>
                      <p:nvPicPr>
                        <p:cNvPr id="19" name="Content Placeholder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200" y="4191000"/>
                          <a:ext cx="5810250" cy="533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0" name="Group 92"/>
            <p:cNvGrpSpPr/>
            <p:nvPr/>
          </p:nvGrpSpPr>
          <p:grpSpPr>
            <a:xfrm>
              <a:off x="1143000" y="4267200"/>
              <a:ext cx="391886" cy="457200"/>
              <a:chOff x="1371600" y="4724400"/>
              <a:chExt cx="391886" cy="457200"/>
            </a:xfrm>
          </p:grpSpPr>
          <p:graphicFrame>
            <p:nvGraphicFramePr>
              <p:cNvPr id="21" name="Content Placeholder 13"/>
              <p:cNvGraphicFramePr>
                <a:graphicFrameLocks noGrp="1" noChangeAspect="1"/>
              </p:cNvGraphicFramePr>
              <p:nvPr>
                <p:ph idx="1"/>
              </p:nvPr>
            </p:nvGraphicFramePr>
            <p:xfrm>
              <a:off x="1458686" y="4767944"/>
              <a:ext cx="304800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786" name="Equation" r:id="rId21" imgW="139680" imgH="139680" progId="Equation.3">
                      <p:embed/>
                    </p:oleObj>
                  </mc:Choice>
                  <mc:Fallback>
                    <p:oleObj name="Equation" r:id="rId21" imgW="139680" imgH="139680" progId="Equation.3">
                      <p:embed/>
                      <p:pic>
                        <p:nvPicPr>
                          <p:cNvPr id="21" name="Content Placeholder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58686" y="4767944"/>
                            <a:ext cx="304800" cy="3048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" name="Curved Right Arrow 21"/>
              <p:cNvSpPr/>
              <p:nvPr/>
            </p:nvSpPr>
            <p:spPr>
              <a:xfrm>
                <a:off x="1371600" y="4724400"/>
                <a:ext cx="381000" cy="457200"/>
              </a:xfrm>
              <a:prstGeom prst="curved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3" name="Group 69"/>
          <p:cNvGrpSpPr/>
          <p:nvPr/>
        </p:nvGrpSpPr>
        <p:grpSpPr>
          <a:xfrm>
            <a:off x="2819400" y="1619250"/>
            <a:ext cx="2582638" cy="2329542"/>
            <a:chOff x="304800" y="1861458"/>
            <a:chExt cx="2582638" cy="2329542"/>
          </a:xfrm>
        </p:grpSpPr>
        <p:cxnSp>
          <p:nvCxnSpPr>
            <p:cNvPr id="24" name="Straight Arrow Connector 23"/>
            <p:cNvCxnSpPr/>
            <p:nvPr/>
          </p:nvCxnSpPr>
          <p:spPr>
            <a:xfrm flipV="1">
              <a:off x="533400" y="2362200"/>
              <a:ext cx="762000" cy="6096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5" name="Content Placeholder 13"/>
            <p:cNvGraphicFramePr>
              <a:graphicFrameLocks noChangeAspect="1"/>
            </p:cNvGraphicFramePr>
            <p:nvPr/>
          </p:nvGraphicFramePr>
          <p:xfrm>
            <a:off x="885825" y="2056721"/>
            <a:ext cx="6096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87" name="Equation" r:id="rId23" imgW="406080" imgH="177480" progId="Equation.3">
                    <p:embed/>
                  </p:oleObj>
                </mc:Choice>
                <mc:Fallback>
                  <p:oleObj name="Equation" r:id="rId23" imgW="406080" imgH="177480" progId="Equation.3">
                    <p:embed/>
                    <p:pic>
                      <p:nvPicPr>
                        <p:cNvPr id="25" name="Content Placeholder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5825" y="2056721"/>
                          <a:ext cx="6096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Content Placeholder 13"/>
            <p:cNvGraphicFramePr>
              <a:graphicFrameLocks noChangeAspect="1"/>
            </p:cNvGraphicFramePr>
            <p:nvPr/>
          </p:nvGraphicFramePr>
          <p:xfrm>
            <a:off x="1600198" y="2743200"/>
            <a:ext cx="2286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88" name="Equation" r:id="rId25" imgW="152280" imgH="177480" progId="Equation.3">
                    <p:embed/>
                  </p:oleObj>
                </mc:Choice>
                <mc:Fallback>
                  <p:oleObj name="Equation" r:id="rId25" imgW="152280" imgH="177480" progId="Equation.3">
                    <p:embed/>
                    <p:pic>
                      <p:nvPicPr>
                        <p:cNvPr id="26" name="Content Placeholder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00198" y="2743200"/>
                          <a:ext cx="2286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Arc 26"/>
            <p:cNvSpPr/>
            <p:nvPr/>
          </p:nvSpPr>
          <p:spPr>
            <a:xfrm>
              <a:off x="533400" y="2743200"/>
              <a:ext cx="533400" cy="4572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8" name="Content Placeholder 13"/>
            <p:cNvGraphicFramePr>
              <a:graphicFrameLocks noGrp="1" noChangeAspect="1"/>
            </p:cNvGraphicFramePr>
            <p:nvPr>
              <p:ph idx="1"/>
            </p:nvPr>
          </p:nvGraphicFramePr>
          <p:xfrm>
            <a:off x="1000125" y="2590800"/>
            <a:ext cx="36195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89" name="Equation" r:id="rId26" imgW="241200" imgH="203040" progId="Equation.3">
                    <p:embed/>
                  </p:oleObj>
                </mc:Choice>
                <mc:Fallback>
                  <p:oleObj name="Equation" r:id="rId26" imgW="241200" imgH="203040" progId="Equation.3">
                    <p:embed/>
                    <p:pic>
                      <p:nvPicPr>
                        <p:cNvPr id="28" name="Content Placeholder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0125" y="2590800"/>
                          <a:ext cx="36195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Content Placeholder 13"/>
            <p:cNvGraphicFramePr>
              <a:graphicFrameLocks noChangeAspect="1"/>
            </p:cNvGraphicFramePr>
            <p:nvPr/>
          </p:nvGraphicFramePr>
          <p:xfrm>
            <a:off x="819150" y="3188608"/>
            <a:ext cx="41910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90" name="Equation" r:id="rId28" imgW="279360" imgH="164880" progId="Equation.3">
                    <p:embed/>
                  </p:oleObj>
                </mc:Choice>
                <mc:Fallback>
                  <p:oleObj name="Equation" r:id="rId28" imgW="279360" imgH="164880" progId="Equation.3">
                    <p:embed/>
                    <p:pic>
                      <p:nvPicPr>
                        <p:cNvPr id="29" name="Content Placeholder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9150" y="3188608"/>
                          <a:ext cx="419100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2"/>
            <p:cNvGraphicFramePr>
              <a:graphicFrameLocks noChangeAspect="1"/>
            </p:cNvGraphicFramePr>
            <p:nvPr/>
          </p:nvGraphicFramePr>
          <p:xfrm>
            <a:off x="381000" y="2971800"/>
            <a:ext cx="22860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91" name="Equation" r:id="rId30" imgW="152280" imgH="164880" progId="Equation.3">
                    <p:embed/>
                  </p:oleObj>
                </mc:Choice>
                <mc:Fallback>
                  <p:oleObj name="Equation" r:id="rId30" imgW="152280" imgH="164880" progId="Equation.3">
                    <p:embed/>
                    <p:pic>
                      <p:nvPicPr>
                        <p:cNvPr id="3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2971800"/>
                          <a:ext cx="228600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1" name="Straight Connector 30"/>
            <p:cNvCxnSpPr/>
            <p:nvPr/>
          </p:nvCxnSpPr>
          <p:spPr>
            <a:xfrm rot="5400000">
              <a:off x="534194" y="3123406"/>
              <a:ext cx="21336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04800" y="2971800"/>
              <a:ext cx="24384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533400" y="3429000"/>
              <a:ext cx="10668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457200" y="3429000"/>
              <a:ext cx="152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5" name="Object 23"/>
            <p:cNvGraphicFramePr>
              <a:graphicFrameLocks noChangeAspect="1"/>
            </p:cNvGraphicFramePr>
            <p:nvPr/>
          </p:nvGraphicFramePr>
          <p:xfrm>
            <a:off x="2696938" y="2880631"/>
            <a:ext cx="190500" cy="209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92" name="Equation" r:id="rId31" imgW="126720" imgH="139680" progId="Equation.3">
                    <p:embed/>
                  </p:oleObj>
                </mc:Choice>
                <mc:Fallback>
                  <p:oleObj name="Equation" r:id="rId31" imgW="126720" imgH="139680" progId="Equation.3">
                    <p:embed/>
                    <p:pic>
                      <p:nvPicPr>
                        <p:cNvPr id="35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6938" y="2880631"/>
                          <a:ext cx="190500" cy="2095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24"/>
            <p:cNvGraphicFramePr>
              <a:graphicFrameLocks noChangeAspect="1"/>
            </p:cNvGraphicFramePr>
            <p:nvPr/>
          </p:nvGraphicFramePr>
          <p:xfrm>
            <a:off x="1524000" y="1861458"/>
            <a:ext cx="209550" cy="247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93" name="Equation" r:id="rId33" imgW="139680" imgH="164880" progId="Equation.3">
                    <p:embed/>
                  </p:oleObj>
                </mc:Choice>
                <mc:Fallback>
                  <p:oleObj name="Equation" r:id="rId33" imgW="139680" imgH="164880" progId="Equation.3">
                    <p:embed/>
                    <p:pic>
                      <p:nvPicPr>
                        <p:cNvPr id="36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24000" y="1861458"/>
                          <a:ext cx="209550" cy="2476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9AE58-734B-4886-8EBD-4E5154432ECA}" type="datetime1">
              <a:rPr lang="en-US" smtClean="0"/>
              <a:t>6/20/2016</a:t>
            </a:fld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44</a:t>
            </a:fld>
            <a:endParaRPr lang="en-US"/>
          </a:p>
        </p:txBody>
      </p:sp>
      <p:grpSp>
        <p:nvGrpSpPr>
          <p:cNvPr id="2" name="Group 17"/>
          <p:cNvGrpSpPr/>
          <p:nvPr/>
        </p:nvGrpSpPr>
        <p:grpSpPr>
          <a:xfrm>
            <a:off x="1752600" y="1447800"/>
            <a:ext cx="8610600" cy="923330"/>
            <a:chOff x="228600" y="1383268"/>
            <a:chExt cx="861060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228600" y="1383268"/>
              <a:ext cx="861060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A force of 400 N is applied at </a:t>
              </a:r>
              <a:r>
                <a:rPr lang="en-US" i="1" dirty="0">
                  <a:solidFill>
                    <a:srgbClr val="002060"/>
                  </a:solidFill>
                </a:rPr>
                <a:t>A</a:t>
              </a:r>
              <a:r>
                <a:rPr lang="en-US" dirty="0">
                  <a:solidFill>
                    <a:srgbClr val="002060"/>
                  </a:solidFill>
                </a:rPr>
                <a:t> to the handle of control level which is attached to the fixed shaft </a:t>
              </a:r>
              <a:r>
                <a:rPr lang="en-US" i="1" dirty="0">
                  <a:solidFill>
                    <a:srgbClr val="002060"/>
                  </a:solidFill>
                </a:rPr>
                <a:t>OB</a:t>
              </a:r>
              <a:r>
                <a:rPr lang="en-US" dirty="0">
                  <a:solidFill>
                    <a:srgbClr val="002060"/>
                  </a:solidFill>
                </a:rPr>
                <a:t>. Replace this force by an equivalent force at </a:t>
              </a:r>
              <a:r>
                <a:rPr lang="en-US" i="1" dirty="0">
                  <a:solidFill>
                    <a:srgbClr val="002060"/>
                  </a:solidFill>
                </a:rPr>
                <a:t>O</a:t>
              </a:r>
              <a:r>
                <a:rPr lang="en-US" dirty="0">
                  <a:solidFill>
                    <a:srgbClr val="002060"/>
                  </a:solidFill>
                </a:rPr>
                <a:t> and a couple. Describe this couple as a vector     .</a:t>
              </a:r>
              <a:endParaRPr lang="en-US" i="1" dirty="0">
                <a:solidFill>
                  <a:srgbClr val="002060"/>
                </a:solidFill>
              </a:endParaRPr>
            </a:p>
          </p:txBody>
        </p:sp>
        <p:graphicFrame>
          <p:nvGraphicFramePr>
            <p:cNvPr id="117767" name="Object 7"/>
            <p:cNvGraphicFramePr>
              <a:graphicFrameLocks noChangeAspect="1"/>
            </p:cNvGraphicFramePr>
            <p:nvPr/>
          </p:nvGraphicFramePr>
          <p:xfrm>
            <a:off x="3464625" y="1957450"/>
            <a:ext cx="304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8" name="Equation" r:id="rId3" imgW="203040" imgH="203040" progId="Equation.3">
                    <p:embed/>
                  </p:oleObj>
                </mc:Choice>
                <mc:Fallback>
                  <p:oleObj name="Equation" r:id="rId3" imgW="203040" imgH="203040" progId="Equation.3">
                    <p:embed/>
                    <p:pic>
                      <p:nvPicPr>
                        <p:cNvPr id="117767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4625" y="1957450"/>
                          <a:ext cx="304800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1777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1" y="2667001"/>
            <a:ext cx="4054475" cy="25304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9365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117771" name="Object 11"/>
          <p:cNvGraphicFramePr>
            <a:graphicFrameLocks noChangeAspect="1"/>
          </p:cNvGraphicFramePr>
          <p:nvPr/>
        </p:nvGraphicFramePr>
        <p:xfrm>
          <a:off x="1905001" y="1631391"/>
          <a:ext cx="3200400" cy="479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Equation" r:id="rId3" imgW="1612800" imgH="241200" progId="Equation.3">
                  <p:embed/>
                </p:oleObj>
              </mc:Choice>
              <mc:Fallback>
                <p:oleObj name="Equation" r:id="rId3" imgW="1612800" imgH="241200" progId="Equation.3">
                  <p:embed/>
                  <p:pic>
                    <p:nvPicPr>
                      <p:cNvPr id="1177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1631391"/>
                        <a:ext cx="3200400" cy="479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73" name="Object 13"/>
          <p:cNvGraphicFramePr>
            <a:graphicFrameLocks noChangeAspect="1"/>
          </p:cNvGraphicFramePr>
          <p:nvPr/>
        </p:nvGraphicFramePr>
        <p:xfrm>
          <a:off x="1905000" y="2209800"/>
          <a:ext cx="4129088" cy="179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5" imgW="2336760" imgH="1015920" progId="Equation.3">
                  <p:embed/>
                </p:oleObj>
              </mc:Choice>
              <mc:Fallback>
                <p:oleObj name="Equation" r:id="rId5" imgW="2336760" imgH="1015920" progId="Equation.3">
                  <p:embed/>
                  <p:pic>
                    <p:nvPicPr>
                      <p:cNvPr id="11777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209800"/>
                        <a:ext cx="4129088" cy="179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775" name="Object 15"/>
          <p:cNvGraphicFramePr>
            <a:graphicFrameLocks noChangeAspect="1"/>
          </p:cNvGraphicFramePr>
          <p:nvPr/>
        </p:nvGraphicFramePr>
        <p:xfrm>
          <a:off x="2057401" y="4267200"/>
          <a:ext cx="5834063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Equation" r:id="rId7" imgW="2997000" imgH="1015920" progId="Equation.3">
                  <p:embed/>
                </p:oleObj>
              </mc:Choice>
              <mc:Fallback>
                <p:oleObj name="Equation" r:id="rId7" imgW="2997000" imgH="1015920" progId="Equation.3">
                  <p:embed/>
                  <p:pic>
                    <p:nvPicPr>
                      <p:cNvPr id="11777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4267200"/>
                        <a:ext cx="5834063" cy="198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7776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1" y="1828801"/>
            <a:ext cx="4054475" cy="25304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712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b="1" dirty="0"/>
              <a:t>Two-Dimensional Force Systems</a:t>
            </a:r>
            <a:br>
              <a:rPr lang="en-US" sz="2400" b="1" dirty="0"/>
            </a:br>
            <a:r>
              <a:rPr lang="en-US" sz="2400" b="1" dirty="0"/>
              <a:t>(Force Components)</a:t>
            </a:r>
          </a:p>
        </p:txBody>
      </p:sp>
      <p:graphicFrame>
        <p:nvGraphicFramePr>
          <p:cNvPr id="30" name="Content Placeholder 29"/>
          <p:cNvGraphicFramePr>
            <a:graphicFrameLocks noGrp="1" noChangeAspect="1"/>
          </p:cNvGraphicFramePr>
          <p:nvPr>
            <p:ph sz="half" idx="2"/>
          </p:nvPr>
        </p:nvGraphicFramePr>
        <p:xfrm>
          <a:off x="1828801" y="5181601"/>
          <a:ext cx="1793875" cy="93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4" name="Equation" r:id="rId3" imgW="1028520" imgH="533160" progId="Equation.3">
                  <p:embed/>
                </p:oleObj>
              </mc:Choice>
              <mc:Fallback>
                <p:oleObj name="Equation" r:id="rId3" imgW="1028520" imgH="533160" progId="Equation.3">
                  <p:embed/>
                  <p:pic>
                    <p:nvPicPr>
                      <p:cNvPr id="30" name="Content Placeholder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5181601"/>
                        <a:ext cx="1793875" cy="9312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74E3C-7929-4D21-80F9-C64866F417E4}" type="datetime1">
              <a:rPr lang="en-US" smtClean="0"/>
              <a:pPr/>
              <a:t>6/20/2016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23563" name="Content Placeholder 29"/>
          <p:cNvGraphicFramePr>
            <a:graphicFrameLocks noChangeAspect="1"/>
          </p:cNvGraphicFramePr>
          <p:nvPr/>
        </p:nvGraphicFramePr>
        <p:xfrm>
          <a:off x="1752601" y="3886201"/>
          <a:ext cx="4084637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5" name="Equation" r:id="rId5" imgW="2349360" imgH="736560" progId="Equation.3">
                  <p:embed/>
                </p:oleObj>
              </mc:Choice>
              <mc:Fallback>
                <p:oleObj name="Equation" r:id="rId5" imgW="2349360" imgH="736560" progId="Equation.3">
                  <p:embed/>
                  <p:pic>
                    <p:nvPicPr>
                      <p:cNvPr id="23563" name="Content Placeholder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1" y="3886201"/>
                        <a:ext cx="4084637" cy="1281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" name="Group 27"/>
          <p:cNvGrpSpPr/>
          <p:nvPr/>
        </p:nvGrpSpPr>
        <p:grpSpPr>
          <a:xfrm>
            <a:off x="1905000" y="1524000"/>
            <a:ext cx="3048000" cy="2286000"/>
            <a:chOff x="381000" y="1524000"/>
            <a:chExt cx="3973290" cy="2997882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838200" y="3962400"/>
              <a:ext cx="1905000" cy="1588"/>
            </a:xfrm>
            <a:prstGeom prst="straightConnector1">
              <a:avLst/>
            </a:prstGeom>
            <a:ln w="19050">
              <a:solidFill>
                <a:srgbClr val="00206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 flipH="1" flipV="1">
              <a:off x="76200" y="3200400"/>
              <a:ext cx="1524000" cy="1588"/>
            </a:xfrm>
            <a:prstGeom prst="straightConnector1">
              <a:avLst/>
            </a:prstGeom>
            <a:ln w="19050">
              <a:solidFill>
                <a:srgbClr val="00206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38200" y="2438400"/>
              <a:ext cx="1905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1981200" y="3200400"/>
              <a:ext cx="1524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743200" y="3962400"/>
              <a:ext cx="1371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571500" y="2171700"/>
              <a:ext cx="533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838200" y="2438400"/>
              <a:ext cx="1905000" cy="1524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Arc 20"/>
            <p:cNvSpPr/>
            <p:nvPr/>
          </p:nvSpPr>
          <p:spPr>
            <a:xfrm>
              <a:off x="1023258" y="3679372"/>
              <a:ext cx="381000" cy="685800"/>
            </a:xfrm>
            <a:prstGeom prst="arc">
              <a:avLst>
                <a:gd name="adj1" fmla="val 16200000"/>
                <a:gd name="adj2" fmla="val 20442596"/>
              </a:avLst>
            </a:prstGeom>
            <a:ln>
              <a:solidFill>
                <a:schemeClr val="tx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3554" name="Content Placeholder 97"/>
            <p:cNvGraphicFramePr>
              <a:graphicFrameLocks noChangeAspect="1"/>
            </p:cNvGraphicFramePr>
            <p:nvPr/>
          </p:nvGraphicFramePr>
          <p:xfrm>
            <a:off x="2819400" y="2286000"/>
            <a:ext cx="33337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36" name="Equation" r:id="rId7" imgW="164880" imgH="203040" progId="Equation.3">
                    <p:embed/>
                  </p:oleObj>
                </mc:Choice>
                <mc:Fallback>
                  <p:oleObj name="Equation" r:id="rId7" imgW="164880" imgH="203040" progId="Equation.3">
                    <p:embed/>
                    <p:pic>
                      <p:nvPicPr>
                        <p:cNvPr id="23554" name="Content Placeholder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00" y="2286000"/>
                          <a:ext cx="333375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5" name="Content Placeholder 97"/>
            <p:cNvGraphicFramePr>
              <a:graphicFrameLocks noChangeAspect="1"/>
            </p:cNvGraphicFramePr>
            <p:nvPr/>
          </p:nvGraphicFramePr>
          <p:xfrm>
            <a:off x="2405740" y="4005944"/>
            <a:ext cx="358775" cy="515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37" name="Equation" r:id="rId9" imgW="177480" imgH="253800" progId="Equation.3">
                    <p:embed/>
                  </p:oleObj>
                </mc:Choice>
                <mc:Fallback>
                  <p:oleObj name="Equation" r:id="rId9" imgW="177480" imgH="253800" progId="Equation.3">
                    <p:embed/>
                    <p:pic>
                      <p:nvPicPr>
                        <p:cNvPr id="23555" name="Content Placeholder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5740" y="4005944"/>
                          <a:ext cx="358775" cy="515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6" name="Content Placeholder 97"/>
            <p:cNvGraphicFramePr>
              <a:graphicFrameLocks noChangeAspect="1"/>
            </p:cNvGraphicFramePr>
            <p:nvPr/>
          </p:nvGraphicFramePr>
          <p:xfrm>
            <a:off x="381000" y="2514600"/>
            <a:ext cx="385763" cy="541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38" name="Equation" r:id="rId11" imgW="190440" imgH="266400" progId="Equation.3">
                    <p:embed/>
                  </p:oleObj>
                </mc:Choice>
                <mc:Fallback>
                  <p:oleObj name="Equation" r:id="rId11" imgW="190440" imgH="266400" progId="Equation.3">
                    <p:embed/>
                    <p:pic>
                      <p:nvPicPr>
                        <p:cNvPr id="23556" name="Content Placeholder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" y="2514600"/>
                          <a:ext cx="385763" cy="541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7" name="Content Placeholder 97"/>
            <p:cNvGraphicFramePr>
              <a:graphicFrameLocks noChangeAspect="1"/>
            </p:cNvGraphicFramePr>
            <p:nvPr/>
          </p:nvGraphicFramePr>
          <p:xfrm>
            <a:off x="3962400" y="4038600"/>
            <a:ext cx="231775" cy="412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39" name="Equation" r:id="rId13" imgW="114120" imgH="203040" progId="Equation.3">
                    <p:embed/>
                  </p:oleObj>
                </mc:Choice>
                <mc:Fallback>
                  <p:oleObj name="Equation" r:id="rId13" imgW="114120" imgH="203040" progId="Equation.3">
                    <p:embed/>
                    <p:pic>
                      <p:nvPicPr>
                        <p:cNvPr id="23557" name="Content Placeholder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4038600"/>
                          <a:ext cx="231775" cy="412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58" name="Content Placeholder 97"/>
            <p:cNvGraphicFramePr>
              <a:graphicFrameLocks noChangeAspect="1"/>
            </p:cNvGraphicFramePr>
            <p:nvPr/>
          </p:nvGraphicFramePr>
          <p:xfrm>
            <a:off x="533400" y="1905000"/>
            <a:ext cx="282575" cy="465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40" name="Equation" r:id="rId15" imgW="139680" imgH="228600" progId="Equation.3">
                    <p:embed/>
                  </p:oleObj>
                </mc:Choice>
                <mc:Fallback>
                  <p:oleObj name="Equation" r:id="rId15" imgW="139680" imgH="228600" progId="Equation.3">
                    <p:embed/>
                    <p:pic>
                      <p:nvPicPr>
                        <p:cNvPr id="23558" name="Content Placeholder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" y="1905000"/>
                          <a:ext cx="282575" cy="4651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TextBox 24"/>
            <p:cNvSpPr txBox="1"/>
            <p:nvPr/>
          </p:nvSpPr>
          <p:spPr>
            <a:xfrm>
              <a:off x="707574" y="1524000"/>
              <a:ext cx="381000" cy="484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y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049490" y="3690258"/>
              <a:ext cx="304800" cy="484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x</a:t>
              </a:r>
            </a:p>
          </p:txBody>
        </p:sp>
        <p:graphicFrame>
          <p:nvGraphicFramePr>
            <p:cNvPr id="23564" name="Object 12"/>
            <p:cNvGraphicFramePr>
              <a:graphicFrameLocks noChangeAspect="1"/>
            </p:cNvGraphicFramePr>
            <p:nvPr/>
          </p:nvGraphicFramePr>
          <p:xfrm>
            <a:off x="1447800" y="3505200"/>
            <a:ext cx="279400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41" name="Equation" r:id="rId17" imgW="126720" imgH="177480" progId="Equation.3">
                    <p:embed/>
                  </p:oleObj>
                </mc:Choice>
                <mc:Fallback>
                  <p:oleObj name="Equation" r:id="rId17" imgW="126720" imgH="177480" progId="Equation.3">
                    <p:embed/>
                    <p:pic>
                      <p:nvPicPr>
                        <p:cNvPr id="23564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3505200"/>
                          <a:ext cx="279400" cy="390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7" name="Object 18"/>
          <p:cNvGraphicFramePr>
            <a:graphicFrameLocks noChangeAspect="1"/>
          </p:cNvGraphicFramePr>
          <p:nvPr/>
        </p:nvGraphicFramePr>
        <p:xfrm>
          <a:off x="7391400" y="3962400"/>
          <a:ext cx="9779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2" name="Equation" r:id="rId19" imgW="482400" imgH="203040" progId="Equation.3">
                  <p:embed/>
                </p:oleObj>
              </mc:Choice>
              <mc:Fallback>
                <p:oleObj name="Equation" r:id="rId19" imgW="482400" imgH="203040" progId="Equation.3">
                  <p:embed/>
                  <p:pic>
                    <p:nvPicPr>
                      <p:cNvPr id="2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3962400"/>
                        <a:ext cx="9779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6781800" y="2280034"/>
            <a:ext cx="2847974" cy="1499796"/>
            <a:chOff x="5257802" y="3956047"/>
            <a:chExt cx="2847974" cy="1499796"/>
          </a:xfrm>
        </p:grpSpPr>
        <p:grpSp>
          <p:nvGrpSpPr>
            <p:cNvPr id="31" name="Group 31"/>
            <p:cNvGrpSpPr/>
            <p:nvPr/>
          </p:nvGrpSpPr>
          <p:grpSpPr>
            <a:xfrm>
              <a:off x="5257802" y="3956047"/>
              <a:ext cx="2847974" cy="1499796"/>
              <a:chOff x="5884412" y="4628865"/>
              <a:chExt cx="2095384" cy="1117110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>
                <a:off x="6106886" y="5344886"/>
                <a:ext cx="914400" cy="1588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 flipV="1">
                <a:off x="6106886" y="4811486"/>
                <a:ext cx="609600" cy="533400"/>
              </a:xfrm>
              <a:prstGeom prst="straightConnector1">
                <a:avLst/>
              </a:prstGeom>
              <a:ln w="19050">
                <a:solidFill>
                  <a:srgbClr val="00206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6716486" y="4811486"/>
                <a:ext cx="9906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10800000" flipV="1">
                <a:off x="7021286" y="4811486"/>
                <a:ext cx="685800" cy="5334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V="1">
                <a:off x="6106886" y="4811486"/>
                <a:ext cx="1600200" cy="5334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9" name="Content Placeholder 97"/>
              <p:cNvGraphicFramePr>
                <a:graphicFrameLocks noChangeAspect="1"/>
              </p:cNvGraphicFramePr>
              <p:nvPr/>
            </p:nvGraphicFramePr>
            <p:xfrm>
              <a:off x="6669305" y="5427905"/>
              <a:ext cx="233599" cy="3180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743" name="Equation" r:id="rId21" imgW="177480" imgH="241200" progId="Equation.3">
                      <p:embed/>
                    </p:oleObj>
                  </mc:Choice>
                  <mc:Fallback>
                    <p:oleObj name="Equation" r:id="rId21" imgW="177480" imgH="241200" progId="Equation.3">
                      <p:embed/>
                      <p:pic>
                        <p:nvPicPr>
                          <p:cNvPr id="39" name="Content Placeholder 9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69305" y="5427905"/>
                            <a:ext cx="233599" cy="31807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" name="Content Placeholder 97"/>
              <p:cNvGraphicFramePr>
                <a:graphicFrameLocks noChangeAspect="1"/>
              </p:cNvGraphicFramePr>
              <p:nvPr/>
            </p:nvGraphicFramePr>
            <p:xfrm>
              <a:off x="7712325" y="4628865"/>
              <a:ext cx="267471" cy="3310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744" name="Equation" r:id="rId23" imgW="164880" imgH="203040" progId="Equation.3">
                      <p:embed/>
                    </p:oleObj>
                  </mc:Choice>
                  <mc:Fallback>
                    <p:oleObj name="Equation" r:id="rId23" imgW="164880" imgH="203040" progId="Equation.3">
                      <p:embed/>
                      <p:pic>
                        <p:nvPicPr>
                          <p:cNvPr id="40" name="Content Placeholder 9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12325" y="4628865"/>
                            <a:ext cx="267471" cy="33108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" name="Object 5"/>
              <p:cNvGraphicFramePr>
                <a:graphicFrameLocks noGrp="1" noChangeAspect="1"/>
              </p:cNvGraphicFramePr>
              <p:nvPr>
                <p:ph sz="quarter" idx="4294967295"/>
              </p:nvPr>
            </p:nvGraphicFramePr>
            <p:xfrm>
              <a:off x="5884412" y="5192486"/>
              <a:ext cx="281748" cy="3048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745" name="Equation" r:id="rId25" imgW="152280" imgH="164880" progId="Equation.3">
                      <p:embed/>
                    </p:oleObj>
                  </mc:Choice>
                  <mc:Fallback>
                    <p:oleObj name="Equation" r:id="rId25" imgW="152280" imgH="164880" progId="Equation.3">
                      <p:embed/>
                      <p:pic>
                        <p:nvPicPr>
                          <p:cNvPr id="41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884412" y="5192486"/>
                            <a:ext cx="281748" cy="3048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16"/>
              <p:cNvGraphicFramePr>
                <a:graphicFrameLocks noChangeAspect="1"/>
              </p:cNvGraphicFramePr>
              <p:nvPr/>
            </p:nvGraphicFramePr>
            <p:xfrm>
              <a:off x="6433837" y="4973808"/>
              <a:ext cx="192305" cy="27065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746" name="Equation" r:id="rId27" imgW="126720" imgH="177480" progId="Equation.3">
                      <p:embed/>
                    </p:oleObj>
                  </mc:Choice>
                  <mc:Fallback>
                    <p:oleObj name="Equation" r:id="rId27" imgW="126720" imgH="177480" progId="Equation.3">
                      <p:embed/>
                      <p:pic>
                        <p:nvPicPr>
                          <p:cNvPr id="42" name="Object 1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433837" y="4973808"/>
                            <a:ext cx="192305" cy="27065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3" name="Arc 42"/>
              <p:cNvSpPr/>
              <p:nvPr/>
            </p:nvSpPr>
            <p:spPr>
              <a:xfrm>
                <a:off x="6193968" y="5138056"/>
                <a:ext cx="304800" cy="533400"/>
              </a:xfrm>
              <a:prstGeom prst="arc">
                <a:avLst>
                  <a:gd name="adj1" fmla="val 16200000"/>
                  <a:gd name="adj2" fmla="val 19901962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32" name="Content Placeholder 97"/>
            <p:cNvGraphicFramePr>
              <a:graphicFrameLocks noChangeAspect="1"/>
            </p:cNvGraphicFramePr>
            <p:nvPr/>
          </p:nvGraphicFramePr>
          <p:xfrm>
            <a:off x="5918200" y="3962400"/>
            <a:ext cx="308120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747" name="Equation" r:id="rId29" imgW="190440" imgH="241200" progId="Equation.3">
                    <p:embed/>
                  </p:oleObj>
                </mc:Choice>
                <mc:Fallback>
                  <p:oleObj name="Equation" r:id="rId29" imgW="190440" imgH="241200" progId="Equation.3">
                    <p:embed/>
                    <p:pic>
                      <p:nvPicPr>
                        <p:cNvPr id="32" name="Content Placeholder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8200" y="3962400"/>
                          <a:ext cx="308120" cy="387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" name="TextBox 45"/>
          <p:cNvSpPr txBox="1"/>
          <p:nvPr/>
        </p:nvSpPr>
        <p:spPr>
          <a:xfrm>
            <a:off x="2514600" y="1524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Rectangular Components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705600" y="1600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Non-rectangular Components</a:t>
            </a:r>
          </a:p>
        </p:txBody>
      </p:sp>
      <p:graphicFrame>
        <p:nvGraphicFramePr>
          <p:cNvPr id="48" name="Content Placeholder 97"/>
          <p:cNvGraphicFramePr>
            <a:graphicFrameLocks noChangeAspect="1"/>
          </p:cNvGraphicFramePr>
          <p:nvPr/>
        </p:nvGraphicFramePr>
        <p:xfrm>
          <a:off x="7239001" y="4648201"/>
          <a:ext cx="1393825" cy="454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8" name="Equation" r:id="rId31" imgW="736560" imgH="241200" progId="Equation.3">
                  <p:embed/>
                </p:oleObj>
              </mc:Choice>
              <mc:Fallback>
                <p:oleObj name="Equation" r:id="rId31" imgW="736560" imgH="241200" progId="Equation.3">
                  <p:embed/>
                  <p:pic>
                    <p:nvPicPr>
                      <p:cNvPr id="48" name="Content Placeholder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1" y="4648201"/>
                        <a:ext cx="1393825" cy="4541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68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Law of </a:t>
            </a:r>
            <a:r>
              <a:rPr lang="en-US" dirty="0" err="1" smtClean="0">
                <a:solidFill>
                  <a:srgbClr val="FFC000"/>
                </a:solidFill>
              </a:rPr>
              <a:t>sines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Law of cosines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E1312-AC09-4D2F-ADB1-3D8CCD90153B}" type="datetime1">
              <a:rPr lang="en-US" smtClean="0"/>
              <a:t>6/20/2016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048000" y="2438400"/>
            <a:ext cx="2362994" cy="1476100"/>
            <a:chOff x="1600200" y="2514600"/>
            <a:chExt cx="2362994" cy="1476100"/>
          </a:xfrm>
        </p:grpSpPr>
        <p:sp>
          <p:nvSpPr>
            <p:cNvPr id="10" name="Isosceles Triangle 9"/>
            <p:cNvSpPr/>
            <p:nvPr/>
          </p:nvSpPr>
          <p:spPr>
            <a:xfrm>
              <a:off x="1600200" y="2514600"/>
              <a:ext cx="1524000" cy="1143000"/>
            </a:xfrm>
            <a:prstGeom prst="triangle">
              <a:avLst/>
            </a:pr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rot="16200000" flipH="1">
              <a:off x="3543300" y="3227614"/>
              <a:ext cx="1588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2590800" y="3276600"/>
            <a:ext cx="3810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4" name="Equation" r:id="rId3" imgW="152280" imgH="177480" progId="Equation.3">
                    <p:embed/>
                  </p:oleObj>
                </mc:Choice>
                <mc:Fallback>
                  <p:oleObj name="Equation" r:id="rId3" imgW="152280" imgH="177480" progId="Equation.3">
                    <p:embed/>
                    <p:pic>
                      <p:nvPicPr>
                        <p:cNvPr id="15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3276600"/>
                          <a:ext cx="381000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3124200" y="3276600"/>
            <a:ext cx="387350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5" name="Equation" r:id="rId5" imgW="164880" imgH="164880" progId="Equation.3">
                    <p:embed/>
                  </p:oleObj>
                </mc:Choice>
                <mc:Fallback>
                  <p:oleObj name="Equation" r:id="rId5" imgW="164880" imgH="164880" progId="Equation.3">
                    <p:embed/>
                    <p:pic>
                      <p:nvPicPr>
                        <p:cNvPr id="17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0" y="3276600"/>
                          <a:ext cx="387350" cy="387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Content Placeholder 12"/>
            <p:cNvGraphicFramePr>
              <a:graphicFrameLocks noGrp="1" noChangeAspect="1"/>
            </p:cNvGraphicFramePr>
            <p:nvPr>
              <p:ph sz="quarter" idx="2"/>
            </p:nvPr>
          </p:nvGraphicFramePr>
          <p:xfrm>
            <a:off x="1698625" y="3319463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6" name="Equation" r:id="rId7" imgW="152280" imgH="164880" progId="Equation.3">
                    <p:embed/>
                  </p:oleObj>
                </mc:Choice>
                <mc:Fallback>
                  <p:oleObj name="Equation" r:id="rId7" imgW="152280" imgH="164880" progId="Equation.3">
                    <p:embed/>
                    <p:pic>
                      <p:nvPicPr>
                        <p:cNvPr id="13" name="Content Placeholder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8625" y="3319463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Content Placeholder 13"/>
            <p:cNvGraphicFramePr>
              <a:graphicFrameLocks noGrp="1" noChangeAspect="1"/>
            </p:cNvGraphicFramePr>
            <p:nvPr>
              <p:ph sz="quarter" idx="4"/>
            </p:nvPr>
          </p:nvGraphicFramePr>
          <p:xfrm>
            <a:off x="2209800" y="2590800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7" name="Equation" r:id="rId9" imgW="152280" imgH="164880" progId="Equation.3">
                    <p:embed/>
                  </p:oleObj>
                </mc:Choice>
                <mc:Fallback>
                  <p:oleObj name="Equation" r:id="rId9" imgW="152280" imgH="164880" progId="Equation.3">
                    <p:embed/>
                    <p:pic>
                      <p:nvPicPr>
                        <p:cNvPr id="14" name="Content Placeholder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2590800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2819400" y="2895600"/>
            <a:ext cx="228600" cy="251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8" name="Equation" r:id="rId11" imgW="126720" imgH="139680" progId="Equation.3">
                    <p:embed/>
                  </p:oleObj>
                </mc:Choice>
                <mc:Fallback>
                  <p:oleObj name="Equation" r:id="rId11" imgW="126720" imgH="139680" progId="Equation.3">
                    <p:embed/>
                    <p:pic>
                      <p:nvPicPr>
                        <p:cNvPr id="18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00" y="2895600"/>
                          <a:ext cx="228600" cy="2514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2286000" y="3624940"/>
            <a:ext cx="304800" cy="365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9" name="Equation" r:id="rId13" imgW="126720" imgH="177480" progId="Equation.3">
                    <p:embed/>
                  </p:oleObj>
                </mc:Choice>
                <mc:Fallback>
                  <p:oleObj name="Equation" r:id="rId13" imgW="126720" imgH="177480" progId="Equation.3">
                    <p:embed/>
                    <p:pic>
                      <p:nvPicPr>
                        <p:cNvPr id="19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3624940"/>
                          <a:ext cx="304800" cy="3657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1752602" y="2855688"/>
            <a:ext cx="2667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0" name="Equation" r:id="rId15" imgW="114120" imgH="139680" progId="Equation.3">
                    <p:embed/>
                  </p:oleObj>
                </mc:Choice>
                <mc:Fallback>
                  <p:oleObj name="Equation" r:id="rId15" imgW="114120" imgH="139680" progId="Equation.3">
                    <p:embed/>
                    <p:pic>
                      <p:nvPicPr>
                        <p:cNvPr id="2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2" y="2855688"/>
                          <a:ext cx="2667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819400" y="4191000"/>
          <a:ext cx="2344994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1" name="Equation" r:id="rId17" imgW="1346040" imgH="393480" progId="Equation.3">
                  <p:embed/>
                </p:oleObj>
              </mc:Choice>
              <mc:Fallback>
                <p:oleObj name="Equation" r:id="rId17" imgW="1346040" imgH="393480" progId="Equation.3">
                  <p:embed/>
                  <p:pic>
                    <p:nvPicPr>
                      <p:cNvPr id="2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191000"/>
                        <a:ext cx="2344994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Law of </a:t>
            </a:r>
            <a:r>
              <a:rPr lang="en-US" b="1" dirty="0" err="1" smtClean="0"/>
              <a:t>sines</a:t>
            </a:r>
            <a:r>
              <a:rPr lang="en-US" b="1" dirty="0" smtClean="0"/>
              <a:t> and cosines</a:t>
            </a:r>
            <a:endParaRPr lang="en-US" b="1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7239000" y="4191000"/>
          <a:ext cx="2476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" name="Equation" r:id="rId19" imgW="1485720" imgH="457200" progId="Equation.3">
                  <p:embed/>
                </p:oleObj>
              </mc:Choice>
              <mc:Fallback>
                <p:oleObj name="Equation" r:id="rId19" imgW="1485720" imgH="457200" progId="Equation.3">
                  <p:embed/>
                  <p:pic>
                    <p:nvPicPr>
                      <p:cNvPr id="23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4191000"/>
                        <a:ext cx="24765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7239000" y="2590800"/>
            <a:ext cx="2362994" cy="1476100"/>
            <a:chOff x="1600200" y="2514600"/>
            <a:chExt cx="2362994" cy="1476100"/>
          </a:xfrm>
        </p:grpSpPr>
        <p:sp>
          <p:nvSpPr>
            <p:cNvPr id="27" name="Isosceles Triangle 26"/>
            <p:cNvSpPr/>
            <p:nvPr/>
          </p:nvSpPr>
          <p:spPr>
            <a:xfrm>
              <a:off x="1600200" y="2514600"/>
              <a:ext cx="1524000" cy="1143000"/>
            </a:xfrm>
            <a:prstGeom prst="triangle">
              <a:avLst/>
            </a:pr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16200000" flipH="1">
              <a:off x="3543300" y="3227614"/>
              <a:ext cx="1588" cy="838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28"/>
            <p:cNvGraphicFramePr>
              <a:graphicFrameLocks noChangeAspect="1"/>
            </p:cNvGraphicFramePr>
            <p:nvPr/>
          </p:nvGraphicFramePr>
          <p:xfrm>
            <a:off x="2590800" y="3276600"/>
            <a:ext cx="3810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3" name="Equation" r:id="rId21" imgW="152280" imgH="177480" progId="Equation.3">
                    <p:embed/>
                  </p:oleObj>
                </mc:Choice>
                <mc:Fallback>
                  <p:oleObj name="Equation" r:id="rId21" imgW="152280" imgH="177480" progId="Equation.3">
                    <p:embed/>
                    <p:pic>
                      <p:nvPicPr>
                        <p:cNvPr id="29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3276600"/>
                          <a:ext cx="381000" cy="4445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3124200" y="3276600"/>
            <a:ext cx="387350" cy="387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4" name="Equation" r:id="rId22" imgW="164880" imgH="164880" progId="Equation.3">
                    <p:embed/>
                  </p:oleObj>
                </mc:Choice>
                <mc:Fallback>
                  <p:oleObj name="Equation" r:id="rId22" imgW="164880" imgH="164880" progId="Equation.3">
                    <p:embed/>
                    <p:pic>
                      <p:nvPicPr>
                        <p:cNvPr id="3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4200" y="3276600"/>
                          <a:ext cx="387350" cy="387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Content Placeholder 12"/>
            <p:cNvGraphicFramePr>
              <a:graphicFrameLocks noGrp="1" noChangeAspect="1"/>
            </p:cNvGraphicFramePr>
            <p:nvPr>
              <p:ph sz="quarter" idx="2"/>
            </p:nvPr>
          </p:nvGraphicFramePr>
          <p:xfrm>
            <a:off x="1698625" y="3319463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5" name="Equation" r:id="rId23" imgW="152280" imgH="164880" progId="Equation.3">
                    <p:embed/>
                  </p:oleObj>
                </mc:Choice>
                <mc:Fallback>
                  <p:oleObj name="Equation" r:id="rId23" imgW="152280" imgH="164880" progId="Equation.3">
                    <p:embed/>
                    <p:pic>
                      <p:nvPicPr>
                        <p:cNvPr id="31" name="Content Placeholder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8625" y="3319463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Content Placeholder 13"/>
            <p:cNvGraphicFramePr>
              <a:graphicFrameLocks noGrp="1" noChangeAspect="1"/>
            </p:cNvGraphicFramePr>
            <p:nvPr>
              <p:ph sz="quarter" idx="4"/>
            </p:nvPr>
          </p:nvGraphicFramePr>
          <p:xfrm>
            <a:off x="2209800" y="2590800"/>
            <a:ext cx="3048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6" name="Equation" r:id="rId24" imgW="152280" imgH="164880" progId="Equation.3">
                    <p:embed/>
                  </p:oleObj>
                </mc:Choice>
                <mc:Fallback>
                  <p:oleObj name="Equation" r:id="rId24" imgW="152280" imgH="164880" progId="Equation.3">
                    <p:embed/>
                    <p:pic>
                      <p:nvPicPr>
                        <p:cNvPr id="32" name="Content Placeholder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2590800"/>
                          <a:ext cx="304800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/>
          </p:nvGraphicFramePr>
          <p:xfrm>
            <a:off x="2819400" y="2895600"/>
            <a:ext cx="228600" cy="251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7" name="Equation" r:id="rId25" imgW="126720" imgH="139680" progId="Equation.3">
                    <p:embed/>
                  </p:oleObj>
                </mc:Choice>
                <mc:Fallback>
                  <p:oleObj name="Equation" r:id="rId25" imgW="126720" imgH="139680" progId="Equation.3">
                    <p:embed/>
                    <p:pic>
                      <p:nvPicPr>
                        <p:cNvPr id="33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00" y="2895600"/>
                          <a:ext cx="228600" cy="2514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/>
          </p:nvGraphicFramePr>
          <p:xfrm>
            <a:off x="2286000" y="3624940"/>
            <a:ext cx="304800" cy="3657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8" name="Equation" r:id="rId26" imgW="126720" imgH="177480" progId="Equation.3">
                    <p:embed/>
                  </p:oleObj>
                </mc:Choice>
                <mc:Fallback>
                  <p:oleObj name="Equation" r:id="rId26" imgW="126720" imgH="177480" progId="Equation.3">
                    <p:embed/>
                    <p:pic>
                      <p:nvPicPr>
                        <p:cNvPr id="34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86000" y="3624940"/>
                          <a:ext cx="304800" cy="3657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/>
          </p:nvGraphicFramePr>
          <p:xfrm>
            <a:off x="1752602" y="2855688"/>
            <a:ext cx="2667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9" name="Equation" r:id="rId27" imgW="114120" imgH="139680" progId="Equation.3">
                    <p:embed/>
                  </p:oleObj>
                </mc:Choice>
                <mc:Fallback>
                  <p:oleObj name="Equation" r:id="rId27" imgW="114120" imgH="139680" progId="Equation.3">
                    <p:embed/>
                    <p:pic>
                      <p:nvPicPr>
                        <p:cNvPr id="35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602" y="2855688"/>
                          <a:ext cx="2667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65767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Problem-1</a:t>
            </a: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645CB-35D1-4BF3-8579-BD4142FDC2F4}" type="datetime1">
              <a:rPr lang="en-US" smtClean="0"/>
              <a:t>6/20/2016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45"/>
          <p:cNvGrpSpPr/>
          <p:nvPr/>
        </p:nvGrpSpPr>
        <p:grpSpPr>
          <a:xfrm>
            <a:off x="4419601" y="2590801"/>
            <a:ext cx="3612243" cy="2617787"/>
            <a:chOff x="718457" y="3505200"/>
            <a:chExt cx="3612243" cy="2617787"/>
          </a:xfrm>
        </p:grpSpPr>
        <p:grpSp>
          <p:nvGrpSpPr>
            <p:cNvPr id="4" name="Group 49"/>
            <p:cNvGrpSpPr/>
            <p:nvPr/>
          </p:nvGrpSpPr>
          <p:grpSpPr>
            <a:xfrm>
              <a:off x="1066800" y="3505200"/>
              <a:ext cx="3263900" cy="2617787"/>
              <a:chOff x="5486400" y="762000"/>
              <a:chExt cx="3263900" cy="2617787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rot="5400000">
                <a:off x="5677694" y="2198687"/>
                <a:ext cx="2361406" cy="79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486400" y="2693987"/>
                <a:ext cx="3048000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16200000" flipV="1">
                <a:off x="5981700" y="1817687"/>
                <a:ext cx="990600" cy="7620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9" name="Object 18"/>
              <p:cNvGraphicFramePr>
                <a:graphicFrameLocks noChangeAspect="1"/>
              </p:cNvGraphicFramePr>
              <p:nvPr/>
            </p:nvGraphicFramePr>
            <p:xfrm>
              <a:off x="6528030" y="1975535"/>
              <a:ext cx="331788" cy="279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5" name="Equation" r:id="rId3" imgW="241200" imgH="203040" progId="Equation.3">
                      <p:embed/>
                    </p:oleObj>
                  </mc:Choice>
                  <mc:Fallback>
                    <p:oleObj name="Equation" r:id="rId3" imgW="241200" imgH="203040" progId="Equation.3">
                      <p:embed/>
                      <p:pic>
                        <p:nvPicPr>
                          <p:cNvPr id="19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28030" y="1975535"/>
                            <a:ext cx="331788" cy="279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8" name="Object 8"/>
              <p:cNvGraphicFramePr>
                <a:graphicFrameLocks noChangeAspect="1"/>
              </p:cNvGraphicFramePr>
              <p:nvPr/>
            </p:nvGraphicFramePr>
            <p:xfrm>
              <a:off x="8477250" y="2582862"/>
              <a:ext cx="273050" cy="2984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6" name="Equation" r:id="rId5" imgW="126720" imgH="139680" progId="Equation.3">
                      <p:embed/>
                    </p:oleObj>
                  </mc:Choice>
                  <mc:Fallback>
                    <p:oleObj name="Equation" r:id="rId5" imgW="126720" imgH="139680" progId="Equation.3">
                      <p:embed/>
                      <p:pic>
                        <p:nvPicPr>
                          <p:cNvPr id="46088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477250" y="2582862"/>
                            <a:ext cx="273050" cy="2984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089" name="Object 9"/>
              <p:cNvGraphicFramePr>
                <a:graphicFrameLocks noChangeAspect="1"/>
              </p:cNvGraphicFramePr>
              <p:nvPr/>
            </p:nvGraphicFramePr>
            <p:xfrm>
              <a:off x="6769100" y="762000"/>
              <a:ext cx="300038" cy="3540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67" name="Equation" r:id="rId7" imgW="139680" imgH="164880" progId="Equation.3">
                      <p:embed/>
                    </p:oleObj>
                  </mc:Choice>
                  <mc:Fallback>
                    <p:oleObj name="Equation" r:id="rId7" imgW="139680" imgH="164880" progId="Equation.3">
                      <p:embed/>
                      <p:pic>
                        <p:nvPicPr>
                          <p:cNvPr id="46089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69100" y="762000"/>
                            <a:ext cx="300038" cy="3540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53" name="Object 52"/>
            <p:cNvGraphicFramePr>
              <a:graphicFrameLocks noChangeAspect="1"/>
            </p:cNvGraphicFramePr>
            <p:nvPr/>
          </p:nvGraphicFramePr>
          <p:xfrm>
            <a:off x="718457" y="4038600"/>
            <a:ext cx="1250043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8" name="Equation" r:id="rId9" imgW="672840" imgH="177480" progId="Equation.3">
                    <p:embed/>
                  </p:oleObj>
                </mc:Choice>
                <mc:Fallback>
                  <p:oleObj name="Equation" r:id="rId9" imgW="672840" imgH="177480" progId="Equation.3">
                    <p:embed/>
                    <p:pic>
                      <p:nvPicPr>
                        <p:cNvPr id="53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8457" y="4038600"/>
                          <a:ext cx="1250043" cy="330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" name="Object 46"/>
          <p:cNvGraphicFramePr>
            <a:graphicFrameLocks noChangeAspect="1"/>
          </p:cNvGraphicFramePr>
          <p:nvPr/>
        </p:nvGraphicFramePr>
        <p:xfrm>
          <a:off x="2286000" y="1676401"/>
          <a:ext cx="7633726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Equation" r:id="rId11" imgW="4660560" imgH="457200" progId="Equation.3">
                  <p:embed/>
                </p:oleObj>
              </mc:Choice>
              <mc:Fallback>
                <p:oleObj name="Equation" r:id="rId11" imgW="4660560" imgH="457200" progId="Equation.3">
                  <p:embed/>
                  <p:pic>
                    <p:nvPicPr>
                      <p:cNvPr id="47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676401"/>
                        <a:ext cx="7633726" cy="750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662415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65CDF-1985-4CC8-9AA3-8B8D83B9F64A}" type="datetime1">
              <a:rPr lang="en-US" smtClean="0"/>
              <a:t>6/20/2016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050B-6237-4A51-8D91-3999973097DF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7543800" y="2667000"/>
          <a:ext cx="250190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" name="Equation" r:id="rId3" imgW="1346040" imgH="1041120" progId="Equation.3">
                  <p:embed/>
                </p:oleObj>
              </mc:Choice>
              <mc:Fallback>
                <p:oleObj name="Equation" r:id="rId3" imgW="1346040" imgH="1041120" progId="Equation.3">
                  <p:embed/>
                  <p:pic>
                    <p:nvPicPr>
                      <p:cNvPr id="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667000"/>
                        <a:ext cx="2501900" cy="1938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057400" y="1981200"/>
            <a:ext cx="4777154" cy="3276600"/>
            <a:chOff x="5638801" y="442227"/>
            <a:chExt cx="3648127" cy="2632760"/>
          </a:xfrm>
        </p:grpSpPr>
        <p:graphicFrame>
          <p:nvGraphicFramePr>
            <p:cNvPr id="8" name="Object 8"/>
            <p:cNvGraphicFramePr>
              <a:graphicFrameLocks noChangeAspect="1"/>
            </p:cNvGraphicFramePr>
            <p:nvPr/>
          </p:nvGraphicFramePr>
          <p:xfrm>
            <a:off x="9013878" y="2340263"/>
            <a:ext cx="273050" cy="298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36" name="Equation" r:id="rId5" imgW="126720" imgH="139680" progId="Equation.3">
                    <p:embed/>
                  </p:oleObj>
                </mc:Choice>
                <mc:Fallback>
                  <p:oleObj name="Equation" r:id="rId5" imgW="126720" imgH="139680" progId="Equation.3">
                    <p:embed/>
                    <p:pic>
                      <p:nvPicPr>
                        <p:cNvPr id="8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13878" y="2340263"/>
                          <a:ext cx="273050" cy="298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9" name="Group 50"/>
            <p:cNvGrpSpPr/>
            <p:nvPr/>
          </p:nvGrpSpPr>
          <p:grpSpPr>
            <a:xfrm>
              <a:off x="5638801" y="442227"/>
              <a:ext cx="3360736" cy="2632760"/>
              <a:chOff x="5402264" y="3185427"/>
              <a:chExt cx="3360736" cy="263276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rot="5400000">
                <a:off x="5906294" y="4637087"/>
                <a:ext cx="2361406" cy="794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715000" y="5132387"/>
                <a:ext cx="3048000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16200000" flipV="1">
                <a:off x="6210300" y="4256087"/>
                <a:ext cx="990600" cy="7620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3" name="Object 12"/>
              <p:cNvGraphicFramePr>
                <a:graphicFrameLocks noChangeAspect="1"/>
              </p:cNvGraphicFramePr>
              <p:nvPr/>
            </p:nvGraphicFramePr>
            <p:xfrm>
              <a:off x="6756630" y="4413935"/>
              <a:ext cx="331788" cy="2794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37" name="Equation" r:id="rId7" imgW="241200" imgH="203040" progId="Equation.3">
                      <p:embed/>
                    </p:oleObj>
                  </mc:Choice>
                  <mc:Fallback>
                    <p:oleObj name="Equation" r:id="rId7" imgW="241200" imgH="203040" progId="Equation.3">
                      <p:embed/>
                      <p:pic>
                        <p:nvPicPr>
                          <p:cNvPr id="13" name="Object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756630" y="4413935"/>
                            <a:ext cx="331788" cy="2794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bject 13"/>
              <p:cNvGraphicFramePr>
                <a:graphicFrameLocks noChangeAspect="1"/>
              </p:cNvGraphicFramePr>
              <p:nvPr/>
            </p:nvGraphicFramePr>
            <p:xfrm>
              <a:off x="5402264" y="4038600"/>
              <a:ext cx="914400" cy="24154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38" name="Equation" r:id="rId9" imgW="672840" imgH="177480" progId="Equation.3">
                      <p:embed/>
                    </p:oleObj>
                  </mc:Choice>
                  <mc:Fallback>
                    <p:oleObj name="Equation" r:id="rId9" imgW="672840" imgH="177480" progId="Equation.3">
                      <p:embed/>
                      <p:pic>
                        <p:nvPicPr>
                          <p:cNvPr id="14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02264" y="4038600"/>
                            <a:ext cx="914400" cy="24154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9"/>
              <p:cNvGraphicFramePr>
                <a:graphicFrameLocks noChangeAspect="1"/>
              </p:cNvGraphicFramePr>
              <p:nvPr/>
            </p:nvGraphicFramePr>
            <p:xfrm>
              <a:off x="6915229" y="3185427"/>
              <a:ext cx="300038" cy="3540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39" name="Equation" r:id="rId11" imgW="139680" imgH="164880" progId="Equation.3">
                      <p:embed/>
                    </p:oleObj>
                  </mc:Choice>
                  <mc:Fallback>
                    <p:oleObj name="Equation" r:id="rId11" imgW="139680" imgH="164880" progId="Equation.3">
                      <p:embed/>
                      <p:pic>
                        <p:nvPicPr>
                          <p:cNvPr id="15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915229" y="3185427"/>
                            <a:ext cx="300038" cy="35401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16" name="Straight Arrow Connector 15"/>
              <p:cNvCxnSpPr/>
              <p:nvPr/>
            </p:nvCxnSpPr>
            <p:spPr>
              <a:xfrm rot="10800000">
                <a:off x="6324600" y="5132387"/>
                <a:ext cx="762000" cy="1588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rot="5400000" flipH="1" flipV="1">
                <a:off x="6591300" y="4637087"/>
                <a:ext cx="990600" cy="1588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324600" y="4141787"/>
                <a:ext cx="762000" cy="158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5829300" y="4637087"/>
                <a:ext cx="990600" cy="158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20" name="Object 15"/>
              <p:cNvGraphicFramePr>
                <a:graphicFrameLocks noChangeAspect="1"/>
              </p:cNvGraphicFramePr>
              <p:nvPr/>
            </p:nvGraphicFramePr>
            <p:xfrm>
              <a:off x="7135813" y="4078288"/>
              <a:ext cx="1482725" cy="371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40" name="Equation" r:id="rId13" imgW="1015920" imgH="253800" progId="Equation.3">
                      <p:embed/>
                    </p:oleObj>
                  </mc:Choice>
                  <mc:Fallback>
                    <p:oleObj name="Equation" r:id="rId13" imgW="1015920" imgH="253800" progId="Equation.3">
                      <p:embed/>
                      <p:pic>
                        <p:nvPicPr>
                          <p:cNvPr id="20" name="Object 1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135813" y="4078288"/>
                            <a:ext cx="1482725" cy="3714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17"/>
              <p:cNvGraphicFramePr>
                <a:graphicFrameLocks noChangeAspect="1"/>
              </p:cNvGraphicFramePr>
              <p:nvPr/>
            </p:nvGraphicFramePr>
            <p:xfrm>
              <a:off x="5630863" y="5230813"/>
              <a:ext cx="1444625" cy="3524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241" name="Equation" r:id="rId15" imgW="990360" imgH="241200" progId="Equation.3">
                      <p:embed/>
                    </p:oleObj>
                  </mc:Choice>
                  <mc:Fallback>
                    <p:oleObj name="Equation" r:id="rId15" imgW="990360" imgH="241200" progId="Equation.3">
                      <p:embed/>
                      <p:pic>
                        <p:nvPicPr>
                          <p:cNvPr id="21" name="Object 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630863" y="5230813"/>
                            <a:ext cx="1444625" cy="3524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" name="Freeform 21"/>
              <p:cNvSpPr/>
              <p:nvPr/>
            </p:nvSpPr>
            <p:spPr>
              <a:xfrm>
                <a:off x="6313714" y="4158343"/>
                <a:ext cx="794657" cy="957943"/>
              </a:xfrm>
              <a:custGeom>
                <a:avLst/>
                <a:gdLst>
                  <a:gd name="connsiteX0" fmla="*/ 0 w 794657"/>
                  <a:gd name="connsiteY0" fmla="*/ 0 h 957943"/>
                  <a:gd name="connsiteX1" fmla="*/ 43543 w 794657"/>
                  <a:gd name="connsiteY1" fmla="*/ 293914 h 957943"/>
                  <a:gd name="connsiteX2" fmla="*/ 43543 w 794657"/>
                  <a:gd name="connsiteY2" fmla="*/ 293914 h 957943"/>
                  <a:gd name="connsiteX3" fmla="*/ 337457 w 794657"/>
                  <a:gd name="connsiteY3" fmla="*/ 217714 h 957943"/>
                  <a:gd name="connsiteX4" fmla="*/ 315686 w 794657"/>
                  <a:gd name="connsiteY4" fmla="*/ 631371 h 957943"/>
                  <a:gd name="connsiteX5" fmla="*/ 653143 w 794657"/>
                  <a:gd name="connsiteY5" fmla="*/ 631371 h 957943"/>
                  <a:gd name="connsiteX6" fmla="*/ 653143 w 794657"/>
                  <a:gd name="connsiteY6" fmla="*/ 881743 h 957943"/>
                  <a:gd name="connsiteX7" fmla="*/ 794657 w 794657"/>
                  <a:gd name="connsiteY7" fmla="*/ 957943 h 957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4657" h="957943">
                    <a:moveTo>
                      <a:pt x="0" y="0"/>
                    </a:moveTo>
                    <a:lnTo>
                      <a:pt x="43543" y="293914"/>
                    </a:lnTo>
                    <a:lnTo>
                      <a:pt x="43543" y="293914"/>
                    </a:lnTo>
                    <a:cubicBezTo>
                      <a:pt x="92529" y="281214"/>
                      <a:pt x="292100" y="161471"/>
                      <a:pt x="337457" y="217714"/>
                    </a:cubicBezTo>
                    <a:cubicBezTo>
                      <a:pt x="382814" y="273957"/>
                      <a:pt x="263072" y="562428"/>
                      <a:pt x="315686" y="631371"/>
                    </a:cubicBezTo>
                    <a:cubicBezTo>
                      <a:pt x="368300" y="700314"/>
                      <a:pt x="596900" y="589642"/>
                      <a:pt x="653143" y="631371"/>
                    </a:cubicBezTo>
                    <a:cubicBezTo>
                      <a:pt x="709386" y="673100"/>
                      <a:pt x="629557" y="827314"/>
                      <a:pt x="653143" y="881743"/>
                    </a:cubicBezTo>
                    <a:cubicBezTo>
                      <a:pt x="676729" y="936172"/>
                      <a:pt x="665843" y="879929"/>
                      <a:pt x="794657" y="957943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268870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7335839" y="1071563"/>
            <a:ext cx="384175" cy="2397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9" name="18 Dikdörtgen"/>
          <p:cNvSpPr/>
          <p:nvPr/>
        </p:nvSpPr>
        <p:spPr>
          <a:xfrm>
            <a:off x="1908175" y="6605588"/>
            <a:ext cx="4356100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tr-TR"/>
          </a:p>
        </p:txBody>
      </p:sp>
      <p:sp>
        <p:nvSpPr>
          <p:cNvPr id="2" name="5 Dikdörtgen"/>
          <p:cNvSpPr/>
          <p:nvPr/>
        </p:nvSpPr>
        <p:spPr>
          <a:xfrm>
            <a:off x="8828089" y="6167439"/>
            <a:ext cx="661987" cy="1476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18437" name="1 Başlık"/>
          <p:cNvSpPr>
            <a:spLocks noGrp="1"/>
          </p:cNvSpPr>
          <p:nvPr>
            <p:ph type="title"/>
          </p:nvPr>
        </p:nvSpPr>
        <p:spPr>
          <a:xfrm>
            <a:off x="1738313" y="625475"/>
            <a:ext cx="8648700" cy="457200"/>
          </a:xfrm>
        </p:spPr>
        <p:txBody>
          <a:bodyPr>
            <a:normAutofit fontScale="90000"/>
          </a:bodyPr>
          <a:lstStyle/>
          <a:p>
            <a:r>
              <a:rPr lang="tr-TR" sz="2800" b="1"/>
              <a:t>EXAMPLE - 1</a:t>
            </a:r>
          </a:p>
        </p:txBody>
      </p:sp>
      <p:sp>
        <p:nvSpPr>
          <p:cNvPr id="18438" name="Text Box 17"/>
          <p:cNvSpPr txBox="1">
            <a:spLocks noChangeArrowheads="1"/>
          </p:cNvSpPr>
          <p:nvPr/>
        </p:nvSpPr>
        <p:spPr bwMode="auto">
          <a:xfrm>
            <a:off x="1666875" y="142876"/>
            <a:ext cx="885825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sz="2800" b="1">
                <a:cs typeface="Times New Roman" pitchFamily="18" charset="0"/>
              </a:rPr>
              <a:t>CHAPTER 2 – FORCE SYSTEMS</a:t>
            </a:r>
            <a:endParaRPr lang="en-US" sz="2800" b="1">
              <a:solidFill>
                <a:srgbClr val="FFFFFF"/>
              </a:solidFill>
              <a:cs typeface="Times New Roman" pitchFamily="18" charset="0"/>
            </a:endParaRPr>
          </a:p>
        </p:txBody>
      </p:sp>
      <p:pic>
        <p:nvPicPr>
          <p:cNvPr id="1843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1112838"/>
            <a:ext cx="2798762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1246189"/>
            <a:ext cx="4249737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1700214"/>
            <a:ext cx="276701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2562226"/>
            <a:ext cx="86677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6308726"/>
            <a:ext cx="56880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7969B-4FB8-4F2C-9F63-6A484F975797}" type="datetime1">
              <a:rPr lang="en-US" smtClean="0"/>
              <a:t>6/20/2016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6AA9E-39C1-42A1-B6DE-2BD334730A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8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1090</TotalTime>
  <Words>1467</Words>
  <Application>Microsoft Office PowerPoint</Application>
  <PresentationFormat>Widescreen</PresentationFormat>
  <Paragraphs>348</Paragraphs>
  <Slides>45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Agency FB</vt:lpstr>
      <vt:lpstr>Algerian</vt:lpstr>
      <vt:lpstr>Arial</vt:lpstr>
      <vt:lpstr>Calibri</vt:lpstr>
      <vt:lpstr>Calibri Light</vt:lpstr>
      <vt:lpstr>Times New Roman</vt:lpstr>
      <vt:lpstr>Office Theme</vt:lpstr>
      <vt:lpstr>Equation</vt:lpstr>
      <vt:lpstr>معادلة</vt:lpstr>
      <vt:lpstr>STATICS (ENGINEERING MECHANICS-I)</vt:lpstr>
      <vt:lpstr>Objectives</vt:lpstr>
      <vt:lpstr>Force Systems</vt:lpstr>
      <vt:lpstr> Two-Dimensional Force Systems (Addition of two Forces)</vt:lpstr>
      <vt:lpstr>Two-Dimensional Force Systems (Force Components)</vt:lpstr>
      <vt:lpstr>Law of sines and cosines</vt:lpstr>
      <vt:lpstr>Problem-1</vt:lpstr>
      <vt:lpstr>Solution</vt:lpstr>
      <vt:lpstr>EXAMPLE - 1</vt:lpstr>
      <vt:lpstr>PowerPoint Presentation</vt:lpstr>
      <vt:lpstr>Problem-2</vt:lpstr>
      <vt:lpstr>  Solution</vt:lpstr>
      <vt:lpstr>Alternative Solution</vt:lpstr>
      <vt:lpstr>EXAMPLE - 2</vt:lpstr>
      <vt:lpstr>PowerPoint Presentation</vt:lpstr>
      <vt:lpstr>Moment</vt:lpstr>
      <vt:lpstr>Moment</vt:lpstr>
      <vt:lpstr>Moment about a Point</vt:lpstr>
      <vt:lpstr>Moment: Vector Definition</vt:lpstr>
      <vt:lpstr> Clockwise and Counterclockwise moments: </vt:lpstr>
      <vt:lpstr>Zero moments</vt:lpstr>
      <vt:lpstr>Varignon’s Theorem</vt:lpstr>
      <vt:lpstr>Problems</vt:lpstr>
      <vt:lpstr>PowerPoint Presentation</vt:lpstr>
      <vt:lpstr>PowerPoint Presentation</vt:lpstr>
      <vt:lpstr>PowerPoint Presentation</vt:lpstr>
      <vt:lpstr>PowerPoint Presentation</vt:lpstr>
      <vt:lpstr>Couple and Couple Moment</vt:lpstr>
      <vt:lpstr>Couple Moment</vt:lpstr>
      <vt:lpstr>Vector</vt:lpstr>
      <vt:lpstr>Equivalent Couples</vt:lpstr>
      <vt:lpstr>Force-Couple Systems</vt:lpstr>
      <vt:lpstr>Counterclockwise and Clockwise couples</vt:lpstr>
      <vt:lpstr>Problem-1</vt:lpstr>
      <vt:lpstr>PowerPoint Presentation</vt:lpstr>
      <vt:lpstr>PowerPoint Presentation</vt:lpstr>
      <vt:lpstr>Problem-2</vt:lpstr>
      <vt:lpstr>PowerPoint Presentation</vt:lpstr>
      <vt:lpstr>Problem-3</vt:lpstr>
      <vt:lpstr>PowerPoint Presentation</vt:lpstr>
      <vt:lpstr>PowerPoint Presentation</vt:lpstr>
      <vt:lpstr>Problem-4</vt:lpstr>
      <vt:lpstr>PowerPoint Presentation</vt:lpstr>
      <vt:lpstr>Problem</vt:lpstr>
      <vt:lpstr>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STATICS (ENGINEERING MECHANICS-I)</dc:title>
  <dc:creator>user</dc:creator>
  <cp:lastModifiedBy>user</cp:lastModifiedBy>
  <cp:revision>22</cp:revision>
  <dcterms:created xsi:type="dcterms:W3CDTF">2016-06-18T23:43:22Z</dcterms:created>
  <dcterms:modified xsi:type="dcterms:W3CDTF">2016-06-19T23:42:21Z</dcterms:modified>
</cp:coreProperties>
</file>