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509E0-E675-4A0A-AD49-93D3CBB4367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55289-7B9F-4217-942F-DA462A4A2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2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883" indent="-285724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2898" indent="-22858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057" indent="-22858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217" indent="-22858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05C282-263B-41F5-BDC9-323D66BE53A3}" type="slidenum">
              <a:rPr lang="x-none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1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3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1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5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0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4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9450F-208A-45D3-9B9A-9E1C7BABF06B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0ECAA-5E6A-4200-9B15-B60F27ABE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5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185988"/>
            <a:ext cx="3590925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182813"/>
            <a:ext cx="352425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92350" y="5899150"/>
            <a:ext cx="4786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/>
              <a:t>P + Q + S  =  (P + Q) + S = P + (Q + S)</a:t>
            </a:r>
            <a:r>
              <a:rPr lang="tr-TR" b="1"/>
              <a:t>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This is the </a:t>
            </a:r>
            <a:r>
              <a:rPr lang="tr-TR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ssociative Law of Vector Addition</a:t>
            </a:r>
          </a:p>
        </p:txBody>
      </p:sp>
      <p:sp>
        <p:nvSpPr>
          <p:cNvPr id="14342" name="13 Dikdörtgen"/>
          <p:cNvSpPr>
            <a:spLocks noChangeArrowheads="1"/>
          </p:cNvSpPr>
          <p:nvPr/>
        </p:nvSpPr>
        <p:spPr bwMode="auto">
          <a:xfrm>
            <a:off x="571500" y="963613"/>
            <a:ext cx="7858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u="sng"/>
              <a:t>Polygon Rule:</a:t>
            </a:r>
            <a:endParaRPr lang="tr-TR" b="1" u="sng"/>
          </a:p>
          <a:p>
            <a:r>
              <a:rPr lang="en-GB"/>
              <a:t>can be used for the addition of more than two vectors.  Two vectors are actually summed and added to the third and so on...</a:t>
            </a:r>
          </a:p>
        </p:txBody>
      </p:sp>
    </p:spTree>
    <p:extLst>
      <p:ext uri="{BB962C8B-B14F-4D97-AF65-F5344CB8AC3E}">
        <p14:creationId xmlns:p14="http://schemas.microsoft.com/office/powerpoint/2010/main" val="212899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014413"/>
            <a:ext cx="7505700" cy="5492750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39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1212850"/>
            <a:ext cx="7858125" cy="5095875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90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7"/>
          <p:cNvSpPr txBox="1">
            <a:spLocks noChangeArrowheads="1"/>
          </p:cNvSpPr>
          <p:nvPr/>
        </p:nvSpPr>
        <p:spPr bwMode="auto">
          <a:xfrm>
            <a:off x="142875" y="142875"/>
            <a:ext cx="885825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800" b="1">
                <a:cs typeface="Times New Roman" charset="0"/>
              </a:rPr>
              <a:t>CHAPTER 2 – FORCE SYSTEMS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sz="2400" b="1">
                <a:cs typeface="Times New Roman" charset="0"/>
              </a:rPr>
              <a:t>(RESULTANT OF VECTORS)</a:t>
            </a:r>
            <a:endParaRPr lang="en-US" sz="2400" b="1">
              <a:solidFill>
                <a:srgbClr val="FFFFFF"/>
              </a:solidFill>
              <a:cs typeface="Times New Roman" charset="0"/>
            </a:endParaRPr>
          </a:p>
        </p:txBody>
      </p:sp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12875"/>
            <a:ext cx="19716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12875"/>
            <a:ext cx="20796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3286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41763"/>
            <a:ext cx="4681538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702AFCAF-7DBC-4CC5-BE63-70A054C6DB30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14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3318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884613"/>
            <a:ext cx="6394450" cy="5302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516438"/>
            <a:ext cx="42037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92675"/>
            <a:ext cx="196373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566738"/>
            <a:ext cx="65055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Dikdörtgen"/>
          <p:cNvSpPr/>
          <p:nvPr/>
        </p:nvSpPr>
        <p:spPr>
          <a:xfrm>
            <a:off x="2700338" y="1955800"/>
            <a:ext cx="4895850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1125538" y="2193925"/>
            <a:ext cx="1617662" cy="19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2159000" y="2278063"/>
            <a:ext cx="3327400" cy="1349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51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149E7E3B-3DAC-4884-8816-626678BBE4A8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15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342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92138"/>
            <a:ext cx="83883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3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2B763EC2-EAA8-43B7-8E99-1A20F8A7754C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16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366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550863"/>
            <a:ext cx="78073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4721225"/>
            <a:ext cx="36766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35D0015F-ECB4-4975-B96F-932A84B3E185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17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6390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11175"/>
            <a:ext cx="82867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420938"/>
            <a:ext cx="828675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4592638"/>
            <a:ext cx="515937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Yuvarlatılmış Dikdörtgen"/>
          <p:cNvSpPr/>
          <p:nvPr/>
        </p:nvSpPr>
        <p:spPr>
          <a:xfrm>
            <a:off x="3867150" y="3775075"/>
            <a:ext cx="1736725" cy="914400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0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E3BAB994-E544-448E-805E-EA5A7817A35A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18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7414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6050"/>
            <a:ext cx="638492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643063"/>
            <a:ext cx="2332037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Düz Bağlayıcı"/>
          <p:cNvCxnSpPr/>
          <p:nvPr/>
        </p:nvCxnSpPr>
        <p:spPr>
          <a:xfrm>
            <a:off x="2690813" y="2155825"/>
            <a:ext cx="3057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Yuvarlatılmış Dikdörtgen"/>
          <p:cNvSpPr/>
          <p:nvPr/>
        </p:nvSpPr>
        <p:spPr>
          <a:xfrm>
            <a:off x="3055938" y="2338388"/>
            <a:ext cx="1071562" cy="365125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0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78B3A1B8-7F33-4D2B-AA64-5324BF58E7C6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19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8438" name="Text Box 24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774700"/>
            <a:ext cx="8624887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Düz Bağlayıcı"/>
          <p:cNvCxnSpPr/>
          <p:nvPr/>
        </p:nvCxnSpPr>
        <p:spPr>
          <a:xfrm>
            <a:off x="3122613" y="1214438"/>
            <a:ext cx="4467225" cy="39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Yuvarlatılmış Dikdörtgen"/>
          <p:cNvSpPr/>
          <p:nvPr/>
        </p:nvSpPr>
        <p:spPr>
          <a:xfrm>
            <a:off x="2220913" y="1803400"/>
            <a:ext cx="4949825" cy="495300"/>
          </a:xfrm>
          <a:prstGeom prst="roundRect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176338" y="3709988"/>
            <a:ext cx="365125" cy="365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3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STATICS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(ENGINEERING MECHANICS-I)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 smtClean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Lecture #</a:t>
            </a:r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  <a:cs typeface="Times New Roman" pitchFamily="18" charset="0"/>
              </a:rPr>
              <a:t>2</a:t>
            </a:r>
          </a:p>
          <a:p>
            <a:r>
              <a:rPr lang="en-US" sz="3200" cap="none" dirty="0" smtClean="0">
                <a:solidFill>
                  <a:schemeClr val="tx1"/>
                </a:solidFill>
                <a:latin typeface="Agency FB" pitchFamily="34" charset="0"/>
                <a:ea typeface="+mj-ea"/>
                <a:cs typeface="+mj-cs"/>
              </a:rPr>
              <a:t>Vectors</a:t>
            </a:r>
            <a:endParaRPr lang="x-none" sz="3200" cap="none" dirty="0">
              <a:solidFill>
                <a:schemeClr val="tx1"/>
              </a:solidFill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5E8E-A307-41ED-A185-2E52AFF54DFF}" type="datetime4">
              <a:rPr lang="en-US" smtClean="0"/>
              <a:pPr/>
              <a:t>3/2/2016 February</a:t>
            </a:fld>
            <a:endParaRPr lang="x-non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Fahed Alrshoudi</a:t>
            </a:r>
            <a:endParaRPr lang="x-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x-none" smtClean="0"/>
              <a:pPr/>
              <a:t>2</a:t>
            </a:fld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3419872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7848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86200" y="5562600"/>
            <a:ext cx="419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52800" y="5181600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Dr. </a:t>
            </a:r>
            <a:r>
              <a:rPr lang="en-US" sz="2400" b="1" i="1" cap="none" spc="0" dirty="0" err="1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Fahed</a:t>
            </a:r>
            <a:r>
              <a:rPr lang="en-US" sz="2400" b="1" i="1" cap="none" spc="0" dirty="0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</a:t>
            </a:r>
            <a:r>
              <a:rPr lang="en-US" sz="2400" b="1" i="1" cap="none" spc="0" dirty="0" err="1" smtClean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Alrshoudi</a:t>
            </a:r>
            <a:endParaRPr lang="en-US" sz="2400" b="1" i="1" cap="none" spc="0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4648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086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Objective(s) of the present lecture (#2)</a:t>
            </a:r>
          </a:p>
          <a:p>
            <a:r>
              <a:rPr lang="en-US" sz="2400" dirty="0" smtClean="0"/>
              <a:t>Quantities: Scalars and Vectors</a:t>
            </a:r>
          </a:p>
          <a:p>
            <a:r>
              <a:rPr lang="en-US" sz="2400" dirty="0" smtClean="0"/>
              <a:t> Vector operations</a:t>
            </a:r>
          </a:p>
          <a:p>
            <a:pPr lvl="8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lvl="8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BDDC-3437-4803-8C31-8F5A7D034AF5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Fahed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0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 of the Present lecture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To define scalar and vector quantities</a:t>
            </a:r>
          </a:p>
          <a:p>
            <a:r>
              <a:rPr lang="en-US" sz="3200" i="1" dirty="0" smtClean="0"/>
              <a:t>To provide an overview of most common vector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C53E-DA1E-46D5-871E-E8C68DAB21D3}" type="datetime4">
              <a:rPr lang="en-US" smtClean="0"/>
              <a:pPr/>
              <a:t>3/2/2016 February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GE 201: Dr. Fahed Alrshoudi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07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60EC5062-8542-45FF-8153-80B8A8687EE0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5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223" name="8 Metin kutusu"/>
          <p:cNvSpPr txBox="1">
            <a:spLocks noChangeArrowheads="1"/>
          </p:cNvSpPr>
          <p:nvPr/>
        </p:nvSpPr>
        <p:spPr bwMode="auto">
          <a:xfrm>
            <a:off x="2054225" y="1041400"/>
            <a:ext cx="4686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1"/>
              <a:t>SCALAR QUANTITIES</a:t>
            </a:r>
          </a:p>
        </p:txBody>
      </p:sp>
      <p:sp>
        <p:nvSpPr>
          <p:cNvPr id="9224" name="9 Metin kutusu"/>
          <p:cNvSpPr txBox="1">
            <a:spLocks noChangeArrowheads="1"/>
          </p:cNvSpPr>
          <p:nvPr/>
        </p:nvSpPr>
        <p:spPr bwMode="auto">
          <a:xfrm>
            <a:off x="858838" y="1830388"/>
            <a:ext cx="751681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800" b="1"/>
              <a:t>A scalar is a quantity that has only magnitude, either positive or negative.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tr-TR" altLang="en-US" sz="2800"/>
              <a:t>For example; mass, length, area, volume and speed are the scalar quantities frequently used in Statics.</a:t>
            </a:r>
          </a:p>
          <a:p>
            <a:pPr eaLnBrk="1" hangingPunct="1"/>
            <a:endParaRPr lang="tr-TR" altLang="en-US" sz="2800"/>
          </a:p>
          <a:p>
            <a:pPr eaLnBrk="1" hangingPunct="1"/>
            <a:r>
              <a:rPr lang="tr-TR" altLang="en-US" sz="2800"/>
              <a:t>Scalars are indicated by letters in </a:t>
            </a:r>
            <a:r>
              <a:rPr lang="tr-TR" altLang="en-US" sz="2800" i="1"/>
              <a:t>Itallic </a:t>
            </a:r>
            <a:r>
              <a:rPr lang="tr-TR" altLang="en-US" sz="2800"/>
              <a:t>type, such as the scalar ‘</a:t>
            </a:r>
            <a:r>
              <a:rPr lang="tr-TR" altLang="en-US" sz="2800" i="1"/>
              <a:t>A</a:t>
            </a:r>
            <a:r>
              <a:rPr lang="tr-TR" altLang="en-US" sz="2800"/>
              <a:t>’.</a:t>
            </a:r>
          </a:p>
        </p:txBody>
      </p:sp>
      <p:sp>
        <p:nvSpPr>
          <p:cNvPr id="9225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b="1" smtClean="0"/>
              <a:t>Scalars and Vectors</a:t>
            </a:r>
          </a:p>
        </p:txBody>
      </p:sp>
    </p:spTree>
    <p:extLst>
      <p:ext uri="{BB962C8B-B14F-4D97-AF65-F5344CB8AC3E}">
        <p14:creationId xmlns:p14="http://schemas.microsoft.com/office/powerpoint/2010/main" val="9297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Slayt Numarası Yer Tutucusu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FF9933"/>
                </a:solidFill>
                <a:latin typeface="Arial" charset="0"/>
              </a:rPr>
              <a:t>1 - </a:t>
            </a:r>
            <a:fld id="{AE9BBC23-ACB5-4272-8FC9-F05691BC6292}" type="slidenum">
              <a:rPr lang="x-none" altLang="en-US" sz="1200" smtClean="0">
                <a:solidFill>
                  <a:srgbClr val="FF9933"/>
                </a:solidFill>
                <a:latin typeface="Arial" charset="0"/>
                <a:cs typeface="Arial" charset="0"/>
              </a:rPr>
              <a:pPr eaLnBrk="1" hangingPunct="1"/>
              <a:t>6</a:t>
            </a:fld>
            <a:endParaRPr lang="en-US" altLang="en-US" sz="12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5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7" name="8 Metin kutusu"/>
          <p:cNvSpPr txBox="1">
            <a:spLocks noChangeArrowheads="1"/>
          </p:cNvSpPr>
          <p:nvPr/>
        </p:nvSpPr>
        <p:spPr bwMode="auto">
          <a:xfrm>
            <a:off x="2152650" y="1068388"/>
            <a:ext cx="4941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3200" b="1"/>
              <a:t>VECTOR  QUANTITIES</a:t>
            </a:r>
          </a:p>
        </p:txBody>
      </p:sp>
      <p:sp>
        <p:nvSpPr>
          <p:cNvPr id="10248" name="9 Metin kutusu"/>
          <p:cNvSpPr txBox="1">
            <a:spLocks noChangeArrowheads="1"/>
          </p:cNvSpPr>
          <p:nvPr/>
        </p:nvSpPr>
        <p:spPr bwMode="auto">
          <a:xfrm>
            <a:off x="401638" y="1857375"/>
            <a:ext cx="859155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altLang="en-US" sz="2600" b="1"/>
              <a:t>A vector is a quantity that has both a magnitude and a direction.</a:t>
            </a:r>
          </a:p>
          <a:p>
            <a:pPr eaLnBrk="1" hangingPunct="1"/>
            <a:endParaRPr lang="tr-TR" altLang="en-US" sz="2600"/>
          </a:p>
          <a:p>
            <a:pPr eaLnBrk="1" hangingPunct="1"/>
            <a:r>
              <a:rPr lang="tr-TR" altLang="en-US" sz="2600"/>
              <a:t>For example; weight, force, moment, position, velocity and acceleration are the vector quantities frequently used in Statics.</a:t>
            </a:r>
          </a:p>
          <a:p>
            <a:pPr eaLnBrk="1" hangingPunct="1"/>
            <a:endParaRPr lang="tr-TR" altLang="en-US" sz="2600"/>
          </a:p>
          <a:p>
            <a:pPr eaLnBrk="1" hangingPunct="1"/>
            <a:r>
              <a:rPr lang="tr-TR" altLang="en-US" sz="2600"/>
              <a:t>Vectors are indicated by bold letters, such as ‘</a:t>
            </a:r>
            <a:r>
              <a:rPr lang="tr-TR" altLang="en-US" sz="2600" b="1"/>
              <a:t>A</a:t>
            </a:r>
            <a:r>
              <a:rPr lang="tr-TR" altLang="en-US" sz="2600"/>
              <a:t>’ or  </a:t>
            </a:r>
            <a:r>
              <a:rPr lang="tr-TR" altLang="en-US" sz="2600" b="1"/>
              <a:t>A</a:t>
            </a:r>
          </a:p>
          <a:p>
            <a:pPr eaLnBrk="1" hangingPunct="1"/>
            <a:endParaRPr lang="tr-TR" altLang="en-US" sz="2600"/>
          </a:p>
          <a:p>
            <a:pPr eaLnBrk="1" hangingPunct="1"/>
            <a:r>
              <a:rPr lang="tr-TR" altLang="en-US" sz="2600"/>
              <a:t>The magnitude of a vector is always a positive quantity and is symbolized in </a:t>
            </a:r>
            <a:r>
              <a:rPr lang="tr-TR" altLang="en-US" sz="2600" i="1"/>
              <a:t>Itallic</a:t>
            </a:r>
            <a:r>
              <a:rPr lang="tr-TR" altLang="en-US" sz="2600"/>
              <a:t> type, written as </a:t>
            </a:r>
            <a:r>
              <a:rPr lang="tr-TR" altLang="en-US" sz="2600" i="1"/>
              <a:t>A </a:t>
            </a:r>
            <a:r>
              <a:rPr lang="tr-TR" altLang="en-US" sz="2600"/>
              <a:t>or  A</a:t>
            </a:r>
          </a:p>
        </p:txBody>
      </p:sp>
      <p:cxnSp>
        <p:nvCxnSpPr>
          <p:cNvPr id="12" name="11 Düz Ok Bağlayıcısı"/>
          <p:cNvCxnSpPr/>
          <p:nvPr/>
        </p:nvCxnSpPr>
        <p:spPr>
          <a:xfrm>
            <a:off x="7381875" y="4289425"/>
            <a:ext cx="322263" cy="14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b="1" smtClean="0"/>
              <a:t>Scalars and Vectors</a:t>
            </a:r>
          </a:p>
        </p:txBody>
      </p:sp>
      <p:sp>
        <p:nvSpPr>
          <p:cNvPr id="10251" name="Line 14"/>
          <p:cNvSpPr>
            <a:spLocks noChangeShapeType="1"/>
          </p:cNvSpPr>
          <p:nvPr/>
        </p:nvSpPr>
        <p:spPr bwMode="auto">
          <a:xfrm>
            <a:off x="6354763" y="5588000"/>
            <a:ext cx="19050" cy="236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5"/>
          <p:cNvSpPr>
            <a:spLocks noChangeShapeType="1"/>
          </p:cNvSpPr>
          <p:nvPr/>
        </p:nvSpPr>
        <p:spPr bwMode="auto">
          <a:xfrm>
            <a:off x="6084888" y="5584825"/>
            <a:ext cx="19050" cy="236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r-TR" altLang="en-US" sz="2000" b="1" smtClean="0"/>
              <a:t>Scalars and Vectors</a:t>
            </a:r>
          </a:p>
        </p:txBody>
      </p:sp>
      <p:sp>
        <p:nvSpPr>
          <p:cNvPr id="11267" name="3 Slayt Numarası Yer Tutucusu"/>
          <p:cNvSpPr txBox="1">
            <a:spLocks noGrp="1"/>
          </p:cNvSpPr>
          <p:nvPr/>
        </p:nvSpPr>
        <p:spPr bwMode="auto">
          <a:xfrm>
            <a:off x="7951788" y="6589713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en-US" altLang="en-US" sz="1200" b="1">
                <a:solidFill>
                  <a:srgbClr val="FF9933"/>
                </a:solidFill>
                <a:latin typeface="Arial" charset="0"/>
              </a:rPr>
              <a:t>1 - </a:t>
            </a:r>
            <a:fld id="{CE342A0F-ED0C-4F0A-9011-D6C2A7B02131}" type="slidenum">
              <a:rPr lang="x-none" altLang="en-US" sz="1200" b="1">
                <a:solidFill>
                  <a:srgbClr val="FF9933"/>
                </a:solidFill>
                <a:latin typeface="Arial" charset="0"/>
              </a:rPr>
              <a:pPr algn="r" eaLnBrk="1" hangingPunct="1"/>
              <a:t>7</a:t>
            </a:fld>
            <a:endParaRPr lang="en-US" altLang="en-US" sz="1200" b="1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325" y="1198563"/>
            <a:ext cx="7772400" cy="5124450"/>
          </a:xfrm>
        </p:spPr>
      </p:pic>
      <p:sp>
        <p:nvSpPr>
          <p:cNvPr id="6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7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674688" y="1111250"/>
            <a:ext cx="7991475" cy="5492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17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>
                <a:latin typeface="+mj-lt"/>
              </a:rPr>
              <a:t>1</a:t>
            </a:r>
            <a:r>
              <a:rPr lang="en-US">
                <a:latin typeface="+mj-lt"/>
              </a:rPr>
              <a:t>- </a:t>
            </a:r>
            <a:fld id="{704E3744-1AFC-4B56-98F5-A4607FBF80A5}" type="slidenum">
              <a:rPr lang="x-none">
                <a:latin typeface="+mj-lt"/>
                <a:cs typeface="Arial" charset="0"/>
              </a:rPr>
              <a:pPr>
                <a:defRPr/>
              </a:pPr>
              <a:t>8</a:t>
            </a:fld>
            <a:endParaRPr lang="en-US">
              <a:latin typeface="+mj-lt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000" b="1" smtClean="0"/>
              <a:t>Fundamental Principles</a:t>
            </a:r>
            <a:r>
              <a:rPr lang="tr-TR" altLang="en-US" sz="2000" b="1" smtClean="0"/>
              <a:t> – Paralellogram Law &amp; Transmissibility</a:t>
            </a:r>
            <a:endParaRPr lang="en-US" altLang="en-US" sz="2000" b="1" smtClean="0"/>
          </a:p>
        </p:txBody>
      </p:sp>
      <p:grpSp>
        <p:nvGrpSpPr>
          <p:cNvPr id="21508" name="Group 13"/>
          <p:cNvGrpSpPr>
            <a:grpSpLocks/>
          </p:cNvGrpSpPr>
          <p:nvPr/>
        </p:nvGrpSpPr>
        <p:grpSpPr bwMode="auto">
          <a:xfrm>
            <a:off x="561975" y="4262438"/>
            <a:ext cx="8175625" cy="1768475"/>
            <a:chOff x="225" y="617"/>
            <a:chExt cx="5150" cy="1114"/>
          </a:xfrm>
        </p:grpSpPr>
        <p:pic>
          <p:nvPicPr>
            <p:cNvPr id="21522" name="Picture 4" descr="C:\DOCUME~1\WALTOL~1\LOCALS~1\Temp\\msotw9_temp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617"/>
              <a:ext cx="2126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7"/>
            <p:cNvSpPr txBox="1">
              <a:spLocks noChangeArrowheads="1"/>
            </p:cNvSpPr>
            <p:nvPr/>
          </p:nvSpPr>
          <p:spPr bwMode="auto">
            <a:xfrm>
              <a:off x="225" y="713"/>
              <a:ext cx="281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b="1" i="1" dirty="0"/>
                <a:t>Principle of Transmissibility</a:t>
              </a:r>
              <a:r>
                <a:rPr lang="en-US" altLang="en-US" b="1" dirty="0"/>
                <a:t> </a:t>
              </a:r>
              <a:r>
                <a:rPr lang="en-US" altLang="en-US" dirty="0"/>
                <a:t/>
              </a:r>
              <a:br>
                <a:rPr lang="en-US" altLang="en-US" dirty="0"/>
              </a:br>
              <a:r>
                <a:rPr lang="en-US" altLang="en-US" dirty="0"/>
                <a:t>Conditions of equilibrium or motion are not affected by </a:t>
              </a:r>
              <a:r>
                <a:rPr lang="en-US" altLang="en-US" i="1" dirty="0"/>
                <a:t>transmitting</a:t>
              </a:r>
              <a:r>
                <a:rPr lang="en-US" altLang="en-US" dirty="0"/>
                <a:t> a force along its line of action.</a:t>
              </a:r>
              <a:br>
                <a:rPr lang="en-US" altLang="en-US" dirty="0"/>
              </a:br>
              <a:r>
                <a:rPr lang="en-US" altLang="en-US" dirty="0"/>
                <a:t>NOTE:  </a:t>
              </a:r>
              <a:r>
                <a:rPr lang="en-US" altLang="en-US" b="1" dirty="0"/>
                <a:t>F</a:t>
              </a:r>
              <a:r>
                <a:rPr lang="en-US" altLang="en-US" dirty="0"/>
                <a:t> and </a:t>
              </a:r>
              <a:r>
                <a:rPr lang="en-US" altLang="en-US" b="1" dirty="0"/>
                <a:t>F</a:t>
              </a:r>
              <a:r>
                <a:rPr lang="en-US" altLang="en-US" dirty="0"/>
                <a:t>’ are equivalent forces.</a:t>
              </a:r>
            </a:p>
          </p:txBody>
        </p:sp>
      </p:grpSp>
      <p:sp>
        <p:nvSpPr>
          <p:cNvPr id="13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4" name="6 Dikdörtgen"/>
          <p:cNvSpPr/>
          <p:nvPr/>
        </p:nvSpPr>
        <p:spPr>
          <a:xfrm>
            <a:off x="0" y="6545263"/>
            <a:ext cx="288925" cy="312737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15" name="7 Dikdörtgen"/>
          <p:cNvSpPr/>
          <p:nvPr/>
        </p:nvSpPr>
        <p:spPr>
          <a:xfrm>
            <a:off x="0" y="-14288"/>
            <a:ext cx="280988" cy="590551"/>
          </a:xfrm>
          <a:prstGeom prst="rect">
            <a:avLst/>
          </a:prstGeom>
          <a:solidFill>
            <a:srgbClr val="A45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1512" name="Text Box 15"/>
          <p:cNvSpPr txBox="1">
            <a:spLocks noChangeArrowheads="1"/>
          </p:cNvSpPr>
          <p:nvPr/>
        </p:nvSpPr>
        <p:spPr bwMode="auto">
          <a:xfrm>
            <a:off x="312738" y="0"/>
            <a:ext cx="7904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 b="1">
                <a:solidFill>
                  <a:srgbClr val="FFFFFF"/>
                </a:solidFill>
                <a:cs typeface="Times New Roman" pitchFamily="18" charset="0"/>
              </a:rPr>
              <a:t>ENGINEERING MECHANICS : STATICS</a:t>
            </a:r>
            <a:endParaRPr lang="en-US" altLang="en-US" sz="24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21513" name="Picture 1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-304800"/>
            <a:ext cx="952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6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304800"/>
            <a:ext cx="85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7" descr="A+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-304800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6" name="Rectangle 18"/>
          <p:cNvSpPr>
            <a:spLocks noChangeArrowheads="1"/>
          </p:cNvSpPr>
          <p:nvPr/>
        </p:nvSpPr>
        <p:spPr bwMode="auto">
          <a:xfrm>
            <a:off x="4137025" y="1447800"/>
            <a:ext cx="47815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tr-TR" altLang="en-US"/>
              <a:t>Vectors must obey the </a:t>
            </a:r>
            <a:r>
              <a:rPr lang="en-US" altLang="en-US"/>
              <a:t>parallelogram law</a:t>
            </a:r>
            <a:r>
              <a:rPr lang="tr-TR" altLang="en-US"/>
              <a:t> of combination. This law states that two vectors</a:t>
            </a:r>
          </a:p>
          <a:p>
            <a:pPr eaLnBrk="0" hangingPunct="0"/>
            <a:r>
              <a:rPr lang="tr-TR" altLang="en-US"/>
              <a:t>A and B, treated as free vectors, may be replaced by their equivalent vector (A+B), which is the diagonal of the parelellogram formed by A and B as its two sides, as shown in the figure.</a:t>
            </a:r>
            <a:endParaRPr lang="en-US" altLang="en-US"/>
          </a:p>
        </p:txBody>
      </p:sp>
      <p:pic>
        <p:nvPicPr>
          <p:cNvPr id="21517" name="Picture 1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-304800"/>
            <a:ext cx="952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20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-304800"/>
            <a:ext cx="85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21" descr="A+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-304800"/>
            <a:ext cx="3238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662113"/>
            <a:ext cx="2819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125538"/>
            <a:ext cx="23653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7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8250" y="1014413"/>
            <a:ext cx="6854825" cy="5492750"/>
          </a:xfrm>
          <a:noFill/>
        </p:spPr>
      </p:pic>
      <p:sp>
        <p:nvSpPr>
          <p:cNvPr id="8" name="7 Dikdörtgen"/>
          <p:cNvSpPr/>
          <p:nvPr/>
        </p:nvSpPr>
        <p:spPr>
          <a:xfrm>
            <a:off x="384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19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(4:3)</PresentationFormat>
  <Paragraphs>73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STATICS (ENGINEERING MECHANICS-I)</vt:lpstr>
      <vt:lpstr>Contents</vt:lpstr>
      <vt:lpstr>Objectives of the Present lecture</vt:lpstr>
      <vt:lpstr>Scalars and Vectors</vt:lpstr>
      <vt:lpstr>Scalars and Vectors</vt:lpstr>
      <vt:lpstr>Scalars and Vectors</vt:lpstr>
      <vt:lpstr>Fundamental Principles – Paralellogram Law &amp; Transmissibility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2016-02-03T13:04:56Z</dcterms:created>
  <dcterms:modified xsi:type="dcterms:W3CDTF">2016-02-03T13:05:11Z</dcterms:modified>
</cp:coreProperties>
</file>