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5" r:id="rId4"/>
    <p:sldId id="266" r:id="rId5"/>
    <p:sldId id="267" r:id="rId6"/>
    <p:sldId id="268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84608-A9A5-4280-A224-A97B3084BFC6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A1B5-C7F1-4B79-9B0B-4BD3AE44E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7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7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8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4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9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9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7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5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E410-4D73-415C-A567-30D33093762F}" type="datetimeFigureOut">
              <a:rPr lang="en-US" smtClean="0"/>
              <a:t>23/3/2016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94C35-648B-491F-9B3C-55D634BE8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0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Frames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force members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C53E-DA1E-46D5-871E-E8C68DAB21D3}" type="datetime4">
              <a:rPr lang="en-US" smtClean="0"/>
              <a:pPr/>
              <a:t>23/3/2016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6639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two-force member has forces applied at only two points on the member.</a:t>
            </a:r>
          </a:p>
          <a:p>
            <a:r>
              <a:rPr lang="en-US" dirty="0" smtClean="0"/>
              <a:t>For any two-force member to be in equilibrium:</a:t>
            </a:r>
          </a:p>
          <a:p>
            <a:pPr lvl="1"/>
            <a:r>
              <a:rPr lang="en-US" dirty="0" smtClean="0"/>
              <a:t>The two forces acting on  the member must have the same magnitude;</a:t>
            </a:r>
          </a:p>
          <a:p>
            <a:pPr lvl="1"/>
            <a:r>
              <a:rPr lang="en-US" dirty="0" smtClean="0"/>
              <a:t>Act in opposite directions; and </a:t>
            </a:r>
          </a:p>
          <a:p>
            <a:pPr lvl="1"/>
            <a:r>
              <a:rPr lang="en-US" dirty="0" smtClean="0"/>
              <a:t>Have the same line of action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971800" y="3581400"/>
            <a:ext cx="3352800" cy="2578555"/>
            <a:chOff x="2209800" y="3272970"/>
            <a:chExt cx="4270830" cy="3111955"/>
          </a:xfrm>
        </p:grpSpPr>
        <p:sp>
          <p:nvSpPr>
            <p:cNvPr id="7" name="Block Arc 6"/>
            <p:cNvSpPr/>
            <p:nvPr/>
          </p:nvSpPr>
          <p:spPr>
            <a:xfrm rot="19410111">
              <a:off x="3353763" y="4324972"/>
              <a:ext cx="2133600" cy="1219200"/>
            </a:xfrm>
            <a:prstGeom prst="blockArc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2971800" y="3810000"/>
              <a:ext cx="2667000" cy="1981200"/>
            </a:xfrm>
            <a:prstGeom prst="line">
              <a:avLst/>
            </a:prstGeom>
            <a:ln>
              <a:solidFill>
                <a:srgbClr val="8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 flipV="1">
              <a:off x="2590800" y="5410200"/>
              <a:ext cx="9144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138058" y="3505200"/>
              <a:ext cx="9144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6023430" y="3272970"/>
            <a:ext cx="457200" cy="518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Equation" r:id="rId4" imgW="190440" imgH="215640" progId="Equation.3">
                    <p:embed/>
                  </p:oleObj>
                </mc:Choice>
                <mc:Fallback>
                  <p:oleObj name="Equation" r:id="rId4" imgW="190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3430" y="3272970"/>
                          <a:ext cx="457200" cy="5181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6643" name="Object 3"/>
            <p:cNvGraphicFramePr>
              <a:graphicFrameLocks noChangeAspect="1"/>
            </p:cNvGraphicFramePr>
            <p:nvPr/>
          </p:nvGraphicFramePr>
          <p:xfrm>
            <a:off x="2209800" y="5867400"/>
            <a:ext cx="457200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Equation" r:id="rId6" imgW="190440" imgH="215640" progId="Equation.3">
                    <p:embed/>
                  </p:oleObj>
                </mc:Choice>
                <mc:Fallback>
                  <p:oleObj name="Equation" r:id="rId6" imgW="1904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5867400"/>
                          <a:ext cx="457200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6644" name="Object 4"/>
            <p:cNvGraphicFramePr>
              <a:graphicFrameLocks noChangeAspect="1"/>
            </p:cNvGraphicFramePr>
            <p:nvPr/>
          </p:nvGraphicFramePr>
          <p:xfrm>
            <a:off x="4913996" y="3765097"/>
            <a:ext cx="366713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Equation" r:id="rId8" imgW="152280" imgH="164880" progId="Equation.3">
                    <p:embed/>
                  </p:oleObj>
                </mc:Choice>
                <mc:Fallback>
                  <p:oleObj name="Equation" r:id="rId8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13996" y="3765097"/>
                          <a:ext cx="366713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6645" name="Object 5"/>
            <p:cNvGraphicFramePr>
              <a:graphicFrameLocks noChangeAspect="1"/>
            </p:cNvGraphicFramePr>
            <p:nvPr/>
          </p:nvGraphicFramePr>
          <p:xfrm>
            <a:off x="3142344" y="5134428"/>
            <a:ext cx="366712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Equation" r:id="rId10" imgW="152280" imgH="164880" progId="Equation.3">
                    <p:embed/>
                  </p:oleObj>
                </mc:Choice>
                <mc:Fallback>
                  <p:oleObj name="Equation" r:id="rId10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2344" y="5134428"/>
                          <a:ext cx="366712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755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Multi-force members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C53E-DA1E-46D5-871E-E8C68DAB21D3}" type="datetime4">
              <a:rPr lang="en-US" smtClean="0"/>
              <a:pPr/>
              <a:t>23/3/2016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9875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multi-force member has forces (and/or couple moments) applied at more than two points on the member.</a:t>
            </a:r>
          </a:p>
          <a:p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551193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4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Frames and Machines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C53E-DA1E-46D5-871E-E8C68DAB21D3}" type="datetime4">
              <a:rPr lang="en-US" smtClean="0"/>
              <a:pPr/>
              <a:t>23/3/2016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Frame or Machine: </a:t>
            </a:r>
            <a:r>
              <a:rPr lang="en-US" dirty="0" smtClean="0">
                <a:solidFill>
                  <a:srgbClr val="002060"/>
                </a:solidFill>
              </a:rPr>
              <a:t>A structure is called a frame or machine if at least one of its individual members is a multi-force member. 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Difference between Frame and Machine: </a:t>
            </a:r>
            <a:r>
              <a:rPr lang="en-US" dirty="0" smtClean="0">
                <a:solidFill>
                  <a:srgbClr val="002060"/>
                </a:solidFill>
              </a:rPr>
              <a:t>Frames are structures which are designed to support applied loads  and are usually fixed in position. </a:t>
            </a:r>
            <a:r>
              <a:rPr lang="en-US" dirty="0" smtClean="0"/>
              <a:t>Machines are structures which contain moving parts and are designed to transmit forces or couples from input values to output values.</a:t>
            </a:r>
          </a:p>
          <a:p>
            <a:r>
              <a:rPr lang="en-US" i="1" dirty="0" smtClean="0"/>
              <a:t>In this course we will study only pin-connected frames.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740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Frames and Machines (contd.)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2B96-32B1-418B-AFE6-E220A02ED922}" type="datetime4">
              <a:rPr lang="en-US" smtClean="0"/>
              <a:pPr/>
              <a:t>23/3/2016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976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3810000" cy="34861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685800" y="5562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large crane is a typical example of a frame.</a:t>
            </a:r>
            <a:endParaRPr lang="en-US" dirty="0"/>
          </a:p>
        </p:txBody>
      </p:sp>
      <p:pic>
        <p:nvPicPr>
          <p:cNvPr id="497668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29200" y="2362200"/>
            <a:ext cx="3099757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5105400" y="48006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pliers act as simple machines. Here the applied force on the handle creates a much larger force at the jaws.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6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solve frame problems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0C53E-DA1E-46D5-871E-E8C68DAB21D3}" type="datetime4">
              <a:rPr lang="en-US" smtClean="0"/>
              <a:pPr/>
              <a:t>23/3/2016 March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</a:rPr>
              <a:t>The forces acting on each member of a frame are found by isolating its each member with a free-body diagram and applying the equations of equilibrium.</a:t>
            </a:r>
          </a:p>
          <a:p>
            <a:pPr algn="just"/>
            <a:endParaRPr lang="en-US" dirty="0" smtClean="0">
              <a:solidFill>
                <a:srgbClr val="002060"/>
              </a:solidFill>
            </a:endParaRPr>
          </a:p>
          <a:p>
            <a:pPr algn="just"/>
            <a:r>
              <a:rPr lang="en-US" i="1" dirty="0" smtClean="0"/>
              <a:t>Free body diagram of a member is drawn by drawing its outlined shape and showing all the forces and/or couple moments that act on it.</a:t>
            </a:r>
          </a:p>
          <a:p>
            <a:pPr algn="just"/>
            <a:endParaRPr lang="en-US" dirty="0" smtClean="0">
              <a:solidFill>
                <a:srgbClr val="002060"/>
              </a:solidFill>
            </a:endParaRPr>
          </a:p>
          <a:p>
            <a:pPr algn="just"/>
            <a:r>
              <a:rPr lang="en-US" sz="2800" dirty="0" smtClean="0">
                <a:solidFill>
                  <a:srgbClr val="800000"/>
                </a:solidFill>
              </a:rPr>
              <a:t>The principle of action and reaction must be carefully observed when we represent the forces of interaction on the separate free-body diagrams.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2 Slayt Numarası Yer Tutucusu"/>
          <p:cNvSpPr txBox="1">
            <a:spLocks noGrp="1"/>
          </p:cNvSpPr>
          <p:nvPr/>
        </p:nvSpPr>
        <p:spPr bwMode="auto">
          <a:xfrm>
            <a:off x="7951788" y="6589713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 b="1">
                <a:solidFill>
                  <a:srgbClr val="FF9933"/>
                </a:solidFill>
                <a:latin typeface="Arial" charset="0"/>
              </a:rPr>
              <a:t>6 - </a:t>
            </a:r>
            <a:fld id="{6773FDE1-2ABB-481C-B5D5-5AC0393E8999}" type="slidenum">
              <a:rPr lang="x-none" altLang="en-US" sz="1200" b="1">
                <a:solidFill>
                  <a:srgbClr val="FF9933"/>
                </a:solidFill>
                <a:latin typeface="Arial" charset="0"/>
                <a:cs typeface="Arial" charset="0"/>
              </a:rPr>
              <a:pPr algn="r"/>
              <a:t>7</a:t>
            </a:fld>
            <a:endParaRPr lang="en-US" altLang="en-US" sz="1200" b="1">
              <a:solidFill>
                <a:srgbClr val="FF9933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5138" y="-19228"/>
            <a:ext cx="8229600" cy="93362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Analysis of Frames</a:t>
            </a:r>
          </a:p>
        </p:txBody>
      </p:sp>
      <p:grpSp>
        <p:nvGrpSpPr>
          <p:cNvPr id="35844" name="Group 22"/>
          <p:cNvGrpSpPr>
            <a:grpSpLocks/>
          </p:cNvGrpSpPr>
          <p:nvPr/>
        </p:nvGrpSpPr>
        <p:grpSpPr bwMode="auto">
          <a:xfrm>
            <a:off x="525463" y="962025"/>
            <a:ext cx="8618537" cy="1693863"/>
            <a:chOff x="331" y="606"/>
            <a:chExt cx="5429" cy="1067"/>
          </a:xfrm>
        </p:grpSpPr>
        <p:pic>
          <p:nvPicPr>
            <p:cNvPr id="35859" name="Picture 6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" y="619"/>
              <a:ext cx="1128" cy="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60" name="Text Box 9"/>
            <p:cNvSpPr txBox="1">
              <a:spLocks noChangeArrowheads="1"/>
            </p:cNvSpPr>
            <p:nvPr/>
          </p:nvSpPr>
          <p:spPr bwMode="auto">
            <a:xfrm>
              <a:off x="1706" y="606"/>
              <a:ext cx="4054" cy="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en-US" sz="1900" b="1" i="1"/>
                <a:t>Frames</a:t>
              </a:r>
              <a:r>
                <a:rPr lang="en-US" altLang="en-US" sz="1900" i="1"/>
                <a:t> </a:t>
              </a:r>
              <a:r>
                <a:rPr lang="en-US" altLang="en-US" sz="1900"/>
                <a:t>and </a:t>
              </a:r>
              <a:r>
                <a:rPr lang="en-US" altLang="en-US" sz="1900" b="1" i="1"/>
                <a:t>machines</a:t>
              </a:r>
              <a:r>
                <a:rPr lang="en-US" altLang="en-US" sz="1900"/>
                <a:t> are structures with at least one </a:t>
              </a:r>
              <a:r>
                <a:rPr lang="en-US" altLang="en-US" sz="1900" i="1"/>
                <a:t>multiforce</a:t>
              </a:r>
              <a:r>
                <a:rPr lang="en-US" altLang="en-US" sz="1900"/>
                <a:t> member.  Frames are designed to support loads and are usually stationary (i.e. not moving).  Machines contain moving parts and are designed to transmit and modify forces.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939800" y="2360613"/>
            <a:ext cx="8204200" cy="2216150"/>
            <a:chOff x="592" y="1487"/>
            <a:chExt cx="5168" cy="1396"/>
          </a:xfrm>
        </p:grpSpPr>
        <p:pic>
          <p:nvPicPr>
            <p:cNvPr id="35857" name="Picture 7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" y="1779"/>
              <a:ext cx="771" cy="1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8" name="Text Box 11"/>
            <p:cNvSpPr txBox="1">
              <a:spLocks noChangeArrowheads="1"/>
            </p:cNvSpPr>
            <p:nvPr/>
          </p:nvSpPr>
          <p:spPr bwMode="auto">
            <a:xfrm>
              <a:off x="1706" y="1487"/>
              <a:ext cx="405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en-US"/>
                <a:t>A free body diagram of the complete frame is used to determine the external forces acting on the frame.</a:t>
              </a: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65138" y="3149600"/>
            <a:ext cx="8632825" cy="3244850"/>
            <a:chOff x="293" y="1984"/>
            <a:chExt cx="5438" cy="2044"/>
          </a:xfrm>
        </p:grpSpPr>
        <p:pic>
          <p:nvPicPr>
            <p:cNvPr id="35855" name="Picture 8" descr="C:\DOCUME~1\WALTOL~1\LOCALS~1\Temp\\msotw9_temp0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" y="2946"/>
              <a:ext cx="1348" cy="1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6" name="Text Box 12"/>
            <p:cNvSpPr txBox="1">
              <a:spLocks noChangeArrowheads="1"/>
            </p:cNvSpPr>
            <p:nvPr/>
          </p:nvSpPr>
          <p:spPr bwMode="auto">
            <a:xfrm>
              <a:off x="1706" y="1984"/>
              <a:ext cx="402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7013" indent="-227013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 altLang="en-US"/>
                <a:t>Internal forces are determined by dismembering the frame and creating free-body diagrams for each component.</a:t>
              </a:r>
            </a:p>
          </p:txBody>
        </p:sp>
      </p:grp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708275" y="5822950"/>
            <a:ext cx="6378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Forces between connected components are equal, have the same line of action and opposite sense.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708275" y="3938588"/>
            <a:ext cx="6378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Forces on two force members have known lines of action but unknown magnitude and sense.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708275" y="4727575"/>
            <a:ext cx="62817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Forces on multiforce members have unknown magnitude and line of action.  They must be represented with two unknown components.</a:t>
            </a:r>
          </a:p>
        </p:txBody>
      </p:sp>
      <p:sp>
        <p:nvSpPr>
          <p:cNvPr id="16" name="7 Dikdörtgen"/>
          <p:cNvSpPr/>
          <p:nvPr/>
        </p:nvSpPr>
        <p:spPr>
          <a:xfrm>
            <a:off x="384175" y="6605588"/>
            <a:ext cx="4356100" cy="252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tr-TR"/>
          </a:p>
        </p:txBody>
      </p:sp>
      <p:sp>
        <p:nvSpPr>
          <p:cNvPr id="35854" name="Text Box 20"/>
          <p:cNvSpPr txBox="1">
            <a:spLocks noChangeArrowheads="1"/>
          </p:cNvSpPr>
          <p:nvPr/>
        </p:nvSpPr>
        <p:spPr bwMode="auto">
          <a:xfrm>
            <a:off x="1552575" y="6105525"/>
            <a:ext cx="12668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/>
              <a:t>BE: two-force member</a:t>
            </a:r>
          </a:p>
        </p:txBody>
      </p:sp>
    </p:spTree>
    <p:extLst>
      <p:ext uri="{BB962C8B-B14F-4D97-AF65-F5344CB8AC3E}">
        <p14:creationId xmlns:p14="http://schemas.microsoft.com/office/powerpoint/2010/main" val="5664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http://web.mst.edu/~bestmech/statics/sa/sa/6_4_2_1.htm</a:t>
            </a:r>
          </a:p>
        </p:txBody>
      </p:sp>
    </p:spTree>
    <p:extLst>
      <p:ext uri="{BB962C8B-B14F-4D97-AF65-F5344CB8AC3E}">
        <p14:creationId xmlns:p14="http://schemas.microsoft.com/office/powerpoint/2010/main" val="27392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5922</TotalTime>
  <Words>436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Analysis of Frames</vt:lpstr>
      <vt:lpstr>Two force members</vt:lpstr>
      <vt:lpstr>Multi-force members</vt:lpstr>
      <vt:lpstr>Frames and Machines</vt:lpstr>
      <vt:lpstr>Frames and Machines (contd.)</vt:lpstr>
      <vt:lpstr>How to solve frame problems</vt:lpstr>
      <vt:lpstr>Analysis of Frames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Frames</dc:title>
  <dc:creator>User</dc:creator>
  <cp:lastModifiedBy>User</cp:lastModifiedBy>
  <cp:revision>8</cp:revision>
  <dcterms:created xsi:type="dcterms:W3CDTF">2016-03-01T12:14:17Z</dcterms:created>
  <dcterms:modified xsi:type="dcterms:W3CDTF">2016-03-27T13:45:39Z</dcterms:modified>
</cp:coreProperties>
</file>