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4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6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4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0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6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2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1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2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8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24F5-C59B-44F5-BEA1-FA7622AAB1C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1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24F5-C59B-44F5-BEA1-FA7622AAB1CE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76E95-0A38-41F7-9281-072447DCC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6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5" y="381000"/>
            <a:ext cx="8200572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10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Equilibrium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Statics deals primarily with the description of the force </a:t>
            </a:r>
            <a:r>
              <a:rPr lang="en-US" sz="2400" dirty="0" smtClean="0"/>
              <a:t>conditions </a:t>
            </a:r>
            <a:r>
              <a:rPr lang="en-US" sz="2400" dirty="0" smtClean="0">
                <a:solidFill>
                  <a:srgbClr val="92D050"/>
                </a:solidFill>
              </a:rPr>
              <a:t>necessary </a:t>
            </a:r>
            <a:r>
              <a:rPr lang="en-US" sz="2400" dirty="0">
                <a:solidFill>
                  <a:srgbClr val="92D050"/>
                </a:solidFill>
              </a:rPr>
              <a:t>and sufficient to maintain </a:t>
            </a:r>
            <a:r>
              <a:rPr lang="en-US" sz="2400" dirty="0"/>
              <a:t>the equilibrium of </a:t>
            </a:r>
            <a:r>
              <a:rPr lang="en-US" sz="2400" dirty="0" smtClean="0"/>
              <a:t>engineering structures.</a:t>
            </a:r>
          </a:p>
          <a:p>
            <a:r>
              <a:rPr lang="en-US" sz="2400" dirty="0"/>
              <a:t>This chapter on equilibrium, therefore, constitutes </a:t>
            </a:r>
            <a:r>
              <a:rPr lang="en-US" sz="2400" dirty="0" smtClean="0">
                <a:solidFill>
                  <a:srgbClr val="FF0000"/>
                </a:solidFill>
              </a:rPr>
              <a:t>the most </a:t>
            </a:r>
            <a:r>
              <a:rPr lang="en-US" sz="2400" dirty="0">
                <a:solidFill>
                  <a:srgbClr val="FF0000"/>
                </a:solidFill>
              </a:rPr>
              <a:t>important part of statics</a:t>
            </a:r>
            <a:r>
              <a:rPr lang="en-US" sz="2400" dirty="0"/>
              <a:t>, and the procedures developed </a:t>
            </a:r>
            <a:r>
              <a:rPr lang="en-US" sz="2400" dirty="0" smtClean="0"/>
              <a:t>here form the </a:t>
            </a:r>
            <a:r>
              <a:rPr lang="en-US" sz="2400" dirty="0"/>
              <a:t>basis for solving problems in both statics and dynamics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We </a:t>
            </a:r>
            <a:r>
              <a:rPr lang="en-US" sz="2400" dirty="0" smtClean="0"/>
              <a:t>will make </a:t>
            </a:r>
            <a:r>
              <a:rPr lang="en-US" sz="2400" dirty="0"/>
              <a:t>continual use of the concepts developed in Chapter 2 </a:t>
            </a:r>
            <a:r>
              <a:rPr lang="en-US" sz="2400" dirty="0" smtClean="0"/>
              <a:t>involving forces</a:t>
            </a:r>
            <a:r>
              <a:rPr lang="en-US" sz="2400" dirty="0"/>
              <a:t>, moments, couples, and resultants as we apply the principles </a:t>
            </a:r>
            <a:r>
              <a:rPr lang="en-US" sz="2400" dirty="0" smtClean="0"/>
              <a:t>of equilibrium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208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When a body is in equilibrium, </a:t>
            </a:r>
            <a:r>
              <a:rPr lang="en-US" sz="2400" b="1" u="sng" dirty="0">
                <a:solidFill>
                  <a:srgbClr val="FF0000"/>
                </a:solidFill>
              </a:rPr>
              <a:t>the resultant of </a:t>
            </a:r>
            <a:r>
              <a:rPr lang="en-US" sz="2400" b="1" i="1" u="sng" dirty="0">
                <a:solidFill>
                  <a:srgbClr val="FF0000"/>
                </a:solidFill>
              </a:rPr>
              <a:t>all </a:t>
            </a:r>
            <a:r>
              <a:rPr lang="en-US" sz="2400" b="1" u="sng" dirty="0">
                <a:solidFill>
                  <a:srgbClr val="FF0000"/>
                </a:solidFill>
              </a:rPr>
              <a:t>forces acting </a:t>
            </a:r>
            <a:r>
              <a:rPr lang="en-US" sz="2400" b="1" u="sng" dirty="0" smtClean="0">
                <a:solidFill>
                  <a:srgbClr val="FF0000"/>
                </a:solidFill>
              </a:rPr>
              <a:t>on it </a:t>
            </a:r>
            <a:r>
              <a:rPr lang="en-US" sz="2400" b="1" u="sng" dirty="0">
                <a:solidFill>
                  <a:srgbClr val="FF0000"/>
                </a:solidFill>
              </a:rPr>
              <a:t>is zero</a:t>
            </a:r>
            <a:r>
              <a:rPr lang="en-US" sz="2400" dirty="0"/>
              <a:t>. Thus, the resultant force </a:t>
            </a:r>
            <a:r>
              <a:rPr lang="en-US" sz="2400" b="1" dirty="0"/>
              <a:t>R </a:t>
            </a:r>
            <a:r>
              <a:rPr lang="en-US" sz="2400" dirty="0"/>
              <a:t>and the resultant couple </a:t>
            </a:r>
            <a:r>
              <a:rPr lang="en-US" sz="2400" b="1" dirty="0"/>
              <a:t>M </a:t>
            </a:r>
            <a:r>
              <a:rPr lang="en-US" sz="2400" dirty="0" smtClean="0"/>
              <a:t>are both zero.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010336"/>
              </p:ext>
            </p:extLst>
          </p:nvPr>
        </p:nvGraphicFramePr>
        <p:xfrm>
          <a:off x="2770188" y="2936875"/>
          <a:ext cx="15795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723600" imgH="177480" progId="Equation.3">
                  <p:embed/>
                </p:oleObj>
              </mc:Choice>
              <mc:Fallback>
                <p:oleObj name="Equation" r:id="rId3" imgW="72360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2936875"/>
                        <a:ext cx="15795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931783"/>
              </p:ext>
            </p:extLst>
          </p:nvPr>
        </p:nvGraphicFramePr>
        <p:xfrm>
          <a:off x="2743200" y="3490913"/>
          <a:ext cx="19097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5" imgW="876240" imgH="241200" progId="Equation.3">
                  <p:embed/>
                </p:oleObj>
              </mc:Choice>
              <mc:Fallback>
                <p:oleObj name="Equation" r:id="rId5" imgW="87624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490913"/>
                        <a:ext cx="190976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CC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942817"/>
              </p:ext>
            </p:extLst>
          </p:nvPr>
        </p:nvGraphicFramePr>
        <p:xfrm>
          <a:off x="1905000" y="4495800"/>
          <a:ext cx="360034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7" imgW="1879600" imgH="215900" progId="Equation.3">
                  <p:embed/>
                </p:oleObj>
              </mc:Choice>
              <mc:Fallback>
                <p:oleObj name="Equation" r:id="rId7" imgW="1879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495800"/>
                        <a:ext cx="3600347" cy="412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6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/>
              <a:t>Modeling the Action of Forces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4400"/>
            <a:ext cx="6019800" cy="5334000"/>
          </a:xfrm>
        </p:spPr>
      </p:pic>
    </p:spTree>
    <p:extLst>
      <p:ext uri="{BB962C8B-B14F-4D97-AF65-F5344CB8AC3E}">
        <p14:creationId xmlns:p14="http://schemas.microsoft.com/office/powerpoint/2010/main" val="3995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7162800" cy="5211763"/>
          </a:xfrm>
        </p:spPr>
      </p:pic>
    </p:spTree>
    <p:extLst>
      <p:ext uri="{BB962C8B-B14F-4D97-AF65-F5344CB8AC3E}">
        <p14:creationId xmlns:p14="http://schemas.microsoft.com/office/powerpoint/2010/main" val="35273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/>
              <a:t>Construction of Free-Body Diagrams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5638800" cy="5867400"/>
          </a:xfrm>
        </p:spPr>
      </p:pic>
    </p:spTree>
    <p:extLst>
      <p:ext uri="{BB962C8B-B14F-4D97-AF65-F5344CB8AC3E}">
        <p14:creationId xmlns:p14="http://schemas.microsoft.com/office/powerpoint/2010/main" val="32461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67869"/>
            <a:ext cx="4648199" cy="5856731"/>
          </a:xfrm>
        </p:spPr>
      </p:pic>
    </p:spTree>
    <p:extLst>
      <p:ext uri="{BB962C8B-B14F-4D97-AF65-F5344CB8AC3E}">
        <p14:creationId xmlns:p14="http://schemas.microsoft.com/office/powerpoint/2010/main" val="4765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Categories of Equilibrium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FullSizeRend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00" r="-33400"/>
          <a:stretch>
            <a:fillRect/>
          </a:stretch>
        </p:blipFill>
        <p:spPr>
          <a:xfrm>
            <a:off x="457200" y="1066800"/>
            <a:ext cx="8229600" cy="5410200"/>
          </a:xfrm>
        </p:spPr>
      </p:pic>
    </p:spTree>
    <p:extLst>
      <p:ext uri="{BB962C8B-B14F-4D97-AF65-F5344CB8AC3E}">
        <p14:creationId xmlns:p14="http://schemas.microsoft.com/office/powerpoint/2010/main" val="17832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Two- and Three-Force Members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sz="2400" dirty="0"/>
              <a:t>we see that for such a </a:t>
            </a:r>
            <a:r>
              <a:rPr lang="en-US" sz="2400" i="1" dirty="0"/>
              <a:t>two-force member </a:t>
            </a:r>
            <a:r>
              <a:rPr lang="en-US" sz="2400" dirty="0"/>
              <a:t>to be in equilibrium, the forces must be </a:t>
            </a:r>
            <a:r>
              <a:rPr lang="en-US" sz="2400" i="1" dirty="0">
                <a:solidFill>
                  <a:srgbClr val="FF0000"/>
                </a:solidFill>
              </a:rPr>
              <a:t>equal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i="1" dirty="0">
                <a:solidFill>
                  <a:srgbClr val="FF0000"/>
                </a:solidFill>
              </a:rPr>
              <a:t>opposite</a:t>
            </a:r>
            <a:r>
              <a:rPr lang="en-US" sz="2400" dirty="0">
                <a:solidFill>
                  <a:srgbClr val="FF0000"/>
                </a:solidFill>
              </a:rPr>
              <a:t>, and </a:t>
            </a:r>
            <a:r>
              <a:rPr lang="en-US" sz="2400" i="1" dirty="0">
                <a:solidFill>
                  <a:srgbClr val="FF0000"/>
                </a:solidFill>
              </a:rPr>
              <a:t>collinear</a:t>
            </a:r>
            <a:r>
              <a:rPr lang="en-US" sz="2400" dirty="0"/>
              <a:t>. The shape of the member does not </a:t>
            </a:r>
            <a:r>
              <a:rPr lang="en-US" sz="2400" dirty="0" smtClean="0"/>
              <a:t>affect </a:t>
            </a:r>
            <a:r>
              <a:rPr lang="en-US" sz="2400" dirty="0"/>
              <a:t>this simple requirement. </a:t>
            </a:r>
          </a:p>
          <a:p>
            <a:r>
              <a:rPr lang="en-US" sz="2400" dirty="0"/>
              <a:t>we consider the weights of the members to be negligible compared with the applied forces. </a:t>
            </a:r>
          </a:p>
          <a:p>
            <a:r>
              <a:rPr lang="en-US" sz="2400" dirty="0" smtClean="0"/>
              <a:t>At the three-force member, We </a:t>
            </a:r>
            <a:r>
              <a:rPr lang="en-US" sz="2400" dirty="0"/>
              <a:t>see that equilibrium requires the lines of action of the three forces to be </a:t>
            </a:r>
            <a:r>
              <a:rPr lang="en-US" sz="2400" i="1" dirty="0"/>
              <a:t>concurrent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pic>
        <p:nvPicPr>
          <p:cNvPr id="4" name="Picture 3" descr="FullSizeRen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92144"/>
            <a:ext cx="3300979" cy="2684856"/>
          </a:xfrm>
          <a:prstGeom prst="rect">
            <a:avLst/>
          </a:prstGeom>
        </p:spPr>
      </p:pic>
      <p:pic>
        <p:nvPicPr>
          <p:cNvPr id="5" name="Picture 4" descr="IMG_487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81400"/>
            <a:ext cx="2590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208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Equilibrium</vt:lpstr>
      <vt:lpstr>Equilibrium</vt:lpstr>
      <vt:lpstr>Equilibrium</vt:lpstr>
      <vt:lpstr>Modeling the Action of Forces</vt:lpstr>
      <vt:lpstr>PowerPoint Presentation</vt:lpstr>
      <vt:lpstr>Construction of Free-Body Diagrams</vt:lpstr>
      <vt:lpstr>PowerPoint Presentation</vt:lpstr>
      <vt:lpstr>Categories of Equilibrium  </vt:lpstr>
      <vt:lpstr>Two- and Three-Force Members  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Equilibrium</dc:title>
  <dc:creator>User</dc:creator>
  <cp:lastModifiedBy>User</cp:lastModifiedBy>
  <cp:revision>15</cp:revision>
  <dcterms:created xsi:type="dcterms:W3CDTF">2016-02-09T10:28:31Z</dcterms:created>
  <dcterms:modified xsi:type="dcterms:W3CDTF">2016-02-10T11:22:31Z</dcterms:modified>
</cp:coreProperties>
</file>