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77" r:id="rId4"/>
    <p:sldId id="259" r:id="rId5"/>
    <p:sldId id="278" r:id="rId6"/>
    <p:sldId id="261" r:id="rId7"/>
    <p:sldId id="279" r:id="rId8"/>
    <p:sldId id="262" r:id="rId9"/>
    <p:sldId id="263" r:id="rId10"/>
    <p:sldId id="264" r:id="rId11"/>
    <p:sldId id="265" r:id="rId12"/>
    <p:sldId id="269" r:id="rId13"/>
    <p:sldId id="270" r:id="rId14"/>
    <p:sldId id="271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image" Target="../media/image36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12" Type="http://schemas.openxmlformats.org/officeDocument/2006/relationships/image" Target="../media/image23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11" Type="http://schemas.openxmlformats.org/officeDocument/2006/relationships/image" Target="../media/image35.wmf"/><Relationship Id="rId5" Type="http://schemas.openxmlformats.org/officeDocument/2006/relationships/image" Target="../media/image29.wmf"/><Relationship Id="rId10" Type="http://schemas.openxmlformats.org/officeDocument/2006/relationships/image" Target="../media/image34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Relationship Id="rId14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978D5-1A44-A542-9C0E-21A5A115FF92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2E68F-5714-4E4E-B5E7-315FED8C5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63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title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341E8-EBA3-41B3-A002-218A6D0FA36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97641-DC61-432F-94BC-511F5C73AD8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8F56-5CDC-5F44-9FD6-76840B922BF8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56E9-AB87-2141-AEBE-49F9BF384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7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8F56-5CDC-5F44-9FD6-76840B922BF8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56E9-AB87-2141-AEBE-49F9BF384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73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8F56-5CDC-5F44-9FD6-76840B922BF8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56E9-AB87-2141-AEBE-49F9BF384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0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8F56-5CDC-5F44-9FD6-76840B922BF8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56E9-AB87-2141-AEBE-49F9BF384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3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8F56-5CDC-5F44-9FD6-76840B922BF8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56E9-AB87-2141-AEBE-49F9BF384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8F56-5CDC-5F44-9FD6-76840B922BF8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56E9-AB87-2141-AEBE-49F9BF384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81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8F56-5CDC-5F44-9FD6-76840B922BF8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56E9-AB87-2141-AEBE-49F9BF384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73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8F56-5CDC-5F44-9FD6-76840B922BF8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56E9-AB87-2141-AEBE-49F9BF384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8F56-5CDC-5F44-9FD6-76840B922BF8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56E9-AB87-2141-AEBE-49F9BF384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3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8F56-5CDC-5F44-9FD6-76840B922BF8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56E9-AB87-2141-AEBE-49F9BF384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76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8F56-5CDC-5F44-9FD6-76840B922BF8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56E9-AB87-2141-AEBE-49F9BF384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76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D8F56-5CDC-5F44-9FD6-76840B922BF8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E56E9-AB87-2141-AEBE-49F9BF384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32.wmf"/><Relationship Id="rId26" Type="http://schemas.openxmlformats.org/officeDocument/2006/relationships/oleObject" Target="../embeddings/oleObject25.bin"/><Relationship Id="rId3" Type="http://schemas.openxmlformats.org/officeDocument/2006/relationships/oleObject" Target="../embeddings/oleObject14.bin"/><Relationship Id="rId21" Type="http://schemas.openxmlformats.org/officeDocument/2006/relationships/oleObject" Target="../embeddings/oleObject23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21.bin"/><Relationship Id="rId25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wmf"/><Relationship Id="rId20" Type="http://schemas.openxmlformats.org/officeDocument/2006/relationships/image" Target="../media/image33.wmf"/><Relationship Id="rId29" Type="http://schemas.openxmlformats.org/officeDocument/2006/relationships/image" Target="../media/image36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8.bin"/><Relationship Id="rId24" Type="http://schemas.openxmlformats.org/officeDocument/2006/relationships/image" Target="../media/image35.wmf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23" Type="http://schemas.openxmlformats.org/officeDocument/2006/relationships/oleObject" Target="../embeddings/oleObject24.bin"/><Relationship Id="rId28" Type="http://schemas.openxmlformats.org/officeDocument/2006/relationships/oleObject" Target="../embeddings/oleObject26.bin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22.bin"/><Relationship Id="rId31" Type="http://schemas.openxmlformats.org/officeDocument/2006/relationships/image" Target="../media/image37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30.wmf"/><Relationship Id="rId22" Type="http://schemas.openxmlformats.org/officeDocument/2006/relationships/image" Target="../media/image34.wmf"/><Relationship Id="rId27" Type="http://schemas.openxmlformats.org/officeDocument/2006/relationships/image" Target="../media/image23.wmf"/><Relationship Id="rId30" Type="http://schemas.openxmlformats.org/officeDocument/2006/relationships/oleObject" Target="../embeddings/oleObject27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8.jpeg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jpeg"/><Relationship Id="rId11" Type="http://schemas.openxmlformats.org/officeDocument/2006/relationships/oleObject" Target="../embeddings/oleObject30.bin"/><Relationship Id="rId5" Type="http://schemas.openxmlformats.org/officeDocument/2006/relationships/image" Target="../media/image43.jpeg"/><Relationship Id="rId10" Type="http://schemas.openxmlformats.org/officeDocument/2006/relationships/image" Target="../media/image40.wmf"/><Relationship Id="rId4" Type="http://schemas.openxmlformats.org/officeDocument/2006/relationships/image" Target="../media/image42.jpeg"/><Relationship Id="rId9" Type="http://schemas.openxmlformats.org/officeDocument/2006/relationships/oleObject" Target="../embeddings/oleObject2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38.jpeg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47.wmf"/><Relationship Id="rId4" Type="http://schemas.openxmlformats.org/officeDocument/2006/relationships/image" Target="../media/image43.jpeg"/><Relationship Id="rId9" Type="http://schemas.openxmlformats.org/officeDocument/2006/relationships/oleObject" Target="../embeddings/oleObject3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11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04800" y="2667000"/>
            <a:ext cx="8686800" cy="1447800"/>
          </a:xfrm>
        </p:spPr>
        <p:txBody>
          <a:bodyPr>
            <a:noAutofit/>
          </a:bodyPr>
          <a:lstStyle/>
          <a:p>
            <a:endParaRPr lang="en-US" sz="1800" dirty="0" smtClean="0">
              <a:solidFill>
                <a:srgbClr val="C00000"/>
              </a:solidFill>
              <a:latin typeface="Algerian" pitchFamily="82" charset="0"/>
            </a:endParaRPr>
          </a:p>
          <a:p>
            <a:r>
              <a:rPr lang="en-US" sz="3200" cap="none" dirty="0" smtClean="0">
                <a:solidFill>
                  <a:schemeClr val="tx1"/>
                </a:solidFill>
                <a:latin typeface="Agency FB" pitchFamily="34" charset="0"/>
                <a:ea typeface="+mj-ea"/>
                <a:cs typeface="+mj-cs"/>
              </a:rPr>
              <a:t>Beams-External </a:t>
            </a:r>
            <a:r>
              <a:rPr lang="en-US" sz="3200" cap="none" dirty="0" smtClean="0">
                <a:solidFill>
                  <a:schemeClr val="tx1"/>
                </a:solidFill>
                <a:latin typeface="Agency FB" pitchFamily="34" charset="0"/>
                <a:ea typeface="+mj-ea"/>
                <a:cs typeface="+mj-cs"/>
              </a:rPr>
              <a:t>Effects</a:t>
            </a:r>
            <a:endParaRPr lang="x-none" sz="3200" cap="none" dirty="0">
              <a:solidFill>
                <a:schemeClr val="tx1"/>
              </a:solidFill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5E8E-A307-41ED-A185-2E52AFF54DFF}" type="datetime4">
              <a:rPr lang="en-US" smtClean="0"/>
              <a:pPr/>
              <a:t>April 16, 2016</a:t>
            </a:fld>
            <a:endParaRPr lang="x-non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3B51-63E8-4965-8E9C-542AB5A98F24}" type="slidenum">
              <a:rPr lang="x-none" smtClean="0"/>
              <a:pPr/>
              <a:t>1</a:t>
            </a:fld>
            <a:endParaRPr lang="x-none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371600" y="838200"/>
            <a:ext cx="6292552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STATICS</a:t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(ENGINEERING MECHANICS-I)</a:t>
            </a:r>
            <a:endParaRPr lang="en-US" sz="2400" b="1" i="1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419872" y="260648"/>
            <a:ext cx="2165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بسم الله الرحمن الرحيم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D:\Local Disk (D)\King Saud University\ksuLogo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1" r="9692" b="2423"/>
          <a:stretch/>
        </p:blipFill>
        <p:spPr bwMode="auto">
          <a:xfrm>
            <a:off x="7848600" y="457200"/>
            <a:ext cx="914400" cy="1201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295855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</a:t>
            </a:r>
            <a:r>
              <a:rPr lang="ar-SA" b="1" dirty="0" smtClean="0"/>
              <a:t> </a:t>
            </a:r>
            <a:r>
              <a:rPr lang="en-US" b="1" dirty="0" smtClean="0"/>
              <a:t> 1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1A9BF-8883-48E4-ABCB-7B68F6847FE4}" type="datetime1">
              <a:rPr lang="en-US" smtClean="0"/>
              <a:pPr/>
              <a:t>4/16/2016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-396536" y="421742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304800" y="16002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Determine the equivalent concentrated load(s) and external reactions for the simply supported beam which is subjected to the distributed load as shown. 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Assume for given loading there are no horizontal reactions at the supports.</a:t>
            </a:r>
            <a:endParaRPr lang="en-US" dirty="0">
              <a:solidFill>
                <a:srgbClr val="0033CC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33600" y="2743200"/>
            <a:ext cx="4800600" cy="1626173"/>
            <a:chOff x="2133600" y="2743200"/>
            <a:chExt cx="4800600" cy="1626173"/>
          </a:xfrm>
        </p:grpSpPr>
        <p:pic>
          <p:nvPicPr>
            <p:cNvPr id="254978" name="Picture 2"/>
            <p:cNvPicPr>
              <a:picLocks noChangeAspect="1" noChangeArrowheads="1"/>
            </p:cNvPicPr>
            <p:nvPr/>
          </p:nvPicPr>
          <p:blipFill>
            <a:blip r:embed="rId3"/>
            <a:srcRect l="63338" t="16209" b="63529"/>
            <a:stretch>
              <a:fillRect/>
            </a:stretch>
          </p:blipFill>
          <p:spPr bwMode="auto">
            <a:xfrm>
              <a:off x="2133600" y="2743200"/>
              <a:ext cx="4800600" cy="162617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graphicFrame>
          <p:nvGraphicFramePr>
            <p:cNvPr id="254994" name="Object 18"/>
            <p:cNvGraphicFramePr>
              <a:graphicFrameLocks noChangeAspect="1"/>
            </p:cNvGraphicFramePr>
            <p:nvPr/>
          </p:nvGraphicFramePr>
          <p:xfrm>
            <a:off x="6019800" y="3493770"/>
            <a:ext cx="838200" cy="2514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Equation" r:id="rId4" imgW="698400" imgH="177480" progId="Equation.3">
                    <p:embed/>
                  </p:oleObj>
                </mc:Choice>
                <mc:Fallback>
                  <p:oleObj name="Equation" r:id="rId4" imgW="6984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9800" y="3493770"/>
                          <a:ext cx="838200" cy="25146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6469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Solution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1A9BF-8883-48E4-ABCB-7B68F6847FE4}" type="datetime1">
              <a:rPr lang="en-US" smtClean="0"/>
              <a:pPr/>
              <a:t>4/16/2016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-396536" y="421742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83"/>
          <p:cNvGrpSpPr/>
          <p:nvPr/>
        </p:nvGrpSpPr>
        <p:grpSpPr>
          <a:xfrm>
            <a:off x="5791200" y="1371600"/>
            <a:ext cx="2981325" cy="1704250"/>
            <a:chOff x="1647825" y="2715350"/>
            <a:chExt cx="2981325" cy="1704250"/>
          </a:xfrm>
        </p:grpSpPr>
        <p:graphicFrame>
          <p:nvGraphicFramePr>
            <p:cNvPr id="8" name="Object 13"/>
            <p:cNvGraphicFramePr>
              <a:graphicFrameLocks noChangeAspect="1"/>
            </p:cNvGraphicFramePr>
            <p:nvPr/>
          </p:nvGraphicFramePr>
          <p:xfrm>
            <a:off x="1647825" y="3981450"/>
            <a:ext cx="285750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8" name="Equation" r:id="rId3" imgW="190440" imgH="241200" progId="Equation.3">
                    <p:embed/>
                  </p:oleObj>
                </mc:Choice>
                <mc:Fallback>
                  <p:oleObj name="Equation" r:id="rId3" imgW="1904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7825" y="3981450"/>
                          <a:ext cx="285750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" name="Straight Connector 8"/>
            <p:cNvCxnSpPr/>
            <p:nvPr/>
          </p:nvCxnSpPr>
          <p:spPr>
            <a:xfrm>
              <a:off x="1752600" y="3581400"/>
              <a:ext cx="2667000" cy="1588"/>
            </a:xfrm>
            <a:prstGeom prst="line">
              <a:avLst/>
            </a:prstGeom>
            <a:ln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6200000" flipV="1">
              <a:off x="1525643" y="3808357"/>
              <a:ext cx="464796" cy="10883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aphicFrame>
          <p:nvGraphicFramePr>
            <p:cNvPr id="13" name="Object 14"/>
            <p:cNvGraphicFramePr>
              <a:graphicFrameLocks noChangeAspect="1"/>
            </p:cNvGraphicFramePr>
            <p:nvPr/>
          </p:nvGraphicFramePr>
          <p:xfrm>
            <a:off x="1676400" y="3276600"/>
            <a:ext cx="228600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9" name="Equation" r:id="rId5" imgW="152280" imgH="164880" progId="Equation.3">
                    <p:embed/>
                  </p:oleObj>
                </mc:Choice>
                <mc:Fallback>
                  <p:oleObj name="Equation" r:id="rId5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6400" y="3276600"/>
                          <a:ext cx="228600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" name="Straight Connector 15"/>
            <p:cNvCxnSpPr/>
            <p:nvPr/>
          </p:nvCxnSpPr>
          <p:spPr>
            <a:xfrm rot="5400000">
              <a:off x="3696494" y="4152106"/>
              <a:ext cx="533400" cy="1588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>
              <a:off x="2759759" y="3283691"/>
              <a:ext cx="629721" cy="5939"/>
            </a:xfrm>
            <a:prstGeom prst="straightConnector1">
              <a:avLst/>
            </a:prstGeom>
            <a:ln w="19050">
              <a:solidFill>
                <a:srgbClr val="00206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5400000">
              <a:off x="3644571" y="3283691"/>
              <a:ext cx="629721" cy="5939"/>
            </a:xfrm>
            <a:prstGeom prst="straightConnector1">
              <a:avLst/>
            </a:prstGeom>
            <a:ln w="19050">
              <a:solidFill>
                <a:srgbClr val="00206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5" name="Object 10"/>
            <p:cNvGraphicFramePr>
              <a:graphicFrameLocks noChangeAspect="1"/>
            </p:cNvGraphicFramePr>
            <p:nvPr/>
          </p:nvGraphicFramePr>
          <p:xfrm>
            <a:off x="2601143" y="2715350"/>
            <a:ext cx="885007" cy="280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40" name="Equation" r:id="rId7" imgW="558720" imgH="177480" progId="Equation.3">
                    <p:embed/>
                  </p:oleObj>
                </mc:Choice>
                <mc:Fallback>
                  <p:oleObj name="Equation" r:id="rId7" imgW="558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1143" y="2715350"/>
                          <a:ext cx="885007" cy="2803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11"/>
            <p:cNvGraphicFramePr>
              <a:graphicFrameLocks noChangeAspect="1"/>
            </p:cNvGraphicFramePr>
            <p:nvPr/>
          </p:nvGraphicFramePr>
          <p:xfrm>
            <a:off x="4343400" y="3286125"/>
            <a:ext cx="228600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41" name="Equation" r:id="rId9" imgW="152280" imgH="164880" progId="Equation.3">
                    <p:embed/>
                  </p:oleObj>
                </mc:Choice>
                <mc:Fallback>
                  <p:oleObj name="Equation" r:id="rId9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3400" y="3286125"/>
                          <a:ext cx="228600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12"/>
            <p:cNvGraphicFramePr>
              <a:graphicFrameLocks noChangeAspect="1"/>
            </p:cNvGraphicFramePr>
            <p:nvPr/>
          </p:nvGraphicFramePr>
          <p:xfrm>
            <a:off x="2182813" y="3648075"/>
            <a:ext cx="409575" cy="274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42" name="Equation" r:id="rId11" imgW="266400" imgH="177480" progId="Equation.3">
                    <p:embed/>
                  </p:oleObj>
                </mc:Choice>
                <mc:Fallback>
                  <p:oleObj name="Equation" r:id="rId11" imgW="2664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2813" y="3648075"/>
                          <a:ext cx="409575" cy="274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13"/>
            <p:cNvGraphicFramePr>
              <a:graphicFrameLocks noChangeAspect="1"/>
            </p:cNvGraphicFramePr>
            <p:nvPr/>
          </p:nvGraphicFramePr>
          <p:xfrm>
            <a:off x="3286125" y="3950245"/>
            <a:ext cx="411163" cy="274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43" name="Equation" r:id="rId13" imgW="266400" imgH="177480" progId="Equation.3">
                    <p:embed/>
                  </p:oleObj>
                </mc:Choice>
                <mc:Fallback>
                  <p:oleObj name="Equation" r:id="rId13" imgW="2664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6125" y="3950245"/>
                          <a:ext cx="411163" cy="274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1" name="Straight Connector 40"/>
            <p:cNvCxnSpPr/>
            <p:nvPr/>
          </p:nvCxnSpPr>
          <p:spPr>
            <a:xfrm rot="5400000">
              <a:off x="2743994" y="4037806"/>
              <a:ext cx="609600" cy="1588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2" name="Object 10"/>
            <p:cNvGraphicFramePr>
              <a:graphicFrameLocks noChangeAspect="1"/>
            </p:cNvGraphicFramePr>
            <p:nvPr/>
          </p:nvGraphicFramePr>
          <p:xfrm>
            <a:off x="3962400" y="3657600"/>
            <a:ext cx="430213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44" name="Equation" r:id="rId15" imgW="279360" imgH="164880" progId="Equation.3">
                    <p:embed/>
                  </p:oleObj>
                </mc:Choice>
                <mc:Fallback>
                  <p:oleObj name="Equation" r:id="rId15" imgW="27936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2400" y="3657600"/>
                          <a:ext cx="430213" cy="25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4" name="Straight Arrow Connector 43"/>
            <p:cNvCxnSpPr/>
            <p:nvPr/>
          </p:nvCxnSpPr>
          <p:spPr>
            <a:xfrm>
              <a:off x="1752600" y="3886200"/>
              <a:ext cx="1295400" cy="1588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3962400" y="3962400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048000" y="4191000"/>
              <a:ext cx="914400" cy="1588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7" name="Object 13"/>
            <p:cNvGraphicFramePr>
              <a:graphicFrameLocks noChangeAspect="1"/>
            </p:cNvGraphicFramePr>
            <p:nvPr/>
          </p:nvGraphicFramePr>
          <p:xfrm>
            <a:off x="4343400" y="4038600"/>
            <a:ext cx="285750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45" name="Equation" r:id="rId17" imgW="190440" imgH="241200" progId="Equation.3">
                    <p:embed/>
                  </p:oleObj>
                </mc:Choice>
                <mc:Fallback>
                  <p:oleObj name="Equation" r:id="rId17" imgW="1904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3400" y="4038600"/>
                          <a:ext cx="285750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3" name="Straight Arrow Connector 72"/>
            <p:cNvCxnSpPr/>
            <p:nvPr/>
          </p:nvCxnSpPr>
          <p:spPr>
            <a:xfrm rot="16200000" flipV="1">
              <a:off x="4192643" y="3808357"/>
              <a:ext cx="464796" cy="10883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aphicFrame>
          <p:nvGraphicFramePr>
            <p:cNvPr id="254989" name="Object 13"/>
            <p:cNvGraphicFramePr>
              <a:graphicFrameLocks noChangeAspect="1"/>
            </p:cNvGraphicFramePr>
            <p:nvPr/>
          </p:nvGraphicFramePr>
          <p:xfrm>
            <a:off x="3689351" y="2734497"/>
            <a:ext cx="711200" cy="2538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46" name="Equation" r:id="rId19" imgW="495000" imgH="177480" progId="Equation.3">
                    <p:embed/>
                  </p:oleObj>
                </mc:Choice>
                <mc:Fallback>
                  <p:oleObj name="Equation" r:id="rId19" imgW="4950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9351" y="2734497"/>
                          <a:ext cx="711200" cy="2538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4991" name="Object 15"/>
          <p:cNvGraphicFramePr>
            <a:graphicFrameLocks noChangeAspect="1"/>
          </p:cNvGraphicFramePr>
          <p:nvPr/>
        </p:nvGraphicFramePr>
        <p:xfrm>
          <a:off x="533400" y="3429000"/>
          <a:ext cx="2760663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7" name="Equation" r:id="rId21" imgW="1688760" imgH="634680" progId="Equation.3">
                  <p:embed/>
                </p:oleObj>
              </mc:Choice>
              <mc:Fallback>
                <p:oleObj name="Equation" r:id="rId21" imgW="16887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429000"/>
                        <a:ext cx="2760663" cy="1036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92" name="Object 16"/>
          <p:cNvGraphicFramePr>
            <a:graphicFrameLocks noChangeAspect="1"/>
          </p:cNvGraphicFramePr>
          <p:nvPr/>
        </p:nvGraphicFramePr>
        <p:xfrm>
          <a:off x="152400" y="4724400"/>
          <a:ext cx="6330951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8" name="Equation" r:id="rId23" imgW="3873240" imgH="761760" progId="Equation.3">
                  <p:embed/>
                </p:oleObj>
              </mc:Choice>
              <mc:Fallback>
                <p:oleObj name="Equation" r:id="rId23" imgW="387324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724400"/>
                        <a:ext cx="6330951" cy="124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" name="Group 50"/>
          <p:cNvGrpSpPr/>
          <p:nvPr/>
        </p:nvGrpSpPr>
        <p:grpSpPr>
          <a:xfrm>
            <a:off x="609600" y="1524000"/>
            <a:ext cx="4800600" cy="1702373"/>
            <a:chOff x="4191000" y="3124200"/>
            <a:chExt cx="4800600" cy="1702373"/>
          </a:xfrm>
        </p:grpSpPr>
        <p:grpSp>
          <p:nvGrpSpPr>
            <p:cNvPr id="39" name="Group 38"/>
            <p:cNvGrpSpPr/>
            <p:nvPr/>
          </p:nvGrpSpPr>
          <p:grpSpPr>
            <a:xfrm>
              <a:off x="4191000" y="3200400"/>
              <a:ext cx="4800600" cy="1626173"/>
              <a:chOff x="2133600" y="2743200"/>
              <a:chExt cx="4800600" cy="1626173"/>
            </a:xfrm>
          </p:grpSpPr>
          <p:pic>
            <p:nvPicPr>
              <p:cNvPr id="40" name="Picture 2"/>
              <p:cNvPicPr>
                <a:picLocks noChangeAspect="1" noChangeArrowheads="1"/>
              </p:cNvPicPr>
              <p:nvPr/>
            </p:nvPicPr>
            <p:blipFill>
              <a:blip r:embed="rId25"/>
              <a:srcRect l="63338" t="16209" b="63529"/>
              <a:stretch>
                <a:fillRect/>
              </a:stretch>
            </p:blipFill>
            <p:spPr bwMode="auto">
              <a:xfrm>
                <a:off x="2133600" y="2743200"/>
                <a:ext cx="4800600" cy="1626173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graphicFrame>
            <p:nvGraphicFramePr>
              <p:cNvPr id="43" name="Object 18"/>
              <p:cNvGraphicFramePr>
                <a:graphicFrameLocks noChangeAspect="1"/>
              </p:cNvGraphicFramePr>
              <p:nvPr/>
            </p:nvGraphicFramePr>
            <p:xfrm>
              <a:off x="6019800" y="3493770"/>
              <a:ext cx="838200" cy="2514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49" name="Equation" r:id="rId26" imgW="698400" imgH="177480" progId="Equation.3">
                      <p:embed/>
                    </p:oleObj>
                  </mc:Choice>
                  <mc:Fallback>
                    <p:oleObj name="Equation" r:id="rId26" imgW="69840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19800" y="3493770"/>
                            <a:ext cx="838200" cy="25146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48" name="Straight Arrow Connector 47"/>
            <p:cNvCxnSpPr/>
            <p:nvPr/>
          </p:nvCxnSpPr>
          <p:spPr>
            <a:xfrm rot="5400000">
              <a:off x="6321584" y="3847306"/>
              <a:ext cx="838200" cy="1588"/>
            </a:xfrm>
            <a:prstGeom prst="straightConnector1">
              <a:avLst/>
            </a:prstGeom>
            <a:ln w="28575">
              <a:solidFill>
                <a:srgbClr val="00206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6629400" y="3124200"/>
            <a:ext cx="290512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50" name="Equation" r:id="rId28" imgW="177480" imgH="215640" progId="Equation.3">
                    <p:embed/>
                  </p:oleObj>
                </mc:Choice>
                <mc:Fallback>
                  <p:oleObj name="Equation" r:id="rId28" imgW="177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29400" y="3124200"/>
                          <a:ext cx="290512" cy="3524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9" name="Straight Arrow Connector 48"/>
            <p:cNvCxnSpPr/>
            <p:nvPr/>
          </p:nvCxnSpPr>
          <p:spPr>
            <a:xfrm rot="5400000">
              <a:off x="7392194" y="3809206"/>
              <a:ext cx="609600" cy="1588"/>
            </a:xfrm>
            <a:prstGeom prst="straightConnector1">
              <a:avLst/>
            </a:prstGeom>
            <a:ln w="28575">
              <a:solidFill>
                <a:srgbClr val="00206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400800" y="4137660"/>
              <a:ext cx="1676400" cy="158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54990" name="Object 14"/>
            <p:cNvGraphicFramePr>
              <a:graphicFrameLocks noChangeAspect="1"/>
            </p:cNvGraphicFramePr>
            <p:nvPr/>
          </p:nvGraphicFramePr>
          <p:xfrm>
            <a:off x="7543800" y="3147060"/>
            <a:ext cx="311150" cy="354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51" name="Equation" r:id="rId30" imgW="190440" imgH="215640" progId="Equation.3">
                    <p:embed/>
                  </p:oleObj>
                </mc:Choice>
                <mc:Fallback>
                  <p:oleObj name="Equation" r:id="rId30" imgW="1904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43800" y="3147060"/>
                          <a:ext cx="311150" cy="354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5019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4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4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4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4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Slayt Numarası Yer Tutucusu"/>
          <p:cNvSpPr txBox="1">
            <a:spLocks noGrp="1"/>
          </p:cNvSpPr>
          <p:nvPr/>
        </p:nvSpPr>
        <p:spPr bwMode="auto">
          <a:xfrm>
            <a:off x="7951788" y="6589713"/>
            <a:ext cx="9144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b="1">
                <a:solidFill>
                  <a:srgbClr val="FF9933"/>
                </a:solidFill>
                <a:latin typeface="Arial" charset="0"/>
              </a:rPr>
              <a:t>5 - </a:t>
            </a:r>
            <a:fld id="{BFA7F086-2B64-7E4B-8E0F-001D01F3C6D7}" type="slidenum">
              <a:rPr lang="en-US" sz="1200" b="1">
                <a:solidFill>
                  <a:srgbClr val="FF9933"/>
                </a:solidFill>
                <a:latin typeface="Arial" charset="0"/>
              </a:rPr>
              <a:pPr algn="r" eaLnBrk="1" hangingPunct="1"/>
              <a:t>12</a:t>
            </a:fld>
            <a:endParaRPr lang="en-US" sz="1200" b="1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Sample </a:t>
            </a:r>
            <a:r>
              <a:rPr lang="en-US" dirty="0" smtClean="0">
                <a:latin typeface="Arial" charset="0"/>
              </a:rPr>
              <a:t>Problem 2</a:t>
            </a:r>
            <a:endParaRPr lang="en-US" dirty="0">
              <a:latin typeface="Arial" charset="0"/>
            </a:endParaRPr>
          </a:p>
        </p:txBody>
      </p:sp>
      <p:pic>
        <p:nvPicPr>
          <p:cNvPr id="5124" name="Picture 3" descr="C:\DOCUME~1\WALTOL~1\LOCALS~1\Temp\\msotw9_temp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293813"/>
            <a:ext cx="3786188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400050" y="4030663"/>
            <a:ext cx="41084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A beam supports a distributed load as shown.  Determine the equivalent concentrated load </a:t>
            </a:r>
            <a:r>
              <a:rPr lang="tr-TR"/>
              <a:t>with its location </a:t>
            </a:r>
            <a:r>
              <a:rPr lang="en-US"/>
              <a:t>and </a:t>
            </a:r>
            <a:r>
              <a:rPr lang="tr-TR"/>
              <a:t>also </a:t>
            </a:r>
            <a:r>
              <a:rPr lang="en-US"/>
              <a:t>the reactions at the supports.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468813" y="1211263"/>
            <a:ext cx="4675187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sng"/>
              <a:t>SOLUTION</a:t>
            </a:r>
            <a:r>
              <a:rPr lang="en-US"/>
              <a:t>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The magnitude of the concentrated load is equal to the total load or the area under the curve.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4468813" y="2714625"/>
            <a:ext cx="43402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The line of action of the concentrated load passes through the centroid of the area under the curve.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468813" y="3760788"/>
            <a:ext cx="43402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Determine the support reactions by summing moments about the beam ends.</a:t>
            </a:r>
          </a:p>
        </p:txBody>
      </p:sp>
      <p:sp>
        <p:nvSpPr>
          <p:cNvPr id="9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0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1" name="7 Dikdörtgen"/>
          <p:cNvSpPr/>
          <p:nvPr/>
        </p:nvSpPr>
        <p:spPr>
          <a:xfrm>
            <a:off x="0" y="0"/>
            <a:ext cx="280988" cy="590550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5132" name="Text Box 17"/>
          <p:cNvSpPr txBox="1">
            <a:spLocks noChangeArrowheads="1"/>
          </p:cNvSpPr>
          <p:nvPr/>
        </p:nvSpPr>
        <p:spPr bwMode="auto">
          <a:xfrm>
            <a:off x="312738" y="0"/>
            <a:ext cx="79041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2400" b="1">
                <a:solidFill>
                  <a:srgbClr val="FFFFFF"/>
                </a:solidFill>
                <a:cs typeface="Times New Roman" charset="0"/>
              </a:rPr>
              <a:t>ENGINEERING MECHANICS : STATICS</a:t>
            </a:r>
            <a:endParaRPr lang="en-US" sz="2400" b="1">
              <a:solidFill>
                <a:srgbClr val="FFFFFF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73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autoUpdateAnimBg="0"/>
      <p:bldP spid="19465" grpId="0" autoUpdateAnimBg="0"/>
      <p:bldP spid="1946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 Slayt Numarası Yer Tutucusu"/>
          <p:cNvSpPr txBox="1">
            <a:spLocks noGrp="1"/>
          </p:cNvSpPr>
          <p:nvPr/>
        </p:nvSpPr>
        <p:spPr bwMode="auto">
          <a:xfrm>
            <a:off x="7951788" y="6589713"/>
            <a:ext cx="9144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b="1">
                <a:solidFill>
                  <a:srgbClr val="FF9933"/>
                </a:solidFill>
                <a:latin typeface="Arial" charset="0"/>
              </a:rPr>
              <a:t>5 - </a:t>
            </a:r>
            <a:fld id="{57B8B7FA-6FE8-F147-9D5C-16085A13746E}" type="slidenum">
              <a:rPr lang="en-US" sz="1200" b="1">
                <a:solidFill>
                  <a:srgbClr val="FF9933"/>
                </a:solidFill>
                <a:latin typeface="Arial" charset="0"/>
              </a:rPr>
              <a:pPr algn="r" eaLnBrk="1" hangingPunct="1"/>
              <a:t>13</a:t>
            </a:fld>
            <a:endParaRPr lang="en-US" sz="1200" b="1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2782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Sample Problem </a:t>
            </a:r>
            <a:r>
              <a:rPr lang="en-US" dirty="0" smtClean="0">
                <a:latin typeface="Arial" charset="0"/>
              </a:rPr>
              <a:t>2</a:t>
            </a:r>
            <a:r>
              <a:rPr lang="tr-TR" dirty="0" smtClean="0">
                <a:latin typeface="Arial" charset="0"/>
              </a:rPr>
              <a:t> </a:t>
            </a:r>
            <a:r>
              <a:rPr lang="tr-TR" dirty="0">
                <a:latin typeface="Arial" charset="0"/>
              </a:rPr>
              <a:t>- Continued</a:t>
            </a:r>
            <a:endParaRPr lang="en-US" dirty="0">
              <a:latin typeface="Arial" charset="0"/>
            </a:endParaRPr>
          </a:p>
        </p:txBody>
      </p:sp>
      <p:pic>
        <p:nvPicPr>
          <p:cNvPr id="6148" name="Picture 3" descr="C:\DOCUME~1\WALTOL~1\LOCALS~1\Temp\\msotw9_temp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192213"/>
            <a:ext cx="26670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C:\DOCUME~1\WALTOL~1\LOCALS~1\Temp\\msotw9_temp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935288"/>
            <a:ext cx="2895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 descr="C:\DOCUME~1\WALTOL~1\LOCALS~1\Temp\\msotw9_temp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4789488"/>
            <a:ext cx="25908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C:\DOCUME~1\WALTOL~1\LOCALS~1\Temp\\msotw9_temp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4957763"/>
            <a:ext cx="5911850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2" name="Group 13"/>
          <p:cNvGrpSpPr>
            <a:grpSpLocks/>
          </p:cNvGrpSpPr>
          <p:nvPr/>
        </p:nvGrpSpPr>
        <p:grpSpPr bwMode="auto">
          <a:xfrm>
            <a:off x="3322638" y="1082675"/>
            <a:ext cx="5757862" cy="1468438"/>
            <a:chOff x="2093" y="682"/>
            <a:chExt cx="3627" cy="925"/>
          </a:xfrm>
        </p:grpSpPr>
        <p:sp>
          <p:nvSpPr>
            <p:cNvPr id="6161" name="Text Box 8"/>
            <p:cNvSpPr txBox="1">
              <a:spLocks noChangeArrowheads="1"/>
            </p:cNvSpPr>
            <p:nvPr/>
          </p:nvSpPr>
          <p:spPr bwMode="auto">
            <a:xfrm>
              <a:off x="2093" y="682"/>
              <a:ext cx="3627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31775" indent="-23177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u="sng"/>
                <a:t>SOLUTION</a:t>
              </a:r>
              <a:r>
                <a:rPr lang="en-US"/>
                <a:t>: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/>
                <a:t>The magnitude of the concentrated load is equal to the total load or the area under the curve.</a:t>
              </a:r>
            </a:p>
          </p:txBody>
        </p:sp>
        <p:graphicFrame>
          <p:nvGraphicFramePr>
            <p:cNvPr id="6162" name="Object 2"/>
            <p:cNvGraphicFramePr>
              <a:graphicFrameLocks noChangeAspect="1"/>
            </p:cNvGraphicFramePr>
            <p:nvPr/>
          </p:nvGraphicFramePr>
          <p:xfrm>
            <a:off x="4548" y="1447"/>
            <a:ext cx="808" cy="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8" name="Equation" r:id="rId7" imgW="1282700" imgH="254000" progId="Equation.3">
                    <p:embed/>
                  </p:oleObj>
                </mc:Choice>
                <mc:Fallback>
                  <p:oleObj name="Equation" r:id="rId7" imgW="1282700" imgH="254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8" y="1447"/>
                          <a:ext cx="808" cy="16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322638" y="2843213"/>
            <a:ext cx="5821362" cy="1379537"/>
            <a:chOff x="2093" y="1791"/>
            <a:chExt cx="3667" cy="869"/>
          </a:xfrm>
        </p:grpSpPr>
        <p:sp>
          <p:nvSpPr>
            <p:cNvPr id="6158" name="Text Box 9"/>
            <p:cNvSpPr txBox="1">
              <a:spLocks noChangeArrowheads="1"/>
            </p:cNvSpPr>
            <p:nvPr/>
          </p:nvSpPr>
          <p:spPr bwMode="auto">
            <a:xfrm>
              <a:off x="2093" y="1791"/>
              <a:ext cx="366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31775" indent="-23177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/>
                <a:t>The line of action of the concentrated load passes through the centroid of the area under the curve.</a:t>
              </a:r>
            </a:p>
          </p:txBody>
        </p:sp>
        <p:graphicFrame>
          <p:nvGraphicFramePr>
            <p:cNvPr id="6159" name="Object 0"/>
            <p:cNvGraphicFramePr>
              <a:graphicFrameLocks noChangeAspect="1"/>
            </p:cNvGraphicFramePr>
            <p:nvPr/>
          </p:nvGraphicFramePr>
          <p:xfrm>
            <a:off x="2623" y="2276"/>
            <a:ext cx="936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9" name="Equation" r:id="rId9" imgW="1485900" imgH="609600" progId="Equation.3">
                    <p:embed/>
                  </p:oleObj>
                </mc:Choice>
                <mc:Fallback>
                  <p:oleObj name="Equation" r:id="rId9" imgW="1485900" imgH="60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3" y="2276"/>
                          <a:ext cx="936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60" name="Object 1"/>
            <p:cNvGraphicFramePr>
              <a:graphicFrameLocks noChangeAspect="1"/>
            </p:cNvGraphicFramePr>
            <p:nvPr/>
          </p:nvGraphicFramePr>
          <p:xfrm>
            <a:off x="4556" y="2357"/>
            <a:ext cx="688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0" name="Equation" r:id="rId11" imgW="1091726" imgH="317362" progId="Equation.3">
                    <p:embed/>
                  </p:oleObj>
                </mc:Choice>
                <mc:Fallback>
                  <p:oleObj name="Equation" r:id="rId11" imgW="1091726" imgH="31736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6" y="2357"/>
                          <a:ext cx="688" cy="20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6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7" name="7 Dikdörtgen"/>
          <p:cNvSpPr/>
          <p:nvPr/>
        </p:nvSpPr>
        <p:spPr>
          <a:xfrm>
            <a:off x="0" y="0"/>
            <a:ext cx="280988" cy="590550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807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Slayt Numarası Yer Tutucusu"/>
          <p:cNvSpPr txBox="1">
            <a:spLocks noGrp="1"/>
          </p:cNvSpPr>
          <p:nvPr/>
        </p:nvSpPr>
        <p:spPr bwMode="auto">
          <a:xfrm>
            <a:off x="7951788" y="6589713"/>
            <a:ext cx="9144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b="1">
                <a:solidFill>
                  <a:srgbClr val="FF9933"/>
                </a:solidFill>
                <a:latin typeface="Arial" charset="0"/>
              </a:rPr>
              <a:t>5 - </a:t>
            </a:r>
            <a:fld id="{01C91BEC-1E1E-FE43-BA18-B6693A7203C6}" type="slidenum">
              <a:rPr lang="en-US" sz="1200" b="1">
                <a:solidFill>
                  <a:srgbClr val="FF9933"/>
                </a:solidFill>
                <a:latin typeface="Arial" charset="0"/>
              </a:rPr>
              <a:pPr algn="r" eaLnBrk="1" hangingPunct="1"/>
              <a:t>14</a:t>
            </a:fld>
            <a:endParaRPr lang="en-US" sz="1200" b="1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34144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Sample Problem </a:t>
            </a:r>
            <a:r>
              <a:rPr lang="en-US" dirty="0" smtClean="0">
                <a:latin typeface="Arial" charset="0"/>
              </a:rPr>
              <a:t>2</a:t>
            </a:r>
            <a:r>
              <a:rPr lang="tr-TR" dirty="0" smtClean="0">
                <a:latin typeface="Arial" charset="0"/>
              </a:rPr>
              <a:t> </a:t>
            </a:r>
            <a:r>
              <a:rPr lang="tr-TR" dirty="0">
                <a:latin typeface="Arial" charset="0"/>
              </a:rPr>
              <a:t>- Continued</a:t>
            </a:r>
            <a:endParaRPr lang="en-US" dirty="0">
              <a:latin typeface="Arial" charset="0"/>
            </a:endParaRPr>
          </a:p>
        </p:txBody>
      </p:sp>
      <p:pic>
        <p:nvPicPr>
          <p:cNvPr id="7172" name="Picture 3" descr="C:\DOCUME~1\WALTOL~1\LOCALS~1\Temp\\msotw9_temp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165225"/>
            <a:ext cx="311785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C:\DOCUME~1\WALTOL~1\LOCALS~1\Temp\\msotw9_temp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141663"/>
            <a:ext cx="2662237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3602038" y="1171575"/>
            <a:ext cx="55419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Determine the support reactions by summing moments about the beam ends.</a:t>
            </a:r>
          </a:p>
        </p:txBody>
      </p:sp>
      <p:graphicFrame>
        <p:nvGraphicFramePr>
          <p:cNvPr id="7175" name="Object 0"/>
          <p:cNvGraphicFramePr>
            <a:graphicFrameLocks noChangeAspect="1"/>
          </p:cNvGraphicFramePr>
          <p:nvPr/>
        </p:nvGraphicFramePr>
        <p:xfrm>
          <a:off x="3846513" y="2549525"/>
          <a:ext cx="4356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Equation" r:id="rId5" imgW="4356100" imgH="368300" progId="Equation.3">
                  <p:embed/>
                </p:oleObj>
              </mc:Choice>
              <mc:Fallback>
                <p:oleObj name="Equation" r:id="rId5" imgW="43561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6513" y="2549525"/>
                        <a:ext cx="43561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1"/>
          <p:cNvGraphicFramePr>
            <a:graphicFrameLocks noChangeAspect="1"/>
          </p:cNvGraphicFramePr>
          <p:nvPr/>
        </p:nvGraphicFramePr>
        <p:xfrm>
          <a:off x="7053263" y="3090863"/>
          <a:ext cx="1397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Equation" r:id="rId7" imgW="1397000" imgH="368300" progId="Equation.3">
                  <p:embed/>
                </p:oleObj>
              </mc:Choice>
              <mc:Fallback>
                <p:oleObj name="Equation" r:id="rId7" imgW="1397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3263" y="3090863"/>
                        <a:ext cx="1397000" cy="368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846513" y="4040188"/>
            <a:ext cx="5130800" cy="884237"/>
            <a:chOff x="2423" y="2545"/>
            <a:chExt cx="3232" cy="557"/>
          </a:xfrm>
        </p:grpSpPr>
        <p:graphicFrame>
          <p:nvGraphicFramePr>
            <p:cNvPr id="7182" name="Object 2"/>
            <p:cNvGraphicFramePr>
              <a:graphicFrameLocks noChangeAspect="1"/>
            </p:cNvGraphicFramePr>
            <p:nvPr/>
          </p:nvGraphicFramePr>
          <p:xfrm>
            <a:off x="2423" y="2545"/>
            <a:ext cx="3232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1" name="Equation" r:id="rId9" imgW="5130800" imgH="368300" progId="Equation.3">
                    <p:embed/>
                  </p:oleObj>
                </mc:Choice>
                <mc:Fallback>
                  <p:oleObj name="Equation" r:id="rId9" imgW="5130800" imgH="368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3" y="2545"/>
                          <a:ext cx="3232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3" name="Object 3"/>
            <p:cNvGraphicFramePr>
              <a:graphicFrameLocks noChangeAspect="1"/>
            </p:cNvGraphicFramePr>
            <p:nvPr/>
          </p:nvGraphicFramePr>
          <p:xfrm>
            <a:off x="4443" y="2870"/>
            <a:ext cx="816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2" name="Equation" r:id="rId11" imgW="1295400" imgH="368300" progId="Equation.3">
                    <p:embed/>
                  </p:oleObj>
                </mc:Choice>
                <mc:Fallback>
                  <p:oleObj name="Equation" r:id="rId11" imgW="1295400" imgH="368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3" y="2870"/>
                          <a:ext cx="816" cy="232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3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4" name="7 Dikdörtgen"/>
          <p:cNvSpPr/>
          <p:nvPr/>
        </p:nvSpPr>
        <p:spPr>
          <a:xfrm>
            <a:off x="0" y="0"/>
            <a:ext cx="280988" cy="590550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110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127125"/>
            <a:ext cx="8836025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2 Slayt Numarası Yer Tutucusu"/>
          <p:cNvSpPr txBox="1">
            <a:spLocks noGrp="1"/>
          </p:cNvSpPr>
          <p:nvPr/>
        </p:nvSpPr>
        <p:spPr bwMode="auto">
          <a:xfrm>
            <a:off x="7974013" y="662940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tr-TR" sz="1200" b="1">
                <a:solidFill>
                  <a:srgbClr val="FF9933"/>
                </a:solidFill>
                <a:latin typeface="Arial" charset="0"/>
              </a:rPr>
              <a:t>5</a:t>
            </a:r>
            <a:r>
              <a:rPr lang="en-US" sz="1200" b="1">
                <a:solidFill>
                  <a:srgbClr val="FF9933"/>
                </a:solidFill>
                <a:latin typeface="Arial" charset="0"/>
              </a:rPr>
              <a:t>- </a:t>
            </a:r>
            <a:fld id="{8A8C6004-7D9E-F644-9F45-30455B9F90DB}" type="slidenum">
              <a:rPr lang="en-US" sz="1200" b="1">
                <a:solidFill>
                  <a:srgbClr val="FF9933"/>
                </a:solidFill>
                <a:latin typeface="Arial" charset="0"/>
              </a:rPr>
              <a:pPr algn="r"/>
              <a:t>15</a:t>
            </a:fld>
            <a:r>
              <a:rPr lang="en-US" sz="1200" b="1">
                <a:solidFill>
                  <a:srgbClr val="FF9933"/>
                </a:solidFill>
                <a:latin typeface="Arial" charset="0"/>
              </a:rPr>
              <a:t> </a:t>
            </a:r>
          </a:p>
        </p:txBody>
      </p:sp>
      <p:sp>
        <p:nvSpPr>
          <p:cNvPr id="9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0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7" name="7 Dikdörtgen"/>
          <p:cNvSpPr/>
          <p:nvPr/>
        </p:nvSpPr>
        <p:spPr>
          <a:xfrm>
            <a:off x="0" y="0"/>
            <a:ext cx="280988" cy="682625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0247" name="Text Box 17"/>
          <p:cNvSpPr txBox="1">
            <a:spLocks noChangeArrowheads="1"/>
          </p:cNvSpPr>
          <p:nvPr/>
        </p:nvSpPr>
        <p:spPr bwMode="auto">
          <a:xfrm>
            <a:off x="312738" y="0"/>
            <a:ext cx="79041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2400" b="1">
                <a:solidFill>
                  <a:srgbClr val="FFFFFF"/>
                </a:solidFill>
                <a:cs typeface="Times New Roman" charset="0"/>
              </a:rPr>
              <a:t>ENGINEERING MECHANICS : STATICS</a:t>
            </a:r>
            <a:endParaRPr lang="en-US" sz="2400" b="1">
              <a:solidFill>
                <a:srgbClr val="FFFFFF"/>
              </a:solidFill>
              <a:cs typeface="Times New Roman" charset="0"/>
            </a:endParaRPr>
          </a:p>
        </p:txBody>
      </p:sp>
      <p:sp>
        <p:nvSpPr>
          <p:cNvPr id="10248" name="Rectangle 2"/>
          <p:cNvSpPr>
            <a:spLocks noChangeArrowheads="1"/>
          </p:cNvSpPr>
          <p:nvPr/>
        </p:nvSpPr>
        <p:spPr bwMode="auto">
          <a:xfrm>
            <a:off x="280988" y="471488"/>
            <a:ext cx="8863012" cy="457200"/>
          </a:xfrm>
          <a:prstGeom prst="rect">
            <a:avLst/>
          </a:prstGeom>
          <a:solidFill>
            <a:srgbClr val="D2CFDB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rgbClr val="BE5F00"/>
                </a:solidFill>
                <a:latin typeface="Arial" charset="0"/>
              </a:rPr>
              <a:t>Sample Problem </a:t>
            </a:r>
            <a:r>
              <a:rPr lang="en-US" sz="2800" dirty="0">
                <a:solidFill>
                  <a:srgbClr val="BE5F00"/>
                </a:solidFill>
                <a:latin typeface="Arial" charset="0"/>
              </a:rPr>
              <a:t>3</a:t>
            </a:r>
            <a:endParaRPr lang="en-US" sz="2800" dirty="0">
              <a:solidFill>
                <a:srgbClr val="BE5F00"/>
              </a:solidFill>
              <a:latin typeface="Arial" charset="0"/>
            </a:endParaRPr>
          </a:p>
        </p:txBody>
      </p:sp>
      <p:cxnSp>
        <p:nvCxnSpPr>
          <p:cNvPr id="11" name="10 Düz Bağlayıcı"/>
          <p:cNvCxnSpPr/>
          <p:nvPr/>
        </p:nvCxnSpPr>
        <p:spPr>
          <a:xfrm>
            <a:off x="4168775" y="3079750"/>
            <a:ext cx="147638" cy="12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00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035050"/>
            <a:ext cx="8815388" cy="544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2 Slayt Numarası Yer Tutucusu"/>
          <p:cNvSpPr txBox="1">
            <a:spLocks noGrp="1"/>
          </p:cNvSpPr>
          <p:nvPr/>
        </p:nvSpPr>
        <p:spPr bwMode="auto">
          <a:xfrm>
            <a:off x="7974013" y="662940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tr-TR" sz="1200" b="1">
                <a:solidFill>
                  <a:srgbClr val="FF9933"/>
                </a:solidFill>
                <a:latin typeface="Arial" charset="0"/>
              </a:rPr>
              <a:t>5</a:t>
            </a:r>
            <a:r>
              <a:rPr lang="en-US" sz="1200" b="1">
                <a:solidFill>
                  <a:srgbClr val="FF9933"/>
                </a:solidFill>
                <a:latin typeface="Arial" charset="0"/>
              </a:rPr>
              <a:t>- </a:t>
            </a:r>
            <a:fld id="{73F6C9BF-B3E4-D843-9457-97F0DF1EAAA0}" type="slidenum">
              <a:rPr lang="en-US" sz="1200" b="1">
                <a:solidFill>
                  <a:srgbClr val="FF9933"/>
                </a:solidFill>
                <a:latin typeface="Arial" charset="0"/>
              </a:rPr>
              <a:pPr algn="r"/>
              <a:t>16</a:t>
            </a:fld>
            <a:r>
              <a:rPr lang="en-US" sz="1200" b="1">
                <a:solidFill>
                  <a:srgbClr val="FF9933"/>
                </a:solidFill>
                <a:latin typeface="Arial" charset="0"/>
              </a:rPr>
              <a:t> </a:t>
            </a:r>
          </a:p>
        </p:txBody>
      </p:sp>
      <p:sp>
        <p:nvSpPr>
          <p:cNvPr id="9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0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7" name="7 Dikdörtgen"/>
          <p:cNvSpPr/>
          <p:nvPr/>
        </p:nvSpPr>
        <p:spPr>
          <a:xfrm>
            <a:off x="0" y="0"/>
            <a:ext cx="280988" cy="682625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1271" name="Text Box 17"/>
          <p:cNvSpPr txBox="1">
            <a:spLocks noChangeArrowheads="1"/>
          </p:cNvSpPr>
          <p:nvPr/>
        </p:nvSpPr>
        <p:spPr bwMode="auto">
          <a:xfrm>
            <a:off x="312738" y="0"/>
            <a:ext cx="79041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2400" b="1">
                <a:solidFill>
                  <a:srgbClr val="FFFFFF"/>
                </a:solidFill>
                <a:cs typeface="Times New Roman" charset="0"/>
              </a:rPr>
              <a:t>ENGINEERING MECHANICS : STATICS</a:t>
            </a:r>
            <a:endParaRPr lang="en-US" sz="2400" b="1">
              <a:solidFill>
                <a:srgbClr val="FFFFFF"/>
              </a:solidFill>
              <a:cs typeface="Times New Roman" charset="0"/>
            </a:endParaRPr>
          </a:p>
        </p:txBody>
      </p:sp>
      <p:sp>
        <p:nvSpPr>
          <p:cNvPr id="11272" name="Rectangle 2"/>
          <p:cNvSpPr>
            <a:spLocks noChangeArrowheads="1"/>
          </p:cNvSpPr>
          <p:nvPr/>
        </p:nvSpPr>
        <p:spPr bwMode="auto">
          <a:xfrm>
            <a:off x="280988" y="471488"/>
            <a:ext cx="8863012" cy="457200"/>
          </a:xfrm>
          <a:prstGeom prst="rect">
            <a:avLst/>
          </a:prstGeom>
          <a:solidFill>
            <a:srgbClr val="D2CFDB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rgbClr val="BE5F00"/>
                </a:solidFill>
                <a:latin typeface="Arial" charset="0"/>
              </a:rPr>
              <a:t>Sample Problem </a:t>
            </a:r>
            <a:r>
              <a:rPr lang="en-US" sz="2800" dirty="0">
                <a:solidFill>
                  <a:srgbClr val="BE5F00"/>
                </a:solidFill>
                <a:latin typeface="Arial" charset="0"/>
              </a:rPr>
              <a:t>3</a:t>
            </a:r>
            <a:r>
              <a:rPr lang="tr-TR" sz="2800" dirty="0" smtClean="0">
                <a:solidFill>
                  <a:srgbClr val="BE5F00"/>
                </a:solidFill>
                <a:latin typeface="Arial" charset="0"/>
              </a:rPr>
              <a:t> </a:t>
            </a:r>
            <a:r>
              <a:rPr lang="tr-TR" sz="2800" dirty="0">
                <a:solidFill>
                  <a:srgbClr val="BE5F00"/>
                </a:solidFill>
                <a:latin typeface="Arial" charset="0"/>
              </a:rPr>
              <a:t>- Continued</a:t>
            </a:r>
            <a:endParaRPr lang="en-US" sz="2800" dirty="0">
              <a:solidFill>
                <a:srgbClr val="BE5F00"/>
              </a:solidFill>
              <a:latin typeface="Arial" charset="0"/>
            </a:endParaRPr>
          </a:p>
        </p:txBody>
      </p:sp>
      <p:cxnSp>
        <p:nvCxnSpPr>
          <p:cNvPr id="12" name="11 Düz Bağlayıcı"/>
          <p:cNvCxnSpPr/>
          <p:nvPr/>
        </p:nvCxnSpPr>
        <p:spPr>
          <a:xfrm>
            <a:off x="5284788" y="2797175"/>
            <a:ext cx="147637" cy="12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94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2 Slayt Numarası Yer Tutucusu"/>
          <p:cNvSpPr txBox="1">
            <a:spLocks noGrp="1"/>
          </p:cNvSpPr>
          <p:nvPr/>
        </p:nvSpPr>
        <p:spPr bwMode="auto">
          <a:xfrm>
            <a:off x="7974013" y="662940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tr-TR" sz="1200" b="1">
                <a:solidFill>
                  <a:srgbClr val="FF9933"/>
                </a:solidFill>
                <a:latin typeface="Arial" charset="0"/>
              </a:rPr>
              <a:t>5</a:t>
            </a:r>
            <a:r>
              <a:rPr lang="en-US" sz="1200" b="1">
                <a:solidFill>
                  <a:srgbClr val="FF9933"/>
                </a:solidFill>
                <a:latin typeface="Arial" charset="0"/>
              </a:rPr>
              <a:t>- </a:t>
            </a:r>
            <a:fld id="{B593BC31-D0D7-2242-843B-37F62A5F11C3}" type="slidenum">
              <a:rPr lang="en-US" sz="1200" b="1">
                <a:solidFill>
                  <a:srgbClr val="FF9933"/>
                </a:solidFill>
                <a:latin typeface="Arial" charset="0"/>
              </a:rPr>
              <a:pPr algn="r"/>
              <a:t>17</a:t>
            </a:fld>
            <a:r>
              <a:rPr lang="en-US" sz="1200" b="1">
                <a:solidFill>
                  <a:srgbClr val="FF9933"/>
                </a:solidFill>
                <a:latin typeface="Arial" charset="0"/>
              </a:rPr>
              <a:t> </a:t>
            </a:r>
          </a:p>
        </p:txBody>
      </p:sp>
      <p:sp>
        <p:nvSpPr>
          <p:cNvPr id="9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0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7" name="7 Dikdörtgen"/>
          <p:cNvSpPr/>
          <p:nvPr/>
        </p:nvSpPr>
        <p:spPr>
          <a:xfrm>
            <a:off x="0" y="0"/>
            <a:ext cx="280988" cy="682625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2295" name="Text Box 17"/>
          <p:cNvSpPr txBox="1">
            <a:spLocks noChangeArrowheads="1"/>
          </p:cNvSpPr>
          <p:nvPr/>
        </p:nvSpPr>
        <p:spPr bwMode="auto">
          <a:xfrm>
            <a:off x="312738" y="0"/>
            <a:ext cx="79041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2400" b="1">
                <a:solidFill>
                  <a:srgbClr val="FFFFFF"/>
                </a:solidFill>
                <a:cs typeface="Times New Roman" charset="0"/>
              </a:rPr>
              <a:t>ENGINEERING MECHANICS : STATICS</a:t>
            </a:r>
            <a:endParaRPr lang="en-US" sz="2400" b="1">
              <a:solidFill>
                <a:srgbClr val="FFFFFF"/>
              </a:solidFill>
              <a:cs typeface="Times New Roman" charset="0"/>
            </a:endParaRPr>
          </a:p>
        </p:txBody>
      </p:sp>
      <p:sp>
        <p:nvSpPr>
          <p:cNvPr id="12296" name="Rectangle 2"/>
          <p:cNvSpPr>
            <a:spLocks noChangeArrowheads="1"/>
          </p:cNvSpPr>
          <p:nvPr/>
        </p:nvSpPr>
        <p:spPr bwMode="auto">
          <a:xfrm>
            <a:off x="280988" y="471488"/>
            <a:ext cx="8863012" cy="457200"/>
          </a:xfrm>
          <a:prstGeom prst="rect">
            <a:avLst/>
          </a:prstGeom>
          <a:solidFill>
            <a:srgbClr val="D2CFDB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>
                <a:solidFill>
                  <a:srgbClr val="BE5F00"/>
                </a:solidFill>
                <a:latin typeface="Arial" charset="0"/>
              </a:rPr>
              <a:t>Sample Problem </a:t>
            </a:r>
            <a:r>
              <a:rPr lang="en-US" sz="2800" dirty="0">
                <a:solidFill>
                  <a:srgbClr val="BE5F00"/>
                </a:solidFill>
                <a:latin typeface="Arial" charset="0"/>
              </a:rPr>
              <a:t>3</a:t>
            </a:r>
            <a:r>
              <a:rPr lang="tr-TR" sz="2800" dirty="0" smtClean="0">
                <a:solidFill>
                  <a:srgbClr val="BE5F00"/>
                </a:solidFill>
                <a:latin typeface="Arial" charset="0"/>
              </a:rPr>
              <a:t> </a:t>
            </a:r>
            <a:r>
              <a:rPr lang="tr-TR" sz="2800" dirty="0">
                <a:solidFill>
                  <a:srgbClr val="BE5F00"/>
                </a:solidFill>
                <a:latin typeface="Arial" charset="0"/>
              </a:rPr>
              <a:t>- Continued</a:t>
            </a:r>
            <a:endParaRPr lang="en-US" sz="2800" dirty="0">
              <a:solidFill>
                <a:srgbClr val="BE5F00"/>
              </a:solidFill>
              <a:latin typeface="Arial" charset="0"/>
            </a:endParaRPr>
          </a:p>
        </p:txBody>
      </p:sp>
      <p:cxnSp>
        <p:nvCxnSpPr>
          <p:cNvPr id="11" name="10 Düz Bağlayıcı"/>
          <p:cNvCxnSpPr/>
          <p:nvPr/>
        </p:nvCxnSpPr>
        <p:spPr>
          <a:xfrm>
            <a:off x="5284788" y="2890838"/>
            <a:ext cx="147637" cy="142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9" name="13 Metin kutusu"/>
          <p:cNvSpPr txBox="1">
            <a:spLocks noChangeArrowheads="1"/>
          </p:cNvSpPr>
          <p:nvPr/>
        </p:nvSpPr>
        <p:spPr bwMode="auto">
          <a:xfrm>
            <a:off x="457200" y="3119438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tr-TR" b="1" dirty="0">
                <a:solidFill>
                  <a:srgbClr val="F9FDFB"/>
                </a:solidFill>
              </a:rPr>
              <a:t>_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38523"/>
            <a:ext cx="8099913" cy="467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6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Beams-External Effects</a:t>
            </a:r>
            <a:endParaRPr lang="en-US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290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Beams: </a:t>
            </a:r>
            <a:r>
              <a:rPr lang="en-US" dirty="0" smtClean="0"/>
              <a:t>Structural members which offer resistance to bending due to applied loads are known as Beams. </a:t>
            </a:r>
          </a:p>
          <a:p>
            <a:r>
              <a:rPr lang="en-US" i="1" dirty="0" smtClean="0">
                <a:solidFill>
                  <a:srgbClr val="0033CC"/>
                </a:solidFill>
              </a:rPr>
              <a:t>Most beams are long prismatic bars, and the loads are usually normal to the axes of the bars.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7236-C06A-40F6-95D0-F7553751C421}" type="datetime1">
              <a:rPr lang="en-US" smtClean="0"/>
              <a:pPr/>
              <a:t>4/16/2016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75458" name="Picture 2" descr="http://www.elmwoodreclaimedtimber.com/ftp/antique%20reclaimed%20rough%20sawn%20wood%20beams%5b1%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524000"/>
            <a:ext cx="2209800" cy="1657350"/>
          </a:xfrm>
          <a:prstGeom prst="rect">
            <a:avLst/>
          </a:prstGeom>
          <a:noFill/>
        </p:spPr>
      </p:pic>
      <p:pic>
        <p:nvPicPr>
          <p:cNvPr id="275459" name="Picture 3"/>
          <p:cNvPicPr>
            <a:picLocks noChangeAspect="1" noChangeArrowheads="1"/>
          </p:cNvPicPr>
          <p:nvPr/>
        </p:nvPicPr>
        <p:blipFill>
          <a:blip r:embed="rId3"/>
          <a:srcRect b="11667"/>
          <a:stretch>
            <a:fillRect/>
          </a:stretch>
        </p:blipFill>
        <p:spPr bwMode="auto">
          <a:xfrm>
            <a:off x="4419600" y="3352800"/>
            <a:ext cx="2476500" cy="139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5461" name="Picture 5" descr="http://www.izodom2000polska.com/images/stropy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352800"/>
            <a:ext cx="1835570" cy="1378172"/>
          </a:xfrm>
          <a:prstGeom prst="rect">
            <a:avLst/>
          </a:prstGeom>
          <a:noFill/>
        </p:spPr>
      </p:pic>
      <p:pic>
        <p:nvPicPr>
          <p:cNvPr id="275463" name="Picture 7" descr="http://4.bp.blogspot.com/-f2vFdb8a9rE/Tk67H0SpO1I/AAAAAAAAAfc/pu5nXq4gXuc/s1600/IMG_038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1524000"/>
            <a:ext cx="2247900" cy="1685925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4724400" y="4876800"/>
            <a:ext cx="4114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Prismatic: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i="1" dirty="0" smtClean="0"/>
              <a:t>In the shape of a prism.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Prism: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i="1" dirty="0" smtClean="0"/>
              <a:t>a solid figure with ends that are parallel and of the same size and shape, and with sides whose opposite edges are equal and parallel.</a:t>
            </a:r>
          </a:p>
        </p:txBody>
      </p:sp>
    </p:spTree>
    <p:extLst>
      <p:ext uri="{BB962C8B-B14F-4D97-AF65-F5344CB8AC3E}">
        <p14:creationId xmlns:p14="http://schemas.microsoft.com/office/powerpoint/2010/main" val="128581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2 Slayt Numarası Yer Tutucusu"/>
          <p:cNvSpPr txBox="1">
            <a:spLocks noGrp="1"/>
          </p:cNvSpPr>
          <p:nvPr/>
        </p:nvSpPr>
        <p:spPr bwMode="auto">
          <a:xfrm>
            <a:off x="7974013" y="662940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tr-TR" sz="1200" b="1">
                <a:solidFill>
                  <a:srgbClr val="FF9933"/>
                </a:solidFill>
                <a:latin typeface="Arial" charset="0"/>
              </a:rPr>
              <a:t>5</a:t>
            </a:r>
            <a:r>
              <a:rPr lang="en-US" sz="1200" b="1">
                <a:solidFill>
                  <a:srgbClr val="FF9933"/>
                </a:solidFill>
                <a:latin typeface="Arial" charset="0"/>
              </a:rPr>
              <a:t>- </a:t>
            </a:r>
            <a:fld id="{2C07C908-1161-F04B-A6F9-79A1A3F5BB61}" type="slidenum">
              <a:rPr lang="en-US" sz="1200" b="1">
                <a:solidFill>
                  <a:srgbClr val="FF9933"/>
                </a:solidFill>
                <a:latin typeface="Arial" charset="0"/>
              </a:rPr>
              <a:pPr algn="r"/>
              <a:t>3</a:t>
            </a:fld>
            <a:r>
              <a:rPr lang="en-US" sz="1200" b="1">
                <a:solidFill>
                  <a:srgbClr val="FF9933"/>
                </a:solidFill>
                <a:latin typeface="Arial" charset="0"/>
              </a:rPr>
              <a:t> 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>
                <a:latin typeface="Arial" charset="0"/>
              </a:rPr>
              <a:t>Beams: External Effects</a:t>
            </a:r>
            <a:endParaRPr lang="en-US">
              <a:latin typeface="Arial" charset="0"/>
            </a:endParaRPr>
          </a:p>
        </p:txBody>
      </p:sp>
      <p:pic>
        <p:nvPicPr>
          <p:cNvPr id="2052" name="Picture 3" descr="C:\DOCUME~1\WALTOL~1\LOCALS~1\Temp\\msotw9_temp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54125"/>
            <a:ext cx="2454275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 descr="C:\DOCUME~1\WALTOL~1\LOCALS~1\Temp\\msotw9_temp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3030538"/>
            <a:ext cx="2543175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346450" y="1066800"/>
            <a:ext cx="5475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i="1"/>
              <a:t>Beam</a:t>
            </a:r>
            <a:r>
              <a:rPr lang="en-US"/>
              <a:t> - structural member designed to support loads applied at various points along its length.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346450" y="3316288"/>
            <a:ext cx="55229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631825" indent="-290513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i="1"/>
              <a:t>Beam design</a:t>
            </a:r>
            <a:r>
              <a:rPr lang="en-US"/>
              <a:t> is two-step process:</a:t>
            </a:r>
          </a:p>
          <a:p>
            <a:pPr lvl="1">
              <a:spcBef>
                <a:spcPct val="50000"/>
              </a:spcBef>
              <a:buFontTx/>
              <a:buAutoNum type="arabicParenR"/>
            </a:pPr>
            <a:r>
              <a:rPr lang="en-US"/>
              <a:t>determine shearing forces and bending moments produced by applied loads</a:t>
            </a:r>
          </a:p>
          <a:p>
            <a:pPr lvl="1">
              <a:spcBef>
                <a:spcPct val="50000"/>
              </a:spcBef>
              <a:buFontTx/>
              <a:buAutoNum type="arabicParenR"/>
            </a:pPr>
            <a:r>
              <a:rPr lang="en-US"/>
              <a:t>select cross-section best suited to resist shearing forces and bending moments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346450" y="2190750"/>
            <a:ext cx="5391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Beam can be subjected to </a:t>
            </a:r>
            <a:r>
              <a:rPr lang="en-US" i="1"/>
              <a:t>concentrated</a:t>
            </a:r>
            <a:r>
              <a:rPr lang="en-US"/>
              <a:t> loads or </a:t>
            </a:r>
            <a:r>
              <a:rPr lang="en-US" i="1"/>
              <a:t>distributed</a:t>
            </a:r>
            <a:r>
              <a:rPr lang="en-US"/>
              <a:t> loads or combination of both.</a:t>
            </a:r>
          </a:p>
        </p:txBody>
      </p:sp>
      <p:sp>
        <p:nvSpPr>
          <p:cNvPr id="9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0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1" name="7 Dikdörtgen"/>
          <p:cNvSpPr/>
          <p:nvPr/>
        </p:nvSpPr>
        <p:spPr>
          <a:xfrm>
            <a:off x="0" y="0"/>
            <a:ext cx="280988" cy="590550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7" name="7 Dikdörtgen"/>
          <p:cNvSpPr/>
          <p:nvPr/>
        </p:nvSpPr>
        <p:spPr>
          <a:xfrm>
            <a:off x="0" y="0"/>
            <a:ext cx="280988" cy="682625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2061" name="Text Box 17"/>
          <p:cNvSpPr txBox="1">
            <a:spLocks noChangeArrowheads="1"/>
          </p:cNvSpPr>
          <p:nvPr/>
        </p:nvSpPr>
        <p:spPr bwMode="auto">
          <a:xfrm>
            <a:off x="312738" y="0"/>
            <a:ext cx="79041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2400" b="1">
                <a:solidFill>
                  <a:srgbClr val="FFFFFF"/>
                </a:solidFill>
                <a:cs typeface="Times New Roman" charset="0"/>
              </a:rPr>
              <a:t>ENGINEERING MECHANICS : STATICS</a:t>
            </a:r>
            <a:endParaRPr lang="en-US" sz="2400" b="1">
              <a:solidFill>
                <a:srgbClr val="FFFFFF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59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utoUpdateAnimBg="0"/>
      <p:bldP spid="922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Types of Beams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Statically Determinate Beams: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800000"/>
                </a:solidFill>
              </a:rPr>
              <a:t>Beams supported in such a way that their external support reactions can be calculated by the equations of equilibrium alone are called statically determinate beams.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Statically Indeterminate Beams: </a:t>
            </a:r>
            <a:r>
              <a:rPr lang="en-US" dirty="0" smtClean="0">
                <a:solidFill>
                  <a:srgbClr val="800000"/>
                </a:solidFill>
              </a:rPr>
              <a:t>A beam that has more supports than are necessary to provide equilibrium is said to be statically indeterminate.</a:t>
            </a:r>
          </a:p>
          <a:p>
            <a:pPr lvl="1"/>
            <a:r>
              <a:rPr lang="en-US" b="1" i="1" dirty="0" smtClean="0">
                <a:solidFill>
                  <a:srgbClr val="002060"/>
                </a:solidFill>
              </a:rPr>
              <a:t>For such beams it is necessary to consider the load-deformation properties of the beam in addition to the equations of </a:t>
            </a:r>
            <a:r>
              <a:rPr lang="en-US" b="1" i="1" dirty="0" err="1" smtClean="0">
                <a:solidFill>
                  <a:srgbClr val="002060"/>
                </a:solidFill>
              </a:rPr>
              <a:t>statical</a:t>
            </a:r>
            <a:r>
              <a:rPr lang="en-US" b="1" i="1" dirty="0" smtClean="0">
                <a:solidFill>
                  <a:srgbClr val="002060"/>
                </a:solidFill>
              </a:rPr>
              <a:t> equilibrium to determine the support reactions.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824E-160F-4FDD-9584-925CE43A1796}" type="datetime1">
              <a:rPr lang="en-US" smtClean="0"/>
              <a:pPr/>
              <a:t>4/16/2016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2 Slayt Numarası Yer Tutucusu"/>
          <p:cNvSpPr txBox="1">
            <a:spLocks noGrp="1"/>
          </p:cNvSpPr>
          <p:nvPr/>
        </p:nvSpPr>
        <p:spPr bwMode="auto">
          <a:xfrm>
            <a:off x="7974013" y="662940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tr-TR" sz="1200" b="1">
                <a:solidFill>
                  <a:srgbClr val="FF9933"/>
                </a:solidFill>
                <a:latin typeface="Arial" charset="0"/>
              </a:rPr>
              <a:t>5</a:t>
            </a:r>
            <a:r>
              <a:rPr lang="en-US" sz="1200" b="1">
                <a:solidFill>
                  <a:srgbClr val="FF9933"/>
                </a:solidFill>
                <a:latin typeface="Arial" charset="0"/>
              </a:rPr>
              <a:t>- </a:t>
            </a:r>
            <a:fld id="{2B853FBF-3DB5-EF46-9314-3ABAF17AA7D3}" type="slidenum">
              <a:rPr lang="en-US" sz="1200" b="1">
                <a:solidFill>
                  <a:srgbClr val="FF9933"/>
                </a:solidFill>
                <a:latin typeface="Arial" charset="0"/>
              </a:rPr>
              <a:pPr algn="r"/>
              <a:t>5</a:t>
            </a:fld>
            <a:r>
              <a:rPr lang="en-US" sz="1200" b="1">
                <a:solidFill>
                  <a:srgbClr val="FF9933"/>
                </a:solidFill>
                <a:latin typeface="Arial" charset="0"/>
              </a:rPr>
              <a:t> </a:t>
            </a:r>
          </a:p>
        </p:txBody>
      </p:sp>
      <p:sp>
        <p:nvSpPr>
          <p:cNvPr id="3075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444500" y="40481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Various Types of Beam</a:t>
            </a:r>
            <a:r>
              <a:rPr lang="tr-TR" dirty="0">
                <a:latin typeface="Arial" charset="0"/>
              </a:rPr>
              <a:t>s</a:t>
            </a:r>
            <a:endParaRPr lang="en-US" dirty="0">
              <a:latin typeface="Arial" charset="0"/>
            </a:endParaRPr>
          </a:p>
        </p:txBody>
      </p:sp>
      <p:pic>
        <p:nvPicPr>
          <p:cNvPr id="3076" name="Picture 1029" descr="C:\DOCUME~1\WALTOL~1\LOCALS~1\Temp\\msotw9_temp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081088"/>
            <a:ext cx="8840787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1030"/>
          <p:cNvSpPr txBox="1">
            <a:spLocks noChangeArrowheads="1"/>
          </p:cNvSpPr>
          <p:nvPr/>
        </p:nvSpPr>
        <p:spPr bwMode="auto">
          <a:xfrm>
            <a:off x="1366838" y="4618038"/>
            <a:ext cx="61388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Beams are classified according to way in which they are supported.</a:t>
            </a:r>
          </a:p>
        </p:txBody>
      </p:sp>
      <p:sp>
        <p:nvSpPr>
          <p:cNvPr id="21511" name="Text Box 1031"/>
          <p:cNvSpPr txBox="1">
            <a:spLocks noChangeArrowheads="1"/>
          </p:cNvSpPr>
          <p:nvPr/>
        </p:nvSpPr>
        <p:spPr bwMode="auto">
          <a:xfrm>
            <a:off x="1366838" y="5341938"/>
            <a:ext cx="59721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Reactions at beam supports are determinate if they involve only three unknowns.  Otherwise, they are statically indeterminate.</a:t>
            </a:r>
          </a:p>
        </p:txBody>
      </p:sp>
      <p:sp>
        <p:nvSpPr>
          <p:cNvPr id="7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8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9" name="7 Dikdörtgen"/>
          <p:cNvSpPr/>
          <p:nvPr/>
        </p:nvSpPr>
        <p:spPr>
          <a:xfrm>
            <a:off x="0" y="0"/>
            <a:ext cx="280988" cy="590550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2" name="7 Dikdörtgen"/>
          <p:cNvSpPr/>
          <p:nvPr/>
        </p:nvSpPr>
        <p:spPr>
          <a:xfrm>
            <a:off x="0" y="0"/>
            <a:ext cx="280988" cy="682625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2" name="11 Dikdörtgen"/>
          <p:cNvSpPr/>
          <p:nvPr/>
        </p:nvSpPr>
        <p:spPr>
          <a:xfrm>
            <a:off x="444500" y="1103313"/>
            <a:ext cx="1989138" cy="160337"/>
          </a:xfrm>
          <a:prstGeom prst="rect">
            <a:avLst/>
          </a:prstGeom>
          <a:solidFill>
            <a:srgbClr val="F9F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335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Distributed load Resultant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distributed loads can be reduced to equivalent concentrated (or point) loads. The magnitude and point of application of this equivalent load is computed as follows.</a:t>
            </a:r>
          </a:p>
          <a:p>
            <a:r>
              <a:rPr lang="en-US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Magnitude: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equivalent concentrated load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represented  by the area formed by the intensity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(force per unit length of the beam) and the length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over which the force is distributed.</a:t>
            </a:r>
          </a:p>
          <a:p>
            <a:r>
              <a:rPr lang="en-US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Point of  Application: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resultant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passes through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centroid of this area.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26A2-E4EE-4207-8393-E17A3008F14D}" type="datetime1">
              <a:rPr lang="en-US" smtClean="0"/>
              <a:pPr/>
              <a:t>4/16/2016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9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 Slayt Numarası Yer Tutucusu"/>
          <p:cNvSpPr txBox="1">
            <a:spLocks noGrp="1"/>
          </p:cNvSpPr>
          <p:nvPr/>
        </p:nvSpPr>
        <p:spPr bwMode="auto">
          <a:xfrm>
            <a:off x="7951788" y="6589713"/>
            <a:ext cx="9144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b="1">
                <a:solidFill>
                  <a:srgbClr val="FF9933"/>
                </a:solidFill>
                <a:latin typeface="Arial" charset="0"/>
              </a:rPr>
              <a:t>5 - </a:t>
            </a:r>
            <a:fld id="{1147C78F-3D37-3C4E-A930-EE7BB5DBC0EF}" type="slidenum">
              <a:rPr lang="en-US" sz="1200" b="1">
                <a:solidFill>
                  <a:srgbClr val="FF9933"/>
                </a:solidFill>
                <a:latin typeface="Arial" charset="0"/>
              </a:rPr>
              <a:pPr algn="r" eaLnBrk="1" hangingPunct="1"/>
              <a:t>7</a:t>
            </a:fld>
            <a:endParaRPr lang="en-US" sz="1200" b="1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Distributed Loads on Beams</a:t>
            </a:r>
          </a:p>
        </p:txBody>
      </p:sp>
      <p:grpSp>
        <p:nvGrpSpPr>
          <p:cNvPr id="4100" name="Group 11"/>
          <p:cNvGrpSpPr>
            <a:grpSpLocks/>
          </p:cNvGrpSpPr>
          <p:nvPr/>
        </p:nvGrpSpPr>
        <p:grpSpPr bwMode="auto">
          <a:xfrm>
            <a:off x="1130300" y="1039813"/>
            <a:ext cx="7072313" cy="1819275"/>
            <a:chOff x="624" y="704"/>
            <a:chExt cx="3534" cy="1146"/>
          </a:xfrm>
        </p:grpSpPr>
        <p:pic>
          <p:nvPicPr>
            <p:cNvPr id="4111" name="Picture 3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704"/>
              <a:ext cx="1730" cy="1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4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8" y="706"/>
              <a:ext cx="1850" cy="1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1" name="Group 9"/>
          <p:cNvGrpSpPr>
            <a:grpSpLocks/>
          </p:cNvGrpSpPr>
          <p:nvPr/>
        </p:nvGrpSpPr>
        <p:grpSpPr bwMode="auto">
          <a:xfrm>
            <a:off x="587375" y="3103563"/>
            <a:ext cx="8170863" cy="1006475"/>
            <a:chOff x="370" y="1955"/>
            <a:chExt cx="5147" cy="634"/>
          </a:xfrm>
        </p:grpSpPr>
        <p:sp>
          <p:nvSpPr>
            <p:cNvPr id="4109" name="Text Box 5"/>
            <p:cNvSpPr txBox="1">
              <a:spLocks noChangeArrowheads="1"/>
            </p:cNvSpPr>
            <p:nvPr/>
          </p:nvSpPr>
          <p:spPr bwMode="auto">
            <a:xfrm>
              <a:off x="1891" y="1955"/>
              <a:ext cx="362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31775" indent="-23177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/>
                <a:t>A distributed load is represented by plotting the load per unit length, </a:t>
              </a:r>
              <a:r>
                <a:rPr lang="en-US" i="1"/>
                <a:t>w</a:t>
              </a:r>
              <a:r>
                <a:rPr lang="en-US"/>
                <a:t> (N/m) .  The total load is equal to the area under the load curve.</a:t>
              </a:r>
            </a:p>
          </p:txBody>
        </p:sp>
        <p:graphicFrame>
          <p:nvGraphicFramePr>
            <p:cNvPr id="4110" name="Object 6"/>
            <p:cNvGraphicFramePr>
              <a:graphicFrameLocks noChangeAspect="1"/>
            </p:cNvGraphicFramePr>
            <p:nvPr/>
          </p:nvGraphicFramePr>
          <p:xfrm>
            <a:off x="370" y="1984"/>
            <a:ext cx="1384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9" name="Equation" r:id="rId5" imgW="2197100" imgH="787400" progId="Equation.3">
                    <p:embed/>
                  </p:oleObj>
                </mc:Choice>
                <mc:Fallback>
                  <p:oleObj name="Equation" r:id="rId5" imgW="2197100" imgH="787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" y="1984"/>
                          <a:ext cx="1384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860425" y="4597400"/>
            <a:ext cx="7872413" cy="1311275"/>
            <a:chOff x="715" y="2896"/>
            <a:chExt cx="4786" cy="826"/>
          </a:xfrm>
        </p:grpSpPr>
        <p:graphicFrame>
          <p:nvGraphicFramePr>
            <p:cNvPr id="4107" name="Object 7"/>
            <p:cNvGraphicFramePr>
              <a:graphicFrameLocks noChangeAspect="1"/>
            </p:cNvGraphicFramePr>
            <p:nvPr/>
          </p:nvGraphicFramePr>
          <p:xfrm>
            <a:off x="715" y="2999"/>
            <a:ext cx="1174" cy="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0" name="Equation" r:id="rId7" imgW="1028254" imgH="482391" progId="Equation.3">
                    <p:embed/>
                  </p:oleObj>
                </mc:Choice>
                <mc:Fallback>
                  <p:oleObj name="Equation" r:id="rId7" imgW="1028254" imgH="4823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5" y="2999"/>
                          <a:ext cx="1174" cy="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8" name="Text Box 8"/>
            <p:cNvSpPr txBox="1">
              <a:spLocks noChangeArrowheads="1"/>
            </p:cNvSpPr>
            <p:nvPr/>
          </p:nvSpPr>
          <p:spPr bwMode="auto">
            <a:xfrm>
              <a:off x="2007" y="2896"/>
              <a:ext cx="3494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31775" indent="-231775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hangingPunct="0"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/>
                <a:t>A distributed load can be replace by a concentrated load with a magnitude equal to the area under the load curve and a line of action passing through the area centroid.</a:t>
              </a:r>
            </a:p>
          </p:txBody>
        </p:sp>
      </p:grpSp>
      <p:sp>
        <p:nvSpPr>
          <p:cNvPr id="13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4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5" name="7 Dikdörtgen"/>
          <p:cNvSpPr/>
          <p:nvPr/>
        </p:nvSpPr>
        <p:spPr>
          <a:xfrm>
            <a:off x="0" y="0"/>
            <a:ext cx="280988" cy="590550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209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BE90-7747-4592-B353-00DA47F03DAA}" type="datetime1">
              <a:rPr lang="en-US" smtClean="0"/>
              <a:pPr/>
              <a:t>4/16/2016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529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"/>
            <a:ext cx="3238500" cy="2552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529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81000"/>
            <a:ext cx="3734449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529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200400"/>
            <a:ext cx="3676650" cy="28670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252934" name="Object 6"/>
          <p:cNvGraphicFramePr>
            <a:graphicFrameLocks noChangeAspect="1"/>
          </p:cNvGraphicFramePr>
          <p:nvPr/>
        </p:nvGraphicFramePr>
        <p:xfrm>
          <a:off x="4572000" y="3657600"/>
          <a:ext cx="3635375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6" imgW="1828800" imgH="863280" progId="Equation.3">
                  <p:embed/>
                </p:oleObj>
              </mc:Choice>
              <mc:Fallback>
                <p:oleObj name="Equation" r:id="rId6" imgW="182880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657600"/>
                        <a:ext cx="3635375" cy="172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013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8755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Support Reactions </a:t>
            </a:r>
            <a:br>
              <a:rPr lang="en-US" b="1" dirty="0" smtClean="0"/>
            </a:br>
            <a:r>
              <a:rPr lang="en-US" b="1" dirty="0" smtClean="0"/>
              <a:t>(for a coplanar 2D structures)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DF6CB-4B91-41C5-889E-028C2C03D2CE}" type="datetime1">
              <a:rPr lang="en-US" smtClean="0"/>
              <a:pPr/>
              <a:t>4/16/2016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4800600" y="1981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Fixed Support: 3 Reactions</a:t>
            </a:r>
            <a:endParaRPr lang="en-US" b="1" dirty="0"/>
          </a:p>
        </p:txBody>
      </p:sp>
      <p:grpSp>
        <p:nvGrpSpPr>
          <p:cNvPr id="6" name="Group 69"/>
          <p:cNvGrpSpPr/>
          <p:nvPr/>
        </p:nvGrpSpPr>
        <p:grpSpPr>
          <a:xfrm>
            <a:off x="1219200" y="1676400"/>
            <a:ext cx="3246436" cy="1201738"/>
            <a:chOff x="1219200" y="1676400"/>
            <a:chExt cx="3246436" cy="1201738"/>
          </a:xfrm>
        </p:grpSpPr>
        <p:graphicFrame>
          <p:nvGraphicFramePr>
            <p:cNvPr id="146" name="Object 15"/>
            <p:cNvGraphicFramePr>
              <a:graphicFrameLocks noChangeAspect="1"/>
            </p:cNvGraphicFramePr>
            <p:nvPr/>
          </p:nvGraphicFramePr>
          <p:xfrm>
            <a:off x="1905000" y="2514600"/>
            <a:ext cx="287338" cy="363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0" name="Equation" r:id="rId3" imgW="190440" imgH="241200" progId="Equation.3">
                    <p:embed/>
                  </p:oleObj>
                </mc:Choice>
                <mc:Fallback>
                  <p:oleObj name="Equation" r:id="rId3" imgW="1904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2514600"/>
                          <a:ext cx="287338" cy="3635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" name="Group 221"/>
            <p:cNvGrpSpPr/>
            <p:nvPr/>
          </p:nvGrpSpPr>
          <p:grpSpPr>
            <a:xfrm>
              <a:off x="1219200" y="1676400"/>
              <a:ext cx="3246436" cy="1011238"/>
              <a:chOff x="2685390" y="1676400"/>
              <a:chExt cx="3246436" cy="1011238"/>
            </a:xfrm>
          </p:grpSpPr>
          <p:graphicFrame>
            <p:nvGraphicFramePr>
              <p:cNvPr id="53" name="Object 13"/>
              <p:cNvGraphicFramePr>
                <a:graphicFrameLocks noChangeAspect="1"/>
              </p:cNvGraphicFramePr>
              <p:nvPr/>
            </p:nvGraphicFramePr>
            <p:xfrm>
              <a:off x="3429000" y="1828800"/>
              <a:ext cx="228600" cy="2476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41" name="Equation" r:id="rId5" imgW="152280" imgH="164880" progId="Equation.3">
                      <p:embed/>
                    </p:oleObj>
                  </mc:Choice>
                  <mc:Fallback>
                    <p:oleObj name="Equation" r:id="rId5" imgW="15228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29000" y="1828800"/>
                            <a:ext cx="228600" cy="2476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8" name="Group 64"/>
              <p:cNvGrpSpPr/>
              <p:nvPr/>
            </p:nvGrpSpPr>
            <p:grpSpPr>
              <a:xfrm>
                <a:off x="3242440" y="1828800"/>
                <a:ext cx="171450" cy="685006"/>
                <a:chOff x="1055914" y="1797598"/>
                <a:chExt cx="171450" cy="685006"/>
              </a:xfrm>
            </p:grpSpPr>
            <p:cxnSp>
              <p:nvCxnSpPr>
                <p:cNvPr id="120" name="Straight Connector 119"/>
                <p:cNvCxnSpPr/>
                <p:nvPr/>
              </p:nvCxnSpPr>
              <p:spPr>
                <a:xfrm rot="5400000">
                  <a:off x="1055914" y="1968254"/>
                  <a:ext cx="152400" cy="152400"/>
                </a:xfrm>
                <a:prstGeom prst="line">
                  <a:avLst/>
                </a:prstGeom>
                <a:ln>
                  <a:prstDash val="soli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>
                  <a:off x="1065439" y="2158754"/>
                  <a:ext cx="152400" cy="152400"/>
                </a:xfrm>
                <a:prstGeom prst="line">
                  <a:avLst/>
                </a:prstGeom>
                <a:ln>
                  <a:prstDash val="soli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5400000">
                  <a:off x="1074964" y="2330204"/>
                  <a:ext cx="152400" cy="152400"/>
                </a:xfrm>
                <a:prstGeom prst="line">
                  <a:avLst/>
                </a:prstGeom>
                <a:ln>
                  <a:prstDash val="soli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5400000">
                  <a:off x="1055914" y="1806329"/>
                  <a:ext cx="152400" cy="152400"/>
                </a:xfrm>
                <a:prstGeom prst="line">
                  <a:avLst/>
                </a:prstGeom>
                <a:ln>
                  <a:prstDash val="soli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>
                  <a:off x="951933" y="2063504"/>
                  <a:ext cx="533400" cy="1588"/>
                </a:xfrm>
                <a:prstGeom prst="line">
                  <a:avLst/>
                </a:prstGeom>
                <a:ln>
                  <a:prstDash val="soli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7" name="Straight Arrow Connector 146"/>
              <p:cNvCxnSpPr/>
              <p:nvPr/>
            </p:nvCxnSpPr>
            <p:spPr>
              <a:xfrm rot="5400000" flipH="1" flipV="1">
                <a:off x="3217483" y="2400297"/>
                <a:ext cx="380996" cy="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solid"/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10800000">
                <a:off x="3394840" y="2133600"/>
                <a:ext cx="2514600" cy="1588"/>
              </a:xfrm>
              <a:prstGeom prst="line">
                <a:avLst/>
              </a:prstGeom>
              <a:ln w="28575">
                <a:prstDash val="soli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2" name="Straight Arrow Connector 151"/>
              <p:cNvCxnSpPr/>
              <p:nvPr/>
            </p:nvCxnSpPr>
            <p:spPr>
              <a:xfrm rot="5400000">
                <a:off x="3963194" y="1980406"/>
                <a:ext cx="304800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Arrow Connector 152"/>
              <p:cNvCxnSpPr/>
              <p:nvPr/>
            </p:nvCxnSpPr>
            <p:spPr>
              <a:xfrm rot="5400000">
                <a:off x="4115594" y="1980406"/>
                <a:ext cx="304800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Arrow Connector 153"/>
              <p:cNvCxnSpPr/>
              <p:nvPr/>
            </p:nvCxnSpPr>
            <p:spPr>
              <a:xfrm rot="5400000">
                <a:off x="4267994" y="1980406"/>
                <a:ext cx="304800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/>
              <p:cNvCxnSpPr/>
              <p:nvPr/>
            </p:nvCxnSpPr>
            <p:spPr>
              <a:xfrm rot="5400000">
                <a:off x="4420394" y="1980406"/>
                <a:ext cx="304800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/>
              <p:cNvCxnSpPr/>
              <p:nvPr/>
            </p:nvCxnSpPr>
            <p:spPr>
              <a:xfrm rot="5400000">
                <a:off x="4572794" y="1980406"/>
                <a:ext cx="304800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/>
              <p:cNvCxnSpPr/>
              <p:nvPr/>
            </p:nvCxnSpPr>
            <p:spPr>
              <a:xfrm>
                <a:off x="2927130" y="2133600"/>
                <a:ext cx="457994" cy="794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Arrow Connector 157"/>
              <p:cNvCxnSpPr/>
              <p:nvPr/>
            </p:nvCxnSpPr>
            <p:spPr>
              <a:xfrm rot="5400000">
                <a:off x="5181600" y="1828800"/>
                <a:ext cx="304800" cy="30480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59" name="Object 24"/>
              <p:cNvGraphicFramePr>
                <a:graphicFrameLocks noChangeAspect="1"/>
              </p:cNvGraphicFramePr>
              <p:nvPr/>
            </p:nvGraphicFramePr>
            <p:xfrm>
              <a:off x="2685390" y="1981200"/>
              <a:ext cx="287338" cy="344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42" name="Equation" r:id="rId7" imgW="190440" imgH="228600" progId="Equation.3">
                      <p:embed/>
                    </p:oleObj>
                  </mc:Choice>
                  <mc:Fallback>
                    <p:oleObj name="Equation" r:id="rId7" imgW="1904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85390" y="1981200"/>
                            <a:ext cx="287338" cy="3444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0" name="Freeform 159"/>
              <p:cNvSpPr/>
              <p:nvPr/>
            </p:nvSpPr>
            <p:spPr>
              <a:xfrm>
                <a:off x="5873864" y="1989083"/>
                <a:ext cx="57962" cy="367862"/>
              </a:xfrm>
              <a:custGeom>
                <a:avLst/>
                <a:gdLst>
                  <a:gd name="connsiteX0" fmla="*/ 32950 w 57962"/>
                  <a:gd name="connsiteY0" fmla="*/ 0 h 367862"/>
                  <a:gd name="connsiteX1" fmla="*/ 1419 w 57962"/>
                  <a:gd name="connsiteY1" fmla="*/ 73572 h 367862"/>
                  <a:gd name="connsiteX2" fmla="*/ 22439 w 57962"/>
                  <a:gd name="connsiteY2" fmla="*/ 115614 h 367862"/>
                  <a:gd name="connsiteX3" fmla="*/ 32950 w 57962"/>
                  <a:gd name="connsiteY3" fmla="*/ 189186 h 367862"/>
                  <a:gd name="connsiteX4" fmla="*/ 22439 w 57962"/>
                  <a:gd name="connsiteY4" fmla="*/ 220717 h 367862"/>
                  <a:gd name="connsiteX5" fmla="*/ 1419 w 57962"/>
                  <a:gd name="connsiteY5" fmla="*/ 262758 h 367862"/>
                  <a:gd name="connsiteX6" fmla="*/ 22439 w 57962"/>
                  <a:gd name="connsiteY6" fmla="*/ 294289 h 367862"/>
                  <a:gd name="connsiteX7" fmla="*/ 32950 w 57962"/>
                  <a:gd name="connsiteY7" fmla="*/ 367862 h 367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962" h="367862">
                    <a:moveTo>
                      <a:pt x="32950" y="0"/>
                    </a:moveTo>
                    <a:cubicBezTo>
                      <a:pt x="22440" y="24524"/>
                      <a:pt x="3835" y="47000"/>
                      <a:pt x="1419" y="73572"/>
                    </a:cubicBezTo>
                    <a:cubicBezTo>
                      <a:pt x="0" y="89176"/>
                      <a:pt x="18316" y="100498"/>
                      <a:pt x="22439" y="115614"/>
                    </a:cubicBezTo>
                    <a:cubicBezTo>
                      <a:pt x="28957" y="139514"/>
                      <a:pt x="29446" y="164662"/>
                      <a:pt x="32950" y="189186"/>
                    </a:cubicBezTo>
                    <a:cubicBezTo>
                      <a:pt x="29446" y="199696"/>
                      <a:pt x="26803" y="210534"/>
                      <a:pt x="22439" y="220717"/>
                    </a:cubicBezTo>
                    <a:cubicBezTo>
                      <a:pt x="16267" y="235118"/>
                      <a:pt x="1419" y="247090"/>
                      <a:pt x="1419" y="262758"/>
                    </a:cubicBezTo>
                    <a:cubicBezTo>
                      <a:pt x="1419" y="275390"/>
                      <a:pt x="17309" y="282746"/>
                      <a:pt x="22439" y="294289"/>
                    </a:cubicBezTo>
                    <a:cubicBezTo>
                      <a:pt x="50239" y="356839"/>
                      <a:pt x="57962" y="342848"/>
                      <a:pt x="32950" y="367862"/>
                    </a:cubicBezTo>
                  </a:path>
                </a:pathLst>
              </a:custGeom>
              <a:ln w="19050">
                <a:solidFill>
                  <a:srgbClr val="00206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125"/>
              <p:cNvGrpSpPr/>
              <p:nvPr/>
            </p:nvGrpSpPr>
            <p:grpSpPr>
              <a:xfrm>
                <a:off x="2971800" y="1676400"/>
                <a:ext cx="914400" cy="838200"/>
                <a:chOff x="304800" y="2912425"/>
                <a:chExt cx="848342" cy="914400"/>
              </a:xfrm>
            </p:grpSpPr>
            <p:sp>
              <p:nvSpPr>
                <p:cNvPr id="177" name="Arc 176"/>
                <p:cNvSpPr/>
                <p:nvPr/>
              </p:nvSpPr>
              <p:spPr>
                <a:xfrm rot="13085756">
                  <a:off x="353042" y="2912425"/>
                  <a:ext cx="800100" cy="914400"/>
                </a:xfrm>
                <a:prstGeom prst="arc">
                  <a:avLst/>
                </a:prstGeom>
                <a:ln w="28575">
                  <a:solidFill>
                    <a:srgbClr val="00206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8" name="Straight Connector 177"/>
                <p:cNvCxnSpPr>
                  <a:stCxn id="177" idx="0"/>
                  <a:endCxn id="177" idx="0"/>
                </p:cNvCxnSpPr>
                <p:nvPr/>
              </p:nvCxnSpPr>
              <p:spPr>
                <a:xfrm rot="10800000" flipH="1">
                  <a:off x="510085" y="3729431"/>
                  <a:ext cx="2035" cy="2382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 rot="16200000" flipV="1">
                  <a:off x="365952" y="3618057"/>
                  <a:ext cx="269259" cy="996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>
                  <a:off x="304800" y="3657600"/>
                  <a:ext cx="181101" cy="76200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253987" name="Object 35"/>
              <p:cNvGraphicFramePr>
                <a:graphicFrameLocks noChangeAspect="1"/>
              </p:cNvGraphicFramePr>
              <p:nvPr/>
            </p:nvGraphicFramePr>
            <p:xfrm>
              <a:off x="2895600" y="2362200"/>
              <a:ext cx="382588" cy="3254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43" name="Equation" r:id="rId9" imgW="253800" imgH="215640" progId="Equation.3">
                      <p:embed/>
                    </p:oleObj>
                  </mc:Choice>
                  <mc:Fallback>
                    <p:oleObj name="Equation" r:id="rId9" imgW="25380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95600" y="2362200"/>
                            <a:ext cx="382588" cy="3254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0" name="Group 71"/>
          <p:cNvGrpSpPr/>
          <p:nvPr/>
        </p:nvGrpSpPr>
        <p:grpSpPr>
          <a:xfrm>
            <a:off x="1143000" y="3048000"/>
            <a:ext cx="3341026" cy="1268413"/>
            <a:chOff x="1143000" y="3048000"/>
            <a:chExt cx="3341026" cy="1268413"/>
          </a:xfrm>
        </p:grpSpPr>
        <p:grpSp>
          <p:nvGrpSpPr>
            <p:cNvPr id="11" name="Group 142"/>
            <p:cNvGrpSpPr/>
            <p:nvPr/>
          </p:nvGrpSpPr>
          <p:grpSpPr>
            <a:xfrm>
              <a:off x="1143000" y="3048000"/>
              <a:ext cx="3341026" cy="1268413"/>
              <a:chOff x="1066800" y="3276600"/>
              <a:chExt cx="3341026" cy="1268413"/>
            </a:xfrm>
          </p:grpSpPr>
          <p:graphicFrame>
            <p:nvGraphicFramePr>
              <p:cNvPr id="126991" name="Object 15"/>
              <p:cNvGraphicFramePr>
                <a:graphicFrameLocks noChangeAspect="1"/>
              </p:cNvGraphicFramePr>
              <p:nvPr/>
            </p:nvGraphicFramePr>
            <p:xfrm>
              <a:off x="1752600" y="4181475"/>
              <a:ext cx="287338" cy="3635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44" name="Equation" r:id="rId11" imgW="190440" imgH="241200" progId="Equation.3">
                      <p:embed/>
                    </p:oleObj>
                  </mc:Choice>
                  <mc:Fallback>
                    <p:oleObj name="Equation" r:id="rId11" imgW="19044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52600" y="4181475"/>
                            <a:ext cx="287338" cy="3635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55" name="Straight Arrow Connector 54"/>
              <p:cNvCxnSpPr/>
              <p:nvPr/>
            </p:nvCxnSpPr>
            <p:spPr>
              <a:xfrm rot="5400000" flipH="1" flipV="1">
                <a:off x="1682973" y="4034657"/>
                <a:ext cx="380996" cy="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solid"/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30" name="Isosceles Triangle 129"/>
              <p:cNvSpPr/>
              <p:nvPr/>
            </p:nvSpPr>
            <p:spPr>
              <a:xfrm>
                <a:off x="1730826" y="3581400"/>
                <a:ext cx="304800" cy="292100"/>
              </a:xfrm>
              <a:prstGeom prst="triangle">
                <a:avLst/>
              </a:prstGeom>
              <a:ln>
                <a:prstDash val="soli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1" name="Straight Connector 130"/>
              <p:cNvCxnSpPr/>
              <p:nvPr/>
            </p:nvCxnSpPr>
            <p:spPr>
              <a:xfrm rot="10800000">
                <a:off x="1610710" y="3854670"/>
                <a:ext cx="533400" cy="1588"/>
              </a:xfrm>
              <a:prstGeom prst="line">
                <a:avLst/>
              </a:prstGeom>
              <a:ln>
                <a:prstDash val="soli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0800000">
                <a:off x="1870840" y="3581400"/>
                <a:ext cx="2514600" cy="1588"/>
              </a:xfrm>
              <a:prstGeom prst="line">
                <a:avLst/>
              </a:prstGeom>
              <a:ln w="28575">
                <a:prstDash val="soli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 rot="5400000">
                <a:off x="2439194" y="3428206"/>
                <a:ext cx="304800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 rot="5400000">
                <a:off x="2591594" y="3428206"/>
                <a:ext cx="304800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rot="5400000">
                <a:off x="2743994" y="3428206"/>
                <a:ext cx="304800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 rot="5400000">
                <a:off x="2896394" y="3428206"/>
                <a:ext cx="304800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 rot="5400000">
                <a:off x="3048794" y="3428206"/>
                <a:ext cx="304800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/>
              <p:nvPr/>
            </p:nvCxnSpPr>
            <p:spPr>
              <a:xfrm>
                <a:off x="1371600" y="3581400"/>
                <a:ext cx="457994" cy="794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/>
              <p:nvPr/>
            </p:nvCxnSpPr>
            <p:spPr>
              <a:xfrm rot="5400000">
                <a:off x="3657600" y="3276600"/>
                <a:ext cx="304800" cy="30480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53976" name="Object 24"/>
              <p:cNvGraphicFramePr>
                <a:graphicFrameLocks noChangeAspect="1"/>
              </p:cNvGraphicFramePr>
              <p:nvPr/>
            </p:nvGraphicFramePr>
            <p:xfrm>
              <a:off x="1066800" y="3429000"/>
              <a:ext cx="287338" cy="344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45" name="Equation" r:id="rId13" imgW="190440" imgH="228600" progId="Equation.3">
                      <p:embed/>
                    </p:oleObj>
                  </mc:Choice>
                  <mc:Fallback>
                    <p:oleObj name="Equation" r:id="rId13" imgW="1904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66800" y="3429000"/>
                            <a:ext cx="287338" cy="3444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1" name="Freeform 140"/>
              <p:cNvSpPr/>
              <p:nvPr/>
            </p:nvSpPr>
            <p:spPr>
              <a:xfrm>
                <a:off x="4349864" y="3436883"/>
                <a:ext cx="57962" cy="367862"/>
              </a:xfrm>
              <a:custGeom>
                <a:avLst/>
                <a:gdLst>
                  <a:gd name="connsiteX0" fmla="*/ 32950 w 57962"/>
                  <a:gd name="connsiteY0" fmla="*/ 0 h 367862"/>
                  <a:gd name="connsiteX1" fmla="*/ 1419 w 57962"/>
                  <a:gd name="connsiteY1" fmla="*/ 73572 h 367862"/>
                  <a:gd name="connsiteX2" fmla="*/ 22439 w 57962"/>
                  <a:gd name="connsiteY2" fmla="*/ 115614 h 367862"/>
                  <a:gd name="connsiteX3" fmla="*/ 32950 w 57962"/>
                  <a:gd name="connsiteY3" fmla="*/ 189186 h 367862"/>
                  <a:gd name="connsiteX4" fmla="*/ 22439 w 57962"/>
                  <a:gd name="connsiteY4" fmla="*/ 220717 h 367862"/>
                  <a:gd name="connsiteX5" fmla="*/ 1419 w 57962"/>
                  <a:gd name="connsiteY5" fmla="*/ 262758 h 367862"/>
                  <a:gd name="connsiteX6" fmla="*/ 22439 w 57962"/>
                  <a:gd name="connsiteY6" fmla="*/ 294289 h 367862"/>
                  <a:gd name="connsiteX7" fmla="*/ 32950 w 57962"/>
                  <a:gd name="connsiteY7" fmla="*/ 367862 h 367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962" h="367862">
                    <a:moveTo>
                      <a:pt x="32950" y="0"/>
                    </a:moveTo>
                    <a:cubicBezTo>
                      <a:pt x="22440" y="24524"/>
                      <a:pt x="3835" y="47000"/>
                      <a:pt x="1419" y="73572"/>
                    </a:cubicBezTo>
                    <a:cubicBezTo>
                      <a:pt x="0" y="89176"/>
                      <a:pt x="18316" y="100498"/>
                      <a:pt x="22439" y="115614"/>
                    </a:cubicBezTo>
                    <a:cubicBezTo>
                      <a:pt x="28957" y="139514"/>
                      <a:pt x="29446" y="164662"/>
                      <a:pt x="32950" y="189186"/>
                    </a:cubicBezTo>
                    <a:cubicBezTo>
                      <a:pt x="29446" y="199696"/>
                      <a:pt x="26803" y="210534"/>
                      <a:pt x="22439" y="220717"/>
                    </a:cubicBezTo>
                    <a:cubicBezTo>
                      <a:pt x="16267" y="235118"/>
                      <a:pt x="1419" y="247090"/>
                      <a:pt x="1419" y="262758"/>
                    </a:cubicBezTo>
                    <a:cubicBezTo>
                      <a:pt x="1419" y="275390"/>
                      <a:pt x="17309" y="282746"/>
                      <a:pt x="22439" y="294289"/>
                    </a:cubicBezTo>
                    <a:cubicBezTo>
                      <a:pt x="50239" y="356839"/>
                      <a:pt x="57962" y="342848"/>
                      <a:pt x="32950" y="367862"/>
                    </a:cubicBezTo>
                  </a:path>
                </a:pathLst>
              </a:custGeom>
              <a:ln w="19050">
                <a:solidFill>
                  <a:srgbClr val="00206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253988" name="Object 36"/>
            <p:cNvGraphicFramePr>
              <a:graphicFrameLocks noChangeAspect="1"/>
            </p:cNvGraphicFramePr>
            <p:nvPr/>
          </p:nvGraphicFramePr>
          <p:xfrm>
            <a:off x="1905000" y="3048000"/>
            <a:ext cx="228600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6" name="Equation" r:id="rId15" imgW="152280" imgH="164880" progId="Equation.3">
                    <p:embed/>
                  </p:oleObj>
                </mc:Choice>
                <mc:Fallback>
                  <p:oleObj name="Equation" r:id="rId15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3048000"/>
                          <a:ext cx="228600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3" name="TextBox 222"/>
          <p:cNvSpPr txBox="1"/>
          <p:nvPr/>
        </p:nvSpPr>
        <p:spPr>
          <a:xfrm>
            <a:off x="4800600" y="31242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Pin or Hinge Support: 2 Reactions</a:t>
            </a:r>
            <a:endParaRPr lang="en-US" b="1" dirty="0"/>
          </a:p>
        </p:txBody>
      </p:sp>
      <p:sp>
        <p:nvSpPr>
          <p:cNvPr id="224" name="TextBox 223"/>
          <p:cNvSpPr txBox="1"/>
          <p:nvPr/>
        </p:nvSpPr>
        <p:spPr>
          <a:xfrm>
            <a:off x="4876800" y="4419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Roller Support: 1 Reaction</a:t>
            </a:r>
            <a:endParaRPr lang="en-US" b="1" dirty="0"/>
          </a:p>
        </p:txBody>
      </p:sp>
      <p:grpSp>
        <p:nvGrpSpPr>
          <p:cNvPr id="12" name="Group 72"/>
          <p:cNvGrpSpPr/>
          <p:nvPr/>
        </p:nvGrpSpPr>
        <p:grpSpPr>
          <a:xfrm>
            <a:off x="1752600" y="4343400"/>
            <a:ext cx="2807626" cy="1354138"/>
            <a:chOff x="1752600" y="4343400"/>
            <a:chExt cx="2807626" cy="1354138"/>
          </a:xfrm>
        </p:grpSpPr>
        <p:grpSp>
          <p:nvGrpSpPr>
            <p:cNvPr id="13" name="Group 220"/>
            <p:cNvGrpSpPr/>
            <p:nvPr/>
          </p:nvGrpSpPr>
          <p:grpSpPr>
            <a:xfrm>
              <a:off x="1752600" y="4343400"/>
              <a:ext cx="2807626" cy="1354138"/>
              <a:chOff x="3276600" y="4267200"/>
              <a:chExt cx="2807626" cy="1354138"/>
            </a:xfrm>
          </p:grpSpPr>
          <p:graphicFrame>
            <p:nvGraphicFramePr>
              <p:cNvPr id="201" name="Object 15"/>
              <p:cNvGraphicFramePr>
                <a:graphicFrameLocks noChangeAspect="1"/>
              </p:cNvGraphicFramePr>
              <p:nvPr/>
            </p:nvGraphicFramePr>
            <p:xfrm>
              <a:off x="3429000" y="5257800"/>
              <a:ext cx="287338" cy="3635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47" name="Equation" r:id="rId16" imgW="190440" imgH="241200" progId="Equation.3">
                      <p:embed/>
                    </p:oleObj>
                  </mc:Choice>
                  <mc:Fallback>
                    <p:oleObj name="Equation" r:id="rId16" imgW="19044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29000" y="5257800"/>
                            <a:ext cx="287338" cy="3635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02" name="Straight Arrow Connector 201"/>
              <p:cNvCxnSpPr/>
              <p:nvPr/>
            </p:nvCxnSpPr>
            <p:spPr>
              <a:xfrm rot="5400000" flipH="1" flipV="1">
                <a:off x="3359373" y="5151377"/>
                <a:ext cx="380996" cy="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solid"/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rot="10800000">
                <a:off x="3547240" y="4572000"/>
                <a:ext cx="2514600" cy="1588"/>
              </a:xfrm>
              <a:prstGeom prst="line">
                <a:avLst/>
              </a:prstGeom>
              <a:ln w="28575">
                <a:prstDash val="soli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" name="Straight Arrow Connector 205"/>
              <p:cNvCxnSpPr/>
              <p:nvPr/>
            </p:nvCxnSpPr>
            <p:spPr>
              <a:xfrm rot="5400000">
                <a:off x="4115594" y="4418806"/>
                <a:ext cx="304800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Arrow Connector 206"/>
              <p:cNvCxnSpPr/>
              <p:nvPr/>
            </p:nvCxnSpPr>
            <p:spPr>
              <a:xfrm rot="5400000">
                <a:off x="4267994" y="4418806"/>
                <a:ext cx="304800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Arrow Connector 207"/>
              <p:cNvCxnSpPr/>
              <p:nvPr/>
            </p:nvCxnSpPr>
            <p:spPr>
              <a:xfrm rot="5400000">
                <a:off x="4420394" y="4418806"/>
                <a:ext cx="304800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Arrow Connector 208"/>
              <p:cNvCxnSpPr/>
              <p:nvPr/>
            </p:nvCxnSpPr>
            <p:spPr>
              <a:xfrm rot="5400000">
                <a:off x="4572794" y="4418806"/>
                <a:ext cx="304800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Arrow Connector 209"/>
              <p:cNvCxnSpPr/>
              <p:nvPr/>
            </p:nvCxnSpPr>
            <p:spPr>
              <a:xfrm rot="5400000">
                <a:off x="4725194" y="4418806"/>
                <a:ext cx="304800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Arrow Connector 211"/>
              <p:cNvCxnSpPr/>
              <p:nvPr/>
            </p:nvCxnSpPr>
            <p:spPr>
              <a:xfrm rot="5400000">
                <a:off x="5334000" y="4267200"/>
                <a:ext cx="304800" cy="30480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4" name="Freeform 213"/>
              <p:cNvSpPr/>
              <p:nvPr/>
            </p:nvSpPr>
            <p:spPr>
              <a:xfrm>
                <a:off x="6026264" y="4427483"/>
                <a:ext cx="57962" cy="367862"/>
              </a:xfrm>
              <a:custGeom>
                <a:avLst/>
                <a:gdLst>
                  <a:gd name="connsiteX0" fmla="*/ 32950 w 57962"/>
                  <a:gd name="connsiteY0" fmla="*/ 0 h 367862"/>
                  <a:gd name="connsiteX1" fmla="*/ 1419 w 57962"/>
                  <a:gd name="connsiteY1" fmla="*/ 73572 h 367862"/>
                  <a:gd name="connsiteX2" fmla="*/ 22439 w 57962"/>
                  <a:gd name="connsiteY2" fmla="*/ 115614 h 367862"/>
                  <a:gd name="connsiteX3" fmla="*/ 32950 w 57962"/>
                  <a:gd name="connsiteY3" fmla="*/ 189186 h 367862"/>
                  <a:gd name="connsiteX4" fmla="*/ 22439 w 57962"/>
                  <a:gd name="connsiteY4" fmla="*/ 220717 h 367862"/>
                  <a:gd name="connsiteX5" fmla="*/ 1419 w 57962"/>
                  <a:gd name="connsiteY5" fmla="*/ 262758 h 367862"/>
                  <a:gd name="connsiteX6" fmla="*/ 22439 w 57962"/>
                  <a:gd name="connsiteY6" fmla="*/ 294289 h 367862"/>
                  <a:gd name="connsiteX7" fmla="*/ 32950 w 57962"/>
                  <a:gd name="connsiteY7" fmla="*/ 367862 h 367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962" h="367862">
                    <a:moveTo>
                      <a:pt x="32950" y="0"/>
                    </a:moveTo>
                    <a:cubicBezTo>
                      <a:pt x="22440" y="24524"/>
                      <a:pt x="3835" y="47000"/>
                      <a:pt x="1419" y="73572"/>
                    </a:cubicBezTo>
                    <a:cubicBezTo>
                      <a:pt x="0" y="89176"/>
                      <a:pt x="18316" y="100498"/>
                      <a:pt x="22439" y="115614"/>
                    </a:cubicBezTo>
                    <a:cubicBezTo>
                      <a:pt x="28957" y="139514"/>
                      <a:pt x="29446" y="164662"/>
                      <a:pt x="32950" y="189186"/>
                    </a:cubicBezTo>
                    <a:cubicBezTo>
                      <a:pt x="29446" y="199696"/>
                      <a:pt x="26803" y="210534"/>
                      <a:pt x="22439" y="220717"/>
                    </a:cubicBezTo>
                    <a:cubicBezTo>
                      <a:pt x="16267" y="235118"/>
                      <a:pt x="1419" y="247090"/>
                      <a:pt x="1419" y="262758"/>
                    </a:cubicBezTo>
                    <a:cubicBezTo>
                      <a:pt x="1419" y="275390"/>
                      <a:pt x="17309" y="282746"/>
                      <a:pt x="22439" y="294289"/>
                    </a:cubicBezTo>
                    <a:cubicBezTo>
                      <a:pt x="50239" y="356839"/>
                      <a:pt x="57962" y="342848"/>
                      <a:pt x="32950" y="367862"/>
                    </a:cubicBezTo>
                  </a:path>
                </a:pathLst>
              </a:custGeom>
              <a:ln w="19050">
                <a:solidFill>
                  <a:srgbClr val="00206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68"/>
              <p:cNvGrpSpPr/>
              <p:nvPr/>
            </p:nvGrpSpPr>
            <p:grpSpPr>
              <a:xfrm>
                <a:off x="3276600" y="4572000"/>
                <a:ext cx="533400" cy="381000"/>
                <a:chOff x="3548744" y="4648202"/>
                <a:chExt cx="544284" cy="437014"/>
              </a:xfrm>
            </p:grpSpPr>
            <p:sp>
              <p:nvSpPr>
                <p:cNvPr id="216" name="Isosceles Triangle 215"/>
                <p:cNvSpPr/>
                <p:nvPr/>
              </p:nvSpPr>
              <p:spPr>
                <a:xfrm>
                  <a:off x="3679370" y="4648202"/>
                  <a:ext cx="304800" cy="292100"/>
                </a:xfrm>
                <a:prstGeom prst="triangle">
                  <a:avLst/>
                </a:prstGeom>
                <a:ln>
                  <a:prstDash val="solid"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17" name="Straight Connector 216"/>
                <p:cNvCxnSpPr/>
                <p:nvPr/>
              </p:nvCxnSpPr>
              <p:spPr>
                <a:xfrm rot="10800000">
                  <a:off x="3548744" y="5083628"/>
                  <a:ext cx="533400" cy="1588"/>
                </a:xfrm>
                <a:prstGeom prst="line">
                  <a:avLst/>
                </a:prstGeom>
                <a:ln>
                  <a:prstDash val="soli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18" name="Oval 217"/>
                <p:cNvSpPr/>
                <p:nvPr/>
              </p:nvSpPr>
              <p:spPr>
                <a:xfrm>
                  <a:off x="3657600" y="4909458"/>
                  <a:ext cx="152400" cy="152400"/>
                </a:xfrm>
                <a:prstGeom prst="ellipse">
                  <a:avLst/>
                </a:prstGeom>
                <a:ln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Oval 218"/>
                <p:cNvSpPr/>
                <p:nvPr/>
              </p:nvSpPr>
              <p:spPr>
                <a:xfrm>
                  <a:off x="3853544" y="4909454"/>
                  <a:ext cx="152400" cy="152400"/>
                </a:xfrm>
                <a:prstGeom prst="ellipse">
                  <a:avLst/>
                </a:prstGeom>
                <a:ln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20" name="Straight Connector 219"/>
                <p:cNvCxnSpPr/>
                <p:nvPr/>
              </p:nvCxnSpPr>
              <p:spPr>
                <a:xfrm rot="10800000">
                  <a:off x="3559628" y="4920344"/>
                  <a:ext cx="533400" cy="1588"/>
                </a:xfrm>
                <a:prstGeom prst="line">
                  <a:avLst/>
                </a:prstGeom>
                <a:ln>
                  <a:prstDash val="soli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aphicFrame>
          <p:nvGraphicFramePr>
            <p:cNvPr id="253991" name="Object 39"/>
            <p:cNvGraphicFramePr>
              <a:graphicFrameLocks noChangeAspect="1"/>
            </p:cNvGraphicFramePr>
            <p:nvPr/>
          </p:nvGraphicFramePr>
          <p:xfrm>
            <a:off x="1981200" y="4343400"/>
            <a:ext cx="228600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8" name="Equation" r:id="rId17" imgW="152280" imgH="164880" progId="Equation.3">
                    <p:embed/>
                  </p:oleObj>
                </mc:Choice>
                <mc:Fallback>
                  <p:oleObj name="Equation" r:id="rId17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1200" y="4343400"/>
                          <a:ext cx="228600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5" name="TextBox 224"/>
          <p:cNvSpPr txBox="1"/>
          <p:nvPr/>
        </p:nvSpPr>
        <p:spPr>
          <a:xfrm>
            <a:off x="1371600" y="5638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800000"/>
                </a:solidFill>
              </a:rPr>
              <a:t>Note</a:t>
            </a:r>
            <a:r>
              <a:rPr lang="en-US" b="1" dirty="0" smtClean="0">
                <a:solidFill>
                  <a:srgbClr val="800000"/>
                </a:solidFill>
              </a:rPr>
              <a:t>: Reaction develops in that direction in which movement/displacement is obstructed.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56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223" grpId="0"/>
      <p:bldP spid="224" grpId="0"/>
      <p:bldP spid="2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718</Words>
  <Application>Microsoft Office PowerPoint</Application>
  <PresentationFormat>On-screen Show (4:3)</PresentationFormat>
  <Paragraphs>87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Agency FB</vt:lpstr>
      <vt:lpstr>Algerian</vt:lpstr>
      <vt:lpstr>Arial</vt:lpstr>
      <vt:lpstr>Calibri</vt:lpstr>
      <vt:lpstr>ＭＳ Ｐゴシック</vt:lpstr>
      <vt:lpstr>Times New Roman</vt:lpstr>
      <vt:lpstr>Office Theme</vt:lpstr>
      <vt:lpstr>Equation</vt:lpstr>
      <vt:lpstr>STATICS (ENGINEERING MECHANICS-I)</vt:lpstr>
      <vt:lpstr>Beams-External Effects</vt:lpstr>
      <vt:lpstr>Beams: External Effects</vt:lpstr>
      <vt:lpstr>Types of Beams</vt:lpstr>
      <vt:lpstr>Various Types of Beams</vt:lpstr>
      <vt:lpstr>Distributed load Resultant</vt:lpstr>
      <vt:lpstr>Distributed Loads on Beams</vt:lpstr>
      <vt:lpstr>PowerPoint Presentation</vt:lpstr>
      <vt:lpstr>Support Reactions  (for a coplanar 2D structures)</vt:lpstr>
      <vt:lpstr>Problem  1</vt:lpstr>
      <vt:lpstr>Solution</vt:lpstr>
      <vt:lpstr>Sample Problem 2</vt:lpstr>
      <vt:lpstr>Sample Problem 2 - Continued</vt:lpstr>
      <vt:lpstr>Sample Problem 2 - Continued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STATICS (ENGINEERING MECHANICS-I)</dc:title>
  <dc:creator>Fahad Alrshoudi</dc:creator>
  <cp:lastModifiedBy>user</cp:lastModifiedBy>
  <cp:revision>11</cp:revision>
  <dcterms:created xsi:type="dcterms:W3CDTF">2016-03-12T17:34:56Z</dcterms:created>
  <dcterms:modified xsi:type="dcterms:W3CDTF">2016-04-16T20:51:27Z</dcterms:modified>
</cp:coreProperties>
</file>