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Microsoft_Equation1.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7" r:id="rId2"/>
    <p:sldId id="258" r:id="rId3"/>
    <p:sldId id="259" r:id="rId4"/>
    <p:sldId id="260" r:id="rId5"/>
    <p:sldId id="261" r:id="rId6"/>
    <p:sldId id="262" r:id="rId7"/>
    <p:sldId id="263" r:id="rId8"/>
    <p:sldId id="264" r:id="rId9"/>
    <p:sldId id="314" r:id="rId10"/>
    <p:sldId id="315" r:id="rId11"/>
    <p:sldId id="319" r:id="rId12"/>
    <p:sldId id="320" r:id="rId13"/>
    <p:sldId id="321" r:id="rId14"/>
    <p:sldId id="322" r:id="rId15"/>
    <p:sldId id="323" r:id="rId16"/>
    <p:sldId id="324"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0" d="100"/>
          <a:sy n="100" d="100"/>
        </p:scale>
        <p:origin x="-188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 Id="rId2"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 Id="rId2"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4" Type="http://schemas.openxmlformats.org/officeDocument/2006/relationships/image" Target="../media/image14.wmf"/><Relationship Id="rId5" Type="http://schemas.openxmlformats.org/officeDocument/2006/relationships/image" Target="../media/image15.wmf"/><Relationship Id="rId1" Type="http://schemas.openxmlformats.org/officeDocument/2006/relationships/image" Target="../media/image11.wmf"/><Relationship Id="rId2"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EF30B3-7320-C242-B2A9-2F356DFC6631}" type="datetimeFigureOut">
              <a:rPr lang="en-US" smtClean="0"/>
              <a:t>03/08/16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FD4B3E-30A6-534D-B141-CB26AC905FE6}" type="slidenum">
              <a:rPr lang="en-US" smtClean="0"/>
              <a:t>‹#›</a:t>
            </a:fld>
            <a:endParaRPr lang="en-US"/>
          </a:p>
        </p:txBody>
      </p:sp>
    </p:spTree>
    <p:extLst>
      <p:ext uri="{BB962C8B-B14F-4D97-AF65-F5344CB8AC3E}">
        <p14:creationId xmlns:p14="http://schemas.microsoft.com/office/powerpoint/2010/main" val="36127539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title slide.</a:t>
            </a:r>
            <a:endParaRPr lang="en-US" dirty="0"/>
          </a:p>
        </p:txBody>
      </p:sp>
      <p:sp>
        <p:nvSpPr>
          <p:cNvPr id="4" name="Slide Number Placeholder 3"/>
          <p:cNvSpPr>
            <a:spLocks noGrp="1"/>
          </p:cNvSpPr>
          <p:nvPr>
            <p:ph type="sldNum" sz="quarter" idx="10"/>
          </p:nvPr>
        </p:nvSpPr>
        <p:spPr/>
        <p:txBody>
          <a:bodyPr/>
          <a:lstStyle/>
          <a:p>
            <a:fld id="{CC5341E8-EBA3-41B3-A002-218A6D0FA36B}"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C8CB395A-4170-4446-B08E-CDA6E55D16F8}" type="datetimeFigureOut">
              <a:rPr lang="en-US" smtClean="0"/>
              <a:t>03/08/16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CBA6A-F232-8E49-9DC8-2A5373463733}" type="slidenum">
              <a:rPr lang="en-US" smtClean="0"/>
              <a:t>‹#›</a:t>
            </a:fld>
            <a:endParaRPr lang="en-US"/>
          </a:p>
        </p:txBody>
      </p:sp>
    </p:spTree>
    <p:extLst>
      <p:ext uri="{BB962C8B-B14F-4D97-AF65-F5344CB8AC3E}">
        <p14:creationId xmlns:p14="http://schemas.microsoft.com/office/powerpoint/2010/main" val="2260645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8CB395A-4170-4446-B08E-CDA6E55D16F8}" type="datetimeFigureOut">
              <a:rPr lang="en-US" smtClean="0"/>
              <a:t>03/08/16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CBA6A-F232-8E49-9DC8-2A5373463733}" type="slidenum">
              <a:rPr lang="en-US" smtClean="0"/>
              <a:t>‹#›</a:t>
            </a:fld>
            <a:endParaRPr lang="en-US"/>
          </a:p>
        </p:txBody>
      </p:sp>
    </p:spTree>
    <p:extLst>
      <p:ext uri="{BB962C8B-B14F-4D97-AF65-F5344CB8AC3E}">
        <p14:creationId xmlns:p14="http://schemas.microsoft.com/office/powerpoint/2010/main" val="1781099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8CB395A-4170-4446-B08E-CDA6E55D16F8}" type="datetimeFigureOut">
              <a:rPr lang="en-US" smtClean="0"/>
              <a:t>03/08/16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CBA6A-F232-8E49-9DC8-2A5373463733}" type="slidenum">
              <a:rPr lang="en-US" smtClean="0"/>
              <a:t>‹#›</a:t>
            </a:fld>
            <a:endParaRPr lang="en-US"/>
          </a:p>
        </p:txBody>
      </p:sp>
    </p:spTree>
    <p:extLst>
      <p:ext uri="{BB962C8B-B14F-4D97-AF65-F5344CB8AC3E}">
        <p14:creationId xmlns:p14="http://schemas.microsoft.com/office/powerpoint/2010/main" val="3007186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8CB395A-4170-4446-B08E-CDA6E55D16F8}" type="datetimeFigureOut">
              <a:rPr lang="en-US" smtClean="0"/>
              <a:t>03/08/16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CBA6A-F232-8E49-9DC8-2A5373463733}" type="slidenum">
              <a:rPr lang="en-US" smtClean="0"/>
              <a:t>‹#›</a:t>
            </a:fld>
            <a:endParaRPr lang="en-US"/>
          </a:p>
        </p:txBody>
      </p:sp>
    </p:spTree>
    <p:extLst>
      <p:ext uri="{BB962C8B-B14F-4D97-AF65-F5344CB8AC3E}">
        <p14:creationId xmlns:p14="http://schemas.microsoft.com/office/powerpoint/2010/main" val="3565702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C8CB395A-4170-4446-B08E-CDA6E55D16F8}" type="datetimeFigureOut">
              <a:rPr lang="en-US" smtClean="0"/>
              <a:t>03/08/16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CBA6A-F232-8E49-9DC8-2A5373463733}" type="slidenum">
              <a:rPr lang="en-US" smtClean="0"/>
              <a:t>‹#›</a:t>
            </a:fld>
            <a:endParaRPr lang="en-US"/>
          </a:p>
        </p:txBody>
      </p:sp>
    </p:spTree>
    <p:extLst>
      <p:ext uri="{BB962C8B-B14F-4D97-AF65-F5344CB8AC3E}">
        <p14:creationId xmlns:p14="http://schemas.microsoft.com/office/powerpoint/2010/main" val="791580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C8CB395A-4170-4446-B08E-CDA6E55D16F8}" type="datetimeFigureOut">
              <a:rPr lang="en-US" smtClean="0"/>
              <a:t>03/08/16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ECBA6A-F232-8E49-9DC8-2A5373463733}" type="slidenum">
              <a:rPr lang="en-US" smtClean="0"/>
              <a:t>‹#›</a:t>
            </a:fld>
            <a:endParaRPr lang="en-US"/>
          </a:p>
        </p:txBody>
      </p:sp>
    </p:spTree>
    <p:extLst>
      <p:ext uri="{BB962C8B-B14F-4D97-AF65-F5344CB8AC3E}">
        <p14:creationId xmlns:p14="http://schemas.microsoft.com/office/powerpoint/2010/main" val="880894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C8CB395A-4170-4446-B08E-CDA6E55D16F8}" type="datetimeFigureOut">
              <a:rPr lang="en-US" smtClean="0"/>
              <a:t>03/08/16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ECBA6A-F232-8E49-9DC8-2A5373463733}" type="slidenum">
              <a:rPr lang="en-US" smtClean="0"/>
              <a:t>‹#›</a:t>
            </a:fld>
            <a:endParaRPr lang="en-US"/>
          </a:p>
        </p:txBody>
      </p:sp>
    </p:spTree>
    <p:extLst>
      <p:ext uri="{BB962C8B-B14F-4D97-AF65-F5344CB8AC3E}">
        <p14:creationId xmlns:p14="http://schemas.microsoft.com/office/powerpoint/2010/main" val="1526698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C8CB395A-4170-4446-B08E-CDA6E55D16F8}" type="datetimeFigureOut">
              <a:rPr lang="en-US" smtClean="0"/>
              <a:t>03/08/16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ECBA6A-F232-8E49-9DC8-2A5373463733}" type="slidenum">
              <a:rPr lang="en-US" smtClean="0"/>
              <a:t>‹#›</a:t>
            </a:fld>
            <a:endParaRPr lang="en-US"/>
          </a:p>
        </p:txBody>
      </p:sp>
    </p:spTree>
    <p:extLst>
      <p:ext uri="{BB962C8B-B14F-4D97-AF65-F5344CB8AC3E}">
        <p14:creationId xmlns:p14="http://schemas.microsoft.com/office/powerpoint/2010/main" val="4082674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B395A-4170-4446-B08E-CDA6E55D16F8}" type="datetimeFigureOut">
              <a:rPr lang="en-US" smtClean="0"/>
              <a:t>03/08/16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ECBA6A-F232-8E49-9DC8-2A5373463733}" type="slidenum">
              <a:rPr lang="en-US" smtClean="0"/>
              <a:t>‹#›</a:t>
            </a:fld>
            <a:endParaRPr lang="en-US"/>
          </a:p>
        </p:txBody>
      </p:sp>
    </p:spTree>
    <p:extLst>
      <p:ext uri="{BB962C8B-B14F-4D97-AF65-F5344CB8AC3E}">
        <p14:creationId xmlns:p14="http://schemas.microsoft.com/office/powerpoint/2010/main" val="29309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8CB395A-4170-4446-B08E-CDA6E55D16F8}" type="datetimeFigureOut">
              <a:rPr lang="en-US" smtClean="0"/>
              <a:t>03/08/16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ECBA6A-F232-8E49-9DC8-2A5373463733}" type="slidenum">
              <a:rPr lang="en-US" smtClean="0"/>
              <a:t>‹#›</a:t>
            </a:fld>
            <a:endParaRPr lang="en-US"/>
          </a:p>
        </p:txBody>
      </p:sp>
    </p:spTree>
    <p:extLst>
      <p:ext uri="{BB962C8B-B14F-4D97-AF65-F5344CB8AC3E}">
        <p14:creationId xmlns:p14="http://schemas.microsoft.com/office/powerpoint/2010/main" val="3065436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8CB395A-4170-4446-B08E-CDA6E55D16F8}" type="datetimeFigureOut">
              <a:rPr lang="en-US" smtClean="0"/>
              <a:t>03/08/16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ECBA6A-F232-8E49-9DC8-2A5373463733}" type="slidenum">
              <a:rPr lang="en-US" smtClean="0"/>
              <a:t>‹#›</a:t>
            </a:fld>
            <a:endParaRPr lang="en-US"/>
          </a:p>
        </p:txBody>
      </p:sp>
    </p:spTree>
    <p:extLst>
      <p:ext uri="{BB962C8B-B14F-4D97-AF65-F5344CB8AC3E}">
        <p14:creationId xmlns:p14="http://schemas.microsoft.com/office/powerpoint/2010/main" val="13709383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CB395A-4170-4446-B08E-CDA6E55D16F8}" type="datetimeFigureOut">
              <a:rPr lang="en-US" smtClean="0"/>
              <a:t>03/08/16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ECBA6A-F232-8E49-9DC8-2A5373463733}" type="slidenum">
              <a:rPr lang="en-US" smtClean="0"/>
              <a:t>‹#›</a:t>
            </a:fld>
            <a:endParaRPr lang="en-US"/>
          </a:p>
        </p:txBody>
      </p:sp>
    </p:spTree>
    <p:extLst>
      <p:ext uri="{BB962C8B-B14F-4D97-AF65-F5344CB8AC3E}">
        <p14:creationId xmlns:p14="http://schemas.microsoft.com/office/powerpoint/2010/main" val="263660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image" Target="../media/image25.emf"/><Relationship Id="rId5" Type="http://schemas.openxmlformats.org/officeDocument/2006/relationships/image" Target="../media/image24.png"/><Relationship Id="rId6" Type="http://schemas.openxmlformats.org/officeDocument/2006/relationships/image" Target="../media/image26.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oleObject" Target="../embeddings/oleObject11.bin"/><Relationship Id="rId5" Type="http://schemas.openxmlformats.org/officeDocument/2006/relationships/image" Target="../media/image28.wmf"/><Relationship Id="rId6" Type="http://schemas.openxmlformats.org/officeDocument/2006/relationships/image" Target="../media/image27.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oleObject" Target="../embeddings/oleObject12.bin"/><Relationship Id="rId5" Type="http://schemas.openxmlformats.org/officeDocument/2006/relationships/image" Target="../media/image30.wmf"/><Relationship Id="rId6" Type="http://schemas.openxmlformats.org/officeDocument/2006/relationships/image" Target="../media/image27.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5.wmf"/><Relationship Id="rId5" Type="http://schemas.openxmlformats.org/officeDocument/2006/relationships/oleObject" Target="../embeddings/oleObject2.bin"/><Relationship Id="rId6" Type="http://schemas.openxmlformats.org/officeDocument/2006/relationships/image" Target="../media/image6.wmf"/><Relationship Id="rId7"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oleObject" Target="../embeddings/oleObject3.bin"/><Relationship Id="rId5" Type="http://schemas.openxmlformats.org/officeDocument/2006/relationships/image" Target="../media/image8.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9.wmf"/><Relationship Id="rId5" Type="http://schemas.openxmlformats.org/officeDocument/2006/relationships/oleObject" Target="../embeddings/oleObject5.bin"/><Relationship Id="rId6" Type="http://schemas.openxmlformats.org/officeDocument/2006/relationships/image" Target="../media/image10.wmf"/><Relationship Id="rId7" Type="http://schemas.openxmlformats.org/officeDocument/2006/relationships/image" Target="../media/image7.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1" Type="http://schemas.openxmlformats.org/officeDocument/2006/relationships/image" Target="../media/image14.wmf"/><Relationship Id="rId12" Type="http://schemas.openxmlformats.org/officeDocument/2006/relationships/oleObject" Target="../embeddings/oleObject10.bin"/><Relationship Id="rId13" Type="http://schemas.openxmlformats.org/officeDocument/2006/relationships/image" Target="../media/image15.w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image" Target="../media/image16.png"/><Relationship Id="rId4" Type="http://schemas.openxmlformats.org/officeDocument/2006/relationships/oleObject" Target="../embeddings/oleObject6.bin"/><Relationship Id="rId5" Type="http://schemas.openxmlformats.org/officeDocument/2006/relationships/image" Target="../media/image11.wmf"/><Relationship Id="rId6" Type="http://schemas.openxmlformats.org/officeDocument/2006/relationships/oleObject" Target="../embeddings/oleObject7.bin"/><Relationship Id="rId7" Type="http://schemas.openxmlformats.org/officeDocument/2006/relationships/image" Target="../media/image12.wmf"/><Relationship Id="rId8" Type="http://schemas.openxmlformats.org/officeDocument/2006/relationships/oleObject" Target="../embeddings/oleObject8.bin"/><Relationship Id="rId9" Type="http://schemas.openxmlformats.org/officeDocument/2006/relationships/image" Target="../media/image13.wmf"/><Relationship Id="rId10"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304800" y="2667000"/>
            <a:ext cx="8686800" cy="1447800"/>
          </a:xfrm>
        </p:spPr>
        <p:txBody>
          <a:bodyPr>
            <a:noAutofit/>
          </a:bodyPr>
          <a:lstStyle/>
          <a:p>
            <a:endParaRPr lang="en-US" sz="1800" dirty="0" smtClean="0">
              <a:solidFill>
                <a:srgbClr val="C00000"/>
              </a:solidFill>
              <a:latin typeface="Algerian" pitchFamily="82" charset="0"/>
            </a:endParaRPr>
          </a:p>
          <a:p>
            <a:r>
              <a:rPr lang="en-US" sz="3200" cap="none" dirty="0" smtClean="0">
                <a:solidFill>
                  <a:schemeClr val="tx1"/>
                </a:solidFill>
                <a:latin typeface="Agency FB" pitchFamily="34" charset="0"/>
                <a:ea typeface="+mj-ea"/>
                <a:cs typeface="+mj-cs"/>
              </a:rPr>
              <a:t>Friction</a:t>
            </a:r>
            <a:endParaRPr lang="x-none" sz="3200" cap="none" dirty="0">
              <a:solidFill>
                <a:schemeClr val="tx1"/>
              </a:solidFill>
              <a:latin typeface="Agency FB" pitchFamily="34" charset="0"/>
              <a:ea typeface="+mj-ea"/>
              <a:cs typeface="+mj-cs"/>
            </a:endParaRPr>
          </a:p>
        </p:txBody>
      </p:sp>
      <p:sp>
        <p:nvSpPr>
          <p:cNvPr id="7" name="Date Placeholder 6"/>
          <p:cNvSpPr>
            <a:spLocks noGrp="1"/>
          </p:cNvSpPr>
          <p:nvPr>
            <p:ph type="dt" sz="half" idx="10"/>
          </p:nvPr>
        </p:nvSpPr>
        <p:spPr/>
        <p:txBody>
          <a:bodyPr/>
          <a:lstStyle/>
          <a:p>
            <a:fld id="{34E45E8E-A307-41ED-A185-2E52AFF54DFF}" type="datetime4">
              <a:rPr lang="en-US" smtClean="0"/>
              <a:pPr/>
              <a:t>August 3, 2016</a:t>
            </a:fld>
            <a:endParaRPr lang="x-none"/>
          </a:p>
        </p:txBody>
      </p:sp>
      <p:sp>
        <p:nvSpPr>
          <p:cNvPr id="8" name="Slide Number Placeholder 7"/>
          <p:cNvSpPr>
            <a:spLocks noGrp="1"/>
          </p:cNvSpPr>
          <p:nvPr>
            <p:ph type="sldNum" sz="quarter" idx="12"/>
          </p:nvPr>
        </p:nvSpPr>
        <p:spPr/>
        <p:txBody>
          <a:bodyPr/>
          <a:lstStyle/>
          <a:p>
            <a:fld id="{0FE53B51-63E8-4965-8E9C-542AB5A98F24}" type="slidenum">
              <a:rPr lang="x-none" smtClean="0"/>
              <a:pPr/>
              <a:t>1</a:t>
            </a:fld>
            <a:endParaRPr lang="x-none"/>
          </a:p>
        </p:txBody>
      </p:sp>
      <p:sp>
        <p:nvSpPr>
          <p:cNvPr id="2" name="عنوان 1"/>
          <p:cNvSpPr>
            <a:spLocks noGrp="1"/>
          </p:cNvSpPr>
          <p:nvPr>
            <p:ph type="ctrTitle"/>
          </p:nvPr>
        </p:nvSpPr>
        <p:spPr>
          <a:xfrm>
            <a:off x="1371600" y="838200"/>
            <a:ext cx="6292552" cy="1143000"/>
          </a:xfrm>
        </p:spPr>
        <p:txBody>
          <a:bodyPr>
            <a:noAutofit/>
          </a:bodyPr>
          <a:lstStyle/>
          <a:p>
            <a:pPr>
              <a:lnSpc>
                <a:spcPct val="150000"/>
              </a:lnSpc>
            </a:pPr>
            <a:r>
              <a:rPr lang="en-US" sz="2400" b="1" dirty="0" smtClean="0">
                <a:solidFill>
                  <a:srgbClr val="C00000"/>
                </a:solidFill>
              </a:rPr>
              <a:t>STATICS</a:t>
            </a:r>
            <a:br>
              <a:rPr lang="en-US" sz="2400" b="1" dirty="0" smtClean="0">
                <a:solidFill>
                  <a:srgbClr val="C00000"/>
                </a:solidFill>
              </a:rPr>
            </a:br>
            <a:r>
              <a:rPr lang="en-US" sz="2400" b="1" dirty="0" smtClean="0">
                <a:solidFill>
                  <a:srgbClr val="C00000"/>
                </a:solidFill>
              </a:rPr>
              <a:t>(ENGINEERING MECHANICS-I)</a:t>
            </a:r>
            <a:endParaRPr lang="en-US" sz="2400" b="1" i="1" dirty="0">
              <a:solidFill>
                <a:srgbClr val="002060"/>
              </a:solidFill>
              <a:cs typeface="+mn-cs"/>
            </a:endParaRPr>
          </a:p>
        </p:txBody>
      </p:sp>
      <p:sp>
        <p:nvSpPr>
          <p:cNvPr id="4" name="مستطيل 3"/>
          <p:cNvSpPr/>
          <p:nvPr/>
        </p:nvSpPr>
        <p:spPr>
          <a:xfrm>
            <a:off x="3419872" y="260648"/>
            <a:ext cx="2165341" cy="369332"/>
          </a:xfrm>
          <a:prstGeom prst="rect">
            <a:avLst/>
          </a:prstGeom>
        </p:spPr>
        <p:txBody>
          <a:bodyPr wrap="square">
            <a:spAutoFit/>
          </a:bodyPr>
          <a:lstStyle/>
          <a:p>
            <a:pPr algn="ctr"/>
            <a:r>
              <a:rPr lang="x-none" dirty="0" smtClean="0">
                <a:solidFill>
                  <a:srgbClr val="7030A0"/>
                </a:solidFill>
                <a:latin typeface="Times New Roman" pitchFamily="18" charset="0"/>
                <a:cs typeface="Times New Roman" pitchFamily="18" charset="0"/>
              </a:rPr>
              <a:t>بسم الله الرحمن الرحيم</a:t>
            </a:r>
            <a:endParaRPr lang="en-US" dirty="0">
              <a:solidFill>
                <a:srgbClr val="7030A0"/>
              </a:solidFill>
              <a:latin typeface="Times New Roman" pitchFamily="18" charset="0"/>
              <a:cs typeface="Times New Roman" pitchFamily="18" charset="0"/>
            </a:endParaRPr>
          </a:p>
        </p:txBody>
      </p:sp>
      <p:pic>
        <p:nvPicPr>
          <p:cNvPr id="5" name="Picture 8" descr="D:\Local Disk (D)\King Saud University\ksuLogo.jpg"/>
          <p:cNvPicPr/>
          <p:nvPr/>
        </p:nvPicPr>
        <p:blipFill rotWithShape="1">
          <a:blip r:embed="rId3" cstate="print">
            <a:extLst>
              <a:ext uri="{28A0092B-C50C-407E-A947-70E740481C1C}">
                <a14:useLocalDpi xmlns:a14="http://schemas.microsoft.com/office/drawing/2010/main" val="0"/>
              </a:ext>
            </a:extLst>
          </a:blip>
          <a:srcRect l="9251" r="9692" b="2423"/>
          <a:stretch/>
        </p:blipFill>
        <p:spPr bwMode="auto">
          <a:xfrm>
            <a:off x="7848600" y="457200"/>
            <a:ext cx="914400" cy="12016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611664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3" y="681038"/>
            <a:ext cx="8867775"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Dikdörtgen"/>
          <p:cNvSpPr/>
          <p:nvPr/>
        </p:nvSpPr>
        <p:spPr>
          <a:xfrm>
            <a:off x="6500813" y="5429250"/>
            <a:ext cx="1643062" cy="5715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128680392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0050" y="22225"/>
            <a:ext cx="5611813" cy="681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3 Düz Bağlayıcı"/>
          <p:cNvCxnSpPr/>
          <p:nvPr/>
        </p:nvCxnSpPr>
        <p:spPr>
          <a:xfrm>
            <a:off x="5000625" y="571500"/>
            <a:ext cx="22145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5 Düz Bağlayıcı"/>
          <p:cNvCxnSpPr/>
          <p:nvPr/>
        </p:nvCxnSpPr>
        <p:spPr>
          <a:xfrm>
            <a:off x="1785938" y="785813"/>
            <a:ext cx="3500437" cy="0"/>
          </a:xfrm>
          <a:prstGeom prst="line">
            <a:avLst/>
          </a:prstGeom>
        </p:spPr>
        <p:style>
          <a:lnRef idx="1">
            <a:schemeClr val="accent1"/>
          </a:lnRef>
          <a:fillRef idx="0">
            <a:schemeClr val="accent1"/>
          </a:fillRef>
          <a:effectRef idx="0">
            <a:schemeClr val="accent1"/>
          </a:effectRef>
          <a:fontRef idx="minor">
            <a:schemeClr val="tx1"/>
          </a:fontRef>
        </p:style>
      </p:cxnSp>
      <p:pic>
        <p:nvPicPr>
          <p:cNvPr id="1536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6475" y="692150"/>
            <a:ext cx="17145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1268413"/>
            <a:ext cx="6667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6000" y="2205038"/>
            <a:ext cx="1600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0663" y="2905125"/>
            <a:ext cx="666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43314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Problem-1</a:t>
            </a:r>
            <a:endParaRPr lang="en-US" b="1" dirty="0"/>
          </a:p>
        </p:txBody>
      </p:sp>
      <p:sp>
        <p:nvSpPr>
          <p:cNvPr id="3" name="Date Placeholder 2"/>
          <p:cNvSpPr>
            <a:spLocks noGrp="1"/>
          </p:cNvSpPr>
          <p:nvPr>
            <p:ph type="dt" sz="half" idx="10"/>
          </p:nvPr>
        </p:nvSpPr>
        <p:spPr/>
        <p:txBody>
          <a:bodyPr/>
          <a:lstStyle/>
          <a:p>
            <a:fld id="{76EB8F0A-49AC-46CA-9D3C-F87A98594033}" type="datetime1">
              <a:rPr lang="en-US" smtClean="0"/>
              <a:pPr/>
              <a:t>03/08/16</a:t>
            </a:fld>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12</a:t>
            </a:fld>
            <a:endParaRPr lang="en-US"/>
          </a:p>
        </p:txBody>
      </p:sp>
      <p:sp>
        <p:nvSpPr>
          <p:cNvPr id="7" name="TextBox 6"/>
          <p:cNvSpPr txBox="1"/>
          <p:nvPr/>
        </p:nvSpPr>
        <p:spPr>
          <a:xfrm>
            <a:off x="457200" y="1524000"/>
            <a:ext cx="8305800" cy="1200329"/>
          </a:xfrm>
          <a:prstGeom prst="rect">
            <a:avLst/>
          </a:prstGeom>
          <a:noFill/>
        </p:spPr>
        <p:txBody>
          <a:bodyPr wrap="square" rtlCol="0">
            <a:spAutoFit/>
          </a:bodyPr>
          <a:lstStyle/>
          <a:p>
            <a:r>
              <a:rPr lang="en-US" dirty="0" smtClean="0">
                <a:solidFill>
                  <a:srgbClr val="0033CC"/>
                </a:solidFill>
              </a:rPr>
              <a:t>Determine the maximum angle </a:t>
            </a:r>
            <a:r>
              <a:rPr lang="el-GR" i="1" dirty="0" smtClean="0">
                <a:solidFill>
                  <a:srgbClr val="0033CC"/>
                </a:solidFill>
              </a:rPr>
              <a:t>θ</a:t>
            </a:r>
            <a:r>
              <a:rPr lang="en-US" dirty="0" smtClean="0">
                <a:solidFill>
                  <a:srgbClr val="0033CC"/>
                </a:solidFill>
              </a:rPr>
              <a:t> which the adjustable incline may have with the horizontal before the block of mass </a:t>
            </a:r>
            <a:r>
              <a:rPr lang="en-US" i="1" dirty="0" smtClean="0">
                <a:solidFill>
                  <a:srgbClr val="0033CC"/>
                </a:solidFill>
              </a:rPr>
              <a:t>m</a:t>
            </a:r>
            <a:r>
              <a:rPr lang="en-US" dirty="0" smtClean="0">
                <a:solidFill>
                  <a:srgbClr val="0033CC"/>
                </a:solidFill>
              </a:rPr>
              <a:t> begins to slip. The coefficient of static friction between the block and the inclined surface is </a:t>
            </a:r>
            <a:r>
              <a:rPr lang="el-GR" i="1" dirty="0" smtClean="0">
                <a:solidFill>
                  <a:srgbClr val="0033CC"/>
                </a:solidFill>
              </a:rPr>
              <a:t>μ</a:t>
            </a:r>
            <a:r>
              <a:rPr lang="en-US" i="1" baseline="-25000" dirty="0" smtClean="0">
                <a:solidFill>
                  <a:srgbClr val="0033CC"/>
                </a:solidFill>
              </a:rPr>
              <a:t>s</a:t>
            </a:r>
            <a:r>
              <a:rPr lang="en-US" dirty="0" smtClean="0">
                <a:solidFill>
                  <a:srgbClr val="0033CC"/>
                </a:solidFill>
              </a:rPr>
              <a:t>. </a:t>
            </a:r>
          </a:p>
          <a:p>
            <a:pPr marL="400050" indent="-400050">
              <a:buAutoNum type="romanLcParenBoth"/>
            </a:pPr>
            <a:endParaRPr lang="en-US" dirty="0">
              <a:solidFill>
                <a:srgbClr val="0033CC"/>
              </a:solidFill>
            </a:endParaRPr>
          </a:p>
        </p:txBody>
      </p:sp>
      <p:pic>
        <p:nvPicPr>
          <p:cNvPr id="209925" name="Picture 5"/>
          <p:cNvPicPr>
            <a:picLocks noChangeAspect="1" noChangeArrowheads="1"/>
          </p:cNvPicPr>
          <p:nvPr/>
        </p:nvPicPr>
        <p:blipFill>
          <a:blip r:embed="rId2" cstate="print"/>
          <a:srcRect/>
          <a:stretch>
            <a:fillRect/>
          </a:stretch>
        </p:blipFill>
        <p:spPr bwMode="auto">
          <a:xfrm>
            <a:off x="3352800" y="3276600"/>
            <a:ext cx="2952750" cy="164430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189627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9925"/>
                                        </p:tgtEl>
                                        <p:attrNameLst>
                                          <p:attrName>style.visibility</p:attrName>
                                        </p:attrNameLst>
                                      </p:cBhvr>
                                      <p:to>
                                        <p:strVal val="visible"/>
                                      </p:to>
                                    </p:set>
                                    <p:anim calcmode="lin" valueType="num">
                                      <p:cBhvr additive="base">
                                        <p:cTn id="13" dur="500" fill="hold"/>
                                        <p:tgtEl>
                                          <p:spTgt spid="209925"/>
                                        </p:tgtEl>
                                        <p:attrNameLst>
                                          <p:attrName>ppt_x</p:attrName>
                                        </p:attrNameLst>
                                      </p:cBhvr>
                                      <p:tavLst>
                                        <p:tav tm="0">
                                          <p:val>
                                            <p:strVal val="#ppt_x"/>
                                          </p:val>
                                        </p:tav>
                                        <p:tav tm="100000">
                                          <p:val>
                                            <p:strVal val="#ppt_x"/>
                                          </p:val>
                                        </p:tav>
                                      </p:tavLst>
                                    </p:anim>
                                    <p:anim calcmode="lin" valueType="num">
                                      <p:cBhvr additive="base">
                                        <p:cTn id="14" dur="500" fill="hold"/>
                                        <p:tgtEl>
                                          <p:spTgt spid="2099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Solution</a:t>
            </a:r>
            <a:endParaRPr lang="en-US" b="1" dirty="0"/>
          </a:p>
        </p:txBody>
      </p:sp>
      <p:sp>
        <p:nvSpPr>
          <p:cNvPr id="3" name="Date Placeholder 2"/>
          <p:cNvSpPr>
            <a:spLocks noGrp="1"/>
          </p:cNvSpPr>
          <p:nvPr>
            <p:ph type="dt" sz="half" idx="10"/>
          </p:nvPr>
        </p:nvSpPr>
        <p:spPr/>
        <p:txBody>
          <a:bodyPr/>
          <a:lstStyle/>
          <a:p>
            <a:fld id="{76EB8F0A-49AC-46CA-9D3C-F87A98594033}" type="datetime1">
              <a:rPr lang="en-US" smtClean="0"/>
              <a:pPr/>
              <a:t>03/08/16</a:t>
            </a:fld>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13</a:t>
            </a:fld>
            <a:endParaRPr lang="en-US"/>
          </a:p>
        </p:txBody>
      </p:sp>
      <p:graphicFrame>
        <p:nvGraphicFramePr>
          <p:cNvPr id="209924" name="Object 4"/>
          <p:cNvGraphicFramePr>
            <a:graphicFrameLocks noChangeAspect="1"/>
          </p:cNvGraphicFramePr>
          <p:nvPr>
            <p:extLst>
              <p:ext uri="{D42A27DB-BD31-4B8C-83A1-F6EECF244321}">
                <p14:modId xmlns:p14="http://schemas.microsoft.com/office/powerpoint/2010/main" val="1802303261"/>
              </p:ext>
            </p:extLst>
          </p:nvPr>
        </p:nvGraphicFramePr>
        <p:xfrm>
          <a:off x="1797050" y="3967163"/>
          <a:ext cx="5764213" cy="1911350"/>
        </p:xfrm>
        <a:graphic>
          <a:graphicData uri="http://schemas.openxmlformats.org/presentationml/2006/ole">
            <mc:AlternateContent xmlns:mc="http://schemas.openxmlformats.org/markup-compatibility/2006">
              <mc:Choice xmlns:v="urn:schemas-microsoft-com:vml" Requires="v">
                <p:oleObj spid="_x0000_s5126" name="Equation" r:id="rId3" imgW="3467100" imgH="1143000" progId="Equation.3">
                  <p:embed/>
                </p:oleObj>
              </mc:Choice>
              <mc:Fallback>
                <p:oleObj name="Equation" r:id="rId3" imgW="3467100" imgH="1143000" progId="Equation.3">
                  <p:embed/>
                  <p:pic>
                    <p:nvPicPr>
                      <p:cNvPr id="209924" name="Object 4"/>
                      <p:cNvPicPr>
                        <a:picLocks noChangeAspect="1" noChangeArrowheads="1"/>
                      </p:cNvPicPr>
                      <p:nvPr/>
                    </p:nvPicPr>
                    <p:blipFill>
                      <a:blip r:embed="rId4"/>
                      <a:srcRect/>
                      <a:stretch>
                        <a:fillRect/>
                      </a:stretch>
                    </p:blipFill>
                    <p:spPr bwMode="auto">
                      <a:xfrm>
                        <a:off x="1797050" y="3967163"/>
                        <a:ext cx="5764213" cy="191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9925" name="Picture 5"/>
          <p:cNvPicPr>
            <a:picLocks noChangeAspect="1" noChangeArrowheads="1"/>
          </p:cNvPicPr>
          <p:nvPr/>
        </p:nvPicPr>
        <p:blipFill>
          <a:blip r:embed="rId5" cstate="print"/>
          <a:srcRect/>
          <a:stretch>
            <a:fillRect/>
          </a:stretch>
        </p:blipFill>
        <p:spPr bwMode="auto">
          <a:xfrm>
            <a:off x="914400" y="1752600"/>
            <a:ext cx="2952750" cy="1644304"/>
          </a:xfrm>
          <a:prstGeom prst="rect">
            <a:avLst/>
          </a:prstGeom>
          <a:ln w="88900" cap="sq" cmpd="thickThin">
            <a:solidFill>
              <a:srgbClr val="000000"/>
            </a:solidFill>
            <a:prstDash val="solid"/>
            <a:miter lim="800000"/>
          </a:ln>
          <a:effectLst>
            <a:innerShdw blurRad="76200">
              <a:srgbClr val="000000"/>
            </a:innerShdw>
          </a:effectLst>
        </p:spPr>
      </p:pic>
      <p:pic>
        <p:nvPicPr>
          <p:cNvPr id="209926" name="Picture 6"/>
          <p:cNvPicPr>
            <a:picLocks noChangeAspect="1" noChangeArrowheads="1"/>
          </p:cNvPicPr>
          <p:nvPr/>
        </p:nvPicPr>
        <p:blipFill>
          <a:blip r:embed="rId6" cstate="print"/>
          <a:srcRect l="24645" r="24170"/>
          <a:stretch>
            <a:fillRect/>
          </a:stretch>
        </p:blipFill>
        <p:spPr bwMode="auto">
          <a:xfrm>
            <a:off x="5334000" y="1447800"/>
            <a:ext cx="2057400" cy="200025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854999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9925"/>
                                        </p:tgtEl>
                                        <p:attrNameLst>
                                          <p:attrName>style.visibility</p:attrName>
                                        </p:attrNameLst>
                                      </p:cBhvr>
                                      <p:to>
                                        <p:strVal val="visible"/>
                                      </p:to>
                                    </p:set>
                                    <p:anim calcmode="lin" valueType="num">
                                      <p:cBhvr additive="base">
                                        <p:cTn id="7" dur="500" fill="hold"/>
                                        <p:tgtEl>
                                          <p:spTgt spid="209925"/>
                                        </p:tgtEl>
                                        <p:attrNameLst>
                                          <p:attrName>ppt_x</p:attrName>
                                        </p:attrNameLst>
                                      </p:cBhvr>
                                      <p:tavLst>
                                        <p:tav tm="0">
                                          <p:val>
                                            <p:strVal val="#ppt_x"/>
                                          </p:val>
                                        </p:tav>
                                        <p:tav tm="100000">
                                          <p:val>
                                            <p:strVal val="#ppt_x"/>
                                          </p:val>
                                        </p:tav>
                                      </p:tavLst>
                                    </p:anim>
                                    <p:anim calcmode="lin" valueType="num">
                                      <p:cBhvr additive="base">
                                        <p:cTn id="8" dur="500" fill="hold"/>
                                        <p:tgtEl>
                                          <p:spTgt spid="2099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9926"/>
                                        </p:tgtEl>
                                        <p:attrNameLst>
                                          <p:attrName>style.visibility</p:attrName>
                                        </p:attrNameLst>
                                      </p:cBhvr>
                                      <p:to>
                                        <p:strVal val="visible"/>
                                      </p:to>
                                    </p:set>
                                    <p:anim calcmode="lin" valueType="num">
                                      <p:cBhvr additive="base">
                                        <p:cTn id="13" dur="500" fill="hold"/>
                                        <p:tgtEl>
                                          <p:spTgt spid="209926"/>
                                        </p:tgtEl>
                                        <p:attrNameLst>
                                          <p:attrName>ppt_x</p:attrName>
                                        </p:attrNameLst>
                                      </p:cBhvr>
                                      <p:tavLst>
                                        <p:tav tm="0">
                                          <p:val>
                                            <p:strVal val="#ppt_x"/>
                                          </p:val>
                                        </p:tav>
                                        <p:tav tm="100000">
                                          <p:val>
                                            <p:strVal val="#ppt_x"/>
                                          </p:val>
                                        </p:tav>
                                      </p:tavLst>
                                    </p:anim>
                                    <p:anim calcmode="lin" valueType="num">
                                      <p:cBhvr additive="base">
                                        <p:cTn id="14" dur="500" fill="hold"/>
                                        <p:tgtEl>
                                          <p:spTgt spid="2099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9924"/>
                                        </p:tgtEl>
                                        <p:attrNameLst>
                                          <p:attrName>style.visibility</p:attrName>
                                        </p:attrNameLst>
                                      </p:cBhvr>
                                      <p:to>
                                        <p:strVal val="visible"/>
                                      </p:to>
                                    </p:set>
                                    <p:anim calcmode="lin" valueType="num">
                                      <p:cBhvr additive="base">
                                        <p:cTn id="19" dur="500" fill="hold"/>
                                        <p:tgtEl>
                                          <p:spTgt spid="209924"/>
                                        </p:tgtEl>
                                        <p:attrNameLst>
                                          <p:attrName>ppt_x</p:attrName>
                                        </p:attrNameLst>
                                      </p:cBhvr>
                                      <p:tavLst>
                                        <p:tav tm="0">
                                          <p:val>
                                            <p:strVal val="#ppt_x"/>
                                          </p:val>
                                        </p:tav>
                                        <p:tav tm="100000">
                                          <p:val>
                                            <p:strVal val="#ppt_x"/>
                                          </p:val>
                                        </p:tav>
                                      </p:tavLst>
                                    </p:anim>
                                    <p:anim calcmode="lin" valueType="num">
                                      <p:cBhvr additive="base">
                                        <p:cTn id="20" dur="500" fill="hold"/>
                                        <p:tgtEl>
                                          <p:spTgt spid="2099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Problem-2</a:t>
            </a:r>
            <a:endParaRPr lang="en-US" b="1" dirty="0"/>
          </a:p>
        </p:txBody>
      </p:sp>
      <p:sp>
        <p:nvSpPr>
          <p:cNvPr id="3" name="Date Placeholder 2"/>
          <p:cNvSpPr>
            <a:spLocks noGrp="1"/>
          </p:cNvSpPr>
          <p:nvPr>
            <p:ph type="dt" sz="half" idx="10"/>
          </p:nvPr>
        </p:nvSpPr>
        <p:spPr/>
        <p:txBody>
          <a:bodyPr/>
          <a:lstStyle/>
          <a:p>
            <a:fld id="{52FB8A63-49C5-4D45-B043-5223DDCE7615}" type="datetime1">
              <a:rPr lang="en-US" smtClean="0"/>
              <a:pPr/>
              <a:t>03/08/16</a:t>
            </a:fld>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14</a:t>
            </a:fld>
            <a:endParaRPr lang="en-US"/>
          </a:p>
        </p:txBody>
      </p:sp>
      <p:pic>
        <p:nvPicPr>
          <p:cNvPr id="229378" name="Picture 2"/>
          <p:cNvPicPr>
            <a:picLocks noChangeAspect="1" noChangeArrowheads="1"/>
          </p:cNvPicPr>
          <p:nvPr/>
        </p:nvPicPr>
        <p:blipFill>
          <a:blip r:embed="rId2" cstate="print"/>
          <a:srcRect l="24645" r="22275"/>
          <a:stretch>
            <a:fillRect/>
          </a:stretch>
        </p:blipFill>
        <p:spPr bwMode="auto">
          <a:xfrm>
            <a:off x="3124200" y="3048000"/>
            <a:ext cx="3129280" cy="1676400"/>
          </a:xfrm>
          <a:prstGeom prst="rect">
            <a:avLst/>
          </a:prstGeom>
          <a:ln w="88900" cap="sq" cmpd="thickThin">
            <a:solidFill>
              <a:srgbClr val="000000"/>
            </a:solidFill>
            <a:prstDash val="solid"/>
            <a:miter lim="800000"/>
          </a:ln>
          <a:effectLst>
            <a:innerShdw blurRad="76200">
              <a:srgbClr val="000000"/>
            </a:innerShdw>
          </a:effectLst>
        </p:spPr>
      </p:pic>
      <p:sp>
        <p:nvSpPr>
          <p:cNvPr id="11" name="TextBox 10"/>
          <p:cNvSpPr txBox="1"/>
          <p:nvPr/>
        </p:nvSpPr>
        <p:spPr>
          <a:xfrm>
            <a:off x="304800" y="1447800"/>
            <a:ext cx="8610600" cy="923330"/>
          </a:xfrm>
          <a:prstGeom prst="rect">
            <a:avLst/>
          </a:prstGeom>
          <a:noFill/>
        </p:spPr>
        <p:txBody>
          <a:bodyPr wrap="square" rtlCol="0">
            <a:spAutoFit/>
          </a:bodyPr>
          <a:lstStyle/>
          <a:p>
            <a:r>
              <a:rPr lang="en-US" dirty="0" smtClean="0">
                <a:solidFill>
                  <a:srgbClr val="0033CC"/>
                </a:solidFill>
              </a:rPr>
              <a:t>Determine the range of values which the mass </a:t>
            </a:r>
            <a:r>
              <a:rPr lang="en-US" i="1" dirty="0" smtClean="0">
                <a:solidFill>
                  <a:srgbClr val="0033CC"/>
                </a:solidFill>
              </a:rPr>
              <a:t>m</a:t>
            </a:r>
            <a:r>
              <a:rPr lang="en-US" baseline="-25000" dirty="0" smtClean="0">
                <a:solidFill>
                  <a:srgbClr val="0033CC"/>
                </a:solidFill>
              </a:rPr>
              <a:t>0</a:t>
            </a:r>
            <a:r>
              <a:rPr lang="en-US" dirty="0" smtClean="0">
                <a:solidFill>
                  <a:srgbClr val="0033CC"/>
                </a:solidFill>
              </a:rPr>
              <a:t> may have so that the 100-kg block shown in the figure will neither start moving up the plane nor slip down the plane. The coefficient of static friction for the contact surfaces is 0.30.</a:t>
            </a:r>
            <a:endParaRPr lang="en-US" dirty="0">
              <a:solidFill>
                <a:srgbClr val="0033CC"/>
              </a:solidFill>
            </a:endParaRPr>
          </a:p>
        </p:txBody>
      </p:sp>
    </p:spTree>
    <p:extLst>
      <p:ext uri="{BB962C8B-B14F-4D97-AF65-F5344CB8AC3E}">
        <p14:creationId xmlns:p14="http://schemas.microsoft.com/office/powerpoint/2010/main" val="14785187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9378"/>
                                        </p:tgtEl>
                                        <p:attrNameLst>
                                          <p:attrName>style.visibility</p:attrName>
                                        </p:attrNameLst>
                                      </p:cBhvr>
                                      <p:to>
                                        <p:strVal val="visible"/>
                                      </p:to>
                                    </p:set>
                                    <p:anim calcmode="lin" valueType="num">
                                      <p:cBhvr additive="base">
                                        <p:cTn id="7" dur="500" fill="hold"/>
                                        <p:tgtEl>
                                          <p:spTgt spid="229378"/>
                                        </p:tgtEl>
                                        <p:attrNameLst>
                                          <p:attrName>ppt_x</p:attrName>
                                        </p:attrNameLst>
                                      </p:cBhvr>
                                      <p:tavLst>
                                        <p:tav tm="0">
                                          <p:val>
                                            <p:strVal val="#ppt_x"/>
                                          </p:val>
                                        </p:tav>
                                        <p:tav tm="100000">
                                          <p:val>
                                            <p:strVal val="#ppt_x"/>
                                          </p:val>
                                        </p:tav>
                                      </p:tavLst>
                                    </p:anim>
                                    <p:anim calcmode="lin" valueType="num">
                                      <p:cBhvr additive="base">
                                        <p:cTn id="8" dur="500" fill="hold"/>
                                        <p:tgtEl>
                                          <p:spTgt spid="2293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Solution</a:t>
            </a:r>
            <a:endParaRPr lang="en-US" b="1" dirty="0"/>
          </a:p>
        </p:txBody>
      </p:sp>
      <p:sp>
        <p:nvSpPr>
          <p:cNvPr id="3" name="Date Placeholder 2"/>
          <p:cNvSpPr>
            <a:spLocks noGrp="1"/>
          </p:cNvSpPr>
          <p:nvPr>
            <p:ph type="dt" sz="half" idx="10"/>
          </p:nvPr>
        </p:nvSpPr>
        <p:spPr/>
        <p:txBody>
          <a:bodyPr/>
          <a:lstStyle/>
          <a:p>
            <a:fld id="{52FB8A63-49C5-4D45-B043-5223DDCE7615}" type="datetime1">
              <a:rPr lang="en-US" smtClean="0"/>
              <a:pPr/>
              <a:t>03/08/16</a:t>
            </a:fld>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15</a:t>
            </a:fld>
            <a:endParaRPr lang="en-US"/>
          </a:p>
        </p:txBody>
      </p:sp>
      <p:pic>
        <p:nvPicPr>
          <p:cNvPr id="229380" name="Picture 4"/>
          <p:cNvPicPr>
            <a:picLocks noChangeAspect="1" noChangeArrowheads="1"/>
          </p:cNvPicPr>
          <p:nvPr/>
        </p:nvPicPr>
        <p:blipFill>
          <a:blip r:embed="rId3" cstate="print"/>
          <a:srcRect l="20362" r="21719"/>
          <a:stretch>
            <a:fillRect/>
          </a:stretch>
        </p:blipFill>
        <p:spPr bwMode="auto">
          <a:xfrm>
            <a:off x="5410200" y="1600200"/>
            <a:ext cx="2438400" cy="2228850"/>
          </a:xfrm>
          <a:prstGeom prst="rect">
            <a:avLst/>
          </a:prstGeom>
          <a:ln w="88900" cap="sq" cmpd="thickThin">
            <a:solidFill>
              <a:srgbClr val="000000"/>
            </a:solidFill>
            <a:prstDash val="solid"/>
            <a:miter lim="800000"/>
          </a:ln>
          <a:effectLst>
            <a:innerShdw blurRad="76200">
              <a:srgbClr val="000000"/>
            </a:innerShdw>
          </a:effectLst>
        </p:spPr>
      </p:pic>
      <p:sp>
        <p:nvSpPr>
          <p:cNvPr id="13" name="TextBox 12"/>
          <p:cNvSpPr txBox="1"/>
          <p:nvPr/>
        </p:nvSpPr>
        <p:spPr>
          <a:xfrm>
            <a:off x="381000" y="3962400"/>
            <a:ext cx="4419600" cy="369332"/>
          </a:xfrm>
          <a:prstGeom prst="rect">
            <a:avLst/>
          </a:prstGeom>
          <a:noFill/>
        </p:spPr>
        <p:txBody>
          <a:bodyPr wrap="square" rtlCol="0">
            <a:spAutoFit/>
          </a:bodyPr>
          <a:lstStyle/>
          <a:p>
            <a:r>
              <a:rPr lang="en-US" b="1" dirty="0" smtClean="0">
                <a:solidFill>
                  <a:srgbClr val="002060"/>
                </a:solidFill>
              </a:rPr>
              <a:t>Case I: The block tends to move up</a:t>
            </a:r>
            <a:endParaRPr lang="en-US" b="1" dirty="0">
              <a:solidFill>
                <a:srgbClr val="002060"/>
              </a:solidFill>
            </a:endParaRPr>
          </a:p>
        </p:txBody>
      </p:sp>
      <p:graphicFrame>
        <p:nvGraphicFramePr>
          <p:cNvPr id="12" name="Object 11"/>
          <p:cNvGraphicFramePr>
            <a:graphicFrameLocks noChangeAspect="1"/>
          </p:cNvGraphicFramePr>
          <p:nvPr/>
        </p:nvGraphicFramePr>
        <p:xfrm>
          <a:off x="457200" y="4495800"/>
          <a:ext cx="5962650" cy="1119090"/>
        </p:xfrm>
        <a:graphic>
          <a:graphicData uri="http://schemas.openxmlformats.org/presentationml/2006/ole">
            <mc:AlternateContent xmlns:mc="http://schemas.openxmlformats.org/markup-compatibility/2006">
              <mc:Choice xmlns:v="urn:schemas-microsoft-com:vml" Requires="v">
                <p:oleObj spid="_x0000_s6150" name="Equation" r:id="rId4" imgW="3924000" imgH="736560" progId="Equation.3">
                  <p:embed/>
                </p:oleObj>
              </mc:Choice>
              <mc:Fallback>
                <p:oleObj name="Equation" r:id="rId4" imgW="3924000" imgH="736560" progId="Equation.3">
                  <p:embed/>
                  <p:pic>
                    <p:nvPicPr>
                      <p:cNvPr id="12"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495800"/>
                        <a:ext cx="5962650" cy="11190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2"/>
          <p:cNvPicPr>
            <a:picLocks noChangeAspect="1" noChangeArrowheads="1"/>
          </p:cNvPicPr>
          <p:nvPr/>
        </p:nvPicPr>
        <p:blipFill>
          <a:blip r:embed="rId6" cstate="print"/>
          <a:srcRect l="24645" r="22275"/>
          <a:stretch>
            <a:fillRect/>
          </a:stretch>
        </p:blipFill>
        <p:spPr bwMode="auto">
          <a:xfrm>
            <a:off x="1371600" y="1905000"/>
            <a:ext cx="3129280" cy="16764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669899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9380"/>
                                        </p:tgtEl>
                                        <p:attrNameLst>
                                          <p:attrName>style.visibility</p:attrName>
                                        </p:attrNameLst>
                                      </p:cBhvr>
                                      <p:to>
                                        <p:strVal val="visible"/>
                                      </p:to>
                                    </p:set>
                                    <p:anim calcmode="lin" valueType="num">
                                      <p:cBhvr additive="base">
                                        <p:cTn id="19" dur="500" fill="hold"/>
                                        <p:tgtEl>
                                          <p:spTgt spid="229380"/>
                                        </p:tgtEl>
                                        <p:attrNameLst>
                                          <p:attrName>ppt_x</p:attrName>
                                        </p:attrNameLst>
                                      </p:cBhvr>
                                      <p:tavLst>
                                        <p:tav tm="0">
                                          <p:val>
                                            <p:strVal val="#ppt_x"/>
                                          </p:val>
                                        </p:tav>
                                        <p:tav tm="100000">
                                          <p:val>
                                            <p:strVal val="#ppt_x"/>
                                          </p:val>
                                        </p:tav>
                                      </p:tavLst>
                                    </p:anim>
                                    <p:anim calcmode="lin" valueType="num">
                                      <p:cBhvr additive="base">
                                        <p:cTn id="20" dur="500" fill="hold"/>
                                        <p:tgtEl>
                                          <p:spTgt spid="22938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Solution (contd.)</a:t>
            </a:r>
            <a:endParaRPr lang="en-US" b="1" dirty="0"/>
          </a:p>
        </p:txBody>
      </p:sp>
      <p:sp>
        <p:nvSpPr>
          <p:cNvPr id="3" name="Date Placeholder 2"/>
          <p:cNvSpPr>
            <a:spLocks noGrp="1"/>
          </p:cNvSpPr>
          <p:nvPr>
            <p:ph type="dt" sz="half" idx="10"/>
          </p:nvPr>
        </p:nvSpPr>
        <p:spPr/>
        <p:txBody>
          <a:bodyPr/>
          <a:lstStyle/>
          <a:p>
            <a:fld id="{04067841-FF30-4DEF-85CD-92072F8A4FA4}" type="datetime1">
              <a:rPr lang="en-US" smtClean="0"/>
              <a:pPr/>
              <a:t>03/08/16</a:t>
            </a:fld>
            <a:endParaRPr lang="en-US" dirty="0"/>
          </a:p>
        </p:txBody>
      </p:sp>
      <p:sp>
        <p:nvSpPr>
          <p:cNvPr id="5" name="Slide Number Placeholder 4"/>
          <p:cNvSpPr>
            <a:spLocks noGrp="1"/>
          </p:cNvSpPr>
          <p:nvPr>
            <p:ph type="sldNum" sz="quarter" idx="12"/>
          </p:nvPr>
        </p:nvSpPr>
        <p:spPr/>
        <p:txBody>
          <a:bodyPr/>
          <a:lstStyle/>
          <a:p>
            <a:fld id="{E964050B-6237-4A51-8D91-3999973097DF}" type="slidenum">
              <a:rPr lang="en-US" smtClean="0"/>
              <a:pPr/>
              <a:t>16</a:t>
            </a:fld>
            <a:endParaRPr lang="en-US"/>
          </a:p>
        </p:txBody>
      </p:sp>
      <p:sp>
        <p:nvSpPr>
          <p:cNvPr id="11" name="TextBox 10"/>
          <p:cNvSpPr txBox="1"/>
          <p:nvPr/>
        </p:nvSpPr>
        <p:spPr>
          <a:xfrm>
            <a:off x="0" y="1447800"/>
            <a:ext cx="5943600" cy="369332"/>
          </a:xfrm>
          <a:prstGeom prst="rect">
            <a:avLst/>
          </a:prstGeom>
          <a:noFill/>
        </p:spPr>
        <p:txBody>
          <a:bodyPr wrap="square" rtlCol="0">
            <a:spAutoFit/>
          </a:bodyPr>
          <a:lstStyle/>
          <a:p>
            <a:r>
              <a:rPr lang="en-US" b="1" dirty="0" smtClean="0">
                <a:solidFill>
                  <a:srgbClr val="002060"/>
                </a:solidFill>
              </a:rPr>
              <a:t>Case II: The block tends to move down</a:t>
            </a:r>
            <a:endParaRPr lang="en-US" b="1" dirty="0">
              <a:solidFill>
                <a:srgbClr val="002060"/>
              </a:solidFill>
            </a:endParaRPr>
          </a:p>
        </p:txBody>
      </p:sp>
      <p:pic>
        <p:nvPicPr>
          <p:cNvPr id="234499" name="Picture 3"/>
          <p:cNvPicPr>
            <a:picLocks noChangeAspect="1" noChangeArrowheads="1"/>
          </p:cNvPicPr>
          <p:nvPr/>
        </p:nvPicPr>
        <p:blipFill>
          <a:blip r:embed="rId3" cstate="print"/>
          <a:srcRect/>
          <a:stretch>
            <a:fillRect/>
          </a:stretch>
        </p:blipFill>
        <p:spPr bwMode="auto">
          <a:xfrm>
            <a:off x="5029200" y="2133600"/>
            <a:ext cx="3352800" cy="1938215"/>
          </a:xfrm>
          <a:prstGeom prst="rect">
            <a:avLst/>
          </a:prstGeom>
          <a:ln w="88900" cap="sq" cmpd="thickThin">
            <a:solidFill>
              <a:srgbClr val="000000"/>
            </a:solidFill>
            <a:prstDash val="solid"/>
            <a:miter lim="800000"/>
          </a:ln>
          <a:effectLst>
            <a:innerShdw blurRad="76200">
              <a:srgbClr val="000000"/>
            </a:innerShdw>
          </a:effectLst>
        </p:spPr>
      </p:pic>
      <p:sp>
        <p:nvSpPr>
          <p:cNvPr id="13" name="TextBox 12"/>
          <p:cNvSpPr txBox="1"/>
          <p:nvPr/>
        </p:nvSpPr>
        <p:spPr>
          <a:xfrm>
            <a:off x="304800" y="5181600"/>
            <a:ext cx="8382000" cy="646331"/>
          </a:xfrm>
          <a:prstGeom prst="rect">
            <a:avLst/>
          </a:prstGeom>
          <a:noFill/>
        </p:spPr>
        <p:txBody>
          <a:bodyPr wrap="square" rtlCol="0">
            <a:spAutoFit/>
          </a:bodyPr>
          <a:lstStyle/>
          <a:p>
            <a:r>
              <a:rPr lang="en-US" b="1" dirty="0" smtClean="0">
                <a:solidFill>
                  <a:srgbClr val="002060"/>
                </a:solidFill>
              </a:rPr>
              <a:t>Thus, </a:t>
            </a:r>
            <a:r>
              <a:rPr lang="en-US" b="1" i="1" dirty="0" smtClean="0">
                <a:solidFill>
                  <a:srgbClr val="002060"/>
                </a:solidFill>
              </a:rPr>
              <a:t>m</a:t>
            </a:r>
            <a:r>
              <a:rPr lang="en-US" b="1" baseline="-25000" dirty="0" smtClean="0">
                <a:solidFill>
                  <a:srgbClr val="002060"/>
                </a:solidFill>
              </a:rPr>
              <a:t>0</a:t>
            </a:r>
            <a:r>
              <a:rPr lang="en-US" b="1" dirty="0" smtClean="0">
                <a:solidFill>
                  <a:srgbClr val="002060"/>
                </a:solidFill>
              </a:rPr>
              <a:t> may have any value from 6.01 to 62.4 kg, and the block will remain at rest.</a:t>
            </a:r>
            <a:endParaRPr lang="en-US" b="1" dirty="0">
              <a:solidFill>
                <a:srgbClr val="002060"/>
              </a:solidFill>
            </a:endParaRPr>
          </a:p>
        </p:txBody>
      </p:sp>
      <p:graphicFrame>
        <p:nvGraphicFramePr>
          <p:cNvPr id="252930" name="Object 2"/>
          <p:cNvGraphicFramePr>
            <a:graphicFrameLocks noChangeAspect="1"/>
          </p:cNvGraphicFramePr>
          <p:nvPr/>
        </p:nvGraphicFramePr>
        <p:xfrm>
          <a:off x="381000" y="4419600"/>
          <a:ext cx="6494463" cy="400050"/>
        </p:xfrm>
        <a:graphic>
          <a:graphicData uri="http://schemas.openxmlformats.org/presentationml/2006/ole">
            <mc:AlternateContent xmlns:mc="http://schemas.openxmlformats.org/markup-compatibility/2006">
              <mc:Choice xmlns:v="urn:schemas-microsoft-com:vml" Requires="v">
                <p:oleObj spid="_x0000_s7174" name="Equation" r:id="rId4" imgW="3924000" imgH="241200" progId="Equation.3">
                  <p:embed/>
                </p:oleObj>
              </mc:Choice>
              <mc:Fallback>
                <p:oleObj name="Equation" r:id="rId4" imgW="3924000" imgH="241200" progId="Equation.3">
                  <p:embed/>
                  <p:pic>
                    <p:nvPicPr>
                      <p:cNvPr id="25293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419600"/>
                        <a:ext cx="6494463"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2"/>
          <p:cNvPicPr>
            <a:picLocks noChangeAspect="1" noChangeArrowheads="1"/>
          </p:cNvPicPr>
          <p:nvPr/>
        </p:nvPicPr>
        <p:blipFill>
          <a:blip r:embed="rId6" cstate="print"/>
          <a:srcRect l="24645" r="22275"/>
          <a:stretch>
            <a:fillRect/>
          </a:stretch>
        </p:blipFill>
        <p:spPr bwMode="auto">
          <a:xfrm>
            <a:off x="1219200" y="2209800"/>
            <a:ext cx="3129280" cy="16764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013628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4499"/>
                                        </p:tgtEl>
                                        <p:attrNameLst>
                                          <p:attrName>style.visibility</p:attrName>
                                        </p:attrNameLst>
                                      </p:cBhvr>
                                      <p:to>
                                        <p:strVal val="visible"/>
                                      </p:to>
                                    </p:set>
                                    <p:anim calcmode="lin" valueType="num">
                                      <p:cBhvr additive="base">
                                        <p:cTn id="19" dur="500" fill="hold"/>
                                        <p:tgtEl>
                                          <p:spTgt spid="234499"/>
                                        </p:tgtEl>
                                        <p:attrNameLst>
                                          <p:attrName>ppt_x</p:attrName>
                                        </p:attrNameLst>
                                      </p:cBhvr>
                                      <p:tavLst>
                                        <p:tav tm="0">
                                          <p:val>
                                            <p:strVal val="#ppt_x"/>
                                          </p:val>
                                        </p:tav>
                                        <p:tav tm="100000">
                                          <p:val>
                                            <p:strVal val="#ppt_x"/>
                                          </p:val>
                                        </p:tav>
                                      </p:tavLst>
                                    </p:anim>
                                    <p:anim calcmode="lin" valueType="num">
                                      <p:cBhvr additive="base">
                                        <p:cTn id="20" dur="500" fill="hold"/>
                                        <p:tgtEl>
                                          <p:spTgt spid="23449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2930"/>
                                        </p:tgtEl>
                                        <p:attrNameLst>
                                          <p:attrName>style.visibility</p:attrName>
                                        </p:attrNameLst>
                                      </p:cBhvr>
                                      <p:to>
                                        <p:strVal val="visible"/>
                                      </p:to>
                                    </p:set>
                                    <p:anim calcmode="lin" valueType="num">
                                      <p:cBhvr additive="base">
                                        <p:cTn id="25" dur="500" fill="hold"/>
                                        <p:tgtEl>
                                          <p:spTgt spid="252930"/>
                                        </p:tgtEl>
                                        <p:attrNameLst>
                                          <p:attrName>ppt_x</p:attrName>
                                        </p:attrNameLst>
                                      </p:cBhvr>
                                      <p:tavLst>
                                        <p:tav tm="0">
                                          <p:val>
                                            <p:strVal val="#ppt_x"/>
                                          </p:val>
                                        </p:tav>
                                        <p:tav tm="100000">
                                          <p:val>
                                            <p:strVal val="#ppt_x"/>
                                          </p:val>
                                        </p:tav>
                                      </p:tavLst>
                                    </p:anim>
                                    <p:anim calcmode="lin" valueType="num">
                                      <p:cBhvr additive="base">
                                        <p:cTn id="26" dur="500" fill="hold"/>
                                        <p:tgtEl>
                                          <p:spTgt spid="25293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Friction</a:t>
            </a:r>
            <a:endParaRPr lang="en-US" b="1" dirty="0"/>
          </a:p>
        </p:txBody>
      </p:sp>
      <p:sp>
        <p:nvSpPr>
          <p:cNvPr id="3" name="Content Placeholder 2"/>
          <p:cNvSpPr>
            <a:spLocks noGrp="1"/>
          </p:cNvSpPr>
          <p:nvPr>
            <p:ph idx="1"/>
          </p:nvPr>
        </p:nvSpPr>
        <p:spPr/>
        <p:txBody>
          <a:bodyPr>
            <a:normAutofit/>
          </a:bodyPr>
          <a:lstStyle/>
          <a:p>
            <a:r>
              <a:rPr lang="en-US" dirty="0" smtClean="0"/>
              <a:t>Friction is a force that resists the movement of two contacting surfaces that slide relative to one another.</a:t>
            </a:r>
          </a:p>
          <a:p>
            <a:r>
              <a:rPr lang="en-US" dirty="0" smtClean="0"/>
              <a:t>This force always acts tangent to the surface at the points of contact.</a:t>
            </a:r>
          </a:p>
          <a:p>
            <a:r>
              <a:rPr lang="en-US" dirty="0" smtClean="0"/>
              <a:t>Friction force is </a:t>
            </a:r>
            <a:r>
              <a:rPr lang="en-US" smtClean="0"/>
              <a:t>directed to </a:t>
            </a:r>
            <a:r>
              <a:rPr lang="en-US" dirty="0" smtClean="0"/>
              <a:t>oppose the possible or existing motion between the surfaces. </a:t>
            </a:r>
          </a:p>
          <a:p>
            <a:endParaRPr lang="en-US" dirty="0" smtClean="0"/>
          </a:p>
        </p:txBody>
      </p:sp>
      <p:sp>
        <p:nvSpPr>
          <p:cNvPr id="4" name="Date Placeholder 3"/>
          <p:cNvSpPr>
            <a:spLocks noGrp="1"/>
          </p:cNvSpPr>
          <p:nvPr>
            <p:ph type="dt" sz="half" idx="10"/>
          </p:nvPr>
        </p:nvSpPr>
        <p:spPr/>
        <p:txBody>
          <a:bodyPr/>
          <a:lstStyle/>
          <a:p>
            <a:fld id="{03B3809D-344A-4D91-8B04-F0AD0965A26E}" type="datetime1">
              <a:rPr lang="en-US" smtClean="0"/>
              <a:pPr/>
              <a:t>03/08/16</a:t>
            </a:fld>
            <a:endParaRPr lang="en-US"/>
          </a:p>
        </p:txBody>
      </p:sp>
      <p:sp>
        <p:nvSpPr>
          <p:cNvPr id="6" name="Slide Number Placeholder 5"/>
          <p:cNvSpPr>
            <a:spLocks noGrp="1"/>
          </p:cNvSpPr>
          <p:nvPr>
            <p:ph type="sldNum" sz="quarter" idx="12"/>
          </p:nvPr>
        </p:nvSpPr>
        <p:spPr/>
        <p:txBody>
          <a:bodyPr/>
          <a:lstStyle/>
          <a:p>
            <a:fld id="{E964050B-6237-4A51-8D91-3999973097DF}" type="slidenum">
              <a:rPr lang="en-US" smtClean="0"/>
              <a:pPr/>
              <a:t>2</a:t>
            </a:fld>
            <a:endParaRPr lang="en-US"/>
          </a:p>
        </p:txBody>
      </p:sp>
    </p:spTree>
    <p:extLst>
      <p:ext uri="{BB962C8B-B14F-4D97-AF65-F5344CB8AC3E}">
        <p14:creationId xmlns:p14="http://schemas.microsoft.com/office/powerpoint/2010/main" val="39993719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Friction</a:t>
            </a:r>
            <a:endParaRPr lang="en-US" b="1" dirty="0"/>
          </a:p>
        </p:txBody>
      </p:sp>
      <p:sp>
        <p:nvSpPr>
          <p:cNvPr id="3" name="Content Placeholder 2"/>
          <p:cNvSpPr>
            <a:spLocks noGrp="1"/>
          </p:cNvSpPr>
          <p:nvPr>
            <p:ph idx="1"/>
          </p:nvPr>
        </p:nvSpPr>
        <p:spPr/>
        <p:txBody>
          <a:bodyPr>
            <a:normAutofit lnSpcReduction="10000"/>
          </a:bodyPr>
          <a:lstStyle/>
          <a:p>
            <a:pPr lvl="1"/>
            <a:r>
              <a:rPr lang="en-US" dirty="0" smtClean="0">
                <a:solidFill>
                  <a:srgbClr val="800000"/>
                </a:solidFill>
              </a:rPr>
              <a:t>Dry Friction: </a:t>
            </a:r>
            <a:r>
              <a:rPr lang="en-US" dirty="0" smtClean="0">
                <a:solidFill>
                  <a:srgbClr val="002060"/>
                </a:solidFill>
              </a:rPr>
              <a:t>Dry friction is encountered when two un-lubricated surfaces of two solids are in contact under a condition of sliding or tendency to slide.</a:t>
            </a:r>
          </a:p>
          <a:p>
            <a:pPr lvl="1"/>
            <a:r>
              <a:rPr lang="en-US" dirty="0" smtClean="0">
                <a:solidFill>
                  <a:srgbClr val="800000"/>
                </a:solidFill>
              </a:rPr>
              <a:t>Fluid Friction:</a:t>
            </a:r>
            <a:r>
              <a:rPr lang="en-US" dirty="0" smtClean="0"/>
              <a:t> </a:t>
            </a:r>
            <a:r>
              <a:rPr lang="en-US" dirty="0" smtClean="0">
                <a:solidFill>
                  <a:srgbClr val="002060"/>
                </a:solidFill>
              </a:rPr>
              <a:t>Fluid friction is developed when adjacent layers in a fluid (liquid or gas) are moving at different velocities.</a:t>
            </a:r>
          </a:p>
          <a:p>
            <a:pPr lvl="1"/>
            <a:r>
              <a:rPr lang="en-US" dirty="0" smtClean="0">
                <a:solidFill>
                  <a:srgbClr val="800000"/>
                </a:solidFill>
              </a:rPr>
              <a:t>Internal Friction: </a:t>
            </a:r>
            <a:r>
              <a:rPr lang="en-US" dirty="0" smtClean="0">
                <a:solidFill>
                  <a:srgbClr val="002060"/>
                </a:solidFill>
              </a:rPr>
              <a:t>Internal friction is found in all solid materials that are subjected to cyclic loading.  For highly elastic materials the recovery from deformation occurs with very little loss of energy caused by internal friction.</a:t>
            </a:r>
            <a:endParaRPr lang="en-US" dirty="0">
              <a:solidFill>
                <a:srgbClr val="002060"/>
              </a:solidFill>
            </a:endParaRPr>
          </a:p>
        </p:txBody>
      </p:sp>
      <p:sp>
        <p:nvSpPr>
          <p:cNvPr id="4" name="Date Placeholder 3"/>
          <p:cNvSpPr>
            <a:spLocks noGrp="1"/>
          </p:cNvSpPr>
          <p:nvPr>
            <p:ph type="dt" sz="half" idx="10"/>
          </p:nvPr>
        </p:nvSpPr>
        <p:spPr/>
        <p:txBody>
          <a:bodyPr/>
          <a:lstStyle/>
          <a:p>
            <a:fld id="{03B3809D-344A-4D91-8B04-F0AD0965A26E}" type="datetime1">
              <a:rPr lang="en-US" smtClean="0"/>
              <a:pPr/>
              <a:t>03/08/16</a:t>
            </a:fld>
            <a:endParaRPr lang="en-US"/>
          </a:p>
        </p:txBody>
      </p:sp>
      <p:sp>
        <p:nvSpPr>
          <p:cNvPr id="6" name="Slide Number Placeholder 5"/>
          <p:cNvSpPr>
            <a:spLocks noGrp="1"/>
          </p:cNvSpPr>
          <p:nvPr>
            <p:ph type="sldNum" sz="quarter" idx="12"/>
          </p:nvPr>
        </p:nvSpPr>
        <p:spPr/>
        <p:txBody>
          <a:bodyPr/>
          <a:lstStyle/>
          <a:p>
            <a:fld id="{E964050B-6237-4A51-8D91-3999973097DF}" type="slidenum">
              <a:rPr lang="en-US" smtClean="0"/>
              <a:pPr/>
              <a:t>3</a:t>
            </a:fld>
            <a:endParaRPr lang="en-US"/>
          </a:p>
        </p:txBody>
      </p:sp>
    </p:spTree>
    <p:extLst>
      <p:ext uri="{BB962C8B-B14F-4D97-AF65-F5344CB8AC3E}">
        <p14:creationId xmlns:p14="http://schemas.microsoft.com/office/powerpoint/2010/main" val="6894009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Dry Friction</a:t>
            </a:r>
            <a:endParaRPr lang="en-US" b="1" dirty="0"/>
          </a:p>
        </p:txBody>
      </p:sp>
      <p:sp>
        <p:nvSpPr>
          <p:cNvPr id="8" name="Content Placeholder 7"/>
          <p:cNvSpPr>
            <a:spLocks noGrp="1"/>
          </p:cNvSpPr>
          <p:nvPr>
            <p:ph idx="1"/>
          </p:nvPr>
        </p:nvSpPr>
        <p:spPr>
          <a:xfrm>
            <a:off x="457200" y="1524000"/>
            <a:ext cx="8229600" cy="2209800"/>
          </a:xfrm>
        </p:spPr>
        <p:txBody>
          <a:bodyPr>
            <a:normAutofit/>
          </a:bodyPr>
          <a:lstStyle/>
          <a:p>
            <a:pPr algn="ctr">
              <a:buNone/>
            </a:pPr>
            <a:r>
              <a:rPr lang="en-US" dirty="0" smtClean="0">
                <a:solidFill>
                  <a:srgbClr val="002060"/>
                </a:solidFill>
              </a:rPr>
              <a:t>Mechanism of Friction</a:t>
            </a:r>
          </a:p>
          <a:p>
            <a:r>
              <a:rPr lang="en-US" sz="2000" dirty="0" smtClean="0"/>
              <a:t>The contacting surfaces possess a certain amount of roughness. </a:t>
            </a:r>
          </a:p>
          <a:p>
            <a:r>
              <a:rPr lang="en-US" sz="2000" dirty="0" smtClean="0"/>
              <a:t>The experiment will involve the application of a horizontal force </a:t>
            </a:r>
            <a:r>
              <a:rPr lang="en-US" sz="2000" i="1" dirty="0" smtClean="0"/>
              <a:t>P</a:t>
            </a:r>
            <a:r>
              <a:rPr lang="en-US" sz="2000" dirty="0" smtClean="0"/>
              <a:t> which will vary continuously from zero to a value sufficient to move the block and give it an appreciable velocity.</a:t>
            </a:r>
            <a:endParaRPr lang="en-US" sz="2000" dirty="0"/>
          </a:p>
        </p:txBody>
      </p:sp>
      <p:sp>
        <p:nvSpPr>
          <p:cNvPr id="4" name="Date Placeholder 3"/>
          <p:cNvSpPr>
            <a:spLocks noGrp="1"/>
          </p:cNvSpPr>
          <p:nvPr>
            <p:ph type="dt" sz="half" idx="10"/>
          </p:nvPr>
        </p:nvSpPr>
        <p:spPr/>
        <p:txBody>
          <a:bodyPr/>
          <a:lstStyle/>
          <a:p>
            <a:fld id="{3D260581-FF38-4967-B739-792812C8E5E7}" type="datetime1">
              <a:rPr lang="en-US" smtClean="0"/>
              <a:pPr/>
              <a:t>03/08/16</a:t>
            </a:fld>
            <a:endParaRPr lang="en-US"/>
          </a:p>
        </p:txBody>
      </p:sp>
      <p:sp>
        <p:nvSpPr>
          <p:cNvPr id="6" name="Slide Number Placeholder 5"/>
          <p:cNvSpPr>
            <a:spLocks noGrp="1"/>
          </p:cNvSpPr>
          <p:nvPr>
            <p:ph type="sldNum" sz="quarter" idx="12"/>
          </p:nvPr>
        </p:nvSpPr>
        <p:spPr/>
        <p:txBody>
          <a:bodyPr/>
          <a:lstStyle/>
          <a:p>
            <a:fld id="{E964050B-6237-4A51-8D91-3999973097DF}" type="slidenum">
              <a:rPr lang="en-US" smtClean="0"/>
              <a:pPr/>
              <a:t>4</a:t>
            </a:fld>
            <a:endParaRPr lang="en-US"/>
          </a:p>
        </p:txBody>
      </p:sp>
      <p:pic>
        <p:nvPicPr>
          <p:cNvPr id="10" name="Picture 2"/>
          <p:cNvPicPr>
            <a:picLocks noChangeAspect="1" noChangeArrowheads="1"/>
          </p:cNvPicPr>
          <p:nvPr/>
        </p:nvPicPr>
        <p:blipFill>
          <a:blip r:embed="rId2" cstate="print"/>
          <a:srcRect l="24718" t="18980" r="13883" b="44009"/>
          <a:stretch>
            <a:fillRect/>
          </a:stretch>
        </p:blipFill>
        <p:spPr bwMode="auto">
          <a:xfrm>
            <a:off x="152400" y="4419600"/>
            <a:ext cx="2590800" cy="990600"/>
          </a:xfrm>
          <a:prstGeom prst="rect">
            <a:avLst/>
          </a:prstGeom>
          <a:ln w="88900" cap="sq" cmpd="thickThin">
            <a:solidFill>
              <a:srgbClr val="000000"/>
            </a:solidFill>
            <a:prstDash val="solid"/>
            <a:miter lim="800000"/>
          </a:ln>
          <a:effectLst>
            <a:innerShdw blurRad="76200">
              <a:srgbClr val="000000"/>
            </a:innerShdw>
          </a:effectLst>
        </p:spPr>
      </p:pic>
      <p:pic>
        <p:nvPicPr>
          <p:cNvPr id="11" name="Picture 3"/>
          <p:cNvPicPr>
            <a:picLocks noChangeAspect="1" noChangeArrowheads="1"/>
          </p:cNvPicPr>
          <p:nvPr/>
        </p:nvPicPr>
        <p:blipFill>
          <a:blip r:embed="rId3" cstate="print"/>
          <a:srcRect l="6322" t="-949" b="21234"/>
          <a:stretch>
            <a:fillRect/>
          </a:stretch>
        </p:blipFill>
        <p:spPr bwMode="auto">
          <a:xfrm>
            <a:off x="3124200" y="4114800"/>
            <a:ext cx="3105150" cy="2133600"/>
          </a:xfrm>
          <a:prstGeom prst="rect">
            <a:avLst/>
          </a:prstGeom>
          <a:ln w="88900" cap="sq" cmpd="thickThin">
            <a:solidFill>
              <a:srgbClr val="000000"/>
            </a:solidFill>
            <a:prstDash val="solid"/>
            <a:miter lim="800000"/>
          </a:ln>
          <a:effectLst>
            <a:innerShdw blurRad="76200">
              <a:srgbClr val="000000"/>
            </a:innerShdw>
          </a:effectLst>
        </p:spPr>
      </p:pic>
      <p:pic>
        <p:nvPicPr>
          <p:cNvPr id="231427" name="Picture 3"/>
          <p:cNvPicPr>
            <a:picLocks noChangeAspect="1" noChangeArrowheads="1"/>
          </p:cNvPicPr>
          <p:nvPr/>
        </p:nvPicPr>
        <p:blipFill>
          <a:blip r:embed="rId4" cstate="print"/>
          <a:srcRect l="19512"/>
          <a:stretch>
            <a:fillRect/>
          </a:stretch>
        </p:blipFill>
        <p:spPr bwMode="auto">
          <a:xfrm>
            <a:off x="6477000" y="3886200"/>
            <a:ext cx="2514600" cy="252412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243002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additive="base">
                                        <p:cTn id="3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1427"/>
                                        </p:tgtEl>
                                        <p:attrNameLst>
                                          <p:attrName>style.visibility</p:attrName>
                                        </p:attrNameLst>
                                      </p:cBhvr>
                                      <p:to>
                                        <p:strVal val="visible"/>
                                      </p:to>
                                    </p:set>
                                    <p:anim calcmode="lin" valueType="num">
                                      <p:cBhvr additive="base">
                                        <p:cTn id="37" dur="500" fill="hold"/>
                                        <p:tgtEl>
                                          <p:spTgt spid="231427"/>
                                        </p:tgtEl>
                                        <p:attrNameLst>
                                          <p:attrName>ppt_x</p:attrName>
                                        </p:attrNameLst>
                                      </p:cBhvr>
                                      <p:tavLst>
                                        <p:tav tm="0">
                                          <p:val>
                                            <p:strVal val="#ppt_x"/>
                                          </p:val>
                                        </p:tav>
                                        <p:tav tm="100000">
                                          <p:val>
                                            <p:strVal val="#ppt_x"/>
                                          </p:val>
                                        </p:tav>
                                      </p:tavLst>
                                    </p:anim>
                                    <p:anim calcmode="lin" valueType="num">
                                      <p:cBhvr additive="base">
                                        <p:cTn id="38" dur="500" fill="hold"/>
                                        <p:tgtEl>
                                          <p:spTgt spid="2314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Dry Friction (Contd.)</a:t>
            </a:r>
            <a:endParaRPr lang="en-US" b="1" dirty="0"/>
          </a:p>
        </p:txBody>
      </p:sp>
      <p:sp>
        <p:nvSpPr>
          <p:cNvPr id="4" name="Date Placeholder 3"/>
          <p:cNvSpPr>
            <a:spLocks noGrp="1"/>
          </p:cNvSpPr>
          <p:nvPr>
            <p:ph type="dt" sz="half" idx="10"/>
          </p:nvPr>
        </p:nvSpPr>
        <p:spPr/>
        <p:txBody>
          <a:bodyPr/>
          <a:lstStyle/>
          <a:p>
            <a:fld id="{73DF1DAC-71CF-4499-B5DC-19BB9BF3BD83}" type="datetime1">
              <a:rPr lang="en-US" smtClean="0"/>
              <a:pPr/>
              <a:t>03/08/16</a:t>
            </a:fld>
            <a:endParaRPr lang="en-US"/>
          </a:p>
        </p:txBody>
      </p:sp>
      <p:sp>
        <p:nvSpPr>
          <p:cNvPr id="6" name="Slide Number Placeholder 5"/>
          <p:cNvSpPr>
            <a:spLocks noGrp="1"/>
          </p:cNvSpPr>
          <p:nvPr>
            <p:ph type="sldNum" sz="quarter" idx="12"/>
          </p:nvPr>
        </p:nvSpPr>
        <p:spPr/>
        <p:txBody>
          <a:bodyPr/>
          <a:lstStyle/>
          <a:p>
            <a:fld id="{E964050B-6237-4A51-8D91-3999973097DF}" type="slidenum">
              <a:rPr lang="en-US" smtClean="0"/>
              <a:pPr/>
              <a:t>5</a:t>
            </a:fld>
            <a:endParaRPr lang="en-US"/>
          </a:p>
        </p:txBody>
      </p:sp>
      <p:sp>
        <p:nvSpPr>
          <p:cNvPr id="10" name="Content Placeholder 9"/>
          <p:cNvSpPr>
            <a:spLocks noGrp="1"/>
          </p:cNvSpPr>
          <p:nvPr>
            <p:ph idx="1"/>
          </p:nvPr>
        </p:nvSpPr>
        <p:spPr>
          <a:xfrm>
            <a:off x="457200" y="1600200"/>
            <a:ext cx="4572000" cy="4709160"/>
          </a:xfrm>
        </p:spPr>
        <p:txBody>
          <a:bodyPr>
            <a:normAutofit lnSpcReduction="10000"/>
          </a:bodyPr>
          <a:lstStyle/>
          <a:p>
            <a:r>
              <a:rPr lang="en-US" sz="2200" dirty="0" smtClean="0">
                <a:solidFill>
                  <a:srgbClr val="280CF4"/>
                </a:solidFill>
              </a:rPr>
              <a:t>The region up to the point of slippage or impending motion is known as the range of static friction, and the value of the friction force is determined by the equations of equilibrium (thus, </a:t>
            </a:r>
            <a:r>
              <a:rPr lang="en-US" sz="2200" i="1" dirty="0" smtClean="0">
                <a:solidFill>
                  <a:srgbClr val="280CF4"/>
                </a:solidFill>
              </a:rPr>
              <a:t>F = P</a:t>
            </a:r>
            <a:r>
              <a:rPr lang="en-US" sz="2200" dirty="0" smtClean="0">
                <a:solidFill>
                  <a:srgbClr val="280CF4"/>
                </a:solidFill>
              </a:rPr>
              <a:t>). </a:t>
            </a:r>
          </a:p>
          <a:p>
            <a:r>
              <a:rPr lang="en-US" sz="2400" dirty="0" smtClean="0">
                <a:solidFill>
                  <a:srgbClr val="800000"/>
                </a:solidFill>
              </a:rPr>
              <a:t>The maximum value of static friction </a:t>
            </a:r>
            <a:r>
              <a:rPr lang="en-US" sz="2400" i="1" dirty="0" err="1" smtClean="0">
                <a:solidFill>
                  <a:srgbClr val="800000"/>
                </a:solidFill>
              </a:rPr>
              <a:t>F</a:t>
            </a:r>
            <a:r>
              <a:rPr lang="en-US" sz="2400" i="1" baseline="-25000" dirty="0" err="1" smtClean="0">
                <a:solidFill>
                  <a:srgbClr val="800000"/>
                </a:solidFill>
              </a:rPr>
              <a:t>max</a:t>
            </a:r>
            <a:r>
              <a:rPr lang="en-US" sz="2400" baseline="-25000" dirty="0" smtClean="0">
                <a:solidFill>
                  <a:srgbClr val="800000"/>
                </a:solidFill>
              </a:rPr>
              <a:t> </a:t>
            </a:r>
            <a:r>
              <a:rPr lang="en-US" sz="2400" dirty="0" smtClean="0">
                <a:solidFill>
                  <a:srgbClr val="800000"/>
                </a:solidFill>
              </a:rPr>
              <a:t>is proportional to the normal force </a:t>
            </a:r>
            <a:r>
              <a:rPr lang="en-US" sz="2400" i="1" dirty="0" smtClean="0">
                <a:solidFill>
                  <a:srgbClr val="800000"/>
                </a:solidFill>
              </a:rPr>
              <a:t>N</a:t>
            </a:r>
            <a:r>
              <a:rPr lang="en-US" sz="2400" dirty="0" smtClean="0">
                <a:solidFill>
                  <a:srgbClr val="800000"/>
                </a:solidFill>
              </a:rPr>
              <a:t>. Therefore</a:t>
            </a:r>
          </a:p>
          <a:p>
            <a:pPr>
              <a:buNone/>
            </a:pPr>
            <a:r>
              <a:rPr lang="en-US" i="1" dirty="0" smtClean="0"/>
              <a:t>					</a:t>
            </a:r>
          </a:p>
          <a:p>
            <a:pPr>
              <a:buNone/>
            </a:pPr>
            <a:r>
              <a:rPr lang="en-US" i="1" dirty="0" smtClean="0"/>
              <a:t>         </a:t>
            </a:r>
          </a:p>
          <a:p>
            <a:pPr>
              <a:buNone/>
            </a:pPr>
            <a:endParaRPr lang="en-US" i="1" dirty="0"/>
          </a:p>
        </p:txBody>
      </p:sp>
      <p:graphicFrame>
        <p:nvGraphicFramePr>
          <p:cNvPr id="232452" name="Object 4"/>
          <p:cNvGraphicFramePr>
            <a:graphicFrameLocks noChangeAspect="1"/>
          </p:cNvGraphicFramePr>
          <p:nvPr/>
        </p:nvGraphicFramePr>
        <p:xfrm>
          <a:off x="1905000" y="5181600"/>
          <a:ext cx="1438000" cy="457200"/>
        </p:xfrm>
        <a:graphic>
          <a:graphicData uri="http://schemas.openxmlformats.org/presentationml/2006/ole">
            <mc:AlternateContent xmlns:mc="http://schemas.openxmlformats.org/markup-compatibility/2006">
              <mc:Choice xmlns:v="urn:schemas-microsoft-com:vml" Requires="v">
                <p:oleObj spid="_x0000_s1054" name="Equation" r:id="rId3" imgW="723600" imgH="228600" progId="Equation.3">
                  <p:embed/>
                </p:oleObj>
              </mc:Choice>
              <mc:Fallback>
                <p:oleObj name="Equation" r:id="rId3" imgW="7236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5181600"/>
                        <a:ext cx="14380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2453" name="Object 5"/>
          <p:cNvGraphicFramePr>
            <a:graphicFrameLocks noChangeAspect="1"/>
          </p:cNvGraphicFramePr>
          <p:nvPr/>
        </p:nvGraphicFramePr>
        <p:xfrm>
          <a:off x="1143000" y="5621604"/>
          <a:ext cx="3429000" cy="677595"/>
        </p:xfrm>
        <a:graphic>
          <a:graphicData uri="http://schemas.openxmlformats.org/presentationml/2006/ole">
            <mc:AlternateContent xmlns:mc="http://schemas.openxmlformats.org/markup-compatibility/2006">
              <mc:Choice xmlns:v="urn:schemas-microsoft-com:vml" Requires="v">
                <p:oleObj spid="_x0000_s1055" name="Equation" r:id="rId5" imgW="2070000" imgH="406080" progId="Equation.3">
                  <p:embed/>
                </p:oleObj>
              </mc:Choice>
              <mc:Fallback>
                <p:oleObj name="Equation" r:id="rId5" imgW="2070000" imgH="4060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5621604"/>
                        <a:ext cx="3429000" cy="6775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5"/>
          <p:cNvPicPr>
            <a:picLocks noChangeAspect="1" noChangeArrowheads="1"/>
          </p:cNvPicPr>
          <p:nvPr/>
        </p:nvPicPr>
        <p:blipFill>
          <a:blip r:embed="rId7" cstate="print"/>
          <a:srcRect/>
          <a:stretch>
            <a:fillRect/>
          </a:stretch>
        </p:blipFill>
        <p:spPr bwMode="auto">
          <a:xfrm>
            <a:off x="5486400" y="2438400"/>
            <a:ext cx="3051687" cy="231679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278337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2452"/>
                                        </p:tgtEl>
                                        <p:attrNameLst>
                                          <p:attrName>style.visibility</p:attrName>
                                        </p:attrNameLst>
                                      </p:cBhvr>
                                      <p:to>
                                        <p:strVal val="visible"/>
                                      </p:to>
                                    </p:set>
                                    <p:anim calcmode="lin" valueType="num">
                                      <p:cBhvr additive="base">
                                        <p:cTn id="25" dur="500" fill="hold"/>
                                        <p:tgtEl>
                                          <p:spTgt spid="232452"/>
                                        </p:tgtEl>
                                        <p:attrNameLst>
                                          <p:attrName>ppt_x</p:attrName>
                                        </p:attrNameLst>
                                      </p:cBhvr>
                                      <p:tavLst>
                                        <p:tav tm="0">
                                          <p:val>
                                            <p:strVal val="#ppt_x"/>
                                          </p:val>
                                        </p:tav>
                                        <p:tav tm="100000">
                                          <p:val>
                                            <p:strVal val="#ppt_x"/>
                                          </p:val>
                                        </p:tav>
                                      </p:tavLst>
                                    </p:anim>
                                    <p:anim calcmode="lin" valueType="num">
                                      <p:cBhvr additive="base">
                                        <p:cTn id="26" dur="500" fill="hold"/>
                                        <p:tgtEl>
                                          <p:spTgt spid="23245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2453"/>
                                        </p:tgtEl>
                                        <p:attrNameLst>
                                          <p:attrName>style.visibility</p:attrName>
                                        </p:attrNameLst>
                                      </p:cBhvr>
                                      <p:to>
                                        <p:strVal val="visible"/>
                                      </p:to>
                                    </p:set>
                                    <p:anim calcmode="lin" valueType="num">
                                      <p:cBhvr additive="base">
                                        <p:cTn id="31" dur="500" fill="hold"/>
                                        <p:tgtEl>
                                          <p:spTgt spid="232453"/>
                                        </p:tgtEl>
                                        <p:attrNameLst>
                                          <p:attrName>ppt_x</p:attrName>
                                        </p:attrNameLst>
                                      </p:cBhvr>
                                      <p:tavLst>
                                        <p:tav tm="0">
                                          <p:val>
                                            <p:strVal val="#ppt_x"/>
                                          </p:val>
                                        </p:tav>
                                        <p:tav tm="100000">
                                          <p:val>
                                            <p:strVal val="#ppt_x"/>
                                          </p:val>
                                        </p:tav>
                                      </p:tavLst>
                                    </p:anim>
                                    <p:anim calcmode="lin" valueType="num">
                                      <p:cBhvr additive="base">
                                        <p:cTn id="32" dur="500" fill="hold"/>
                                        <p:tgtEl>
                                          <p:spTgt spid="2324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Variation of Friction Force</a:t>
            </a:r>
            <a:endParaRPr lang="en-US" b="1" dirty="0"/>
          </a:p>
        </p:txBody>
      </p:sp>
      <p:sp>
        <p:nvSpPr>
          <p:cNvPr id="3" name="Date Placeholder 2"/>
          <p:cNvSpPr>
            <a:spLocks noGrp="1"/>
          </p:cNvSpPr>
          <p:nvPr>
            <p:ph type="dt" sz="half" idx="10"/>
          </p:nvPr>
        </p:nvSpPr>
        <p:spPr/>
        <p:txBody>
          <a:bodyPr/>
          <a:lstStyle/>
          <a:p>
            <a:fld id="{05C0A9C3-13B5-4CE0-956B-582981CE4EED}" type="datetime1">
              <a:rPr lang="en-US" smtClean="0"/>
              <a:pPr/>
              <a:t>03/08/16</a:t>
            </a:fld>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6</a:t>
            </a:fld>
            <a:endParaRPr lang="en-US"/>
          </a:p>
        </p:txBody>
      </p:sp>
      <p:pic>
        <p:nvPicPr>
          <p:cNvPr id="207877" name="Picture 5"/>
          <p:cNvPicPr>
            <a:picLocks noChangeAspect="1" noChangeArrowheads="1"/>
          </p:cNvPicPr>
          <p:nvPr/>
        </p:nvPicPr>
        <p:blipFill>
          <a:blip r:embed="rId3" cstate="print"/>
          <a:srcRect/>
          <a:stretch>
            <a:fillRect/>
          </a:stretch>
        </p:blipFill>
        <p:spPr bwMode="auto">
          <a:xfrm>
            <a:off x="457200" y="1600200"/>
            <a:ext cx="5200650" cy="3948249"/>
          </a:xfrm>
          <a:prstGeom prst="rect">
            <a:avLst/>
          </a:prstGeom>
          <a:ln w="88900" cap="sq" cmpd="thickThin">
            <a:solidFill>
              <a:srgbClr val="000000"/>
            </a:solidFill>
            <a:prstDash val="solid"/>
            <a:miter lim="800000"/>
          </a:ln>
          <a:effectLst>
            <a:innerShdw blurRad="76200">
              <a:srgbClr val="000000"/>
            </a:innerShdw>
          </a:effectLst>
        </p:spPr>
      </p:pic>
      <p:sp>
        <p:nvSpPr>
          <p:cNvPr id="11" name="TextBox 10"/>
          <p:cNvSpPr txBox="1"/>
          <p:nvPr/>
        </p:nvSpPr>
        <p:spPr>
          <a:xfrm>
            <a:off x="6248400" y="1371600"/>
            <a:ext cx="2438400" cy="1200329"/>
          </a:xfrm>
          <a:prstGeom prst="rect">
            <a:avLst/>
          </a:prstGeom>
          <a:noFill/>
        </p:spPr>
        <p:txBody>
          <a:bodyPr wrap="square" rtlCol="0">
            <a:spAutoFit/>
          </a:bodyPr>
          <a:lstStyle/>
          <a:p>
            <a:r>
              <a:rPr lang="en-US" dirty="0" smtClean="0">
                <a:solidFill>
                  <a:srgbClr val="800000"/>
                </a:solidFill>
              </a:rPr>
              <a:t>For a condition of static equilibrium when motion is not impending:</a:t>
            </a:r>
            <a:endParaRPr lang="en-US" dirty="0">
              <a:solidFill>
                <a:srgbClr val="800000"/>
              </a:solidFill>
            </a:endParaRPr>
          </a:p>
        </p:txBody>
      </p:sp>
      <p:graphicFrame>
        <p:nvGraphicFramePr>
          <p:cNvPr id="207878" name="Object 6"/>
          <p:cNvGraphicFramePr>
            <a:graphicFrameLocks noChangeAspect="1"/>
          </p:cNvGraphicFramePr>
          <p:nvPr/>
        </p:nvGraphicFramePr>
        <p:xfrm>
          <a:off x="6400800" y="2743200"/>
          <a:ext cx="2119313" cy="457200"/>
        </p:xfrm>
        <a:graphic>
          <a:graphicData uri="http://schemas.openxmlformats.org/presentationml/2006/ole">
            <mc:AlternateContent xmlns:mc="http://schemas.openxmlformats.org/markup-compatibility/2006">
              <mc:Choice xmlns:v="urn:schemas-microsoft-com:vml" Requires="v">
                <p:oleObj spid="_x0000_s2065" name="Equation" r:id="rId4" imgW="1066680" imgH="228600" progId="Equation.3">
                  <p:embed/>
                </p:oleObj>
              </mc:Choice>
              <mc:Fallback>
                <p:oleObj name="Equation" r:id="rId4" imgW="106668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743200"/>
                        <a:ext cx="211931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6324600" y="3276600"/>
            <a:ext cx="2438400" cy="1200329"/>
          </a:xfrm>
          <a:prstGeom prst="rect">
            <a:avLst/>
          </a:prstGeom>
          <a:noFill/>
        </p:spPr>
        <p:txBody>
          <a:bodyPr wrap="square" rtlCol="0">
            <a:spAutoFit/>
          </a:bodyPr>
          <a:lstStyle/>
          <a:p>
            <a:r>
              <a:rPr lang="en-US" dirty="0" smtClean="0"/>
              <a:t>After slippage occurs, a condition of kinetic friction accompanies the ensuing motion. </a:t>
            </a:r>
          </a:p>
        </p:txBody>
      </p:sp>
      <p:sp>
        <p:nvSpPr>
          <p:cNvPr id="10" name="TextBox 9"/>
          <p:cNvSpPr txBox="1"/>
          <p:nvPr/>
        </p:nvSpPr>
        <p:spPr>
          <a:xfrm>
            <a:off x="6324600" y="4724400"/>
            <a:ext cx="2438400" cy="1200329"/>
          </a:xfrm>
          <a:prstGeom prst="rect">
            <a:avLst/>
          </a:prstGeom>
          <a:noFill/>
        </p:spPr>
        <p:txBody>
          <a:bodyPr wrap="square" rtlCol="0">
            <a:spAutoFit/>
          </a:bodyPr>
          <a:lstStyle/>
          <a:p>
            <a:r>
              <a:rPr lang="en-US" dirty="0" smtClean="0">
                <a:solidFill>
                  <a:srgbClr val="280CF4"/>
                </a:solidFill>
              </a:rPr>
              <a:t>Kinetic friction force is somewhat less than the maximum static friction force.</a:t>
            </a:r>
            <a:endParaRPr lang="en-US" dirty="0">
              <a:solidFill>
                <a:srgbClr val="280CF4"/>
              </a:solidFill>
            </a:endParaRPr>
          </a:p>
        </p:txBody>
      </p:sp>
    </p:spTree>
    <p:extLst>
      <p:ext uri="{BB962C8B-B14F-4D97-AF65-F5344CB8AC3E}">
        <p14:creationId xmlns:p14="http://schemas.microsoft.com/office/powerpoint/2010/main" val="32896201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7877"/>
                                        </p:tgtEl>
                                        <p:attrNameLst>
                                          <p:attrName>style.visibility</p:attrName>
                                        </p:attrNameLst>
                                      </p:cBhvr>
                                      <p:to>
                                        <p:strVal val="visible"/>
                                      </p:to>
                                    </p:set>
                                    <p:anim calcmode="lin" valueType="num">
                                      <p:cBhvr additive="base">
                                        <p:cTn id="7" dur="500" fill="hold"/>
                                        <p:tgtEl>
                                          <p:spTgt spid="207877"/>
                                        </p:tgtEl>
                                        <p:attrNameLst>
                                          <p:attrName>ppt_x</p:attrName>
                                        </p:attrNameLst>
                                      </p:cBhvr>
                                      <p:tavLst>
                                        <p:tav tm="0">
                                          <p:val>
                                            <p:strVal val="#ppt_x"/>
                                          </p:val>
                                        </p:tav>
                                        <p:tav tm="100000">
                                          <p:val>
                                            <p:strVal val="#ppt_x"/>
                                          </p:val>
                                        </p:tav>
                                      </p:tavLst>
                                    </p:anim>
                                    <p:anim calcmode="lin" valueType="num">
                                      <p:cBhvr additive="base">
                                        <p:cTn id="8" dur="500" fill="hold"/>
                                        <p:tgtEl>
                                          <p:spTgt spid="2078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7878"/>
                                        </p:tgtEl>
                                        <p:attrNameLst>
                                          <p:attrName>style.visibility</p:attrName>
                                        </p:attrNameLst>
                                      </p:cBhvr>
                                      <p:to>
                                        <p:strVal val="visible"/>
                                      </p:to>
                                    </p:set>
                                    <p:anim calcmode="lin" valueType="num">
                                      <p:cBhvr additive="base">
                                        <p:cTn id="19" dur="500" fill="hold"/>
                                        <p:tgtEl>
                                          <p:spTgt spid="207878"/>
                                        </p:tgtEl>
                                        <p:attrNameLst>
                                          <p:attrName>ppt_x</p:attrName>
                                        </p:attrNameLst>
                                      </p:cBhvr>
                                      <p:tavLst>
                                        <p:tav tm="0">
                                          <p:val>
                                            <p:strVal val="#ppt_x"/>
                                          </p:val>
                                        </p:tav>
                                        <p:tav tm="100000">
                                          <p:val>
                                            <p:strVal val="#ppt_x"/>
                                          </p:val>
                                        </p:tav>
                                      </p:tavLst>
                                    </p:anim>
                                    <p:anim calcmode="lin" valueType="num">
                                      <p:cBhvr additive="base">
                                        <p:cTn id="20" dur="500" fill="hold"/>
                                        <p:tgtEl>
                                          <p:spTgt spid="20787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Kinetic Friction</a:t>
            </a:r>
            <a:endParaRPr lang="en-US" b="1" dirty="0"/>
          </a:p>
        </p:txBody>
      </p:sp>
      <p:sp>
        <p:nvSpPr>
          <p:cNvPr id="3" name="Date Placeholder 2"/>
          <p:cNvSpPr>
            <a:spLocks noGrp="1"/>
          </p:cNvSpPr>
          <p:nvPr>
            <p:ph type="dt" sz="half" idx="10"/>
          </p:nvPr>
        </p:nvSpPr>
        <p:spPr/>
        <p:txBody>
          <a:bodyPr/>
          <a:lstStyle/>
          <a:p>
            <a:fld id="{C9F0826C-1F5D-449C-A282-D0C6E929451A}" type="datetime1">
              <a:rPr lang="en-US" smtClean="0"/>
              <a:pPr/>
              <a:t>03/08/16</a:t>
            </a:fld>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7</a:t>
            </a:fld>
            <a:endParaRPr lang="en-US"/>
          </a:p>
        </p:txBody>
      </p:sp>
      <p:sp>
        <p:nvSpPr>
          <p:cNvPr id="8" name="TextBox 7"/>
          <p:cNvSpPr txBox="1"/>
          <p:nvPr/>
        </p:nvSpPr>
        <p:spPr>
          <a:xfrm>
            <a:off x="609600" y="1524000"/>
            <a:ext cx="7696200" cy="369332"/>
          </a:xfrm>
          <a:prstGeom prst="rect">
            <a:avLst/>
          </a:prstGeom>
          <a:noFill/>
        </p:spPr>
        <p:txBody>
          <a:bodyPr wrap="square" rtlCol="0">
            <a:spAutoFit/>
          </a:bodyPr>
          <a:lstStyle/>
          <a:p>
            <a:r>
              <a:rPr lang="en-US" dirty="0" smtClean="0"/>
              <a:t>Kinetic friction force is also proportional to the normal force. Hence,</a:t>
            </a:r>
            <a:endParaRPr lang="en-US" dirty="0"/>
          </a:p>
        </p:txBody>
      </p:sp>
      <p:graphicFrame>
        <p:nvGraphicFramePr>
          <p:cNvPr id="208900" name="Object 4"/>
          <p:cNvGraphicFramePr>
            <a:graphicFrameLocks noChangeAspect="1"/>
          </p:cNvGraphicFramePr>
          <p:nvPr/>
        </p:nvGraphicFramePr>
        <p:xfrm>
          <a:off x="4114800" y="1981200"/>
          <a:ext cx="1236662" cy="457200"/>
        </p:xfrm>
        <a:graphic>
          <a:graphicData uri="http://schemas.openxmlformats.org/presentationml/2006/ole">
            <mc:AlternateContent xmlns:mc="http://schemas.openxmlformats.org/markup-compatibility/2006">
              <mc:Choice xmlns:v="urn:schemas-microsoft-com:vml" Requires="v">
                <p:oleObj spid="_x0000_s3102" name="Equation" r:id="rId3" imgW="622080" imgH="228600" progId="Equation.3">
                  <p:embed/>
                </p:oleObj>
              </mc:Choice>
              <mc:Fallback>
                <p:oleObj name="Equation" r:id="rId3" imgW="62208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981200"/>
                        <a:ext cx="1236662"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8901" name="Object 5"/>
          <p:cNvGraphicFramePr>
            <a:graphicFrameLocks noChangeAspect="1"/>
          </p:cNvGraphicFramePr>
          <p:nvPr/>
        </p:nvGraphicFramePr>
        <p:xfrm>
          <a:off x="762000" y="2362200"/>
          <a:ext cx="6915150" cy="838200"/>
        </p:xfrm>
        <a:graphic>
          <a:graphicData uri="http://schemas.openxmlformats.org/presentationml/2006/ole">
            <mc:AlternateContent xmlns:mc="http://schemas.openxmlformats.org/markup-compatibility/2006">
              <mc:Choice xmlns:v="urn:schemas-microsoft-com:vml" Requires="v">
                <p:oleObj spid="_x0000_s3103" name="Equation" r:id="rId5" imgW="3797280" imgH="457200" progId="Equation.3">
                  <p:embed/>
                </p:oleObj>
              </mc:Choice>
              <mc:Fallback>
                <p:oleObj name="Equation" r:id="rId5" imgW="379728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362200"/>
                        <a:ext cx="691515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5"/>
          <p:cNvPicPr>
            <a:picLocks noChangeAspect="1" noChangeArrowheads="1"/>
          </p:cNvPicPr>
          <p:nvPr/>
        </p:nvPicPr>
        <p:blipFill>
          <a:blip r:embed="rId7" cstate="print"/>
          <a:srcRect/>
          <a:stretch>
            <a:fillRect/>
          </a:stretch>
        </p:blipFill>
        <p:spPr bwMode="auto">
          <a:xfrm>
            <a:off x="5105400" y="3505200"/>
            <a:ext cx="3539085" cy="2686815"/>
          </a:xfrm>
          <a:prstGeom prst="rect">
            <a:avLst/>
          </a:prstGeom>
          <a:ln w="88900" cap="sq" cmpd="thickThin">
            <a:solidFill>
              <a:srgbClr val="000000"/>
            </a:solidFill>
            <a:prstDash val="solid"/>
            <a:miter lim="800000"/>
          </a:ln>
          <a:effectLst>
            <a:innerShdw blurRad="76200">
              <a:srgbClr val="000000"/>
            </a:innerShdw>
          </a:effectLst>
        </p:spPr>
      </p:pic>
      <p:sp>
        <p:nvSpPr>
          <p:cNvPr id="13" name="TextBox 12"/>
          <p:cNvSpPr txBox="1"/>
          <p:nvPr/>
        </p:nvSpPr>
        <p:spPr>
          <a:xfrm>
            <a:off x="457200" y="3200400"/>
            <a:ext cx="4038600" cy="1754326"/>
          </a:xfrm>
          <a:prstGeom prst="rect">
            <a:avLst/>
          </a:prstGeom>
          <a:noFill/>
        </p:spPr>
        <p:txBody>
          <a:bodyPr wrap="square" rtlCol="0">
            <a:spAutoFit/>
          </a:bodyPr>
          <a:lstStyle/>
          <a:p>
            <a:r>
              <a:rPr lang="en-US" dirty="0" smtClean="0">
                <a:solidFill>
                  <a:srgbClr val="4338D4"/>
                </a:solidFill>
              </a:rPr>
              <a:t>As the velocity of the block increases, the kinetic friction coefficient decreases somewhat, and when high velocities are reached, the effect of lubrication by an intervening fluid film may become appreciable</a:t>
            </a:r>
            <a:endParaRPr lang="en-US" dirty="0">
              <a:solidFill>
                <a:srgbClr val="4338D4"/>
              </a:solidFill>
            </a:endParaRPr>
          </a:p>
        </p:txBody>
      </p:sp>
      <p:sp>
        <p:nvSpPr>
          <p:cNvPr id="14" name="TextBox 13"/>
          <p:cNvSpPr txBox="1"/>
          <p:nvPr/>
        </p:nvSpPr>
        <p:spPr>
          <a:xfrm>
            <a:off x="533400" y="4876800"/>
            <a:ext cx="3733800" cy="1477328"/>
          </a:xfrm>
          <a:prstGeom prst="rect">
            <a:avLst/>
          </a:prstGeom>
          <a:noFill/>
        </p:spPr>
        <p:txBody>
          <a:bodyPr wrap="square" rtlCol="0">
            <a:spAutoFit/>
          </a:bodyPr>
          <a:lstStyle/>
          <a:p>
            <a:r>
              <a:rPr lang="en-US" dirty="0" smtClean="0">
                <a:solidFill>
                  <a:srgbClr val="800000"/>
                </a:solidFill>
              </a:rPr>
              <a:t>The coefficient greatly depends on the exact condition of the surfaces, as well as on the velocity, and are subject to a considerable measure of uncertainty. </a:t>
            </a:r>
            <a:endParaRPr lang="en-US" dirty="0">
              <a:solidFill>
                <a:srgbClr val="800000"/>
              </a:solidFill>
            </a:endParaRPr>
          </a:p>
        </p:txBody>
      </p:sp>
    </p:spTree>
    <p:extLst>
      <p:ext uri="{BB962C8B-B14F-4D97-AF65-F5344CB8AC3E}">
        <p14:creationId xmlns:p14="http://schemas.microsoft.com/office/powerpoint/2010/main" val="10537174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8900"/>
                                        </p:tgtEl>
                                        <p:attrNameLst>
                                          <p:attrName>style.visibility</p:attrName>
                                        </p:attrNameLst>
                                      </p:cBhvr>
                                      <p:to>
                                        <p:strVal val="visible"/>
                                      </p:to>
                                    </p:set>
                                    <p:anim calcmode="lin" valueType="num">
                                      <p:cBhvr additive="base">
                                        <p:cTn id="13" dur="500" fill="hold"/>
                                        <p:tgtEl>
                                          <p:spTgt spid="208900"/>
                                        </p:tgtEl>
                                        <p:attrNameLst>
                                          <p:attrName>ppt_x</p:attrName>
                                        </p:attrNameLst>
                                      </p:cBhvr>
                                      <p:tavLst>
                                        <p:tav tm="0">
                                          <p:val>
                                            <p:strVal val="#ppt_x"/>
                                          </p:val>
                                        </p:tav>
                                        <p:tav tm="100000">
                                          <p:val>
                                            <p:strVal val="#ppt_x"/>
                                          </p:val>
                                        </p:tav>
                                      </p:tavLst>
                                    </p:anim>
                                    <p:anim calcmode="lin" valueType="num">
                                      <p:cBhvr additive="base">
                                        <p:cTn id="14" dur="500" fill="hold"/>
                                        <p:tgtEl>
                                          <p:spTgt spid="2089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8901"/>
                                        </p:tgtEl>
                                        <p:attrNameLst>
                                          <p:attrName>style.visibility</p:attrName>
                                        </p:attrNameLst>
                                      </p:cBhvr>
                                      <p:to>
                                        <p:strVal val="visible"/>
                                      </p:to>
                                    </p:set>
                                    <p:anim calcmode="lin" valueType="num">
                                      <p:cBhvr additive="base">
                                        <p:cTn id="19" dur="500" fill="hold"/>
                                        <p:tgtEl>
                                          <p:spTgt spid="208901"/>
                                        </p:tgtEl>
                                        <p:attrNameLst>
                                          <p:attrName>ppt_x</p:attrName>
                                        </p:attrNameLst>
                                      </p:cBhvr>
                                      <p:tavLst>
                                        <p:tav tm="0">
                                          <p:val>
                                            <p:strVal val="#ppt_x"/>
                                          </p:val>
                                        </p:tav>
                                        <p:tav tm="100000">
                                          <p:val>
                                            <p:strVal val="#ppt_x"/>
                                          </p:val>
                                        </p:tav>
                                      </p:tavLst>
                                    </p:anim>
                                    <p:anim calcmode="lin" valueType="num">
                                      <p:cBhvr additive="base">
                                        <p:cTn id="20" dur="500" fill="hold"/>
                                        <p:tgtEl>
                                          <p:spTgt spid="20890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Friction Angles</a:t>
            </a:r>
            <a:endParaRPr lang="en-US" b="1" dirty="0"/>
          </a:p>
        </p:txBody>
      </p:sp>
      <p:sp>
        <p:nvSpPr>
          <p:cNvPr id="3" name="Date Placeholder 2"/>
          <p:cNvSpPr>
            <a:spLocks noGrp="1"/>
          </p:cNvSpPr>
          <p:nvPr>
            <p:ph type="dt" sz="half" idx="10"/>
          </p:nvPr>
        </p:nvSpPr>
        <p:spPr/>
        <p:txBody>
          <a:bodyPr/>
          <a:lstStyle/>
          <a:p>
            <a:fld id="{24BC8A0B-65F2-4791-9EC7-31369E5A39F9}" type="datetime1">
              <a:rPr lang="en-US" smtClean="0"/>
              <a:pPr/>
              <a:t>03/08/16</a:t>
            </a:fld>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8</a:t>
            </a:fld>
            <a:endParaRPr lang="en-US"/>
          </a:p>
        </p:txBody>
      </p:sp>
      <p:pic>
        <p:nvPicPr>
          <p:cNvPr id="233474" name="Picture 2"/>
          <p:cNvPicPr>
            <a:picLocks noChangeAspect="1" noChangeArrowheads="1"/>
          </p:cNvPicPr>
          <p:nvPr/>
        </p:nvPicPr>
        <p:blipFill>
          <a:blip r:embed="rId3" cstate="print"/>
          <a:srcRect l="22360" t="3297" b="5861"/>
          <a:stretch>
            <a:fillRect/>
          </a:stretch>
        </p:blipFill>
        <p:spPr bwMode="auto">
          <a:xfrm>
            <a:off x="7010400" y="990600"/>
            <a:ext cx="1843548" cy="1828800"/>
          </a:xfrm>
          <a:prstGeom prst="rect">
            <a:avLst/>
          </a:prstGeom>
          <a:ln w="88900" cap="sq" cmpd="thickThin">
            <a:solidFill>
              <a:srgbClr val="000000"/>
            </a:solidFill>
            <a:prstDash val="solid"/>
            <a:miter lim="800000"/>
          </a:ln>
          <a:effectLst>
            <a:innerShdw blurRad="76200">
              <a:srgbClr val="000000"/>
            </a:innerShdw>
          </a:effectLst>
        </p:spPr>
      </p:pic>
      <p:sp>
        <p:nvSpPr>
          <p:cNvPr id="8" name="TextBox 7"/>
          <p:cNvSpPr txBox="1"/>
          <p:nvPr/>
        </p:nvSpPr>
        <p:spPr>
          <a:xfrm>
            <a:off x="533400" y="1371600"/>
            <a:ext cx="5638800" cy="646331"/>
          </a:xfrm>
          <a:prstGeom prst="rect">
            <a:avLst/>
          </a:prstGeom>
          <a:noFill/>
        </p:spPr>
        <p:txBody>
          <a:bodyPr wrap="square" rtlCol="0">
            <a:spAutoFit/>
          </a:bodyPr>
          <a:lstStyle/>
          <a:p>
            <a:r>
              <a:rPr lang="en-US" dirty="0" smtClean="0">
                <a:solidFill>
                  <a:srgbClr val="800000"/>
                </a:solidFill>
              </a:rPr>
              <a:t>Friction Angles: </a:t>
            </a:r>
            <a:r>
              <a:rPr lang="en-US" dirty="0" smtClean="0"/>
              <a:t>The direction of the resultant </a:t>
            </a:r>
            <a:r>
              <a:rPr lang="en-US" i="1" dirty="0" smtClean="0"/>
              <a:t>R</a:t>
            </a:r>
            <a:r>
              <a:rPr lang="en-US" dirty="0" smtClean="0"/>
              <a:t> measured from the direction of </a:t>
            </a:r>
            <a:r>
              <a:rPr lang="en-US" i="1" dirty="0" smtClean="0"/>
              <a:t>N.</a:t>
            </a:r>
            <a:endParaRPr lang="en-US" dirty="0"/>
          </a:p>
        </p:txBody>
      </p:sp>
      <p:graphicFrame>
        <p:nvGraphicFramePr>
          <p:cNvPr id="233476" name="Object 4"/>
          <p:cNvGraphicFramePr>
            <a:graphicFrameLocks noChangeAspect="1"/>
          </p:cNvGraphicFramePr>
          <p:nvPr/>
        </p:nvGraphicFramePr>
        <p:xfrm>
          <a:off x="457200" y="2971800"/>
          <a:ext cx="7239000" cy="764630"/>
        </p:xfrm>
        <a:graphic>
          <a:graphicData uri="http://schemas.openxmlformats.org/presentationml/2006/ole">
            <mc:AlternateContent xmlns:mc="http://schemas.openxmlformats.org/markup-compatibility/2006">
              <mc:Choice xmlns:v="urn:schemas-microsoft-com:vml" Requires="v">
                <p:oleObj spid="_x0000_s4165" name="Equation" r:id="rId4" imgW="4356000" imgH="457200" progId="Equation.3">
                  <p:embed/>
                </p:oleObj>
              </mc:Choice>
              <mc:Fallback>
                <p:oleObj name="Equation" r:id="rId4" imgW="43560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971800"/>
                        <a:ext cx="7239000" cy="7646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3477" name="Object 5"/>
          <p:cNvGraphicFramePr>
            <a:graphicFrameLocks noChangeAspect="1"/>
          </p:cNvGraphicFramePr>
          <p:nvPr/>
        </p:nvGraphicFramePr>
        <p:xfrm>
          <a:off x="685800" y="4876800"/>
          <a:ext cx="7199123" cy="685800"/>
        </p:xfrm>
        <a:graphic>
          <a:graphicData uri="http://schemas.openxmlformats.org/presentationml/2006/ole">
            <mc:AlternateContent xmlns:mc="http://schemas.openxmlformats.org/markup-compatibility/2006">
              <mc:Choice xmlns:v="urn:schemas-microsoft-com:vml" Requires="v">
                <p:oleObj spid="_x0000_s4166" name="Equation" r:id="rId6" imgW="4292280" imgH="406080" progId="Equation.3">
                  <p:embed/>
                </p:oleObj>
              </mc:Choice>
              <mc:Fallback>
                <p:oleObj name="Equation" r:id="rId6" imgW="4292280" imgH="4060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4876800"/>
                        <a:ext cx="719912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3478" name="Object 6"/>
          <p:cNvGraphicFramePr>
            <a:graphicFrameLocks noChangeAspect="1"/>
          </p:cNvGraphicFramePr>
          <p:nvPr/>
        </p:nvGraphicFramePr>
        <p:xfrm>
          <a:off x="3124200" y="2209800"/>
          <a:ext cx="1039812" cy="612526"/>
        </p:xfrm>
        <a:graphic>
          <a:graphicData uri="http://schemas.openxmlformats.org/presentationml/2006/ole">
            <mc:AlternateContent xmlns:mc="http://schemas.openxmlformats.org/markup-compatibility/2006">
              <mc:Choice xmlns:v="urn:schemas-microsoft-com:vml" Requires="v">
                <p:oleObj spid="_x0000_s4167" name="Equation" r:id="rId8" imgW="672840" imgH="393480" progId="Equation.3">
                  <p:embed/>
                </p:oleObj>
              </mc:Choice>
              <mc:Fallback>
                <p:oleObj name="Equation" r:id="rId8" imgW="672840" imgH="393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2209800"/>
                        <a:ext cx="1039812" cy="6125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3479" name="Object 7"/>
          <p:cNvGraphicFramePr>
            <a:graphicFrameLocks noChangeAspect="1"/>
          </p:cNvGraphicFramePr>
          <p:nvPr/>
        </p:nvGraphicFramePr>
        <p:xfrm>
          <a:off x="2743200" y="4191000"/>
          <a:ext cx="2413000" cy="611188"/>
        </p:xfrm>
        <a:graphic>
          <a:graphicData uri="http://schemas.openxmlformats.org/presentationml/2006/ole">
            <mc:AlternateContent xmlns:mc="http://schemas.openxmlformats.org/markup-compatibility/2006">
              <mc:Choice xmlns:v="urn:schemas-microsoft-com:vml" Requires="v">
                <p:oleObj spid="_x0000_s4168" name="Equation" r:id="rId10" imgW="1562040" imgH="393480" progId="Equation.3">
                  <p:embed/>
                </p:oleObj>
              </mc:Choice>
              <mc:Fallback>
                <p:oleObj name="Equation" r:id="rId10" imgW="1562040" imgH="393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3200" y="4191000"/>
                        <a:ext cx="2413000" cy="61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3480" name="Object 8"/>
          <p:cNvGraphicFramePr>
            <a:graphicFrameLocks noChangeAspect="1"/>
          </p:cNvGraphicFramePr>
          <p:nvPr/>
        </p:nvGraphicFramePr>
        <p:xfrm>
          <a:off x="3657600" y="5715000"/>
          <a:ext cx="1060450" cy="355600"/>
        </p:xfrm>
        <a:graphic>
          <a:graphicData uri="http://schemas.openxmlformats.org/presentationml/2006/ole">
            <mc:AlternateContent xmlns:mc="http://schemas.openxmlformats.org/markup-compatibility/2006">
              <mc:Choice xmlns:v="urn:schemas-microsoft-com:vml" Requires="v">
                <p:oleObj spid="_x0000_s4169" name="Equation" r:id="rId12" imgW="685800" imgH="228600" progId="Equation.3">
                  <p:embed/>
                </p:oleObj>
              </mc:Choice>
              <mc:Fallback>
                <p:oleObj name="Equation" r:id="rId12" imgW="68580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57600" y="5715000"/>
                        <a:ext cx="106045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090522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3474"/>
                                        </p:tgtEl>
                                        <p:attrNameLst>
                                          <p:attrName>style.visibility</p:attrName>
                                        </p:attrNameLst>
                                      </p:cBhvr>
                                      <p:to>
                                        <p:strVal val="visible"/>
                                      </p:to>
                                    </p:set>
                                    <p:anim calcmode="lin" valueType="num">
                                      <p:cBhvr additive="base">
                                        <p:cTn id="13" dur="500" fill="hold"/>
                                        <p:tgtEl>
                                          <p:spTgt spid="233474"/>
                                        </p:tgtEl>
                                        <p:attrNameLst>
                                          <p:attrName>ppt_x</p:attrName>
                                        </p:attrNameLst>
                                      </p:cBhvr>
                                      <p:tavLst>
                                        <p:tav tm="0">
                                          <p:val>
                                            <p:strVal val="#ppt_x"/>
                                          </p:val>
                                        </p:tav>
                                        <p:tav tm="100000">
                                          <p:val>
                                            <p:strVal val="#ppt_x"/>
                                          </p:val>
                                        </p:tav>
                                      </p:tavLst>
                                    </p:anim>
                                    <p:anim calcmode="lin" valueType="num">
                                      <p:cBhvr additive="base">
                                        <p:cTn id="14" dur="500" fill="hold"/>
                                        <p:tgtEl>
                                          <p:spTgt spid="2334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3478"/>
                                        </p:tgtEl>
                                        <p:attrNameLst>
                                          <p:attrName>style.visibility</p:attrName>
                                        </p:attrNameLst>
                                      </p:cBhvr>
                                      <p:to>
                                        <p:strVal val="visible"/>
                                      </p:to>
                                    </p:set>
                                    <p:anim calcmode="lin" valueType="num">
                                      <p:cBhvr additive="base">
                                        <p:cTn id="19" dur="500" fill="hold"/>
                                        <p:tgtEl>
                                          <p:spTgt spid="233478"/>
                                        </p:tgtEl>
                                        <p:attrNameLst>
                                          <p:attrName>ppt_x</p:attrName>
                                        </p:attrNameLst>
                                      </p:cBhvr>
                                      <p:tavLst>
                                        <p:tav tm="0">
                                          <p:val>
                                            <p:strVal val="#ppt_x"/>
                                          </p:val>
                                        </p:tav>
                                        <p:tav tm="100000">
                                          <p:val>
                                            <p:strVal val="#ppt_x"/>
                                          </p:val>
                                        </p:tav>
                                      </p:tavLst>
                                    </p:anim>
                                    <p:anim calcmode="lin" valueType="num">
                                      <p:cBhvr additive="base">
                                        <p:cTn id="20" dur="500" fill="hold"/>
                                        <p:tgtEl>
                                          <p:spTgt spid="23347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3476"/>
                                        </p:tgtEl>
                                        <p:attrNameLst>
                                          <p:attrName>style.visibility</p:attrName>
                                        </p:attrNameLst>
                                      </p:cBhvr>
                                      <p:to>
                                        <p:strVal val="visible"/>
                                      </p:to>
                                    </p:set>
                                    <p:anim calcmode="lin" valueType="num">
                                      <p:cBhvr additive="base">
                                        <p:cTn id="25" dur="500" fill="hold"/>
                                        <p:tgtEl>
                                          <p:spTgt spid="233476"/>
                                        </p:tgtEl>
                                        <p:attrNameLst>
                                          <p:attrName>ppt_x</p:attrName>
                                        </p:attrNameLst>
                                      </p:cBhvr>
                                      <p:tavLst>
                                        <p:tav tm="0">
                                          <p:val>
                                            <p:strVal val="#ppt_x"/>
                                          </p:val>
                                        </p:tav>
                                        <p:tav tm="100000">
                                          <p:val>
                                            <p:strVal val="#ppt_x"/>
                                          </p:val>
                                        </p:tav>
                                      </p:tavLst>
                                    </p:anim>
                                    <p:anim calcmode="lin" valueType="num">
                                      <p:cBhvr additive="base">
                                        <p:cTn id="26" dur="500" fill="hold"/>
                                        <p:tgtEl>
                                          <p:spTgt spid="23347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33479"/>
                                        </p:tgtEl>
                                        <p:attrNameLst>
                                          <p:attrName>style.visibility</p:attrName>
                                        </p:attrNameLst>
                                      </p:cBhvr>
                                      <p:to>
                                        <p:strVal val="visible"/>
                                      </p:to>
                                    </p:set>
                                    <p:anim calcmode="lin" valueType="num">
                                      <p:cBhvr additive="base">
                                        <p:cTn id="29" dur="500" fill="hold"/>
                                        <p:tgtEl>
                                          <p:spTgt spid="233479"/>
                                        </p:tgtEl>
                                        <p:attrNameLst>
                                          <p:attrName>ppt_x</p:attrName>
                                        </p:attrNameLst>
                                      </p:cBhvr>
                                      <p:tavLst>
                                        <p:tav tm="0">
                                          <p:val>
                                            <p:strVal val="#ppt_x"/>
                                          </p:val>
                                        </p:tav>
                                        <p:tav tm="100000">
                                          <p:val>
                                            <p:strVal val="#ppt_x"/>
                                          </p:val>
                                        </p:tav>
                                      </p:tavLst>
                                    </p:anim>
                                    <p:anim calcmode="lin" valueType="num">
                                      <p:cBhvr additive="base">
                                        <p:cTn id="30" dur="500" fill="hold"/>
                                        <p:tgtEl>
                                          <p:spTgt spid="23347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33477"/>
                                        </p:tgtEl>
                                        <p:attrNameLst>
                                          <p:attrName>style.visibility</p:attrName>
                                        </p:attrNameLst>
                                      </p:cBhvr>
                                      <p:to>
                                        <p:strVal val="visible"/>
                                      </p:to>
                                    </p:set>
                                    <p:anim calcmode="lin" valueType="num">
                                      <p:cBhvr additive="base">
                                        <p:cTn id="35" dur="500" fill="hold"/>
                                        <p:tgtEl>
                                          <p:spTgt spid="233477"/>
                                        </p:tgtEl>
                                        <p:attrNameLst>
                                          <p:attrName>ppt_x</p:attrName>
                                        </p:attrNameLst>
                                      </p:cBhvr>
                                      <p:tavLst>
                                        <p:tav tm="0">
                                          <p:val>
                                            <p:strVal val="#ppt_x"/>
                                          </p:val>
                                        </p:tav>
                                        <p:tav tm="100000">
                                          <p:val>
                                            <p:strVal val="#ppt_x"/>
                                          </p:val>
                                        </p:tav>
                                      </p:tavLst>
                                    </p:anim>
                                    <p:anim calcmode="lin" valueType="num">
                                      <p:cBhvr additive="base">
                                        <p:cTn id="36" dur="500" fill="hold"/>
                                        <p:tgtEl>
                                          <p:spTgt spid="23347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33480"/>
                                        </p:tgtEl>
                                        <p:attrNameLst>
                                          <p:attrName>style.visibility</p:attrName>
                                        </p:attrNameLst>
                                      </p:cBhvr>
                                      <p:to>
                                        <p:strVal val="visible"/>
                                      </p:to>
                                    </p:set>
                                    <p:anim calcmode="lin" valueType="num">
                                      <p:cBhvr additive="base">
                                        <p:cTn id="39" dur="500" fill="hold"/>
                                        <p:tgtEl>
                                          <p:spTgt spid="233480"/>
                                        </p:tgtEl>
                                        <p:attrNameLst>
                                          <p:attrName>ppt_x</p:attrName>
                                        </p:attrNameLst>
                                      </p:cBhvr>
                                      <p:tavLst>
                                        <p:tav tm="0">
                                          <p:val>
                                            <p:strVal val="#ppt_x"/>
                                          </p:val>
                                        </p:tav>
                                        <p:tav tm="100000">
                                          <p:val>
                                            <p:strVal val="#ppt_x"/>
                                          </p:val>
                                        </p:tav>
                                      </p:tavLst>
                                    </p:anim>
                                    <p:anim calcmode="lin" valueType="num">
                                      <p:cBhvr additive="base">
                                        <p:cTn id="40" dur="500" fill="hold"/>
                                        <p:tgtEl>
                                          <p:spTgt spid="2334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690563"/>
            <a:ext cx="8972550"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Dikdörtgen"/>
          <p:cNvSpPr/>
          <p:nvPr/>
        </p:nvSpPr>
        <p:spPr>
          <a:xfrm>
            <a:off x="5988050" y="2916238"/>
            <a:ext cx="2324100" cy="4159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 name="5 Dikdörtgen"/>
          <p:cNvSpPr/>
          <p:nvPr/>
        </p:nvSpPr>
        <p:spPr>
          <a:xfrm>
            <a:off x="5980113" y="5000625"/>
            <a:ext cx="3033712" cy="4159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245" name="Rectangle 8"/>
          <p:cNvSpPr>
            <a:spLocks noChangeArrowheads="1"/>
          </p:cNvSpPr>
          <p:nvPr/>
        </p:nvSpPr>
        <p:spPr bwMode="auto">
          <a:xfrm>
            <a:off x="3492500" y="1412875"/>
            <a:ext cx="358775" cy="287338"/>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6" name="Rectangle 9"/>
          <p:cNvSpPr>
            <a:spLocks noChangeArrowheads="1"/>
          </p:cNvSpPr>
          <p:nvPr/>
        </p:nvSpPr>
        <p:spPr bwMode="auto">
          <a:xfrm>
            <a:off x="2446338" y="2689225"/>
            <a:ext cx="469900" cy="287338"/>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6368497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162</TotalTime>
  <Words>570</Words>
  <Application>Microsoft Macintosh PowerPoint</Application>
  <PresentationFormat>On-screen Show (4:3)</PresentationFormat>
  <Paragraphs>69</Paragraphs>
  <Slides>16</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16</vt:i4>
      </vt:variant>
    </vt:vector>
  </HeadingPairs>
  <TitlesOfParts>
    <vt:vector size="19" baseType="lpstr">
      <vt:lpstr>Office Theme</vt:lpstr>
      <vt:lpstr>Equation</vt:lpstr>
      <vt:lpstr>Microsoft Equation</vt:lpstr>
      <vt:lpstr>STATICS (ENGINEERING MECHANICS-I)</vt:lpstr>
      <vt:lpstr>Friction</vt:lpstr>
      <vt:lpstr>Types of Friction</vt:lpstr>
      <vt:lpstr>Dry Friction</vt:lpstr>
      <vt:lpstr>Dry Friction (Contd.)</vt:lpstr>
      <vt:lpstr>Variation of Friction Force</vt:lpstr>
      <vt:lpstr>Kinetic Friction</vt:lpstr>
      <vt:lpstr>Friction Angles</vt:lpstr>
      <vt:lpstr>PowerPoint Presentation</vt:lpstr>
      <vt:lpstr>PowerPoint Presentation</vt:lpstr>
      <vt:lpstr>PowerPoint Presentation</vt:lpstr>
      <vt:lpstr>Problem-1</vt:lpstr>
      <vt:lpstr>Solution</vt:lpstr>
      <vt:lpstr>Problem-2</vt:lpstr>
      <vt:lpstr>Solution</vt:lpstr>
      <vt:lpstr>Solution (contd.)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STATICS (ENGINEERING MECHANICS-I)</dc:title>
  <dc:creator>Fahad Alrshoudi</dc:creator>
  <cp:lastModifiedBy>Fahad Alrshoudi</cp:lastModifiedBy>
  <cp:revision>13</cp:revision>
  <dcterms:created xsi:type="dcterms:W3CDTF">2016-03-12T17:31:14Z</dcterms:created>
  <dcterms:modified xsi:type="dcterms:W3CDTF">2016-08-03T17:16:33Z</dcterms:modified>
</cp:coreProperties>
</file>