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1568-0E01-4253-B81D-F9F627D1E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436BA-E848-4D6C-ADCB-D7751E432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50605-740C-4EDC-9C41-AB3CF39A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70BF5-1C0B-48D2-8A61-9F04FEC1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5A91B-3C2B-4EA7-A411-9C322B6D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E9A6-F0DC-4A97-B796-22112538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D1DED-1BBF-4AC0-ACB9-0975C2146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922F8-AE02-4323-B4CC-7CCD739CE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D309C-D90A-4C5D-90E6-7AE13555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2F8F8-FEC7-4D97-A2BB-C4707533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4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210ED-18D3-48CA-AEA7-3EFED2084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C8C3A-2A05-4E85-86B1-0EB98303E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A0B49-1DC0-45A4-B24D-A8AC7232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9B576-909A-4F29-AB88-233DFCF0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C710C-03AA-4698-911F-79F74E28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3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70BF1-32D6-4D1B-85B2-7575E0EAD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0866C-35C7-4B2E-B766-2E71ABA1E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CEF85-9A4C-4DFC-A7A0-324DAB63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E664F-BF1E-4A49-990C-E3EDBBB78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3A68B-4A3D-4CAE-8721-9F6AF43E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4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338B-6FA2-4034-AFA9-25B8106D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6601D-AA3B-47CF-A52E-E77659ABA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3D758-C6F0-4A49-8DF0-BE8FC85A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587FE-2BB0-4B84-9FC9-8B51CE14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CB578-7AC8-4C61-BB68-95A21E1A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EC9B-21FB-4ECE-9D41-97D04C3E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DD34-B703-4B1E-9A56-23D9A26EC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1B0D9-82CD-4AF6-AF6F-C57F0D0A8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32427-6305-42BC-83B9-1E2322E1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BC797-B37C-45A2-A6F9-80FE9790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A4F30-837E-44B1-A293-147692DD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2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F67C-93F7-4AD3-9A39-3797639F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AECE3-71D2-4D81-8052-C8DB29F97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56EE1-A176-4E17-846A-613F28117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8FE1E5-A377-48F8-B2D6-C4C8F3485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9726E-32A8-4DAC-8157-E5FA80ABC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39C96-9953-4473-BC67-DD6D3F16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45FE5-5A9B-4DF8-9514-6C6655C68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5F899E-E89F-4972-A5A8-5CB91783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5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1335-A7D0-4662-BC0B-3F1F7DFB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78BD3-8415-46F0-ACC8-94F83C53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71212-2F8A-4D11-9A4C-43262025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0DB4A-CB74-4A45-8E81-1B28260BE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8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A05BE-FBE3-491D-BA74-1AB50FBC5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7523-0511-40A5-85B1-45600949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BEEE3-C386-4826-A51D-30C7B79B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2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E2AC-9592-4F68-88FB-EC60607F1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42A53-BFF6-4470-8003-B9B21DED2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73EDC-74B1-401E-84D0-FF719C925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8E450-EE1F-4E91-84CB-89C9C2F8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A8747-177D-4F61-9877-77150120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684AA-76D0-4635-89E2-C42B8F04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6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00CF7-3D6F-4D3D-9B3F-3E915B3F5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9ACDCE-63CA-4833-A72F-E2BC8D1F8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0E75B-7CD6-42C2-9167-E74C7C35B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2BE25-C22F-437B-B788-2A643518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30844-5787-4A95-9585-89C4B12E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0A143-BC30-4FCD-8CE2-5B6C6FD6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71F93-B4F7-482A-A2E0-03E676C4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3B5D5-A924-4632-9478-18FE76A75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AF8E0-0C28-416C-9FDA-C25DE16ED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DACF-ED94-4EB4-B27F-C9383CD2521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7CB71-A87C-4FD3-832F-2A4FCDCCED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FEB1F-4CE2-422D-ABA6-B237AF867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791C2-7D1D-4FCA-8DEA-1DB352AF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AFEEB-5C5A-4F8F-AB84-CBF85FA40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2019A-6B37-498C-A8F9-1CF7499D8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4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1549-574E-4262-9F1A-508A9DBE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D6CD5-FDF5-49EF-9986-BE2D7E45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Retrievals: keys 374 and 740 are retrieved </a:t>
            </a:r>
          </a:p>
          <a:p>
            <a:pPr lvl="1"/>
            <a:r>
              <a:rPr lang="en-US" dirty="0"/>
              <a:t>H(374) = 374 mod 7 = 3 </a:t>
            </a:r>
          </a:p>
          <a:p>
            <a:pPr lvl="1"/>
            <a:r>
              <a:rPr lang="en-US" dirty="0"/>
              <a:t>Table address 3 contains the key. </a:t>
            </a:r>
          </a:p>
          <a:p>
            <a:pPr lvl="1"/>
            <a:r>
              <a:rPr lang="en-US" dirty="0"/>
              <a:t>H(740) = 740 mod 7 = 5 </a:t>
            </a:r>
          </a:p>
          <a:p>
            <a:pPr lvl="1"/>
            <a:r>
              <a:rPr lang="en-US" dirty="0"/>
              <a:t>Table address 5 is empty.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5CDC2E-E9C1-46F5-A916-DE05FB18D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169" y="2532185"/>
            <a:ext cx="3100748" cy="31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6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1549-574E-4262-9F1A-508A9DBE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D6CD5-FDF5-49EF-9986-BE2D7E45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Insertions: key 227 is to be inserted.</a:t>
            </a:r>
          </a:p>
          <a:p>
            <a:pPr marL="457200" lvl="1" indent="0">
              <a:buNone/>
            </a:pPr>
            <a:r>
              <a:rPr lang="en-US" dirty="0"/>
              <a:t>•H(227) = 227 mod 7 = 3</a:t>
            </a:r>
          </a:p>
          <a:p>
            <a:pPr marL="457200" lvl="1" indent="0">
              <a:buNone/>
            </a:pPr>
            <a:r>
              <a:rPr lang="en-US" dirty="0"/>
              <a:t>•Hash functions tells us store it in home address 3 but there is already a key stored in home address 3. This called a </a:t>
            </a:r>
            <a:r>
              <a:rPr lang="en-US" b="1" dirty="0">
                <a:solidFill>
                  <a:srgbClr val="FF0000"/>
                </a:solidFill>
              </a:rPr>
              <a:t>collision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/>
              <a:t>•Since table is not empty the collided key 227 must be stored somewhere in the table.</a:t>
            </a:r>
          </a:p>
          <a:p>
            <a:pPr marL="457200" lvl="1" indent="0">
              <a:buNone/>
            </a:pPr>
            <a:r>
              <a:rPr lang="en-US" dirty="0"/>
              <a:t>	 - Rehashing or Collision Resolution Strategies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5CDC2E-E9C1-46F5-A916-DE05FB18D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781" y="3868615"/>
            <a:ext cx="2898006" cy="29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30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EC39-0302-4E49-A605-012912535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71CA-DA7D-432F-90E1-5E671DCFE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 selection </a:t>
            </a:r>
          </a:p>
          <a:p>
            <a:r>
              <a:rPr lang="en-US" dirty="0"/>
              <a:t>Division </a:t>
            </a:r>
          </a:p>
          <a:p>
            <a:r>
              <a:rPr lang="en-US" dirty="0"/>
              <a:t>Multiplication </a:t>
            </a:r>
          </a:p>
          <a:p>
            <a:r>
              <a:rPr lang="en-US" dirty="0"/>
              <a:t>And more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38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1382A-9463-4309-832B-2238BDE8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5FE2-11F1-4451-B493-99773FFA5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may be student id. numbers (e.g. 427102345) or social security numbers (e.g. 981-101-0002) </a:t>
            </a:r>
          </a:p>
          <a:p>
            <a:r>
              <a:rPr lang="en-US" dirty="0"/>
              <a:t> Hash function based on digit selection selects a subset of digits from the key e.g. last 3 digits may be selected. </a:t>
            </a:r>
          </a:p>
          <a:p>
            <a:r>
              <a:rPr lang="en-US" dirty="0"/>
              <a:t>345        H(427102345)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8AD6163-DD79-4519-9ECB-51D09D948E9A}"/>
              </a:ext>
            </a:extLst>
          </p:cNvPr>
          <p:cNvCxnSpPr>
            <a:cxnSpLocks/>
          </p:cNvCxnSpPr>
          <p:nvPr/>
        </p:nvCxnSpPr>
        <p:spPr>
          <a:xfrm flipH="1">
            <a:off x="1758463" y="3826412"/>
            <a:ext cx="49236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669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ABDA-1EBA-4699-9CB8-5548EF4F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BC28B-DFC7-43C5-A069-88C97E823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 function based on division is of the following form: H(key) = key mod m (key % m).</a:t>
            </a:r>
          </a:p>
          <a:p>
            <a:r>
              <a:rPr lang="en-US" dirty="0"/>
              <a:t>These functions lead to a number of collisions for certain values of m. E.g. if m = 25 all keys divisible by 5 map to positions 0, 5, 10, 15 and 20.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97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ABDA-1EBA-4699-9CB8-5548EF4F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BC28B-DFC7-43C5-A069-88C97E823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 m must have no common factors with the keys … an easy way to ensure this is to </a:t>
            </a:r>
            <a:r>
              <a:rPr lang="en-US" b="1" dirty="0"/>
              <a:t>chose m a prime number </a:t>
            </a:r>
            <a:r>
              <a:rPr lang="en-US" dirty="0"/>
              <a:t>-prime number (or a prime) is a natural number greater than 1 that has no positive divisors other than 1 and itself-. </a:t>
            </a:r>
          </a:p>
          <a:p>
            <a:r>
              <a:rPr lang="en-US" dirty="0"/>
              <a:t>Example: </a:t>
            </a:r>
          </a:p>
          <a:p>
            <a:r>
              <a:rPr lang="en-US" dirty="0"/>
              <a:t>2 , 3 , 5 , 7 , 11 , 13 , 17 , 19 , 23 , 29 , 31 , 37 , 41 , 43 , 47 , 53 , 59 , 61 , 67 , 71 , 73 , 79 , 83 , 89 , 97 , 10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8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BE545-66D2-4E64-977B-942E8D3E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2027D-37D2-4205-BE68-E0D997CAC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hash function based on multiplication first squares the key and then chooses a certain subset of the digits of the product. </a:t>
            </a:r>
          </a:p>
          <a:p>
            <a:r>
              <a:rPr lang="en-US" dirty="0"/>
              <a:t>Suppose key = 54321. Hash function finds the square: (54321)2 = 2950771041 and then middle 3 digits are chosen i.e. 077.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4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A89BE-91C1-47F8-B035-06811024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 Strategies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D892-D966-4668-9561-DBECB306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rehashing techniques. </a:t>
            </a:r>
          </a:p>
          <a:p>
            <a:r>
              <a:rPr lang="en-US" dirty="0"/>
              <a:t>Strategies determine where to store a collided key in the event of a collision. </a:t>
            </a:r>
          </a:p>
          <a:p>
            <a:r>
              <a:rPr lang="en-US" dirty="0"/>
              <a:t> Strategies can be grouped into the following three categories: </a:t>
            </a:r>
          </a:p>
          <a:p>
            <a:pPr lvl="1"/>
            <a:r>
              <a:rPr lang="en-US" dirty="0"/>
              <a:t> Open address methods </a:t>
            </a:r>
          </a:p>
          <a:p>
            <a:pPr lvl="1"/>
            <a:r>
              <a:rPr lang="en-US" dirty="0"/>
              <a:t> External or separate chaining </a:t>
            </a:r>
          </a:p>
          <a:p>
            <a:pPr lvl="1"/>
            <a:r>
              <a:rPr lang="en-US" dirty="0"/>
              <a:t> Coalesced chaining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6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183A-7381-4330-9F21-08CD2190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DECF3-0651-4049-A4C8-531EC8542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strategy finds an empty position in the table after the collision and stores the collided key at the empty position. </a:t>
            </a:r>
          </a:p>
          <a:p>
            <a:pPr lvl="1"/>
            <a:r>
              <a:rPr lang="en-US" dirty="0"/>
              <a:t>Linear rehashing, quadratic rehashing, random rehashing and double rehashing fall in this category.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22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AE77-4D86-493B-BF40-CB66FD9E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Rehashing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B7E3-DE74-419A-ABB8-A01409D6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called linear probing. </a:t>
            </a:r>
          </a:p>
          <a:p>
            <a:endParaRPr lang="en-US" dirty="0"/>
          </a:p>
          <a:p>
            <a:r>
              <a:rPr lang="en-US" dirty="0"/>
              <a:t>Each table location inspected is referred to as a “probe” </a:t>
            </a:r>
          </a:p>
          <a:p>
            <a:r>
              <a:rPr lang="en-US" dirty="0"/>
              <a:t>Linear rehashing starts a (circular) sequential search through the table until an empty location is found or all the table has been examined.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an empty location is found at the rehash address the collided key is stored at the location.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9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EED9-5166-4F21-9C70-016F418E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87D1C-8C16-42FB-9F7C-1F5CB3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ADTs for storing and retrieving data were discussed – Linear Lists, Binary Trees, BSTs, Heap Trees. </a:t>
            </a:r>
          </a:p>
          <a:p>
            <a:r>
              <a:rPr lang="en-US" dirty="0"/>
              <a:t>An important operation </a:t>
            </a:r>
            <a:r>
              <a:rPr lang="en-US" dirty="0" err="1"/>
              <a:t>Findkey</a:t>
            </a:r>
            <a:r>
              <a:rPr lang="en-US" dirty="0"/>
              <a:t>() has a time complexity: O(n) in Lists, O(n) in Binary Trees, O(log n) in BSTs, O(log n) in Heap trees. </a:t>
            </a:r>
          </a:p>
          <a:p>
            <a:endParaRPr lang="en-US" dirty="0"/>
          </a:p>
          <a:p>
            <a:r>
              <a:rPr lang="en-US" dirty="0"/>
              <a:t>Can </a:t>
            </a:r>
            <a:r>
              <a:rPr lang="en-US" dirty="0" err="1"/>
              <a:t>Findkey</a:t>
            </a:r>
            <a:r>
              <a:rPr lang="en-US" dirty="0"/>
              <a:t>() be implemented with a time complexity better than O(log n)? – With Hash Tables it is possible to implement </a:t>
            </a:r>
            <a:r>
              <a:rPr lang="en-US" dirty="0" err="1"/>
              <a:t>Findkey</a:t>
            </a:r>
            <a:r>
              <a:rPr lang="en-US" dirty="0"/>
              <a:t>() with O(1) time complexity.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4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4535-0E13-4C20-8A7A-B602C974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Rehashing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18E2-06EE-4F19-B5E6-291EFDBF3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hash table in the state shown. Attempt to insert 227 leads to a collision with 374 … H(227) = 227 mod 7 = 3. </a:t>
            </a:r>
          </a:p>
          <a:p>
            <a:r>
              <a:rPr lang="en-US" dirty="0"/>
              <a:t>According to linear rehashing the collided key 227 will be stored in the circularly next empty location, which is at table address 4. (See the next slide)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125D68-3BFD-4D47-AC45-21C6A8D8E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9966" y="3535241"/>
            <a:ext cx="2812562" cy="289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26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EB4E-122E-4F8D-970B-E4547705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Rehashing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E0A21C-5F37-48C6-8B79-F38C7ED96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976" y="1842867"/>
            <a:ext cx="9636407" cy="468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32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EA10-D5A3-4F0B-8093-F7641EDF2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Rehashing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A976E-8E42-43DD-8382-6696EFC1A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key 624 is to be retrieved. H(624) = 1. After rehashing and 5 probes the key is found at address 5. </a:t>
            </a:r>
          </a:p>
          <a:p>
            <a:r>
              <a:rPr lang="en-US" dirty="0"/>
              <a:t>Suppose key 631 is to be retrieved. H(631) = 1. After rehashing and 7 probes the „empty‟ location 0 is found – if the key was present it would have been at 0. Therefore, retrieval algorithm returns „not found‟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6C16AA-31C9-47C9-A805-0A4B12027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803" y="3863120"/>
            <a:ext cx="2508757" cy="270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32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3BF7-67D4-4F31-B57C-4D02A543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Rehashing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1D91E-BFB2-4554-8626-7BB450363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performance of a hash table employing linear rehashing as collision resolution strategy is measured in terms of the average number of probes required to insert a set of keys.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51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871E-3E18-4AAF-97E2-F2E3CC2F1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Chaining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6A0EC-CB76-43E9-AEF1-20BB3C999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separate chaining</a:t>
            </a:r>
          </a:p>
          <a:p>
            <a:r>
              <a:rPr lang="en-US" dirty="0"/>
              <a:t>According to this strategy the collided keys are stored in a list associated with the home address.</a:t>
            </a:r>
          </a:p>
          <a:p>
            <a:r>
              <a:rPr lang="en-US" dirty="0"/>
              <a:t>Hash table is an array of lists.</a:t>
            </a:r>
          </a:p>
          <a:p>
            <a:r>
              <a:rPr lang="en-US" dirty="0"/>
              <a:t>Insertions and deletions are easy to implement.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58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E39E-0BFE-4379-909B-42904647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Chaining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D6BBD1-F80F-43D1-A1F4-9A79D9415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7298" y="1997612"/>
            <a:ext cx="9854478" cy="429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30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C048-B050-4FA0-8460-22F877EDD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Chaining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8A1D-800C-4EF4-90E3-08E36DDE9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(compared to Linear Rehashing) </a:t>
            </a:r>
          </a:p>
          <a:p>
            <a:pPr lvl="1"/>
            <a:r>
              <a:rPr lang="en-US" dirty="0"/>
              <a:t>Deletions are easily possible. </a:t>
            </a:r>
          </a:p>
          <a:p>
            <a:pPr lvl="1"/>
            <a:r>
              <a:rPr lang="en-US" dirty="0"/>
              <a:t>Number of elements can be greater than the table size. </a:t>
            </a:r>
          </a:p>
          <a:p>
            <a:pPr lvl="1"/>
            <a:r>
              <a:rPr lang="en-US" dirty="0"/>
              <a:t>Retrieval operations are efficient since hash function is computed only once during retrieval.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56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5C05B-AD56-4E19-9AC4-7EF8B54F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Coalesced Chaining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8EE51-51DA-4E5E-A767-F8DC29C01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external chaining – collided elements are stored in lists. </a:t>
            </a:r>
          </a:p>
          <a:p>
            <a:r>
              <a:rPr lang="en-US" dirty="0"/>
              <a:t>Similar to linear rehashing – lists are stored within the hash table. </a:t>
            </a:r>
          </a:p>
          <a:p>
            <a:r>
              <a:rPr lang="en-US" dirty="0"/>
              <a:t>Hash table is divided into two regions: an address region – stores normal keys and a cellar – stores collided keys. </a:t>
            </a:r>
          </a:p>
          <a:p>
            <a:r>
              <a:rPr lang="en-US" dirty="0" err="1"/>
              <a:t>epla</a:t>
            </a:r>
            <a:r>
              <a:rPr lang="en-US" dirty="0"/>
              <a:t> – empty position with largest address.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93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3413-7034-402E-AD5F-83C996F39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Coalesced Chaining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10BFEC-0711-47DF-85FE-6D34E25A20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4394" y="1736720"/>
            <a:ext cx="8399279" cy="459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135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DC83-80E5-4134-AE53-40E6A2D8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Coalesced Chaining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678511-46CD-450A-A35B-4A0DA6754A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7785" y="2329656"/>
            <a:ext cx="8707901" cy="41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3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1D5-E975-4716-B130-96C391D8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70A35-9B31-494C-A138-23DC21066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Hashing is a technique that is used to uniquely identify a specific object from a group of similar objects. Some </a:t>
            </a:r>
            <a:r>
              <a:rPr lang="en-US" b="1" dirty="0"/>
              <a:t>examples</a:t>
            </a:r>
            <a:r>
              <a:rPr lang="en-US" dirty="0"/>
              <a:t> of how hashing is used in our lives include:</a:t>
            </a:r>
          </a:p>
          <a:p>
            <a:pPr lvl="1"/>
            <a:r>
              <a:rPr lang="en-US" dirty="0"/>
              <a:t>In universities, each student is assigned a unique roll number that can be used to retrieve information about them.</a:t>
            </a:r>
          </a:p>
          <a:p>
            <a:pPr lvl="1"/>
            <a:r>
              <a:rPr lang="en-US" dirty="0"/>
              <a:t>In libraries, each book is assigned a unique number that can be used to determine information about the book, such as its exact position in the library or the users it has been issued to etc.</a:t>
            </a:r>
          </a:p>
          <a:p>
            <a:r>
              <a:rPr lang="en-US" dirty="0"/>
              <a:t>In both these examples the students and books were </a:t>
            </a:r>
            <a:r>
              <a:rPr lang="en-US" b="1" dirty="0"/>
              <a:t>hashed to a unique number.</a:t>
            </a:r>
          </a:p>
        </p:txBody>
      </p:sp>
    </p:spTree>
    <p:extLst>
      <p:ext uri="{BB962C8B-B14F-4D97-AF65-F5344CB8AC3E}">
        <p14:creationId xmlns:p14="http://schemas.microsoft.com/office/powerpoint/2010/main" val="1882187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8C22-7C2F-4AC2-A963-21287F842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Coalesced Chaining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996F72-8262-4771-B8FC-D4E892495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0905" y="1913206"/>
            <a:ext cx="9157681" cy="410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5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06BF-86BE-470A-A33C-126FF5C5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57B90-8867-452B-B0F0-E9C0162EE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that you have an object and you want to </a:t>
            </a:r>
            <a:r>
              <a:rPr lang="en-US" b="1" dirty="0"/>
              <a:t>assign a key </a:t>
            </a:r>
            <a:r>
              <a:rPr lang="en-US" dirty="0"/>
              <a:t>to it to </a:t>
            </a:r>
            <a:r>
              <a:rPr lang="en-US" b="1" dirty="0"/>
              <a:t>make searching easy</a:t>
            </a:r>
            <a:r>
              <a:rPr lang="en-US" dirty="0"/>
              <a:t>. To </a:t>
            </a:r>
            <a:r>
              <a:rPr lang="en-US" b="1" dirty="0"/>
              <a:t>store</a:t>
            </a:r>
            <a:r>
              <a:rPr lang="en-US" dirty="0"/>
              <a:t> the key/value pair, you can use a simple </a:t>
            </a:r>
            <a:r>
              <a:rPr lang="en-US" b="1" dirty="0"/>
              <a:t>array</a:t>
            </a:r>
            <a:r>
              <a:rPr lang="en-US" dirty="0"/>
              <a:t> like a data structure where </a:t>
            </a:r>
            <a:r>
              <a:rPr lang="en-US" b="1" dirty="0"/>
              <a:t>keys</a:t>
            </a:r>
            <a:r>
              <a:rPr lang="en-US" dirty="0"/>
              <a:t> (integers) can be used directly as an </a:t>
            </a:r>
            <a:r>
              <a:rPr lang="en-US" b="1" dirty="0"/>
              <a:t>index</a:t>
            </a:r>
            <a:r>
              <a:rPr lang="en-US" dirty="0"/>
              <a:t> to store values. However, in cases where the keys </a:t>
            </a:r>
            <a:r>
              <a:rPr lang="en-US" b="1" dirty="0"/>
              <a:t>are large </a:t>
            </a:r>
            <a:r>
              <a:rPr lang="en-US" dirty="0"/>
              <a:t>and cannot be used directly as an index, you should use </a:t>
            </a:r>
            <a:r>
              <a:rPr lang="en-US" b="1" i="1" dirty="0"/>
              <a:t>hashing</a:t>
            </a:r>
            <a:r>
              <a:rPr lang="en-US" b="1" dirty="0"/>
              <a:t>.</a:t>
            </a:r>
          </a:p>
          <a:p>
            <a:r>
              <a:rPr lang="en-US" dirty="0"/>
              <a:t>A hash table for a given key type consists of </a:t>
            </a:r>
          </a:p>
          <a:p>
            <a:pPr lvl="1"/>
            <a:r>
              <a:rPr lang="en-US" dirty="0"/>
              <a:t>◦Hash function </a:t>
            </a:r>
          </a:p>
          <a:p>
            <a:pPr lvl="1"/>
            <a:r>
              <a:rPr lang="en-US" dirty="0"/>
              <a:t>◦Array (called table) of size 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2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48E6-3729-4DD6-8454-39BBB047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EF9F7-9043-4834-BB2B-D2F798ED0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hashing, large keys are converted into small keys by using </a:t>
            </a:r>
            <a:r>
              <a:rPr lang="en-US" b="1" dirty="0"/>
              <a:t>hash functions</a:t>
            </a:r>
            <a:r>
              <a:rPr lang="en-US" dirty="0"/>
              <a:t>. The values are then stored in a data structure called </a:t>
            </a:r>
            <a:r>
              <a:rPr lang="en-US" b="1" dirty="0"/>
              <a:t>hash table</a:t>
            </a:r>
            <a:r>
              <a:rPr lang="en-US" dirty="0"/>
              <a:t>. </a:t>
            </a:r>
          </a:p>
          <a:p>
            <a:r>
              <a:rPr lang="en-US" dirty="0"/>
              <a:t>The idea of the hashing:</a:t>
            </a:r>
          </a:p>
          <a:p>
            <a:pPr lvl="1"/>
            <a:r>
              <a:rPr lang="en-US" dirty="0"/>
              <a:t>distribute entries (key/value pairs) uniformly across an array.</a:t>
            </a:r>
          </a:p>
          <a:p>
            <a:pPr lvl="1"/>
            <a:r>
              <a:rPr lang="en-US" dirty="0"/>
              <a:t>Each element is assigned a key (converted key). </a:t>
            </a:r>
          </a:p>
          <a:p>
            <a:pPr lvl="1"/>
            <a:r>
              <a:rPr lang="en-US" dirty="0"/>
              <a:t>By using that key you can access the element in </a:t>
            </a:r>
            <a:r>
              <a:rPr lang="en-US" b="1" dirty="0"/>
              <a:t>O(1)</a:t>
            </a:r>
            <a:r>
              <a:rPr lang="en-US" dirty="0"/>
              <a:t> time. </a:t>
            </a:r>
          </a:p>
          <a:p>
            <a:pPr lvl="1"/>
            <a:r>
              <a:rPr lang="en-US" dirty="0"/>
              <a:t>The converted key is the index that suggests where an entry can be found or inserted in the array.</a:t>
            </a:r>
          </a:p>
        </p:txBody>
      </p:sp>
    </p:spTree>
    <p:extLst>
      <p:ext uri="{BB962C8B-B14F-4D97-AF65-F5344CB8AC3E}">
        <p14:creationId xmlns:p14="http://schemas.microsoft.com/office/powerpoint/2010/main" val="105065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BAFEC-8E25-450C-A5D2-6287406B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C819-1E21-48BF-9A83-268726D0F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Hashing is implemented in two steps:</a:t>
            </a:r>
          </a:p>
          <a:p>
            <a:pPr lvl="1"/>
            <a:r>
              <a:rPr lang="en-US" dirty="0"/>
              <a:t>An element is converted into an integer by using a hash function. This element can be used as an index to store the original element, which falls into the hash table.</a:t>
            </a:r>
          </a:p>
          <a:p>
            <a:pPr lvl="1"/>
            <a:r>
              <a:rPr lang="en-US" dirty="0"/>
              <a:t>The element is stored in the hash table where it can be quickly retrieved using hashed key.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0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4CCF5-BF74-4C96-A668-57487559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BAF79-E2FF-470E-AB8B-52F41EB97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Hash function</a:t>
            </a:r>
            <a:br>
              <a:rPr lang="en-US" dirty="0"/>
            </a:br>
            <a:r>
              <a:rPr lang="en-US" dirty="0"/>
              <a:t>A hash function is any function that can be used to map a data set of an arbitrary size to a data set of a fixed size, which falls into the hash table.</a:t>
            </a:r>
          </a:p>
          <a:p>
            <a:r>
              <a:rPr lang="en-US" dirty="0"/>
              <a:t>To achieve a good hashing mechanism:</a:t>
            </a:r>
          </a:p>
          <a:p>
            <a:pPr lvl="1"/>
            <a:r>
              <a:rPr lang="en-US" dirty="0"/>
              <a:t>Easy to compute: It should be easy to compute and must not become an algorithm in itself.</a:t>
            </a:r>
          </a:p>
          <a:p>
            <a:pPr lvl="1"/>
            <a:r>
              <a:rPr lang="en-US" dirty="0"/>
              <a:t>Uniform distribution: It should provide a uniform distribution across the hash table and should not result in clustering.</a:t>
            </a:r>
          </a:p>
          <a:p>
            <a:pPr lvl="1"/>
            <a:r>
              <a:rPr lang="en-US" dirty="0"/>
              <a:t>Less collisions: Collisions occur when pairs of elements are mapped to the same hash value. These should be avoided.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6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8702-997A-4D3C-ADDB-7E4BE440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FBEAE-135D-47AB-B8EA-A1EE45749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Table Size, N = 7. </a:t>
            </a:r>
          </a:p>
          <a:p>
            <a:r>
              <a:rPr lang="en-US" dirty="0"/>
              <a:t>Hash Function: H(key) = key mod 7. </a:t>
            </a:r>
          </a:p>
          <a:p>
            <a:endParaRPr lang="en-US" dirty="0"/>
          </a:p>
          <a:p>
            <a:pPr lvl="1"/>
            <a:r>
              <a:rPr lang="en-US" b="1" dirty="0"/>
              <a:t>Initially Hash Table is empty 	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48F38-D684-44DC-9364-26A2BBD24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785" y="2478452"/>
            <a:ext cx="3376246" cy="327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4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1549-574E-4262-9F1A-508A9DBE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D6CD5-FDF5-49EF-9986-BE2D7E45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Insertions: keys 374, 1091, 911are inserted. </a:t>
            </a:r>
          </a:p>
          <a:p>
            <a:pPr lvl="1"/>
            <a:r>
              <a:rPr lang="en-US" dirty="0"/>
              <a:t>H(374) = 374 mod 7 = 3 </a:t>
            </a:r>
          </a:p>
          <a:p>
            <a:pPr lvl="1"/>
            <a:r>
              <a:rPr lang="en-US" dirty="0"/>
              <a:t>H(1091) = 1091 mod 7 = 6 </a:t>
            </a:r>
          </a:p>
          <a:p>
            <a:pPr lvl="1"/>
            <a:r>
              <a:rPr lang="en-US" dirty="0"/>
              <a:t>H (911) = 911 mod 7 = 1 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5CDC2E-E9C1-46F5-A916-DE05FB18D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169" y="2532185"/>
            <a:ext cx="3100748" cy="31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04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1410</Words>
  <Application>Microsoft Office PowerPoint</Application>
  <PresentationFormat>Widescreen</PresentationFormat>
  <Paragraphs>122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Hash Table</vt:lpstr>
      <vt:lpstr>Hash Table</vt:lpstr>
      <vt:lpstr>Hash Table </vt:lpstr>
      <vt:lpstr>Hash Table</vt:lpstr>
      <vt:lpstr>Hash Table</vt:lpstr>
      <vt:lpstr>Hash Table</vt:lpstr>
      <vt:lpstr>Hash Table</vt:lpstr>
      <vt:lpstr>Example </vt:lpstr>
      <vt:lpstr>Example </vt:lpstr>
      <vt:lpstr>Example </vt:lpstr>
      <vt:lpstr>Example </vt:lpstr>
      <vt:lpstr>Hash Function  </vt:lpstr>
      <vt:lpstr>Digit Selection</vt:lpstr>
      <vt:lpstr>Division</vt:lpstr>
      <vt:lpstr>Division</vt:lpstr>
      <vt:lpstr>Multiplication</vt:lpstr>
      <vt:lpstr>Collision Resolution Strategies </vt:lpstr>
      <vt:lpstr>Open Address Methods </vt:lpstr>
      <vt:lpstr>Linear Rehashing </vt:lpstr>
      <vt:lpstr>Linear Rehashing </vt:lpstr>
      <vt:lpstr>Linear Rehashing </vt:lpstr>
      <vt:lpstr>Linear Rehashing </vt:lpstr>
      <vt:lpstr>Linear Rehashing </vt:lpstr>
      <vt:lpstr>External Chaining </vt:lpstr>
      <vt:lpstr>External Chaining </vt:lpstr>
      <vt:lpstr>External Chaining </vt:lpstr>
      <vt:lpstr>Coalesced Chaining </vt:lpstr>
      <vt:lpstr>Coalesced Chaining </vt:lpstr>
      <vt:lpstr>Coalesced Chaining </vt:lpstr>
      <vt:lpstr>Coalesced Chaining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 Table</dc:title>
  <dc:creator>Sarona</dc:creator>
  <cp:lastModifiedBy>Sarona</cp:lastModifiedBy>
  <cp:revision>18</cp:revision>
  <dcterms:created xsi:type="dcterms:W3CDTF">2017-12-11T15:24:03Z</dcterms:created>
  <dcterms:modified xsi:type="dcterms:W3CDTF">2017-12-11T16:52:09Z</dcterms:modified>
</cp:coreProperties>
</file>