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359" r:id="rId5"/>
    <p:sldId id="263" r:id="rId6"/>
    <p:sldId id="264" r:id="rId7"/>
    <p:sldId id="360" r:id="rId8"/>
    <p:sldId id="361" r:id="rId9"/>
    <p:sldId id="257" r:id="rId10"/>
    <p:sldId id="362" r:id="rId11"/>
    <p:sldId id="291" r:id="rId12"/>
    <p:sldId id="258" r:id="rId13"/>
    <p:sldId id="267" r:id="rId14"/>
    <p:sldId id="306" r:id="rId15"/>
    <p:sldId id="307" r:id="rId16"/>
    <p:sldId id="268" r:id="rId17"/>
    <p:sldId id="274" r:id="rId18"/>
    <p:sldId id="275" r:id="rId19"/>
    <p:sldId id="308" r:id="rId20"/>
    <p:sldId id="293" r:id="rId21"/>
    <p:sldId id="294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295" r:id="rId32"/>
    <p:sldId id="296" r:id="rId33"/>
    <p:sldId id="322" r:id="rId34"/>
    <p:sldId id="321" r:id="rId35"/>
    <p:sldId id="323" r:id="rId36"/>
    <p:sldId id="324" r:id="rId37"/>
    <p:sldId id="326" r:id="rId38"/>
    <p:sldId id="327" r:id="rId39"/>
    <p:sldId id="325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298" r:id="rId48"/>
    <p:sldId id="299" r:id="rId49"/>
    <p:sldId id="301" r:id="rId50"/>
    <p:sldId id="302" r:id="rId51"/>
    <p:sldId id="303" r:id="rId52"/>
    <p:sldId id="304" r:id="rId53"/>
    <p:sldId id="305" r:id="rId54"/>
    <p:sldId id="300" r:id="rId55"/>
    <p:sldId id="336" r:id="rId56"/>
    <p:sldId id="337" r:id="rId57"/>
    <p:sldId id="338" r:id="rId58"/>
    <p:sldId id="339" r:id="rId59"/>
    <p:sldId id="340" r:id="rId60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92" y="-60"/>
      </p:cViewPr>
      <p:guideLst>
        <p:guide orient="horz" pos="2909"/>
        <p:guide pos="21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DA73DC26-3065-43C0-9B6D-EC8BAD1F9D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54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87850"/>
            <a:ext cx="511968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689E7459-D39E-4C62-B7D2-E019F658F0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2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D98D6-D7BB-40D1-A3DC-20246E8328A7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0A8B2-AB9E-40A8-87DA-CBC78F9A8D79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46C55-3D2D-488C-A626-A05EB7B5D239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5BCCA-6640-4D86-A583-79CA322782E4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0A965-6E0F-4A3B-A546-0966E0889992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1C97B-7E16-41DA-91B5-5C74B00541BB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1C97B-7E16-41DA-91B5-5C74B00541BB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1C97B-7E16-41DA-91B5-5C74B00541BB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768FD-B08A-4D86-A1FE-8358987EEBF2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5FD0A-3A8E-4471-B861-034B7B26633B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83631-339B-4127-9E87-31DCFE4C2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8480-44A7-49A9-A03C-B5827F642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9DD39-5082-4CA7-A1C2-ED9FE1BC4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6FD9-1775-466E-9A7E-12FF46FC8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B4162-3D8E-43A6-8411-8FF2D31D7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F4D7-F242-4AF7-B173-0D871DA78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1AFC1-FE63-4B57-ADB3-82A1E1F1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A389F-7FBF-43FA-9B6F-D0EBBCBD7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7CB8D-FC35-43C9-A653-AD87BF858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A24A3-FF9B-47D9-B36F-69446F833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1AE26-F511-428D-AE5D-2B30E6639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88C5882-D5EF-4DE6-8EF9-692419FEC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A:\paint.GIF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6764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Tree Representation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FD9-1775-466E-9A7E-12FF46FC8C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F4757-0F4A-467E-B02C-91CFADA4763F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Heap: An example</a:t>
            </a:r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228600" y="2438400"/>
            <a:ext cx="4724400" cy="3124200"/>
            <a:chOff x="1104" y="1632"/>
            <a:chExt cx="2976" cy="1968"/>
          </a:xfrm>
        </p:grpSpPr>
        <p:sp>
          <p:nvSpPr>
            <p:cNvPr id="11325" name="Oval 4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1326" name="Oval 5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25</a:t>
              </a:r>
            </a:p>
          </p:txBody>
        </p:sp>
        <p:sp>
          <p:nvSpPr>
            <p:cNvPr id="11327" name="Oval 6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11328" name="Oval 7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30</a:t>
              </a:r>
            </a:p>
          </p:txBody>
        </p:sp>
        <p:sp>
          <p:nvSpPr>
            <p:cNvPr id="11329" name="Oval 8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40</a:t>
              </a:r>
            </a:p>
          </p:txBody>
        </p:sp>
        <p:sp>
          <p:nvSpPr>
            <p:cNvPr id="11330" name="Oval 9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42</a:t>
              </a:r>
            </a:p>
          </p:txBody>
        </p:sp>
        <p:sp>
          <p:nvSpPr>
            <p:cNvPr id="11331" name="Oval 10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50</a:t>
              </a:r>
            </a:p>
          </p:txBody>
        </p:sp>
        <p:sp>
          <p:nvSpPr>
            <p:cNvPr id="11332" name="Oval 11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52</a:t>
              </a:r>
            </a:p>
          </p:txBody>
        </p:sp>
        <p:sp>
          <p:nvSpPr>
            <p:cNvPr id="11333" name="Oval 12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55</a:t>
              </a:r>
            </a:p>
          </p:txBody>
        </p:sp>
        <p:sp>
          <p:nvSpPr>
            <p:cNvPr id="11334" name="Line 13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5" name="Line 14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6" name="Line 15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7" name="Line 16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8" name="Line 17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9" name="Line 18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0" name="Line 19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1" name="Line 20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8864" name="Group 80"/>
          <p:cNvGraphicFramePr>
            <a:graphicFrameLocks noGrp="1"/>
          </p:cNvGraphicFramePr>
          <p:nvPr/>
        </p:nvGraphicFramePr>
        <p:xfrm>
          <a:off x="5410200" y="2057400"/>
          <a:ext cx="2438400" cy="4114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[3]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[4]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[5]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[7]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[9]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322" name="AutoShape 82"/>
          <p:cNvSpPr>
            <a:spLocks noChangeArrowheads="1"/>
          </p:cNvSpPr>
          <p:nvPr/>
        </p:nvSpPr>
        <p:spPr bwMode="auto">
          <a:xfrm>
            <a:off x="6067425" y="6172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324" name="Text Box 84"/>
          <p:cNvSpPr txBox="1">
            <a:spLocks noChangeArrowheads="1"/>
          </p:cNvSpPr>
          <p:nvPr/>
        </p:nvSpPr>
        <p:spPr bwMode="auto">
          <a:xfrm>
            <a:off x="2209800" y="5105400"/>
            <a:ext cx="312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All the three arrangements</a:t>
            </a:r>
          </a:p>
          <a:p>
            <a:r>
              <a:rPr lang="en-US" sz="2000" b="1"/>
              <a:t>satisfy min heap conditions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F4757-0F4A-467E-B02C-91CFADA4763F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Heap: An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438400"/>
            <a:ext cx="4724400" cy="3124200"/>
            <a:chOff x="1104" y="1632"/>
            <a:chExt cx="2976" cy="1968"/>
          </a:xfrm>
        </p:grpSpPr>
        <p:sp>
          <p:nvSpPr>
            <p:cNvPr id="11325" name="Oval 4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1326" name="Oval 5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11327" name="Oval 6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11328" name="Oval 7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40</a:t>
              </a:r>
            </a:p>
          </p:txBody>
        </p:sp>
        <p:sp>
          <p:nvSpPr>
            <p:cNvPr id="11329" name="Oval 8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11330" name="Oval 9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25</a:t>
              </a:r>
            </a:p>
          </p:txBody>
        </p:sp>
        <p:sp>
          <p:nvSpPr>
            <p:cNvPr id="11331" name="Oval 10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55</a:t>
              </a:r>
            </a:p>
          </p:txBody>
        </p:sp>
        <p:sp>
          <p:nvSpPr>
            <p:cNvPr id="11332" name="Oval 11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52</a:t>
              </a:r>
            </a:p>
          </p:txBody>
        </p:sp>
        <p:sp>
          <p:nvSpPr>
            <p:cNvPr id="11333" name="Oval 12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42</a:t>
              </a:r>
            </a:p>
          </p:txBody>
        </p:sp>
        <p:sp>
          <p:nvSpPr>
            <p:cNvPr id="11334" name="Line 13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5" name="Line 14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6" name="Line 15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7" name="Line 16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8" name="Line 17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9" name="Line 18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0" name="Line 19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1" name="Line 20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8864" name="Group 80"/>
          <p:cNvGraphicFramePr>
            <a:graphicFrameLocks noGrp="1"/>
          </p:cNvGraphicFramePr>
          <p:nvPr/>
        </p:nvGraphicFramePr>
        <p:xfrm>
          <a:off x="5410200" y="2057400"/>
          <a:ext cx="2438400" cy="4114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[3]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[4]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[5]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[7]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[9]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322" name="AutoShape 82"/>
          <p:cNvSpPr>
            <a:spLocks noChangeArrowheads="1"/>
          </p:cNvSpPr>
          <p:nvPr/>
        </p:nvSpPr>
        <p:spPr bwMode="auto">
          <a:xfrm>
            <a:off x="6705600" y="6172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324" name="Text Box 84"/>
          <p:cNvSpPr txBox="1">
            <a:spLocks noChangeArrowheads="1"/>
          </p:cNvSpPr>
          <p:nvPr/>
        </p:nvSpPr>
        <p:spPr bwMode="auto">
          <a:xfrm>
            <a:off x="2209800" y="5105400"/>
            <a:ext cx="312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All the three arrangements</a:t>
            </a:r>
          </a:p>
          <a:p>
            <a:r>
              <a:rPr lang="en-US" sz="2000" b="1"/>
              <a:t>satisfy min heap conditions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F4757-0F4A-467E-B02C-91CFADA4763F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Heap: An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438400"/>
            <a:ext cx="4724400" cy="3124200"/>
            <a:chOff x="1104" y="1632"/>
            <a:chExt cx="2976" cy="1968"/>
          </a:xfrm>
        </p:grpSpPr>
        <p:sp>
          <p:nvSpPr>
            <p:cNvPr id="11325" name="Oval 4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1326" name="Oval 5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11327" name="Oval 6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40</a:t>
              </a:r>
            </a:p>
          </p:txBody>
        </p:sp>
        <p:sp>
          <p:nvSpPr>
            <p:cNvPr id="11328" name="Oval 7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50</a:t>
              </a:r>
            </a:p>
          </p:txBody>
        </p:sp>
        <p:sp>
          <p:nvSpPr>
            <p:cNvPr id="11329" name="Oval 8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42</a:t>
              </a:r>
            </a:p>
          </p:txBody>
        </p:sp>
        <p:sp>
          <p:nvSpPr>
            <p:cNvPr id="11330" name="Oval 9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30</a:t>
              </a:r>
            </a:p>
          </p:txBody>
        </p:sp>
        <p:sp>
          <p:nvSpPr>
            <p:cNvPr id="11331" name="Oval 10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25</a:t>
              </a:r>
            </a:p>
          </p:txBody>
        </p:sp>
        <p:sp>
          <p:nvSpPr>
            <p:cNvPr id="11332" name="Oval 11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52</a:t>
              </a:r>
            </a:p>
          </p:txBody>
        </p:sp>
        <p:sp>
          <p:nvSpPr>
            <p:cNvPr id="11333" name="Oval 12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55</a:t>
              </a:r>
            </a:p>
          </p:txBody>
        </p:sp>
        <p:sp>
          <p:nvSpPr>
            <p:cNvPr id="11334" name="Line 13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5" name="Line 14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6" name="Line 15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7" name="Line 16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8" name="Line 17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9" name="Line 18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0" name="Line 19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1" name="Line 20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8864" name="Group 80"/>
          <p:cNvGraphicFramePr>
            <a:graphicFrameLocks noGrp="1"/>
          </p:cNvGraphicFramePr>
          <p:nvPr/>
        </p:nvGraphicFramePr>
        <p:xfrm>
          <a:off x="5410200" y="2057400"/>
          <a:ext cx="2438400" cy="4114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[3]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[4]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[5]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[7]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[9]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322" name="AutoShape 82"/>
          <p:cNvSpPr>
            <a:spLocks noChangeArrowheads="1"/>
          </p:cNvSpPr>
          <p:nvPr/>
        </p:nvSpPr>
        <p:spPr bwMode="auto">
          <a:xfrm>
            <a:off x="7286625" y="6172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324" name="Text Box 84"/>
          <p:cNvSpPr txBox="1">
            <a:spLocks noChangeArrowheads="1"/>
          </p:cNvSpPr>
          <p:nvPr/>
        </p:nvSpPr>
        <p:spPr bwMode="auto">
          <a:xfrm>
            <a:off x="2209800" y="5105400"/>
            <a:ext cx="312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All the three arrangements</a:t>
            </a:r>
          </a:p>
          <a:p>
            <a:r>
              <a:rPr lang="en-US" sz="2000" b="1"/>
              <a:t>satisfy min heap conditions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FDD31-48EC-4590-AF62-A206A4D8EB85}" type="slidenum">
              <a:rPr lang="en-US"/>
              <a:pPr/>
              <a:t>13</a:t>
            </a:fld>
            <a:endParaRPr lang="en-US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Constructing Heaps</a:t>
            </a: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There are two methods of constructing heaps: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Using </a:t>
            </a:r>
            <a:r>
              <a:rPr lang="en-US" dirty="0" err="1"/>
              <a:t>SiftDown</a:t>
            </a:r>
            <a:r>
              <a:rPr lang="en-US" dirty="0"/>
              <a:t> operation.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Using </a:t>
            </a:r>
            <a:r>
              <a:rPr lang="en-US" dirty="0" err="1"/>
              <a:t>SiftUp</a:t>
            </a:r>
            <a:r>
              <a:rPr lang="en-US" dirty="0"/>
              <a:t> operation.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</a:rPr>
              <a:t>SiftDown</a:t>
            </a:r>
            <a:r>
              <a:rPr lang="en-US" dirty="0"/>
              <a:t> operation inserts a new element into the Heap from the </a:t>
            </a:r>
            <a:r>
              <a:rPr lang="en-US" dirty="0">
                <a:solidFill>
                  <a:srgbClr val="FF0000"/>
                </a:solidFill>
              </a:rPr>
              <a:t>top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</a:rPr>
              <a:t>SiftUp</a:t>
            </a:r>
            <a:r>
              <a:rPr lang="en-US" dirty="0"/>
              <a:t> operation inserts a new element into the Heap from the </a:t>
            </a:r>
            <a:r>
              <a:rPr lang="en-US" dirty="0">
                <a:solidFill>
                  <a:srgbClr val="FF0000"/>
                </a:solidFill>
              </a:rPr>
              <a:t>bottom</a:t>
            </a:r>
            <a:r>
              <a:rPr lang="en-US" sz="2400" dirty="0"/>
              <a:t>. ”used in this lecture”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586D84-E6A4-4D2F-8B79-430A97DBDD29}" type="slidenum">
              <a:rPr lang="en-US"/>
              <a:pPr/>
              <a:t>14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ADT Heap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/>
              <a:t>Elements:</a:t>
            </a:r>
            <a:r>
              <a:rPr lang="en-US" sz="2800" dirty="0"/>
              <a:t> The elements are called </a:t>
            </a:r>
            <a:r>
              <a:rPr lang="en-US" sz="2800" dirty="0" err="1"/>
              <a:t>HeapElements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/>
              <a:t>Structure:</a:t>
            </a:r>
            <a:r>
              <a:rPr lang="en-US" sz="2800" dirty="0"/>
              <a:t> The elements of the heap satisfy the heap conditions.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/>
              <a:t>Domain:</a:t>
            </a:r>
            <a:r>
              <a:rPr lang="en-US" sz="2800" dirty="0"/>
              <a:t> Bounded. Type name: Heap.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36015-9BF8-43EC-8F49-24C5DEF24E05}" type="slidenum">
              <a:rPr lang="en-US"/>
              <a:pPr/>
              <a:t>15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ADT Heap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b="1" u="sng" dirty="0"/>
              <a:t>Operations:</a:t>
            </a:r>
            <a:r>
              <a:rPr lang="en-US" sz="2000" dirty="0"/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 b="1" dirty="0"/>
              <a:t>Method </a:t>
            </a:r>
            <a:r>
              <a:rPr lang="en-US" sz="2000" dirty="0" err="1"/>
              <a:t>SiftUp</a:t>
            </a:r>
            <a:r>
              <a:rPr lang="en-US" sz="2000" dirty="0"/>
              <a:t> 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/>
              <a:t>	</a:t>
            </a:r>
            <a:r>
              <a:rPr lang="en-US" sz="2000" b="1" dirty="0"/>
              <a:t>requires</a:t>
            </a:r>
            <a:r>
              <a:rPr lang="en-US" sz="2000" dirty="0"/>
              <a:t>: Elements H[1],H[2],…,H[n-1] satisfy heap conditions.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/>
              <a:t>	</a:t>
            </a:r>
            <a:r>
              <a:rPr lang="en-US" sz="2000" b="1" dirty="0"/>
              <a:t>results:</a:t>
            </a:r>
            <a:r>
              <a:rPr lang="en-US" sz="2000" dirty="0"/>
              <a:t> Elements H[1],H[2],…,H[n] satisfy heap conditions.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2000" b="1" dirty="0"/>
              <a:t>Method </a:t>
            </a:r>
            <a:r>
              <a:rPr lang="en-US" sz="2000" dirty="0" err="1"/>
              <a:t>SiftDown</a:t>
            </a:r>
            <a:r>
              <a:rPr lang="en-US" sz="2000" dirty="0"/>
              <a:t>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m,n</a:t>
            </a:r>
            <a:r>
              <a:rPr lang="en-US" sz="2000" dirty="0"/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/>
              <a:t>	</a:t>
            </a:r>
            <a:r>
              <a:rPr lang="en-US" sz="2000" b="1" dirty="0"/>
              <a:t>requires</a:t>
            </a:r>
            <a:r>
              <a:rPr lang="en-US" sz="2000" dirty="0"/>
              <a:t>: Elements H[m+1],H[m+2],…,H[n] satisfy the heap conditions.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/>
              <a:t>	</a:t>
            </a:r>
            <a:r>
              <a:rPr lang="en-US" sz="2000" b="1" dirty="0"/>
              <a:t>results</a:t>
            </a:r>
            <a:r>
              <a:rPr lang="en-US" sz="2000" dirty="0"/>
              <a:t>: Elements H[m],H[m+1],…,H[n] satisfy the heap conditions.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en-US" sz="2000" b="1" dirty="0"/>
              <a:t>Method</a:t>
            </a:r>
            <a:r>
              <a:rPr lang="en-US" sz="2000" dirty="0"/>
              <a:t> Heap (</a:t>
            </a:r>
            <a:r>
              <a:rPr lang="en-US" sz="2000" dirty="0" err="1"/>
              <a:t>int</a:t>
            </a:r>
            <a:r>
              <a:rPr lang="en-US" sz="2000" dirty="0"/>
              <a:t> n) // Constructor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/>
              <a:t>	</a:t>
            </a:r>
            <a:r>
              <a:rPr lang="en-US" sz="2000" b="1" dirty="0"/>
              <a:t>results</a:t>
            </a:r>
            <a:r>
              <a:rPr lang="en-US" sz="2000" dirty="0"/>
              <a:t>: Elements H[1],H[2],….H[n] satisfy the heap conditions.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 Heap: Element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2060"/>
                </a:solidFill>
                <a:latin typeface="SimSun" pitchFamily="2" charset="-122"/>
              </a:rPr>
              <a:t>public class </a:t>
            </a:r>
            <a:r>
              <a:rPr lang="en-US" sz="2400" dirty="0" err="1">
                <a:latin typeface="SimSun" pitchFamily="2" charset="-122"/>
              </a:rPr>
              <a:t>HeapElement</a:t>
            </a:r>
            <a:r>
              <a:rPr lang="en-US" sz="2400" dirty="0">
                <a:latin typeface="SimSun" pitchFamily="2" charset="-122"/>
              </a:rPr>
              <a:t>&lt;T&gt;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SimSun" pitchFamily="2" charset="-122"/>
              </a:rPr>
              <a:t>		T data;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SimSun" pitchFamily="2" charset="-122"/>
              </a:rPr>
              <a:t>		Priority 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SimSun" pitchFamily="2" charset="-122"/>
              </a:rPr>
              <a:t>		</a:t>
            </a:r>
            <a:r>
              <a:rPr lang="en-US" sz="2400" b="1" dirty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2400" dirty="0" err="1">
                <a:latin typeface="SimSun" pitchFamily="2" charset="-122"/>
              </a:rPr>
              <a:t>HeapElement</a:t>
            </a:r>
            <a:r>
              <a:rPr lang="en-US" sz="2400" dirty="0">
                <a:latin typeface="SimSun" pitchFamily="2" charset="-122"/>
              </a:rPr>
              <a:t>(T e, Priority </a:t>
            </a:r>
            <a:r>
              <a:rPr lang="en-US" sz="2400" dirty="0" err="1">
                <a:latin typeface="SimSun" pitchFamily="2" charset="-122"/>
              </a:rPr>
              <a:t>pty</a:t>
            </a:r>
            <a:r>
              <a:rPr lang="en-US" sz="2400" dirty="0">
                <a:latin typeface="SimSun" pitchFamily="2" charset="-122"/>
              </a:rPr>
              <a:t>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SimSun" pitchFamily="2" charset="-122"/>
              </a:rPr>
              <a:t>			data = 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SimSun" pitchFamily="2" charset="-122"/>
              </a:rPr>
              <a:t>			p = </a:t>
            </a:r>
            <a:r>
              <a:rPr lang="en-US" sz="2400" dirty="0" err="1">
                <a:latin typeface="SimSun" pitchFamily="2" charset="-122"/>
              </a:rPr>
              <a:t>pty</a:t>
            </a:r>
            <a:r>
              <a:rPr lang="en-US" sz="2400" dirty="0">
                <a:latin typeface="SimSun" pitchFamily="2" charset="-122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SimSun" pitchFamily="2" charset="-122"/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SimSun" pitchFamily="2" charset="-122"/>
              </a:rPr>
              <a:t>		</a:t>
            </a:r>
            <a:r>
              <a:rPr lang="en-US" sz="2400" dirty="0">
                <a:solidFill>
                  <a:srgbClr val="00B050"/>
                </a:solidFill>
                <a:latin typeface="SimSun" pitchFamily="2" charset="-122"/>
              </a:rPr>
              <a:t>// Setters/Getters...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SimSun" pitchFamily="2" charset="-122"/>
              </a:rPr>
              <a:t>}</a:t>
            </a:r>
            <a:endParaRPr lang="ar-S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FD9-1775-466E-9A7E-12FF46FC8C0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565D1A-B0C1-46E6-B081-981E2205D351}" type="slidenum">
              <a:rPr lang="en-US"/>
              <a:pPr/>
              <a:t>17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029200" cy="1143000"/>
          </a:xfrm>
        </p:spPr>
        <p:txBody>
          <a:bodyPr/>
          <a:lstStyle/>
          <a:p>
            <a:pPr eaLnBrk="1" hangingPunct="1"/>
            <a:r>
              <a:rPr lang="en-US" dirty="0"/>
              <a:t>Insertion into a Heap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7543800" cy="4648200"/>
          </a:xfrm>
        </p:spPr>
        <p:txBody>
          <a:bodyPr/>
          <a:lstStyle/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Method </a:t>
            </a:r>
            <a:r>
              <a:rPr lang="en-US" sz="2400" dirty="0" err="1"/>
              <a:t>insertItem</a:t>
            </a:r>
            <a:r>
              <a:rPr lang="en-US" sz="2400" dirty="0"/>
              <a:t> of the priority queue ADT corresponds to the insertion of a key </a:t>
            </a:r>
            <a:r>
              <a:rPr lang="en-US" sz="2400" b="1" i="1" dirty="0">
                <a:latin typeface="Times New Roman" pitchFamily="18" charset="0"/>
              </a:rPr>
              <a:t>k</a:t>
            </a:r>
            <a:r>
              <a:rPr lang="en-US" sz="2400" dirty="0"/>
              <a:t> to the heap</a:t>
            </a:r>
          </a:p>
          <a:p>
            <a:pPr eaLnBrk="1" hangingPunct="1"/>
            <a:r>
              <a:rPr lang="en-US" sz="2400" dirty="0"/>
              <a:t>The insertion algorithm consists of three steps</a:t>
            </a:r>
          </a:p>
          <a:p>
            <a:pPr lvl="1" eaLnBrk="1" hangingPunct="1"/>
            <a:r>
              <a:rPr lang="en-US" sz="2000" dirty="0"/>
              <a:t>Find the insertion node </a:t>
            </a:r>
            <a:r>
              <a:rPr lang="en-US" sz="2000" b="1" i="1" dirty="0">
                <a:latin typeface="Times New Roman" pitchFamily="18" charset="0"/>
              </a:rPr>
              <a:t>z</a:t>
            </a:r>
            <a:r>
              <a:rPr lang="en-US" sz="2000" dirty="0"/>
              <a:t> (the new last node)</a:t>
            </a:r>
          </a:p>
          <a:p>
            <a:pPr lvl="1" eaLnBrk="1" hangingPunct="1"/>
            <a:r>
              <a:rPr lang="en-US" sz="2000" dirty="0"/>
              <a:t>Store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at </a:t>
            </a:r>
            <a:r>
              <a:rPr lang="en-US" sz="2000" b="1" i="1" dirty="0">
                <a:latin typeface="Times New Roman" pitchFamily="18" charset="0"/>
              </a:rPr>
              <a:t>z</a:t>
            </a:r>
            <a:endParaRPr lang="en-US" sz="2000" dirty="0"/>
          </a:p>
          <a:p>
            <a:pPr lvl="1" eaLnBrk="1" hangingPunct="1"/>
            <a:r>
              <a:rPr lang="en-US" sz="2000" dirty="0"/>
              <a:t>Restore the heap-order property (discussed next)</a:t>
            </a:r>
          </a:p>
        </p:txBody>
      </p:sp>
      <p:sp>
        <p:nvSpPr>
          <p:cNvPr id="12320" name="Date Placeholder 3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629400"/>
            <a:ext cx="2895600" cy="457200"/>
          </a:xfrm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18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2438400"/>
          </a:xfrm>
        </p:spPr>
        <p:txBody>
          <a:bodyPr/>
          <a:lstStyle/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After the insertion of a new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upheap</a:t>
            </a:r>
            <a:r>
              <a:rPr lang="en-US" sz="2000" dirty="0"/>
              <a:t> restores the heap-order property by swapping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pPr eaLnBrk="1" hangingPunct="1"/>
            <a:r>
              <a:rPr lang="en-US" sz="2000" dirty="0" err="1"/>
              <a:t>Upheap</a:t>
            </a:r>
            <a:r>
              <a:rPr lang="en-US" sz="2000" dirty="0"/>
              <a:t> terminates when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upheap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632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5143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5143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654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38" name="Rectangle 11"/>
          <p:cNvSpPr>
            <a:spLocks noChangeAspect="1" noChangeArrowheads="1"/>
          </p:cNvSpPr>
          <p:nvPr/>
        </p:nvSpPr>
        <p:spPr bwMode="auto">
          <a:xfrm>
            <a:off x="5073650" y="5654675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913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913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stCxn id="38" idx="0"/>
            <a:endCxn id="35" idx="3"/>
          </p:cNvCxnSpPr>
          <p:nvPr/>
        </p:nvCxnSpPr>
        <p:spPr bwMode="auto">
          <a:xfrm flipV="1">
            <a:off x="5189537" y="5424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424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424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654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5" name="Freeform 26"/>
          <p:cNvSpPr>
            <a:spLocks/>
          </p:cNvSpPr>
          <p:nvPr/>
        </p:nvSpPr>
        <p:spPr bwMode="auto">
          <a:xfrm>
            <a:off x="5199062" y="5927725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4906962" y="6308725"/>
            <a:ext cx="1778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insertion node</a:t>
            </a:r>
          </a:p>
        </p:txBody>
      </p:sp>
      <p:sp>
        <p:nvSpPr>
          <p:cNvPr id="47" name="Text Box 57"/>
          <p:cNvSpPr txBox="1">
            <a:spLocks noChangeArrowheads="1"/>
          </p:cNvSpPr>
          <p:nvPr/>
        </p:nvSpPr>
        <p:spPr bwMode="auto">
          <a:xfrm>
            <a:off x="4857750" y="5207000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z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19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the insertion of a new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upheap</a:t>
            </a:r>
            <a:r>
              <a:rPr lang="en-US" sz="2000" dirty="0"/>
              <a:t> restores the heap-order property by swapping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pPr eaLnBrk="1" hangingPunct="1"/>
            <a:r>
              <a:rPr lang="en-US" sz="2000" dirty="0" err="1"/>
              <a:t>Upheap</a:t>
            </a:r>
            <a:r>
              <a:rPr lang="en-US" sz="2000" dirty="0"/>
              <a:t> terminates when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upheap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82917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53403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53403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8515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511016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511016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62133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62133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62133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851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8356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B04F45-4578-40A4-9E96-F57C4DDE2660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Sequential Representation of Trees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		</a:t>
            </a:r>
          </a:p>
          <a:p>
            <a:pPr eaLnBrk="1" hangingPunct="1">
              <a:buFontTx/>
              <a:buNone/>
            </a:pPr>
            <a:r>
              <a:rPr lang="en-US" dirty="0"/>
              <a:t>		Store the nodes in fixed positions: (</a:t>
            </a:r>
            <a:r>
              <a:rPr lang="en-US" dirty="0" err="1"/>
              <a:t>i</a:t>
            </a:r>
            <a:r>
              <a:rPr lang="en-US" dirty="0"/>
              <a:t>) root goes into first index, (ii) in general left child of tree[</a:t>
            </a:r>
            <a:r>
              <a:rPr lang="en-US" dirty="0" err="1"/>
              <a:t>i</a:t>
            </a:r>
            <a:r>
              <a:rPr lang="en-US" dirty="0"/>
              <a:t>] is stored in tree[2i] and right child in tree[2i+1].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20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the insertion of a new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upheap</a:t>
            </a:r>
            <a:r>
              <a:rPr lang="en-US" sz="2000" dirty="0"/>
              <a:t> restores the heap-order property by swapping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pPr eaLnBrk="1" hangingPunct="1"/>
            <a:r>
              <a:rPr lang="en-US" sz="2000" dirty="0" err="1"/>
              <a:t>Upheap</a:t>
            </a:r>
            <a:r>
              <a:rPr lang="en-US" sz="2000" dirty="0"/>
              <a:t> terminates when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upheap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82917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53403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53403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8515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511016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511016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62133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62133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62133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851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8356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the insertion of a new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upheap</a:t>
            </a:r>
            <a:r>
              <a:rPr lang="en-US" sz="2000" dirty="0"/>
              <a:t> restores the heap-order property by swapping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pPr eaLnBrk="1" hangingPunct="1"/>
            <a:r>
              <a:rPr lang="en-US" sz="2000" dirty="0" err="1"/>
              <a:t>Upheap</a:t>
            </a:r>
            <a:r>
              <a:rPr lang="en-US" sz="2000" dirty="0"/>
              <a:t> terminates when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upheap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82917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53403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53403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8515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511016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511016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62133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62133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62133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851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8356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629400"/>
            <a:ext cx="2884714" cy="457200"/>
          </a:xfrm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22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the insertion of a new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upheap</a:t>
            </a:r>
            <a:r>
              <a:rPr lang="en-US" sz="2000" dirty="0"/>
              <a:t> restores the heap-order property by swapping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pPr eaLnBrk="1" hangingPunct="1"/>
            <a:r>
              <a:rPr lang="en-US" sz="2000" dirty="0" err="1"/>
              <a:t>Upheap</a:t>
            </a:r>
            <a:r>
              <a:rPr lang="en-US" sz="2000" dirty="0"/>
              <a:t> terminates when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upheap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84187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53530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53530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8642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512286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512286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63403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63403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63403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8642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8483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8" name="Rectangle 11"/>
          <p:cNvSpPr>
            <a:spLocks noChangeAspect="1" noChangeArrowheads="1"/>
          </p:cNvSpPr>
          <p:nvPr/>
        </p:nvSpPr>
        <p:spPr bwMode="auto">
          <a:xfrm>
            <a:off x="5873750" y="5883275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sp>
        <p:nvSpPr>
          <p:cNvPr id="19" name="Freeform 26"/>
          <p:cNvSpPr>
            <a:spLocks/>
          </p:cNvSpPr>
          <p:nvPr/>
        </p:nvSpPr>
        <p:spPr bwMode="auto">
          <a:xfrm>
            <a:off x="5999162" y="6156325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764212" y="6537325"/>
            <a:ext cx="1778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insertion node</a:t>
            </a:r>
          </a:p>
        </p:txBody>
      </p:sp>
      <p:sp>
        <p:nvSpPr>
          <p:cNvPr id="21" name="Text Box 57"/>
          <p:cNvSpPr txBox="1">
            <a:spLocks noChangeArrowheads="1"/>
          </p:cNvSpPr>
          <p:nvPr/>
        </p:nvSpPr>
        <p:spPr bwMode="auto">
          <a:xfrm>
            <a:off x="5945188" y="5435600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z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61975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23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the insertion of a new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upheap</a:t>
            </a:r>
            <a:r>
              <a:rPr lang="en-US" sz="2000" dirty="0"/>
              <a:t> restores the heap-order property by swapping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pPr eaLnBrk="1" hangingPunct="1"/>
            <a:r>
              <a:rPr lang="en-US" sz="2000" dirty="0" err="1"/>
              <a:t>Upheap</a:t>
            </a:r>
            <a:r>
              <a:rPr lang="en-US" sz="2000" dirty="0"/>
              <a:t> terminates when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upheap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82917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53403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53403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8515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511016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511016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62133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62133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62133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851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8356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60705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8356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6200"/>
            <a:ext cx="2895600" cy="457200"/>
          </a:xfrm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24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the insertion of a new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upheap</a:t>
            </a:r>
            <a:r>
              <a:rPr lang="en-US" sz="2000" dirty="0"/>
              <a:t> restores the heap-order property by swapping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pPr eaLnBrk="1" hangingPunct="1"/>
            <a:r>
              <a:rPr lang="en-US" sz="2000" dirty="0" err="1"/>
              <a:t>Upheap</a:t>
            </a:r>
            <a:r>
              <a:rPr lang="en-US" sz="2000" dirty="0"/>
              <a:t> terminates when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upheap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4291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9403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9403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4514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7101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7101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2212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2212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2212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4514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4356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2070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4356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  <p:sp>
        <p:nvSpPr>
          <p:cNvPr id="20" name="Rectangle 11"/>
          <p:cNvSpPr>
            <a:spLocks noChangeAspect="1" noChangeArrowheads="1"/>
          </p:cNvSpPr>
          <p:nvPr/>
        </p:nvSpPr>
        <p:spPr bwMode="auto">
          <a:xfrm>
            <a:off x="2732088" y="5959475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cxnSp>
        <p:nvCxnSpPr>
          <p:cNvPr id="21" name="AutoShape 16"/>
          <p:cNvCxnSpPr>
            <a:cxnSpLocks noChangeShapeType="1"/>
            <a:stCxn id="20" idx="0"/>
          </p:cNvCxnSpPr>
          <p:nvPr/>
        </p:nvCxnSpPr>
        <p:spPr bwMode="auto">
          <a:xfrm flipV="1">
            <a:off x="2847975" y="57292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Freeform 26"/>
          <p:cNvSpPr>
            <a:spLocks/>
          </p:cNvSpPr>
          <p:nvPr/>
        </p:nvSpPr>
        <p:spPr bwMode="auto">
          <a:xfrm>
            <a:off x="2857500" y="6232525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565400" y="6613525"/>
            <a:ext cx="1778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insertion node</a:t>
            </a:r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2516188" y="5511800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z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25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the insertion of a new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upheap</a:t>
            </a:r>
            <a:r>
              <a:rPr lang="en-US" sz="2000" dirty="0"/>
              <a:t> restores the heap-order property by swapping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pPr eaLnBrk="1" hangingPunct="1"/>
            <a:r>
              <a:rPr lang="en-US" sz="2000" dirty="0" err="1"/>
              <a:t>Upheap</a:t>
            </a:r>
            <a:r>
              <a:rPr lang="en-US" sz="2000" dirty="0"/>
              <a:t> terminates when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upheap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7498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52609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52609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7721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50307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50307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541963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5419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5419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7721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7562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527675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7562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  <p:cxnSp>
        <p:nvCxnSpPr>
          <p:cNvPr id="21" name="AutoShape 16"/>
          <p:cNvCxnSpPr>
            <a:cxnSpLocks noChangeShapeType="1"/>
          </p:cNvCxnSpPr>
          <p:nvPr/>
        </p:nvCxnSpPr>
        <p:spPr bwMode="auto">
          <a:xfrm flipV="1">
            <a:off x="2847975" y="6049963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2571750" y="62325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26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the insertion of a new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upheap</a:t>
            </a:r>
            <a:r>
              <a:rPr lang="en-US" sz="2000" dirty="0"/>
              <a:t> restores the heap-order property by swapping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pPr eaLnBrk="1" hangingPunct="1"/>
            <a:r>
              <a:rPr lang="en-US" sz="2000" dirty="0" err="1"/>
              <a:t>Upheap</a:t>
            </a:r>
            <a:r>
              <a:rPr lang="en-US" sz="2000" dirty="0"/>
              <a:t> terminates when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upheap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7244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52355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52355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7467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50053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50053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516563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5165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5165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7467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7308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502275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7308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  <p:cxnSp>
        <p:nvCxnSpPr>
          <p:cNvPr id="21" name="AutoShape 16"/>
          <p:cNvCxnSpPr>
            <a:cxnSpLocks noChangeShapeType="1"/>
          </p:cNvCxnSpPr>
          <p:nvPr/>
        </p:nvCxnSpPr>
        <p:spPr bwMode="auto">
          <a:xfrm flipV="1">
            <a:off x="2847975" y="6024563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2571750" y="62071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27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the insertion of a new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upheap</a:t>
            </a:r>
            <a:r>
              <a:rPr lang="en-US" sz="2000" dirty="0"/>
              <a:t> restores the heap-order property by swapping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pPr eaLnBrk="1" hangingPunct="1"/>
            <a:r>
              <a:rPr lang="en-US" sz="2000" dirty="0" err="1"/>
              <a:t>Upheap</a:t>
            </a:r>
            <a:r>
              <a:rPr lang="en-US" sz="2000" dirty="0"/>
              <a:t> terminates when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upheap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902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5413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5413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9245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5183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5183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694363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694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6943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924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908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680075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908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  <p:cxnSp>
        <p:nvCxnSpPr>
          <p:cNvPr id="21" name="AutoShape 16"/>
          <p:cNvCxnSpPr>
            <a:cxnSpLocks noChangeShapeType="1"/>
          </p:cNvCxnSpPr>
          <p:nvPr/>
        </p:nvCxnSpPr>
        <p:spPr bwMode="auto">
          <a:xfrm flipV="1">
            <a:off x="2847975" y="6202363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2571750" y="63849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324600"/>
            <a:ext cx="2895600" cy="457200"/>
          </a:xfrm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ADDD3E-73D5-4E56-9435-254C7A7D376B}" type="slidenum">
              <a:rPr lang="en-US"/>
              <a:pPr/>
              <a:t>28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Removal from a Heap (§ 7.3.3)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11200" y="1865086"/>
            <a:ext cx="3860800" cy="4611914"/>
          </a:xfrm>
        </p:spPr>
        <p:txBody>
          <a:bodyPr/>
          <a:lstStyle/>
          <a:p>
            <a:pPr eaLnBrk="1" hangingPunct="1"/>
            <a:r>
              <a:rPr lang="en-US" sz="2400" dirty="0"/>
              <a:t>Method </a:t>
            </a:r>
            <a:r>
              <a:rPr lang="en-US" sz="2400" dirty="0" err="1"/>
              <a:t>removeMin</a:t>
            </a:r>
            <a:r>
              <a:rPr lang="en-US" sz="2400" dirty="0"/>
              <a:t> of the priority queue ADT corresponds to the removal of the root key from the heap</a:t>
            </a:r>
          </a:p>
          <a:p>
            <a:pPr eaLnBrk="1" hangingPunct="1"/>
            <a:r>
              <a:rPr lang="en-US" sz="2400" dirty="0"/>
              <a:t>The removal algorithm consists of three steps</a:t>
            </a:r>
          </a:p>
          <a:p>
            <a:pPr lvl="1" eaLnBrk="1" hangingPunct="1"/>
            <a:r>
              <a:rPr lang="en-US" sz="2000" dirty="0"/>
              <a:t>Replace the root key with the key of the last node </a:t>
            </a:r>
            <a:r>
              <a:rPr lang="en-US" sz="2000" b="1" i="1" dirty="0">
                <a:latin typeface="Times New Roman" pitchFamily="18" charset="0"/>
              </a:rPr>
              <a:t>w</a:t>
            </a:r>
            <a:endParaRPr lang="en-US" sz="2000" dirty="0"/>
          </a:p>
          <a:p>
            <a:pPr lvl="1" eaLnBrk="1" hangingPunct="1"/>
            <a:r>
              <a:rPr lang="en-US" sz="2000" dirty="0"/>
              <a:t>Remove </a:t>
            </a:r>
            <a:r>
              <a:rPr lang="en-US" sz="2000" b="1" i="1" dirty="0">
                <a:latin typeface="Times New Roman" pitchFamily="18" charset="0"/>
              </a:rPr>
              <a:t>w</a:t>
            </a:r>
            <a:r>
              <a:rPr lang="en-US" sz="2000" dirty="0"/>
              <a:t> </a:t>
            </a:r>
          </a:p>
          <a:p>
            <a:pPr lvl="1" eaLnBrk="1" hangingPunct="1"/>
            <a:r>
              <a:rPr lang="en-US" sz="2000" dirty="0"/>
              <a:t>Restore the heap-order property (discussed next)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6678613" y="20415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7489825" y="25527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5726113" y="25527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6313488" y="30638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4346" name="AutoShape 13"/>
          <p:cNvCxnSpPr>
            <a:cxnSpLocks noChangeShapeType="1"/>
            <a:stCxn id="14342" idx="3"/>
            <a:endCxn id="14344" idx="7"/>
          </p:cNvCxnSpPr>
          <p:nvPr/>
        </p:nvCxnSpPr>
        <p:spPr bwMode="auto">
          <a:xfrm flipH="1">
            <a:off x="5999163" y="23225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7" name="AutoShape 14"/>
          <p:cNvCxnSpPr>
            <a:cxnSpLocks noChangeShapeType="1"/>
            <a:stCxn id="14343" idx="1"/>
            <a:endCxn id="14342" idx="5"/>
          </p:cNvCxnSpPr>
          <p:nvPr/>
        </p:nvCxnSpPr>
        <p:spPr bwMode="auto">
          <a:xfrm flipH="1" flipV="1">
            <a:off x="6951663" y="23225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8" name="AutoShape 19"/>
          <p:cNvCxnSpPr>
            <a:cxnSpLocks noChangeShapeType="1"/>
            <a:stCxn id="14350" idx="7"/>
            <a:endCxn id="14344" idx="3"/>
          </p:cNvCxnSpPr>
          <p:nvPr/>
        </p:nvCxnSpPr>
        <p:spPr bwMode="auto">
          <a:xfrm flipV="1">
            <a:off x="5411788" y="28336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9" name="AutoShape 20"/>
          <p:cNvCxnSpPr>
            <a:cxnSpLocks noChangeShapeType="1"/>
            <a:stCxn id="14345" idx="1"/>
            <a:endCxn id="14344" idx="5"/>
          </p:cNvCxnSpPr>
          <p:nvPr/>
        </p:nvCxnSpPr>
        <p:spPr bwMode="auto">
          <a:xfrm flipH="1" flipV="1">
            <a:off x="5999163" y="28336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0" name="Oval 21"/>
          <p:cNvSpPr>
            <a:spLocks noChangeArrowheads="1"/>
          </p:cNvSpPr>
          <p:nvPr/>
        </p:nvSpPr>
        <p:spPr bwMode="auto">
          <a:xfrm>
            <a:off x="5138738" y="30638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351" name="Freeform 26"/>
          <p:cNvSpPr>
            <a:spLocks/>
          </p:cNvSpPr>
          <p:nvPr/>
        </p:nvSpPr>
        <p:spPr bwMode="auto">
          <a:xfrm>
            <a:off x="6642100" y="326866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52" name="Text Box 27"/>
          <p:cNvSpPr txBox="1">
            <a:spLocks noChangeArrowheads="1"/>
          </p:cNvSpPr>
          <p:nvPr/>
        </p:nvSpPr>
        <p:spPr bwMode="auto">
          <a:xfrm>
            <a:off x="6870700" y="3702050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last node</a:t>
            </a:r>
          </a:p>
        </p:txBody>
      </p:sp>
      <p:sp>
        <p:nvSpPr>
          <p:cNvPr id="14353" name="Text Box 53"/>
          <p:cNvSpPr txBox="1">
            <a:spLocks noChangeArrowheads="1"/>
          </p:cNvSpPr>
          <p:nvPr/>
        </p:nvSpPr>
        <p:spPr bwMode="auto">
          <a:xfrm>
            <a:off x="6524625" y="275590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  <p:sp>
        <p:nvSpPr>
          <p:cNvPr id="14354" name="Oval 56"/>
          <p:cNvSpPr>
            <a:spLocks noChangeArrowheads="1"/>
          </p:cNvSpPr>
          <p:nvPr/>
        </p:nvSpPr>
        <p:spPr bwMode="auto">
          <a:xfrm>
            <a:off x="6602413" y="4327525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14355" name="Oval 57"/>
          <p:cNvSpPr>
            <a:spLocks noChangeArrowheads="1"/>
          </p:cNvSpPr>
          <p:nvPr/>
        </p:nvSpPr>
        <p:spPr bwMode="auto">
          <a:xfrm>
            <a:off x="7413625" y="48387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4356" name="Oval 58"/>
          <p:cNvSpPr>
            <a:spLocks noChangeArrowheads="1"/>
          </p:cNvSpPr>
          <p:nvPr/>
        </p:nvSpPr>
        <p:spPr bwMode="auto">
          <a:xfrm>
            <a:off x="5649913" y="48387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4357" name="AutoShape 64"/>
          <p:cNvCxnSpPr>
            <a:cxnSpLocks noChangeShapeType="1"/>
            <a:stCxn id="14354" idx="3"/>
            <a:endCxn id="14356" idx="7"/>
          </p:cNvCxnSpPr>
          <p:nvPr/>
        </p:nvCxnSpPr>
        <p:spPr bwMode="auto">
          <a:xfrm flipH="1">
            <a:off x="5922963" y="4619625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8" name="AutoShape 65"/>
          <p:cNvCxnSpPr>
            <a:cxnSpLocks noChangeShapeType="1"/>
            <a:stCxn id="14355" idx="1"/>
            <a:endCxn id="14354" idx="5"/>
          </p:cNvCxnSpPr>
          <p:nvPr/>
        </p:nvCxnSpPr>
        <p:spPr bwMode="auto">
          <a:xfrm flipH="1" flipV="1">
            <a:off x="6875463" y="4619625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9" name="AutoShape 70"/>
          <p:cNvCxnSpPr>
            <a:cxnSpLocks noChangeShapeType="1"/>
            <a:stCxn id="14361" idx="7"/>
            <a:endCxn id="14356" idx="3"/>
          </p:cNvCxnSpPr>
          <p:nvPr/>
        </p:nvCxnSpPr>
        <p:spPr bwMode="auto">
          <a:xfrm flipV="1">
            <a:off x="5335588" y="51196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60" name="AutoShape 71"/>
          <p:cNvCxnSpPr>
            <a:cxnSpLocks noChangeShapeType="1"/>
            <a:stCxn id="14363" idx="0"/>
            <a:endCxn id="14356" idx="5"/>
          </p:cNvCxnSpPr>
          <p:nvPr/>
        </p:nvCxnSpPr>
        <p:spPr bwMode="auto">
          <a:xfrm flipH="1" flipV="1">
            <a:off x="5922963" y="5121275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4361" name="Oval 72"/>
          <p:cNvSpPr>
            <a:spLocks noChangeArrowheads="1"/>
          </p:cNvSpPr>
          <p:nvPr/>
        </p:nvSpPr>
        <p:spPr bwMode="auto">
          <a:xfrm>
            <a:off x="5062538" y="53498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362" name="Text Box 79"/>
          <p:cNvSpPr txBox="1">
            <a:spLocks noChangeArrowheads="1"/>
          </p:cNvSpPr>
          <p:nvPr/>
        </p:nvSpPr>
        <p:spPr bwMode="auto">
          <a:xfrm>
            <a:off x="6261100" y="49561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  <p:sp>
        <p:nvSpPr>
          <p:cNvPr id="14363" name="Rectangle 80"/>
          <p:cNvSpPr>
            <a:spLocks noChangeAspect="1" noChangeArrowheads="1"/>
          </p:cNvSpPr>
          <p:nvPr/>
        </p:nvSpPr>
        <p:spPr bwMode="auto">
          <a:xfrm>
            <a:off x="6183313" y="5353050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sp>
        <p:nvSpPr>
          <p:cNvPr id="14364" name="Freeform 81"/>
          <p:cNvSpPr>
            <a:spLocks/>
          </p:cNvSpPr>
          <p:nvPr/>
        </p:nvSpPr>
        <p:spPr bwMode="auto">
          <a:xfrm>
            <a:off x="5422900" y="55705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65" name="Text Box 82"/>
          <p:cNvSpPr txBox="1">
            <a:spLocks noChangeArrowheads="1"/>
          </p:cNvSpPr>
          <p:nvPr/>
        </p:nvSpPr>
        <p:spPr bwMode="auto">
          <a:xfrm>
            <a:off x="5381625" y="6003925"/>
            <a:ext cx="17494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new last node</a:t>
            </a:r>
          </a:p>
        </p:txBody>
      </p:sp>
      <p:sp>
        <p:nvSpPr>
          <p:cNvPr id="14366" name="Date Placeholder 29"/>
          <p:cNvSpPr>
            <a:spLocks noGrp="1"/>
          </p:cNvSpPr>
          <p:nvPr>
            <p:ph type="dt" sz="quarter" idx="10"/>
          </p:nvPr>
        </p:nvSpPr>
        <p:spPr>
          <a:xfrm>
            <a:off x="685800" y="6324600"/>
            <a:ext cx="1905000" cy="457200"/>
          </a:xfrm>
          <a:noFill/>
        </p:spPr>
        <p:txBody>
          <a:bodyPr/>
          <a:lstStyle/>
          <a:p>
            <a:r>
              <a:rPr lang="en-US" dirty="0"/>
              <a:t>© 2010 Goodrich, </a:t>
            </a:r>
            <a:r>
              <a:rPr lang="en-US" dirty="0" err="1"/>
              <a:t>Tamassia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29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5720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0831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0831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4070350" y="55943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8529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8529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3641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20"/>
          <p:cNvCxnSpPr>
            <a:cxnSpLocks noChangeShapeType="1"/>
            <a:stCxn id="31" idx="1"/>
            <a:endCxn id="30" idx="5"/>
          </p:cNvCxnSpPr>
          <p:nvPr/>
        </p:nvCxnSpPr>
        <p:spPr bwMode="auto">
          <a:xfrm flipH="1" flipV="1">
            <a:off x="3756025" y="53641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5943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4398962" y="57991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6232525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last node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4281487" y="52863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B37730-2E47-47F8-B96A-FE4DE041D817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</a:t>
            </a:r>
          </a:p>
        </p:txBody>
      </p:sp>
      <p:grpSp>
        <p:nvGrpSpPr>
          <p:cNvPr id="9220" name="Group 136"/>
          <p:cNvGrpSpPr>
            <a:grpSpLocks/>
          </p:cNvGrpSpPr>
          <p:nvPr/>
        </p:nvGrpSpPr>
        <p:grpSpPr bwMode="auto">
          <a:xfrm>
            <a:off x="381000" y="2667000"/>
            <a:ext cx="1981200" cy="2971800"/>
            <a:chOff x="336" y="1392"/>
            <a:chExt cx="1248" cy="1872"/>
          </a:xfrm>
        </p:grpSpPr>
        <p:sp>
          <p:nvSpPr>
            <p:cNvPr id="9262" name="Oval 4"/>
            <p:cNvSpPr>
              <a:spLocks noChangeArrowheads="1"/>
            </p:cNvSpPr>
            <p:nvPr/>
          </p:nvSpPr>
          <p:spPr bwMode="auto">
            <a:xfrm>
              <a:off x="960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263" name="Oval 5"/>
            <p:cNvSpPr>
              <a:spLocks noChangeArrowheads="1"/>
            </p:cNvSpPr>
            <p:nvPr/>
          </p:nvSpPr>
          <p:spPr bwMode="auto">
            <a:xfrm>
              <a:off x="336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264" name="Oval 6"/>
            <p:cNvSpPr>
              <a:spLocks noChangeArrowheads="1"/>
            </p:cNvSpPr>
            <p:nvPr/>
          </p:nvSpPr>
          <p:spPr bwMode="auto">
            <a:xfrm>
              <a:off x="624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265" name="Oval 7"/>
            <p:cNvSpPr>
              <a:spLocks noChangeArrowheads="1"/>
            </p:cNvSpPr>
            <p:nvPr/>
          </p:nvSpPr>
          <p:spPr bwMode="auto">
            <a:xfrm>
              <a:off x="1248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266" name="Oval 8"/>
            <p:cNvSpPr>
              <a:spLocks noChangeArrowheads="1"/>
            </p:cNvSpPr>
            <p:nvPr/>
          </p:nvSpPr>
          <p:spPr bwMode="auto">
            <a:xfrm>
              <a:off x="960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267" name="Oval 9"/>
            <p:cNvSpPr>
              <a:spLocks noChangeArrowheads="1"/>
            </p:cNvSpPr>
            <p:nvPr/>
          </p:nvSpPr>
          <p:spPr bwMode="auto">
            <a:xfrm>
              <a:off x="720" y="29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268" name="Line 11"/>
            <p:cNvSpPr>
              <a:spLocks noChangeShapeType="1"/>
            </p:cNvSpPr>
            <p:nvPr/>
          </p:nvSpPr>
          <p:spPr bwMode="auto">
            <a:xfrm flipH="1">
              <a:off x="864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69" name="Line 12"/>
            <p:cNvSpPr>
              <a:spLocks noChangeShapeType="1"/>
            </p:cNvSpPr>
            <p:nvPr/>
          </p:nvSpPr>
          <p:spPr bwMode="auto">
            <a:xfrm>
              <a:off x="1248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70" name="Line 13"/>
            <p:cNvSpPr>
              <a:spLocks noChangeShapeType="1"/>
            </p:cNvSpPr>
            <p:nvPr/>
          </p:nvSpPr>
          <p:spPr bwMode="auto">
            <a:xfrm flipH="1">
              <a:off x="576" y="22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71" name="Line 14"/>
            <p:cNvSpPr>
              <a:spLocks noChangeShapeType="1"/>
            </p:cNvSpPr>
            <p:nvPr/>
          </p:nvSpPr>
          <p:spPr bwMode="auto">
            <a:xfrm>
              <a:off x="864" y="220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72" name="Line 15"/>
            <p:cNvSpPr>
              <a:spLocks noChangeShapeType="1"/>
            </p:cNvSpPr>
            <p:nvPr/>
          </p:nvSpPr>
          <p:spPr bwMode="auto">
            <a:xfrm flipH="1">
              <a:off x="960" y="273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5847" name="Group 135"/>
          <p:cNvGraphicFramePr>
            <a:graphicFrameLocks noGrp="1"/>
          </p:cNvGraphicFramePr>
          <p:nvPr/>
        </p:nvGraphicFramePr>
        <p:xfrm>
          <a:off x="2667000" y="3962400"/>
          <a:ext cx="6096000" cy="805815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667000" y="19812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 root goes into first index</a:t>
            </a:r>
          </a:p>
          <a:p>
            <a:r>
              <a:rPr lang="en-US" sz="2800" dirty="0"/>
              <a:t>Left  = [2i]</a:t>
            </a:r>
          </a:p>
          <a:p>
            <a:r>
              <a:rPr lang="en-US" sz="2800" dirty="0"/>
              <a:t>right = [2i+1].</a:t>
            </a:r>
            <a:endParaRPr lang="en-GB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30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5720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0831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0831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4070350" y="55943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8529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8529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3641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20"/>
          <p:cNvCxnSpPr>
            <a:cxnSpLocks noChangeShapeType="1"/>
            <a:stCxn id="31" idx="1"/>
            <a:endCxn id="30" idx="5"/>
          </p:cNvCxnSpPr>
          <p:nvPr/>
        </p:nvCxnSpPr>
        <p:spPr bwMode="auto">
          <a:xfrm flipH="1" flipV="1">
            <a:off x="3756025" y="53641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5943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4398962" y="57991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6232525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last node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4281487" y="52863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553200"/>
            <a:ext cx="2895600" cy="457200"/>
          </a:xfrm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56876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07994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07994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84975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84975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36092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59111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4398962" y="579590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6229290"/>
            <a:ext cx="183415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delete last node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3756025" y="536092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4281487" y="528314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  <p:sp>
        <p:nvSpPr>
          <p:cNvPr id="24" name="Rectangle 39"/>
          <p:cNvSpPr>
            <a:spLocks noChangeAspect="1" noChangeArrowheads="1"/>
          </p:cNvSpPr>
          <p:nvPr/>
        </p:nvSpPr>
        <p:spPr bwMode="auto">
          <a:xfrm>
            <a:off x="4037013" y="5618103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477000"/>
            <a:ext cx="2895600" cy="457200"/>
          </a:xfrm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32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56876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07994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07994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84975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84975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36092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59111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6229290"/>
            <a:ext cx="2422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DownHeap</a:t>
            </a:r>
            <a:r>
              <a:rPr lang="en-US" sz="2000" dirty="0"/>
              <a:t>/</a:t>
            </a:r>
            <a:r>
              <a:rPr lang="en-US" sz="2000" dirty="0" err="1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648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159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159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929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929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440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670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553200"/>
            <a:ext cx="2895600" cy="457200"/>
          </a:xfrm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34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56876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07994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07994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84975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84975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36092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59111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3241816" y="579590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6229290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last node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2667000" y="528314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35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5720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0831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0831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8529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8529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3641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5943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3241816" y="57991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6232525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last node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2667000" y="52863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36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5720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0831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0831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8529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8529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endCxn id="30" idx="3"/>
          </p:cNvCxnSpPr>
          <p:nvPr/>
        </p:nvCxnSpPr>
        <p:spPr bwMode="auto">
          <a:xfrm flipV="1">
            <a:off x="3168650" y="53641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Freeform 26"/>
          <p:cNvSpPr>
            <a:spLocks/>
          </p:cNvSpPr>
          <p:nvPr/>
        </p:nvSpPr>
        <p:spPr bwMode="auto">
          <a:xfrm>
            <a:off x="3241816" y="57991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6232525"/>
            <a:ext cx="183415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delete last node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2667000" y="52863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  <p:sp>
        <p:nvSpPr>
          <p:cNvPr id="18" name="Rectangle 39"/>
          <p:cNvSpPr>
            <a:spLocks noChangeAspect="1" noChangeArrowheads="1"/>
          </p:cNvSpPr>
          <p:nvPr/>
        </p:nvSpPr>
        <p:spPr bwMode="auto">
          <a:xfrm>
            <a:off x="2971800" y="56213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37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49256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00374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00374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77355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77355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6153090"/>
            <a:ext cx="2422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DownHeap</a:t>
            </a:r>
            <a:r>
              <a:rPr lang="en-US" sz="2000" dirty="0"/>
              <a:t>/</a:t>
            </a:r>
            <a:r>
              <a:rPr lang="en-US" sz="2000" dirty="0" err="1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38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88315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39432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3943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516413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516413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90214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41331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41331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518312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518312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Freeform 26"/>
          <p:cNvSpPr>
            <a:spLocks/>
          </p:cNvSpPr>
          <p:nvPr/>
        </p:nvSpPr>
        <p:spPr bwMode="auto">
          <a:xfrm>
            <a:off x="5603875" y="564350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6076890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last node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5486400" y="513074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"complete tree" -- a complete tree is one in which there are </a:t>
            </a:r>
            <a:r>
              <a:rPr lang="en-GB" b="1" dirty="0"/>
              <a:t>no gaps between leaves</a:t>
            </a:r>
            <a:r>
              <a:rPr lang="en-GB" dirty="0"/>
              <a:t>. For instance, </a:t>
            </a:r>
            <a:r>
              <a:rPr lang="en-GB" b="1" dirty="0"/>
              <a:t>a tree with a root node that has only one child must have its child as the left node.</a:t>
            </a:r>
            <a:r>
              <a:rPr lang="en-GB" dirty="0"/>
              <a:t> More precisely, a complete tree is one that has </a:t>
            </a:r>
            <a:r>
              <a:rPr lang="en-GB" b="1" dirty="0"/>
              <a:t>every level filled in before adding a node to the next level</a:t>
            </a:r>
            <a:r>
              <a:rPr lang="en-GB" dirty="0"/>
              <a:t>, and one that has the nodes in a given level filled in from left to right, with no breaks.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FD9-1775-466E-9A7E-12FF46FC8C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40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97834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548951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48951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525932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525932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Freeform 26"/>
          <p:cNvSpPr>
            <a:spLocks/>
          </p:cNvSpPr>
          <p:nvPr/>
        </p:nvSpPr>
        <p:spPr bwMode="auto">
          <a:xfrm>
            <a:off x="5603875" y="571970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6153090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last node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5486400" y="520694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97834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48951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525932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endCxn id="28" idx="5"/>
          </p:cNvCxnSpPr>
          <p:nvPr/>
        </p:nvCxnSpPr>
        <p:spPr bwMode="auto">
          <a:xfrm flipH="1" flipV="1">
            <a:off x="4708525" y="525932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Freeform 26"/>
          <p:cNvSpPr>
            <a:spLocks/>
          </p:cNvSpPr>
          <p:nvPr/>
        </p:nvSpPr>
        <p:spPr bwMode="auto">
          <a:xfrm>
            <a:off x="5603875" y="571970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6153090"/>
            <a:ext cx="183415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delete last node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5486400" y="520694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  <p:sp>
        <p:nvSpPr>
          <p:cNvPr id="15" name="Rectangle 39"/>
          <p:cNvSpPr>
            <a:spLocks noChangeAspect="1" noChangeArrowheads="1"/>
          </p:cNvSpPr>
          <p:nvPr/>
        </p:nvSpPr>
        <p:spPr bwMode="auto">
          <a:xfrm>
            <a:off x="5246688" y="5537140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42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95935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470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524033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5441950"/>
            <a:ext cx="2422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DownHeap</a:t>
            </a:r>
            <a:r>
              <a:rPr lang="en-US" sz="2000" dirty="0"/>
              <a:t>/</a:t>
            </a:r>
            <a:r>
              <a:rPr lang="en-US" sz="2000" dirty="0" err="1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/>
              <a:t>After replacing the root key with the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pPr eaLnBrk="1" hangingPunct="1"/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along a downward path from the root</a:t>
            </a:r>
          </a:p>
          <a:p>
            <a:pPr eaLnBrk="1" hangingPunct="1"/>
            <a:r>
              <a:rPr lang="en-US" sz="2000" dirty="0" err="1"/>
              <a:t>Downheap</a:t>
            </a:r>
            <a:r>
              <a:rPr lang="en-US" sz="2000" dirty="0"/>
              <a:t> terminates when key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>
                <a:latin typeface="Times New Roman" pitchFamily="18" charset="0"/>
              </a:rPr>
              <a:t>k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/>
              <a:t>Since a heap has height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95935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5470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524033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9EDD6-2BB5-4E1D-A4C0-3BF721AFE55B}" type="slidenum">
              <a:rPr lang="en-US"/>
              <a:pPr/>
              <a:t>44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Heap-Sort</a:t>
            </a:r>
          </a:p>
        </p:txBody>
      </p:sp>
      <p:sp>
        <p:nvSpPr>
          <p:cNvPr id="30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3810000" cy="4648200"/>
          </a:xfrm>
        </p:spPr>
        <p:txBody>
          <a:bodyPr/>
          <a:lstStyle/>
          <a:p>
            <a:pPr eaLnBrk="1" hangingPunct="1"/>
            <a:r>
              <a:rPr lang="en-US" sz="2400" dirty="0"/>
              <a:t>Consider a priority queue with </a:t>
            </a:r>
            <a:r>
              <a:rPr lang="en-US" sz="2400" b="1" i="1" dirty="0">
                <a:latin typeface="Times New Roman" pitchFamily="18" charset="0"/>
              </a:rPr>
              <a:t>n</a:t>
            </a:r>
            <a:r>
              <a:rPr lang="en-US" sz="2400" dirty="0"/>
              <a:t> items implemented by means of a heap</a:t>
            </a:r>
          </a:p>
          <a:p>
            <a:pPr lvl="1" eaLnBrk="1" hangingPunct="1"/>
            <a:r>
              <a:rPr lang="en-US" sz="2000" dirty="0"/>
              <a:t>the space used is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endParaRPr lang="en-US" sz="2000" dirty="0"/>
          </a:p>
          <a:p>
            <a:pPr lvl="1" eaLnBrk="1" hangingPunct="1"/>
            <a:r>
              <a:rPr lang="en-US" sz="2000" dirty="0"/>
              <a:t>methods </a:t>
            </a:r>
            <a:r>
              <a:rPr lang="en-US" sz="2000" dirty="0">
                <a:solidFill>
                  <a:schemeClr val="tx2"/>
                </a:solidFill>
              </a:rPr>
              <a:t>insert</a:t>
            </a:r>
            <a:r>
              <a:rPr lang="en-US" sz="2000" dirty="0"/>
              <a:t> and </a:t>
            </a:r>
            <a:r>
              <a:rPr lang="en-US" sz="2000" dirty="0" err="1">
                <a:solidFill>
                  <a:schemeClr val="tx2"/>
                </a:solidFill>
              </a:rPr>
              <a:t>removeMin</a:t>
            </a:r>
            <a:r>
              <a:rPr lang="en-US" sz="2000" dirty="0"/>
              <a:t> take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/>
              <a:t>time</a:t>
            </a:r>
          </a:p>
          <a:p>
            <a:pPr lvl="1" eaLnBrk="1" hangingPunct="1"/>
            <a:r>
              <a:rPr lang="en-US" sz="2000" dirty="0"/>
              <a:t>methods </a:t>
            </a:r>
            <a:r>
              <a:rPr lang="en-US" sz="2000" dirty="0">
                <a:solidFill>
                  <a:schemeClr val="tx2"/>
                </a:solidFill>
              </a:rPr>
              <a:t>size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chemeClr val="tx2"/>
                </a:solidFill>
              </a:rPr>
              <a:t>isEmpty</a:t>
            </a:r>
            <a:r>
              <a:rPr lang="en-US" sz="2000" dirty="0"/>
              <a:t>, and </a:t>
            </a:r>
            <a:r>
              <a:rPr lang="en-US" sz="2000" dirty="0">
                <a:solidFill>
                  <a:schemeClr val="tx2"/>
                </a:solidFill>
              </a:rPr>
              <a:t>min</a:t>
            </a:r>
            <a:r>
              <a:rPr lang="en-US" sz="2000" dirty="0"/>
              <a:t> take time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(1) </a:t>
            </a:r>
            <a:r>
              <a:rPr lang="en-US" sz="2000" dirty="0"/>
              <a:t>time</a:t>
            </a:r>
          </a:p>
        </p:txBody>
      </p:sp>
      <p:sp>
        <p:nvSpPr>
          <p:cNvPr id="11776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057400"/>
            <a:ext cx="38100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400" dirty="0"/>
              <a:t>Using a heap-based priority queue, we can sort a sequence of </a:t>
            </a:r>
            <a:r>
              <a:rPr lang="en-US" sz="2400" b="1" i="1" dirty="0">
                <a:latin typeface="Times New Roman" pitchFamily="18" charset="0"/>
              </a:rPr>
              <a:t>n</a:t>
            </a:r>
            <a:r>
              <a:rPr lang="en-US" sz="2400" dirty="0"/>
              <a:t> elements in </a:t>
            </a:r>
            <a:r>
              <a:rPr lang="en-US" sz="2400" b="1" i="1" dirty="0">
                <a:latin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b="1" i="1" dirty="0">
                <a:latin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</a:rPr>
              <a:t> log </a:t>
            </a:r>
            <a:r>
              <a:rPr lang="en-US" sz="2400" b="1" i="1" dirty="0">
                <a:latin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</a:rPr>
              <a:t>) </a:t>
            </a:r>
            <a:r>
              <a:rPr lang="en-US" sz="2400" dirty="0"/>
              <a:t>time</a:t>
            </a:r>
            <a:endParaRPr lang="en-US" sz="2400" dirty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dirty="0"/>
              <a:t>The resulting algorithm is called heap-sort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dirty="0"/>
              <a:t>Heap-sort is much faster than quadratic sorting algorithms, such as insertion-sort and selection-sort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567613" y="252413"/>
          <a:ext cx="1271587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6" name="Clip" r:id="rId3" imgW="1849831" imgH="2404872" progId="">
                  <p:embed/>
                </p:oleObj>
              </mc:Choice>
              <mc:Fallback>
                <p:oleObj name="Clip" r:id="rId3" imgW="1849831" imgH="2404872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252413"/>
                        <a:ext cx="1271587" cy="165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350524-1075-4F63-BFC5-31EE835F3641}" type="slidenum">
              <a:rPr lang="en-US"/>
              <a:pPr/>
              <a:t>45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Vector-based Heap Implementation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12257"/>
            <a:ext cx="4419600" cy="4945743"/>
          </a:xfrm>
        </p:spPr>
        <p:txBody>
          <a:bodyPr/>
          <a:lstStyle/>
          <a:p>
            <a:pPr eaLnBrk="1" hangingPunct="1"/>
            <a:r>
              <a:rPr lang="en-US" sz="2000" dirty="0"/>
              <a:t>We can represent a heap with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/>
              <a:t> keys by means of a vector of length </a:t>
            </a:r>
            <a:r>
              <a:rPr lang="en-US" sz="2000" b="1" i="1" dirty="0">
                <a:latin typeface="Times New Roman" pitchFamily="18" charset="0"/>
              </a:rPr>
              <a:t>n 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latin typeface="Times New Roman" pitchFamily="18" charset="0"/>
              </a:rPr>
              <a:t>1</a:t>
            </a:r>
            <a:endParaRPr lang="en-US" sz="2000" dirty="0"/>
          </a:p>
          <a:p>
            <a:pPr eaLnBrk="1" hangingPunct="1"/>
            <a:r>
              <a:rPr lang="en-US" sz="2000" dirty="0"/>
              <a:t>For the node at rank </a:t>
            </a:r>
            <a:r>
              <a:rPr lang="en-US" sz="2000" b="1" i="1" dirty="0" err="1">
                <a:latin typeface="Times New Roman" pitchFamily="18" charset="0"/>
              </a:rPr>
              <a:t>i</a:t>
            </a:r>
            <a:endParaRPr lang="en-US" sz="2000" dirty="0"/>
          </a:p>
          <a:p>
            <a:pPr lvl="1" eaLnBrk="1" hangingPunct="1"/>
            <a:r>
              <a:rPr lang="en-US" sz="1800" dirty="0"/>
              <a:t>the left child is at rank </a:t>
            </a:r>
            <a:r>
              <a:rPr lang="en-US" sz="1800" dirty="0">
                <a:latin typeface="Times New Roman" pitchFamily="18" charset="0"/>
              </a:rPr>
              <a:t>2</a:t>
            </a:r>
            <a:r>
              <a:rPr lang="en-US" sz="1800" b="1" i="1" dirty="0">
                <a:latin typeface="Times New Roman" pitchFamily="18" charset="0"/>
              </a:rPr>
              <a:t>i</a:t>
            </a:r>
            <a:endParaRPr lang="en-US" sz="1800" dirty="0">
              <a:latin typeface="Times New Roman" pitchFamily="18" charset="0"/>
            </a:endParaRPr>
          </a:p>
          <a:p>
            <a:pPr lvl="1" eaLnBrk="1" hangingPunct="1"/>
            <a:r>
              <a:rPr lang="en-US" sz="1800" dirty="0"/>
              <a:t>the right child is at rank </a:t>
            </a:r>
            <a:r>
              <a:rPr lang="en-US" sz="1800" dirty="0">
                <a:latin typeface="Times New Roman" pitchFamily="18" charset="0"/>
              </a:rPr>
              <a:t>2</a:t>
            </a:r>
            <a:r>
              <a:rPr lang="en-US" sz="1800" b="1" i="1" dirty="0">
                <a:latin typeface="Times New Roman" pitchFamily="18" charset="0"/>
              </a:rPr>
              <a:t>i </a:t>
            </a:r>
            <a:r>
              <a:rPr lang="en-US" sz="1800" dirty="0">
                <a:latin typeface="Symbol" pitchFamily="18" charset="2"/>
                <a:sym typeface="Symbol" pitchFamily="18" charset="2"/>
              </a:rPr>
              <a:t>+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800" dirty="0"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en-US" sz="2000" dirty="0"/>
              <a:t>Links between nodes are not explicitly stored</a:t>
            </a:r>
          </a:p>
          <a:p>
            <a:pPr eaLnBrk="1" hangingPunct="1"/>
            <a:r>
              <a:rPr lang="en-US" sz="2000" dirty="0"/>
              <a:t>The cell of at rank </a:t>
            </a:r>
            <a:r>
              <a:rPr lang="en-US" sz="2000" dirty="0">
                <a:latin typeface="Times New Roman" pitchFamily="18" charset="0"/>
              </a:rPr>
              <a:t>0</a:t>
            </a:r>
            <a:r>
              <a:rPr lang="en-US" sz="2000" dirty="0"/>
              <a:t> is not used</a:t>
            </a:r>
          </a:p>
          <a:p>
            <a:pPr eaLnBrk="1" hangingPunct="1"/>
            <a:r>
              <a:rPr lang="en-US" sz="2000" dirty="0"/>
              <a:t>Operation insert corresponds to inserting at rank </a:t>
            </a:r>
            <a:r>
              <a:rPr lang="en-US" sz="2000" b="1" i="1" dirty="0">
                <a:latin typeface="Times New Roman" pitchFamily="18" charset="0"/>
              </a:rPr>
              <a:t>n 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en-US" sz="2000" dirty="0"/>
              <a:t>Operation </a:t>
            </a:r>
            <a:r>
              <a:rPr lang="en-US" sz="2000" dirty="0" err="1"/>
              <a:t>removeMin</a:t>
            </a:r>
            <a:r>
              <a:rPr lang="en-US" sz="2000" dirty="0"/>
              <a:t> corresponds to removing at rank </a:t>
            </a:r>
            <a:r>
              <a:rPr lang="en-US" sz="2000" b="1" i="1" dirty="0">
                <a:latin typeface="Times New Roman" pitchFamily="18" charset="0"/>
              </a:rPr>
              <a:t>1</a:t>
            </a:r>
          </a:p>
          <a:p>
            <a:pPr lvl="1" eaLnBrk="1" hangingPunct="1"/>
            <a:r>
              <a:rPr lang="en-US" sz="1600" dirty="0"/>
              <a:t>Yields in-place heap-sort</a:t>
            </a:r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061200" y="2228850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8015288" y="2832100"/>
            <a:ext cx="376237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5937250" y="2832100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6630988" y="3433763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7418" name="AutoShape 13"/>
          <p:cNvCxnSpPr>
            <a:cxnSpLocks noChangeShapeType="1"/>
            <a:stCxn id="17414" idx="3"/>
            <a:endCxn id="17416" idx="7"/>
          </p:cNvCxnSpPr>
          <p:nvPr/>
        </p:nvCxnSpPr>
        <p:spPr bwMode="auto">
          <a:xfrm flipH="1">
            <a:off x="6259513" y="2560638"/>
            <a:ext cx="855662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9" name="AutoShape 14"/>
          <p:cNvCxnSpPr>
            <a:cxnSpLocks noChangeShapeType="1"/>
            <a:stCxn id="17415" idx="1"/>
            <a:endCxn id="17414" idx="5"/>
          </p:cNvCxnSpPr>
          <p:nvPr/>
        </p:nvCxnSpPr>
        <p:spPr bwMode="auto">
          <a:xfrm flipH="1" flipV="1">
            <a:off x="7381875" y="2560638"/>
            <a:ext cx="688975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9"/>
          <p:cNvCxnSpPr>
            <a:cxnSpLocks noChangeShapeType="1"/>
            <a:stCxn id="17422" idx="7"/>
            <a:endCxn id="17416" idx="3"/>
          </p:cNvCxnSpPr>
          <p:nvPr/>
        </p:nvCxnSpPr>
        <p:spPr bwMode="auto">
          <a:xfrm flipV="1">
            <a:off x="5567363" y="3162300"/>
            <a:ext cx="425450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1" name="AutoShape 20"/>
          <p:cNvCxnSpPr>
            <a:cxnSpLocks noChangeShapeType="1"/>
            <a:stCxn id="17417" idx="1"/>
            <a:endCxn id="17416" idx="5"/>
          </p:cNvCxnSpPr>
          <p:nvPr/>
        </p:nvCxnSpPr>
        <p:spPr bwMode="auto">
          <a:xfrm flipH="1" flipV="1">
            <a:off x="6259513" y="3162300"/>
            <a:ext cx="427037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2" name="Oval 21"/>
          <p:cNvSpPr>
            <a:spLocks noChangeArrowheads="1"/>
          </p:cNvSpPr>
          <p:nvPr/>
        </p:nvSpPr>
        <p:spPr bwMode="auto">
          <a:xfrm>
            <a:off x="5246688" y="3433763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257800" y="4473575"/>
            <a:ext cx="3429000" cy="936625"/>
            <a:chOff x="3216" y="2736"/>
            <a:chExt cx="2304" cy="629"/>
          </a:xfrm>
        </p:grpSpPr>
        <p:sp>
          <p:nvSpPr>
            <p:cNvPr id="17425" name="Rectangle 29"/>
            <p:cNvSpPr>
              <a:spLocks noChangeArrowheads="1"/>
            </p:cNvSpPr>
            <p:nvPr/>
          </p:nvSpPr>
          <p:spPr bwMode="auto">
            <a:xfrm>
              <a:off x="3216" y="2736"/>
              <a:ext cx="384" cy="384"/>
            </a:xfrm>
            <a:prstGeom prst="rect">
              <a:avLst/>
            </a:prstGeom>
            <a:solidFill>
              <a:srgbClr val="F8F0D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426" name="Rectangle 30"/>
            <p:cNvSpPr>
              <a:spLocks noChangeArrowheads="1"/>
            </p:cNvSpPr>
            <p:nvPr/>
          </p:nvSpPr>
          <p:spPr bwMode="auto">
            <a:xfrm>
              <a:off x="3600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7427" name="Rectangle 31"/>
            <p:cNvSpPr>
              <a:spLocks noChangeArrowheads="1"/>
            </p:cNvSpPr>
            <p:nvPr/>
          </p:nvSpPr>
          <p:spPr bwMode="auto">
            <a:xfrm>
              <a:off x="3984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7428" name="Rectangle 32"/>
            <p:cNvSpPr>
              <a:spLocks noChangeArrowheads="1"/>
            </p:cNvSpPr>
            <p:nvPr/>
          </p:nvSpPr>
          <p:spPr bwMode="auto">
            <a:xfrm>
              <a:off x="4368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7429" name="Rectangle 33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7430" name="Rectangle 34"/>
            <p:cNvSpPr>
              <a:spLocks noChangeArrowheads="1"/>
            </p:cNvSpPr>
            <p:nvPr/>
          </p:nvSpPr>
          <p:spPr bwMode="auto">
            <a:xfrm>
              <a:off x="5136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7431" name="Rectangle 37"/>
            <p:cNvSpPr>
              <a:spLocks noChangeArrowheads="1"/>
            </p:cNvSpPr>
            <p:nvPr/>
          </p:nvSpPr>
          <p:spPr bwMode="auto">
            <a:xfrm>
              <a:off x="3696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17432" name="Rectangle 38"/>
            <p:cNvSpPr>
              <a:spLocks noChangeArrowheads="1"/>
            </p:cNvSpPr>
            <p:nvPr/>
          </p:nvSpPr>
          <p:spPr bwMode="auto">
            <a:xfrm>
              <a:off x="4080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7433" name="Rectangle 39"/>
            <p:cNvSpPr>
              <a:spLocks noChangeArrowheads="1"/>
            </p:cNvSpPr>
            <p:nvPr/>
          </p:nvSpPr>
          <p:spPr bwMode="auto">
            <a:xfrm>
              <a:off x="4464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17434" name="Rectangle 40"/>
            <p:cNvSpPr>
              <a:spLocks noChangeArrowheads="1"/>
            </p:cNvSpPr>
            <p:nvPr/>
          </p:nvSpPr>
          <p:spPr bwMode="auto">
            <a:xfrm>
              <a:off x="4848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17435" name="Rectangle 41"/>
            <p:cNvSpPr>
              <a:spLocks noChangeArrowheads="1"/>
            </p:cNvSpPr>
            <p:nvPr/>
          </p:nvSpPr>
          <p:spPr bwMode="auto">
            <a:xfrm>
              <a:off x="523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17436" name="Rectangle 42"/>
            <p:cNvSpPr>
              <a:spLocks noChangeArrowheads="1"/>
            </p:cNvSpPr>
            <p:nvPr/>
          </p:nvSpPr>
          <p:spPr bwMode="auto">
            <a:xfrm>
              <a:off x="331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0</a:t>
              </a:r>
              <a:endParaRPr lang="en-US"/>
            </a:p>
          </p:txBody>
        </p:sp>
      </p:grpSp>
      <p:sp>
        <p:nvSpPr>
          <p:cNvPr id="17424" name="Date Placeholder 27"/>
          <p:cNvSpPr>
            <a:spLocks noGrp="1"/>
          </p:cNvSpPr>
          <p:nvPr>
            <p:ph type="dt" sz="quarter" idx="10"/>
          </p:nvPr>
        </p:nvSpPr>
        <p:spPr>
          <a:xfrm>
            <a:off x="685800" y="6400800"/>
            <a:ext cx="1905000" cy="457200"/>
          </a:xfrm>
          <a:noFill/>
        </p:spPr>
        <p:txBody>
          <a:bodyPr/>
          <a:lstStyle/>
          <a:p>
            <a:r>
              <a:rPr lang="en-US" dirty="0"/>
              <a:t>© 2010 Goodrich, </a:t>
            </a:r>
            <a:r>
              <a:rPr lang="en-US" dirty="0" err="1"/>
              <a:t>Tamassia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A3833-C6CC-4330-A7BA-C7980D993B79}" type="slidenum">
              <a:rPr lang="en-US"/>
              <a:pPr/>
              <a:t>46</a:t>
            </a:fld>
            <a:endParaRPr lang="en-US"/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88457"/>
            <a:ext cx="3886200" cy="4259943"/>
          </a:xfrm>
        </p:spPr>
        <p:txBody>
          <a:bodyPr/>
          <a:lstStyle/>
          <a:p>
            <a:pPr eaLnBrk="1" hangingPunct="1"/>
            <a:r>
              <a:rPr lang="en-US" sz="2400" dirty="0"/>
              <a:t>We can construct a heap storing </a:t>
            </a:r>
            <a:r>
              <a:rPr lang="en-US" sz="2400" b="1" i="1" dirty="0">
                <a:latin typeface="Times New Roman" pitchFamily="18" charset="0"/>
              </a:rPr>
              <a:t>n</a:t>
            </a:r>
            <a:r>
              <a:rPr lang="en-US" sz="2400" dirty="0"/>
              <a:t> given keys in using a bottom-up construction with </a:t>
            </a:r>
            <a:r>
              <a:rPr lang="en-US" sz="2400" dirty="0">
                <a:latin typeface="Times New Roman" pitchFamily="18" charset="0"/>
              </a:rPr>
              <a:t>log </a:t>
            </a:r>
            <a:r>
              <a:rPr lang="en-US" sz="2400" b="1" i="1" dirty="0">
                <a:latin typeface="Times New Roman" pitchFamily="18" charset="0"/>
              </a:rPr>
              <a:t>n</a:t>
            </a:r>
            <a:r>
              <a:rPr lang="en-US" sz="2400" dirty="0"/>
              <a:t> phases</a:t>
            </a:r>
          </a:p>
          <a:p>
            <a:pPr eaLnBrk="1" hangingPunct="1"/>
            <a:r>
              <a:rPr lang="en-US" sz="2400" dirty="0"/>
              <a:t>In phase </a:t>
            </a:r>
            <a:r>
              <a:rPr lang="en-US" sz="2400" b="1" i="1" dirty="0" err="1">
                <a:latin typeface="Times New Roman" pitchFamily="18" charset="0"/>
              </a:rPr>
              <a:t>i</a:t>
            </a:r>
            <a:r>
              <a:rPr lang="en-US" sz="2400" dirty="0"/>
              <a:t>, pairs of heaps with </a:t>
            </a:r>
            <a:r>
              <a:rPr lang="en-US" sz="2400" dirty="0">
                <a:latin typeface="Times New Roman" pitchFamily="18" charset="0"/>
              </a:rPr>
              <a:t>2</a:t>
            </a:r>
            <a:r>
              <a:rPr lang="en-US" sz="2400" b="1" i="1" baseline="30000" dirty="0">
                <a:latin typeface="Times New Roman" pitchFamily="18" charset="0"/>
              </a:rPr>
              <a:t>i </a:t>
            </a:r>
            <a:r>
              <a:rPr lang="en-US" sz="2400" dirty="0">
                <a:latin typeface="Symbol" pitchFamily="18" charset="2"/>
              </a:rPr>
              <a:t>-</a:t>
            </a:r>
            <a:r>
              <a:rPr lang="en-US" sz="2400" dirty="0">
                <a:latin typeface="Times New Roman" pitchFamily="18" charset="0"/>
              </a:rPr>
              <a:t>1</a:t>
            </a:r>
            <a:r>
              <a:rPr lang="en-US" sz="2400" dirty="0"/>
              <a:t> keys are merged into heaps with </a:t>
            </a:r>
            <a:r>
              <a:rPr lang="en-US" sz="2400" dirty="0">
                <a:latin typeface="Times New Roman" pitchFamily="18" charset="0"/>
              </a:rPr>
              <a:t>2</a:t>
            </a:r>
            <a:r>
              <a:rPr lang="en-US" sz="2400" b="1" i="1" baseline="30000" dirty="0">
                <a:latin typeface="Times New Roman" pitchFamily="18" charset="0"/>
              </a:rPr>
              <a:t>i</a:t>
            </a:r>
            <a:r>
              <a:rPr lang="en-US" sz="2400" baseline="30000" dirty="0">
                <a:latin typeface="Symbol" pitchFamily="18" charset="2"/>
              </a:rPr>
              <a:t>+</a:t>
            </a:r>
            <a:r>
              <a:rPr lang="en-US" sz="2400" baseline="30000" dirty="0">
                <a:latin typeface="Times New Roman" pitchFamily="18" charset="0"/>
              </a:rPr>
              <a:t>1</a:t>
            </a:r>
            <a:r>
              <a:rPr lang="en-US" sz="2400" dirty="0">
                <a:latin typeface="Symbol" pitchFamily="18" charset="2"/>
              </a:rPr>
              <a:t>-</a:t>
            </a:r>
            <a:r>
              <a:rPr lang="en-US" sz="2400" dirty="0">
                <a:latin typeface="Times New Roman" pitchFamily="18" charset="0"/>
              </a:rPr>
              <a:t>1</a:t>
            </a:r>
            <a:r>
              <a:rPr lang="en-US" sz="2400" dirty="0"/>
              <a:t> keys</a:t>
            </a:r>
          </a:p>
        </p:txBody>
      </p:sp>
      <p:sp>
        <p:nvSpPr>
          <p:cNvPr id="4102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800600" y="1676400"/>
            <a:ext cx="396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ar-SA"/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934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Bottom-up Heap Construction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57813" y="2209800"/>
            <a:ext cx="2514600" cy="838200"/>
            <a:chOff x="3360" y="1392"/>
            <a:chExt cx="1584" cy="528"/>
          </a:xfrm>
        </p:grpSpPr>
        <p:sp>
          <p:nvSpPr>
            <p:cNvPr id="4114" name="AutoShape 9"/>
            <p:cNvSpPr>
              <a:spLocks noChangeArrowheads="1"/>
            </p:cNvSpPr>
            <p:nvPr/>
          </p:nvSpPr>
          <p:spPr bwMode="auto">
            <a:xfrm>
              <a:off x="336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  <a:r>
                <a:rPr lang="en-US" sz="2000" b="1" i="1" baseline="30000">
                  <a:latin typeface="Times New Roman" pitchFamily="18" charset="0"/>
                </a:rPr>
                <a:t>i </a:t>
              </a:r>
              <a:r>
                <a:rPr lang="en-US" sz="2000">
                  <a:latin typeface="Symbol" pitchFamily="18" charset="2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15" name="AutoShape 10"/>
            <p:cNvSpPr>
              <a:spLocks noChangeArrowheads="1"/>
            </p:cNvSpPr>
            <p:nvPr/>
          </p:nvSpPr>
          <p:spPr bwMode="auto">
            <a:xfrm>
              <a:off x="432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  <a:r>
                <a:rPr lang="en-US" sz="2000" b="1" i="1" baseline="30000">
                  <a:latin typeface="Times New Roman" pitchFamily="18" charset="0"/>
                </a:rPr>
                <a:t>i </a:t>
              </a:r>
              <a:r>
                <a:rPr lang="en-US" sz="2000">
                  <a:latin typeface="Symbol" pitchFamily="18" charset="2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4105" name="AutoShape 18"/>
          <p:cNvSpPr>
            <a:spLocks noChangeArrowheads="1"/>
          </p:cNvSpPr>
          <p:nvPr/>
        </p:nvSpPr>
        <p:spPr bwMode="auto">
          <a:xfrm>
            <a:off x="6424613" y="34290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9829" name="Freeform 21"/>
          <p:cNvSpPr>
            <a:spLocks/>
          </p:cNvSpPr>
          <p:nvPr/>
        </p:nvSpPr>
        <p:spPr bwMode="auto">
          <a:xfrm>
            <a:off x="4773613" y="4191000"/>
            <a:ext cx="3684587" cy="1771650"/>
          </a:xfrm>
          <a:custGeom>
            <a:avLst/>
            <a:gdLst/>
            <a:ahLst/>
            <a:cxnLst>
              <a:cxn ang="0">
                <a:pos x="857" y="147"/>
              </a:cxn>
              <a:cxn ang="0">
                <a:pos x="210" y="981"/>
              </a:cxn>
              <a:cxn ang="0">
                <a:pos x="2119" y="975"/>
              </a:cxn>
              <a:cxn ang="0">
                <a:pos x="1424" y="138"/>
              </a:cxn>
              <a:cxn ang="0">
                <a:pos x="857" y="147"/>
              </a:cxn>
            </a:cxnLst>
            <a:rect l="0" t="0" r="r" b="b"/>
            <a:pathLst>
              <a:path w="2321" h="1116">
                <a:moveTo>
                  <a:pt x="857" y="147"/>
                </a:moveTo>
                <a:cubicBezTo>
                  <a:pt x="722" y="227"/>
                  <a:pt x="0" y="843"/>
                  <a:pt x="210" y="981"/>
                </a:cubicBezTo>
                <a:cubicBezTo>
                  <a:pt x="414" y="1113"/>
                  <a:pt x="1916" y="1116"/>
                  <a:pt x="2119" y="975"/>
                </a:cubicBezTo>
                <a:cubicBezTo>
                  <a:pt x="2321" y="835"/>
                  <a:pt x="1634" y="276"/>
                  <a:pt x="1424" y="138"/>
                </a:cubicBezTo>
                <a:cubicBezTo>
                  <a:pt x="1214" y="0"/>
                  <a:pt x="992" y="67"/>
                  <a:pt x="857" y="14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5334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6858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6438900" y="44116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cxnSp>
        <p:nvCxnSpPr>
          <p:cNvPr id="4110" name="AutoShape 15"/>
          <p:cNvCxnSpPr>
            <a:cxnSpLocks noChangeShapeType="1"/>
            <a:stCxn id="4109" idx="3"/>
            <a:endCxn id="4107" idx="0"/>
          </p:cNvCxnSpPr>
          <p:nvPr/>
        </p:nvCxnSpPr>
        <p:spPr bwMode="auto">
          <a:xfrm flipH="1">
            <a:off x="582930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11" name="AutoShape 16"/>
          <p:cNvCxnSpPr>
            <a:cxnSpLocks noChangeShapeType="1"/>
            <a:stCxn id="4109" idx="5"/>
            <a:endCxn id="4108" idx="0"/>
          </p:cNvCxnSpPr>
          <p:nvPr/>
        </p:nvCxnSpPr>
        <p:spPr bwMode="auto">
          <a:xfrm>
            <a:off x="669925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112" name="Rectangle 22"/>
          <p:cNvSpPr>
            <a:spLocks noChangeArrowheads="1"/>
          </p:cNvSpPr>
          <p:nvPr/>
        </p:nvSpPr>
        <p:spPr bwMode="auto">
          <a:xfrm>
            <a:off x="6161088" y="4872038"/>
            <a:ext cx="9255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2</a:t>
            </a:r>
            <a:r>
              <a:rPr lang="en-US" b="1" i="1" baseline="30000">
                <a:latin typeface="Times New Roman" pitchFamily="18" charset="0"/>
              </a:rPr>
              <a:t>i</a:t>
            </a:r>
            <a:r>
              <a:rPr lang="en-US" baseline="30000">
                <a:latin typeface="Symbol" pitchFamily="18" charset="2"/>
              </a:rPr>
              <a:t>+</a:t>
            </a:r>
            <a:r>
              <a:rPr lang="en-US" baseline="30000">
                <a:latin typeface="Times New Roman" pitchFamily="18" charset="0"/>
              </a:rPr>
              <a:t>1</a:t>
            </a:r>
            <a:r>
              <a:rPr lang="en-US">
                <a:latin typeface="Symbol" pitchFamily="18" charset="2"/>
              </a:rPr>
              <a:t>-</a:t>
            </a:r>
            <a:r>
              <a:rPr lang="en-US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4098" name="Object 25"/>
          <p:cNvGraphicFramePr>
            <a:graphicFrameLocks noChangeAspect="1"/>
          </p:cNvGraphicFramePr>
          <p:nvPr/>
        </p:nvGraphicFramePr>
        <p:xfrm>
          <a:off x="7391400" y="490538"/>
          <a:ext cx="1371600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0" name="Clip" r:id="rId4" imgW="1744675" imgH="1584655" progId="">
                  <p:embed/>
                </p:oleObj>
              </mc:Choice>
              <mc:Fallback>
                <p:oleObj name="Clip" r:id="rId4" imgW="1744675" imgH="1584655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90538"/>
                        <a:ext cx="1371600" cy="124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Date Placeholder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824CED-66CC-42C1-96B0-E569CCD70C9F}" type="slidenum">
              <a:rPr lang="en-US"/>
              <a:pPr/>
              <a:t>47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61" name="Oval 85"/>
          <p:cNvSpPr>
            <a:spLocks noChangeArrowheads="1"/>
          </p:cNvSpPr>
          <p:nvPr/>
        </p:nvSpPr>
        <p:spPr bwMode="auto">
          <a:xfrm>
            <a:off x="2479675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62" name="AutoShape 86"/>
          <p:cNvCxnSpPr>
            <a:cxnSpLocks noChangeShapeType="1"/>
            <a:stCxn id="19461" idx="3"/>
            <a:endCxn id="19464" idx="7"/>
          </p:cNvCxnSpPr>
          <p:nvPr/>
        </p:nvCxnSpPr>
        <p:spPr bwMode="auto">
          <a:xfrm flipH="1">
            <a:off x="1663700" y="2346325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63" name="AutoShape 87"/>
          <p:cNvCxnSpPr>
            <a:cxnSpLocks noChangeShapeType="1"/>
            <a:stCxn id="19469" idx="1"/>
            <a:endCxn id="19461" idx="5"/>
          </p:cNvCxnSpPr>
          <p:nvPr/>
        </p:nvCxnSpPr>
        <p:spPr bwMode="auto">
          <a:xfrm flipH="1" flipV="1">
            <a:off x="2724150" y="2346325"/>
            <a:ext cx="857250" cy="2555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64" name="Oval 89"/>
          <p:cNvSpPr>
            <a:spLocks noChangeArrowheads="1"/>
          </p:cNvSpPr>
          <p:nvPr/>
        </p:nvSpPr>
        <p:spPr bwMode="auto">
          <a:xfrm>
            <a:off x="1420813" y="2559050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65" name="Oval 90"/>
          <p:cNvSpPr>
            <a:spLocks noChangeArrowheads="1"/>
          </p:cNvSpPr>
          <p:nvPr/>
        </p:nvSpPr>
        <p:spPr bwMode="auto">
          <a:xfrm>
            <a:off x="1943100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cxnSp>
        <p:nvCxnSpPr>
          <p:cNvPr id="19466" name="AutoShape 95"/>
          <p:cNvCxnSpPr>
            <a:cxnSpLocks noChangeShapeType="1"/>
            <a:stCxn id="19468" idx="7"/>
            <a:endCxn id="19464" idx="3"/>
          </p:cNvCxnSpPr>
          <p:nvPr/>
        </p:nvCxnSpPr>
        <p:spPr bwMode="auto">
          <a:xfrm flipV="1">
            <a:off x="1141413" y="28035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67" name="AutoShape 96"/>
          <p:cNvCxnSpPr>
            <a:cxnSpLocks noChangeShapeType="1"/>
            <a:stCxn id="19465" idx="1"/>
            <a:endCxn id="19464" idx="5"/>
          </p:cNvCxnSpPr>
          <p:nvPr/>
        </p:nvCxnSpPr>
        <p:spPr bwMode="auto">
          <a:xfrm flipH="1" flipV="1">
            <a:off x="1663700" y="28035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68" name="Oval 97"/>
          <p:cNvSpPr>
            <a:spLocks noChangeArrowheads="1"/>
          </p:cNvSpPr>
          <p:nvPr/>
        </p:nvSpPr>
        <p:spPr bwMode="auto">
          <a:xfrm>
            <a:off x="898525" y="30146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19469" name="Oval 103"/>
          <p:cNvSpPr>
            <a:spLocks noChangeArrowheads="1"/>
          </p:cNvSpPr>
          <p:nvPr/>
        </p:nvSpPr>
        <p:spPr bwMode="auto">
          <a:xfrm>
            <a:off x="3540125" y="25606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70" name="Oval 104"/>
          <p:cNvSpPr>
            <a:spLocks noChangeArrowheads="1"/>
          </p:cNvSpPr>
          <p:nvPr/>
        </p:nvSpPr>
        <p:spPr bwMode="auto">
          <a:xfrm>
            <a:off x="4062413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19471" name="AutoShape 109"/>
          <p:cNvCxnSpPr>
            <a:cxnSpLocks noChangeShapeType="1"/>
            <a:stCxn id="19473" idx="7"/>
            <a:endCxn id="19469" idx="3"/>
          </p:cNvCxnSpPr>
          <p:nvPr/>
        </p:nvCxnSpPr>
        <p:spPr bwMode="auto">
          <a:xfrm flipV="1">
            <a:off x="3260725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72" name="AutoShape 110"/>
          <p:cNvCxnSpPr>
            <a:cxnSpLocks noChangeShapeType="1"/>
            <a:stCxn id="19470" idx="1"/>
            <a:endCxn id="19469" idx="5"/>
          </p:cNvCxnSpPr>
          <p:nvPr/>
        </p:nvCxnSpPr>
        <p:spPr bwMode="auto">
          <a:xfrm flipH="1" flipV="1">
            <a:off x="3783013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73" name="Oval 111"/>
          <p:cNvSpPr>
            <a:spLocks noChangeArrowheads="1"/>
          </p:cNvSpPr>
          <p:nvPr/>
        </p:nvSpPr>
        <p:spPr bwMode="auto">
          <a:xfrm>
            <a:off x="3017838" y="30162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9474" name="Oval 116"/>
          <p:cNvSpPr>
            <a:spLocks noChangeArrowheads="1"/>
          </p:cNvSpPr>
          <p:nvPr/>
        </p:nvSpPr>
        <p:spPr bwMode="auto">
          <a:xfrm>
            <a:off x="4598988" y="1676400"/>
            <a:ext cx="287337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75" name="AutoShape 117"/>
          <p:cNvCxnSpPr>
            <a:cxnSpLocks noChangeShapeType="1"/>
            <a:stCxn id="19474" idx="5"/>
            <a:endCxn id="19477" idx="1"/>
          </p:cNvCxnSpPr>
          <p:nvPr/>
        </p:nvCxnSpPr>
        <p:spPr bwMode="auto">
          <a:xfrm>
            <a:off x="4843463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76" name="AutoShape 118"/>
          <p:cNvCxnSpPr>
            <a:cxnSpLocks noChangeShapeType="1"/>
            <a:stCxn id="19474" idx="3"/>
            <a:endCxn id="19461" idx="7"/>
          </p:cNvCxnSpPr>
          <p:nvPr/>
        </p:nvCxnSpPr>
        <p:spPr bwMode="auto">
          <a:xfrm flipH="1">
            <a:off x="2724150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77" name="Oval 119"/>
          <p:cNvSpPr>
            <a:spLocks noChangeArrowheads="1"/>
          </p:cNvSpPr>
          <p:nvPr/>
        </p:nvSpPr>
        <p:spPr bwMode="auto">
          <a:xfrm>
            <a:off x="6719888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78" name="AutoShape 120"/>
          <p:cNvCxnSpPr>
            <a:cxnSpLocks noChangeShapeType="1"/>
            <a:stCxn id="19477" idx="3"/>
            <a:endCxn id="19480" idx="7"/>
          </p:cNvCxnSpPr>
          <p:nvPr/>
        </p:nvCxnSpPr>
        <p:spPr bwMode="auto">
          <a:xfrm flipH="1">
            <a:off x="5903913" y="2347913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79" name="AutoShape 121"/>
          <p:cNvCxnSpPr>
            <a:cxnSpLocks noChangeShapeType="1"/>
            <a:stCxn id="19485" idx="1"/>
            <a:endCxn id="19477" idx="5"/>
          </p:cNvCxnSpPr>
          <p:nvPr/>
        </p:nvCxnSpPr>
        <p:spPr bwMode="auto">
          <a:xfrm flipH="1" flipV="1">
            <a:off x="6964363" y="2347913"/>
            <a:ext cx="857250" cy="2555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80" name="Oval 123"/>
          <p:cNvSpPr>
            <a:spLocks noChangeArrowheads="1"/>
          </p:cNvSpPr>
          <p:nvPr/>
        </p:nvSpPr>
        <p:spPr bwMode="auto">
          <a:xfrm>
            <a:off x="5661025" y="25606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81" name="Oval 124"/>
          <p:cNvSpPr>
            <a:spLocks noChangeArrowheads="1"/>
          </p:cNvSpPr>
          <p:nvPr/>
        </p:nvSpPr>
        <p:spPr bwMode="auto">
          <a:xfrm>
            <a:off x="6183313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9482" name="AutoShape 129"/>
          <p:cNvCxnSpPr>
            <a:cxnSpLocks noChangeShapeType="1"/>
            <a:stCxn id="19484" idx="7"/>
            <a:endCxn id="19480" idx="3"/>
          </p:cNvCxnSpPr>
          <p:nvPr/>
        </p:nvCxnSpPr>
        <p:spPr bwMode="auto">
          <a:xfrm flipV="1">
            <a:off x="5381625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83" name="AutoShape 130"/>
          <p:cNvCxnSpPr>
            <a:cxnSpLocks noChangeShapeType="1"/>
            <a:stCxn id="19481" idx="1"/>
            <a:endCxn id="19480" idx="5"/>
          </p:cNvCxnSpPr>
          <p:nvPr/>
        </p:nvCxnSpPr>
        <p:spPr bwMode="auto">
          <a:xfrm flipH="1" flipV="1">
            <a:off x="5903913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84" name="Oval 131"/>
          <p:cNvSpPr>
            <a:spLocks noChangeArrowheads="1"/>
          </p:cNvSpPr>
          <p:nvPr/>
        </p:nvSpPr>
        <p:spPr bwMode="auto">
          <a:xfrm>
            <a:off x="5138738" y="30162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9485" name="Oval 137"/>
          <p:cNvSpPr>
            <a:spLocks noChangeArrowheads="1"/>
          </p:cNvSpPr>
          <p:nvPr/>
        </p:nvSpPr>
        <p:spPr bwMode="auto">
          <a:xfrm>
            <a:off x="7780338" y="2562225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86" name="Oval 138"/>
          <p:cNvSpPr>
            <a:spLocks noChangeArrowheads="1"/>
          </p:cNvSpPr>
          <p:nvPr/>
        </p:nvSpPr>
        <p:spPr bwMode="auto">
          <a:xfrm>
            <a:off x="8302625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19487" name="AutoShape 143"/>
          <p:cNvCxnSpPr>
            <a:cxnSpLocks noChangeShapeType="1"/>
            <a:stCxn id="19489" idx="7"/>
            <a:endCxn id="19485" idx="3"/>
          </p:cNvCxnSpPr>
          <p:nvPr/>
        </p:nvCxnSpPr>
        <p:spPr bwMode="auto">
          <a:xfrm flipV="1">
            <a:off x="7500938" y="28067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88" name="AutoShape 144"/>
          <p:cNvCxnSpPr>
            <a:cxnSpLocks noChangeShapeType="1"/>
            <a:stCxn id="19486" idx="1"/>
            <a:endCxn id="19485" idx="5"/>
          </p:cNvCxnSpPr>
          <p:nvPr/>
        </p:nvCxnSpPr>
        <p:spPr bwMode="auto">
          <a:xfrm flipH="1" flipV="1">
            <a:off x="8023225" y="28067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89" name="Oval 145"/>
          <p:cNvSpPr>
            <a:spLocks noChangeArrowheads="1"/>
          </p:cNvSpPr>
          <p:nvPr/>
        </p:nvSpPr>
        <p:spPr bwMode="auto">
          <a:xfrm>
            <a:off x="7258050" y="30178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19490" name="Oval 150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91" name="AutoShape 151"/>
          <p:cNvCxnSpPr>
            <a:cxnSpLocks noChangeShapeType="1"/>
            <a:stCxn id="19490" idx="3"/>
            <a:endCxn id="19493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92" name="AutoShape 152"/>
          <p:cNvCxnSpPr>
            <a:cxnSpLocks noChangeShapeType="1"/>
            <a:stCxn id="19498" idx="1"/>
            <a:endCxn id="19490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93" name="Oval 153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sp>
        <p:nvSpPr>
          <p:cNvPr id="19494" name="Oval 154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cxnSp>
        <p:nvCxnSpPr>
          <p:cNvPr id="19495" name="AutoShape 159"/>
          <p:cNvCxnSpPr>
            <a:cxnSpLocks noChangeShapeType="1"/>
            <a:stCxn id="19497" idx="7"/>
            <a:endCxn id="19493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96" name="AutoShape 160"/>
          <p:cNvCxnSpPr>
            <a:cxnSpLocks noChangeShapeType="1"/>
            <a:stCxn id="19494" idx="1"/>
            <a:endCxn id="19493" idx="5"/>
          </p:cNvCxnSpPr>
          <p:nvPr/>
        </p:nvCxnSpPr>
        <p:spPr bwMode="auto">
          <a:xfrm flipH="1" flipV="1">
            <a:off x="1636713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497" name="Oval 161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19498" name="Oval 166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9499" name="Oval 167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19500" name="AutoShape 172"/>
          <p:cNvCxnSpPr>
            <a:cxnSpLocks noChangeShapeType="1"/>
            <a:stCxn id="19502" idx="7"/>
            <a:endCxn id="19498" idx="3"/>
          </p:cNvCxnSpPr>
          <p:nvPr/>
        </p:nvCxnSpPr>
        <p:spPr bwMode="auto">
          <a:xfrm flipV="1">
            <a:off x="32337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01" name="AutoShape 173"/>
          <p:cNvCxnSpPr>
            <a:cxnSpLocks noChangeShapeType="1"/>
            <a:stCxn id="19499" idx="1"/>
            <a:endCxn id="19498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502" name="Oval 174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9503" name="Oval 179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504" name="AutoShape 180"/>
          <p:cNvCxnSpPr>
            <a:cxnSpLocks noChangeShapeType="1"/>
            <a:stCxn id="19503" idx="5"/>
            <a:endCxn id="19506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505" name="AutoShape 181"/>
          <p:cNvCxnSpPr>
            <a:cxnSpLocks noChangeShapeType="1"/>
            <a:stCxn id="19503" idx="3"/>
            <a:endCxn id="19490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506" name="Oval 182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507" name="AutoShape 183"/>
          <p:cNvCxnSpPr>
            <a:cxnSpLocks noChangeShapeType="1"/>
            <a:stCxn id="19506" idx="3"/>
            <a:endCxn id="19509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508" name="AutoShape 184"/>
          <p:cNvCxnSpPr>
            <a:cxnSpLocks noChangeShapeType="1"/>
            <a:stCxn id="19514" idx="1"/>
            <a:endCxn id="19506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509" name="Oval 185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19510" name="Oval 186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9511" name="AutoShape 191"/>
          <p:cNvCxnSpPr>
            <a:cxnSpLocks noChangeShapeType="1"/>
            <a:stCxn id="19513" idx="7"/>
            <a:endCxn id="19509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12" name="AutoShape 192"/>
          <p:cNvCxnSpPr>
            <a:cxnSpLocks noChangeShapeType="1"/>
            <a:stCxn id="19510" idx="1"/>
            <a:endCxn id="19509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513" name="Oval 193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9514" name="Oval 198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19515" name="Oval 199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19516" name="AutoShape 204"/>
          <p:cNvCxnSpPr>
            <a:cxnSpLocks noChangeShapeType="1"/>
            <a:stCxn id="19518" idx="7"/>
            <a:endCxn id="19514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17" name="AutoShape 205"/>
          <p:cNvCxnSpPr>
            <a:cxnSpLocks noChangeShapeType="1"/>
            <a:stCxn id="19515" idx="1"/>
            <a:endCxn id="19514" idx="5"/>
          </p:cNvCxnSpPr>
          <p:nvPr/>
        </p:nvCxnSpPr>
        <p:spPr bwMode="auto">
          <a:xfrm flipH="1" flipV="1">
            <a:off x="7996238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518" name="Oval 206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19519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A6D42C-D050-424C-B55F-88E1735AC742}" type="slidenum">
              <a:rPr lang="en-US"/>
              <a:pPr/>
              <a:t>48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(contd.)</a:t>
            </a:r>
          </a:p>
        </p:txBody>
      </p:sp>
      <p:sp>
        <p:nvSpPr>
          <p:cNvPr id="20485" name="Oval 4"/>
          <p:cNvSpPr>
            <a:spLocks noChangeArrowheads="1"/>
          </p:cNvSpPr>
          <p:nvPr/>
        </p:nvSpPr>
        <p:spPr bwMode="auto">
          <a:xfrm>
            <a:off x="2528888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486" name="AutoShape 5"/>
          <p:cNvCxnSpPr>
            <a:cxnSpLocks noChangeShapeType="1"/>
            <a:stCxn id="20485" idx="3"/>
            <a:endCxn id="20488" idx="7"/>
          </p:cNvCxnSpPr>
          <p:nvPr/>
        </p:nvCxnSpPr>
        <p:spPr bwMode="auto">
          <a:xfrm flipH="1">
            <a:off x="1712913" y="23463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487" name="AutoShape 6"/>
          <p:cNvCxnSpPr>
            <a:cxnSpLocks noChangeShapeType="1"/>
            <a:stCxn id="20493" idx="1"/>
            <a:endCxn id="20485" idx="5"/>
          </p:cNvCxnSpPr>
          <p:nvPr/>
        </p:nvCxnSpPr>
        <p:spPr bwMode="auto">
          <a:xfrm flipH="1" flipV="1">
            <a:off x="2773363" y="23463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1470025" y="25590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19923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cxnSp>
        <p:nvCxnSpPr>
          <p:cNvPr id="20490" name="AutoShape 13"/>
          <p:cNvCxnSpPr>
            <a:cxnSpLocks noChangeShapeType="1"/>
            <a:stCxn id="20492" idx="7"/>
            <a:endCxn id="20488" idx="3"/>
          </p:cNvCxnSpPr>
          <p:nvPr/>
        </p:nvCxnSpPr>
        <p:spPr bwMode="auto">
          <a:xfrm flipV="1">
            <a:off x="1190625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1" name="AutoShape 14"/>
          <p:cNvCxnSpPr>
            <a:cxnSpLocks noChangeShapeType="1"/>
            <a:stCxn id="20489" idx="1"/>
            <a:endCxn id="20488" idx="5"/>
          </p:cNvCxnSpPr>
          <p:nvPr/>
        </p:nvCxnSpPr>
        <p:spPr bwMode="auto">
          <a:xfrm flipH="1" flipV="1">
            <a:off x="1712913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2" name="Oval 15"/>
          <p:cNvSpPr>
            <a:spLocks noChangeArrowheads="1"/>
          </p:cNvSpPr>
          <p:nvPr/>
        </p:nvSpPr>
        <p:spPr bwMode="auto">
          <a:xfrm>
            <a:off x="9477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0493" name="Oval 20"/>
          <p:cNvSpPr>
            <a:spLocks noChangeArrowheads="1"/>
          </p:cNvSpPr>
          <p:nvPr/>
        </p:nvSpPr>
        <p:spPr bwMode="auto">
          <a:xfrm>
            <a:off x="35893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0494" name="Oval 21"/>
          <p:cNvSpPr>
            <a:spLocks noChangeArrowheads="1"/>
          </p:cNvSpPr>
          <p:nvPr/>
        </p:nvSpPr>
        <p:spPr bwMode="auto">
          <a:xfrm>
            <a:off x="41116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0495" name="AutoShape 26"/>
          <p:cNvCxnSpPr>
            <a:cxnSpLocks noChangeShapeType="1"/>
            <a:stCxn id="20497" idx="7"/>
            <a:endCxn id="20493" idx="3"/>
          </p:cNvCxnSpPr>
          <p:nvPr/>
        </p:nvCxnSpPr>
        <p:spPr bwMode="auto">
          <a:xfrm flipV="1">
            <a:off x="33099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6" name="AutoShape 27"/>
          <p:cNvCxnSpPr>
            <a:cxnSpLocks noChangeShapeType="1"/>
            <a:stCxn id="20494" idx="1"/>
            <a:endCxn id="20493" idx="5"/>
          </p:cNvCxnSpPr>
          <p:nvPr/>
        </p:nvCxnSpPr>
        <p:spPr bwMode="auto">
          <a:xfrm flipH="1" flipV="1">
            <a:off x="38322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7" name="Oval 28"/>
          <p:cNvSpPr>
            <a:spLocks noChangeArrowheads="1"/>
          </p:cNvSpPr>
          <p:nvPr/>
        </p:nvSpPr>
        <p:spPr bwMode="auto">
          <a:xfrm>
            <a:off x="30670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0498" name="Oval 33"/>
          <p:cNvSpPr>
            <a:spLocks noChangeArrowheads="1"/>
          </p:cNvSpPr>
          <p:nvPr/>
        </p:nvSpPr>
        <p:spPr bwMode="auto">
          <a:xfrm>
            <a:off x="46482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499" name="AutoShape 34"/>
          <p:cNvCxnSpPr>
            <a:cxnSpLocks noChangeShapeType="1"/>
            <a:stCxn id="20498" idx="5"/>
            <a:endCxn id="20501" idx="1"/>
          </p:cNvCxnSpPr>
          <p:nvPr/>
        </p:nvCxnSpPr>
        <p:spPr bwMode="auto">
          <a:xfrm>
            <a:off x="4892675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00" name="AutoShape 35"/>
          <p:cNvCxnSpPr>
            <a:cxnSpLocks noChangeShapeType="1"/>
            <a:stCxn id="20498" idx="3"/>
            <a:endCxn id="20485" idx="7"/>
          </p:cNvCxnSpPr>
          <p:nvPr/>
        </p:nvCxnSpPr>
        <p:spPr bwMode="auto">
          <a:xfrm flipH="1">
            <a:off x="2773363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01" name="Oval 36"/>
          <p:cNvSpPr>
            <a:spLocks noChangeArrowheads="1"/>
          </p:cNvSpPr>
          <p:nvPr/>
        </p:nvSpPr>
        <p:spPr bwMode="auto">
          <a:xfrm>
            <a:off x="6769100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02" name="AutoShape 37"/>
          <p:cNvCxnSpPr>
            <a:cxnSpLocks noChangeShapeType="1"/>
            <a:stCxn id="20501" idx="3"/>
            <a:endCxn id="20504" idx="7"/>
          </p:cNvCxnSpPr>
          <p:nvPr/>
        </p:nvCxnSpPr>
        <p:spPr bwMode="auto">
          <a:xfrm flipH="1">
            <a:off x="5953125" y="23479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03" name="AutoShape 38"/>
          <p:cNvCxnSpPr>
            <a:cxnSpLocks noChangeShapeType="1"/>
            <a:stCxn id="20509" idx="1"/>
            <a:endCxn id="20501" idx="5"/>
          </p:cNvCxnSpPr>
          <p:nvPr/>
        </p:nvCxnSpPr>
        <p:spPr bwMode="auto">
          <a:xfrm flipH="1" flipV="1">
            <a:off x="7013575" y="23479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04" name="Oval 39"/>
          <p:cNvSpPr>
            <a:spLocks noChangeArrowheads="1"/>
          </p:cNvSpPr>
          <p:nvPr/>
        </p:nvSpPr>
        <p:spPr bwMode="auto">
          <a:xfrm>
            <a:off x="57102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0505" name="Oval 40"/>
          <p:cNvSpPr>
            <a:spLocks noChangeArrowheads="1"/>
          </p:cNvSpPr>
          <p:nvPr/>
        </p:nvSpPr>
        <p:spPr bwMode="auto">
          <a:xfrm>
            <a:off x="62325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0506" name="AutoShape 45"/>
          <p:cNvCxnSpPr>
            <a:cxnSpLocks noChangeShapeType="1"/>
            <a:stCxn id="20508" idx="7"/>
            <a:endCxn id="20504" idx="3"/>
          </p:cNvCxnSpPr>
          <p:nvPr/>
        </p:nvCxnSpPr>
        <p:spPr bwMode="auto">
          <a:xfrm flipV="1">
            <a:off x="54308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7" name="AutoShape 46"/>
          <p:cNvCxnSpPr>
            <a:cxnSpLocks noChangeShapeType="1"/>
            <a:stCxn id="20505" idx="1"/>
            <a:endCxn id="20504" idx="5"/>
          </p:cNvCxnSpPr>
          <p:nvPr/>
        </p:nvCxnSpPr>
        <p:spPr bwMode="auto">
          <a:xfrm flipH="1" flipV="1">
            <a:off x="59531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08" name="Oval 47"/>
          <p:cNvSpPr>
            <a:spLocks noChangeArrowheads="1"/>
          </p:cNvSpPr>
          <p:nvPr/>
        </p:nvSpPr>
        <p:spPr bwMode="auto">
          <a:xfrm>
            <a:off x="51879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0509" name="Oval 52"/>
          <p:cNvSpPr>
            <a:spLocks noChangeArrowheads="1"/>
          </p:cNvSpPr>
          <p:nvPr/>
        </p:nvSpPr>
        <p:spPr bwMode="auto">
          <a:xfrm>
            <a:off x="7829550" y="25622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0510" name="Oval 53"/>
          <p:cNvSpPr>
            <a:spLocks noChangeArrowheads="1"/>
          </p:cNvSpPr>
          <p:nvPr/>
        </p:nvSpPr>
        <p:spPr bwMode="auto">
          <a:xfrm>
            <a:off x="83518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0511" name="AutoShape 58"/>
          <p:cNvCxnSpPr>
            <a:cxnSpLocks noChangeShapeType="1"/>
            <a:stCxn id="20513" idx="7"/>
            <a:endCxn id="20509" idx="3"/>
          </p:cNvCxnSpPr>
          <p:nvPr/>
        </p:nvCxnSpPr>
        <p:spPr bwMode="auto">
          <a:xfrm flipV="1">
            <a:off x="7550150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12" name="AutoShape 59"/>
          <p:cNvCxnSpPr>
            <a:cxnSpLocks noChangeShapeType="1"/>
            <a:stCxn id="20510" idx="1"/>
            <a:endCxn id="20509" idx="5"/>
          </p:cNvCxnSpPr>
          <p:nvPr/>
        </p:nvCxnSpPr>
        <p:spPr bwMode="auto">
          <a:xfrm flipH="1" flipV="1">
            <a:off x="8072438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13" name="Oval 60"/>
          <p:cNvSpPr>
            <a:spLocks noChangeArrowheads="1"/>
          </p:cNvSpPr>
          <p:nvPr/>
        </p:nvSpPr>
        <p:spPr bwMode="auto">
          <a:xfrm>
            <a:off x="73072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0514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15" name="AutoShape 66"/>
          <p:cNvCxnSpPr>
            <a:cxnSpLocks noChangeShapeType="1"/>
            <a:stCxn id="20514" idx="3"/>
            <a:endCxn id="20517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16" name="AutoShape 67"/>
          <p:cNvCxnSpPr>
            <a:cxnSpLocks noChangeShapeType="1"/>
            <a:stCxn id="20522" idx="1"/>
            <a:endCxn id="20514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17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0518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0519" name="AutoShape 74"/>
          <p:cNvCxnSpPr>
            <a:cxnSpLocks noChangeShapeType="1"/>
            <a:stCxn id="20521" idx="7"/>
            <a:endCxn id="20517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0" name="AutoShape 75"/>
          <p:cNvCxnSpPr>
            <a:cxnSpLocks noChangeShapeType="1"/>
            <a:stCxn id="20518" idx="1"/>
            <a:endCxn id="20517" idx="5"/>
          </p:cNvCxnSpPr>
          <p:nvPr/>
        </p:nvCxnSpPr>
        <p:spPr bwMode="auto">
          <a:xfrm flipH="1" flipV="1">
            <a:off x="1636713" y="5332413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0521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0522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0523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0524" name="AutoShape 87"/>
          <p:cNvCxnSpPr>
            <a:cxnSpLocks noChangeShapeType="1"/>
            <a:stCxn id="20526" idx="7"/>
            <a:endCxn id="20522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0525" name="AutoShape 88"/>
          <p:cNvCxnSpPr>
            <a:cxnSpLocks noChangeShapeType="1"/>
            <a:stCxn id="20523" idx="1"/>
            <a:endCxn id="20522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26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0527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28" name="AutoShape 95"/>
          <p:cNvCxnSpPr>
            <a:cxnSpLocks noChangeShapeType="1"/>
            <a:stCxn id="20527" idx="5"/>
            <a:endCxn id="20530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29" name="AutoShape 96"/>
          <p:cNvCxnSpPr>
            <a:cxnSpLocks noChangeShapeType="1"/>
            <a:stCxn id="20527" idx="3"/>
            <a:endCxn id="20514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30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31" name="AutoShape 98"/>
          <p:cNvCxnSpPr>
            <a:cxnSpLocks noChangeShapeType="1"/>
            <a:stCxn id="20530" idx="3"/>
            <a:endCxn id="20533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32" name="AutoShape 99"/>
          <p:cNvCxnSpPr>
            <a:cxnSpLocks noChangeShapeType="1"/>
            <a:stCxn id="20538" idx="1"/>
            <a:endCxn id="20530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33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0534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0535" name="AutoShape 106"/>
          <p:cNvCxnSpPr>
            <a:cxnSpLocks noChangeShapeType="1"/>
            <a:stCxn id="20537" idx="7"/>
            <a:endCxn id="20533" idx="3"/>
          </p:cNvCxnSpPr>
          <p:nvPr/>
        </p:nvCxnSpPr>
        <p:spPr bwMode="auto">
          <a:xfrm flipV="1">
            <a:off x="53546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0536" name="AutoShape 107"/>
          <p:cNvCxnSpPr>
            <a:cxnSpLocks noChangeShapeType="1"/>
            <a:stCxn id="20534" idx="1"/>
            <a:endCxn id="20533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37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0538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sp>
        <p:nvSpPr>
          <p:cNvPr id="20539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cxnSp>
        <p:nvCxnSpPr>
          <p:cNvPr id="20540" name="AutoShape 119"/>
          <p:cNvCxnSpPr>
            <a:cxnSpLocks noChangeShapeType="1"/>
            <a:stCxn id="20542" idx="7"/>
            <a:endCxn id="20538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41" name="AutoShape 120"/>
          <p:cNvCxnSpPr>
            <a:cxnSpLocks noChangeShapeType="1"/>
            <a:stCxn id="20539" idx="1"/>
            <a:endCxn id="20538" idx="5"/>
          </p:cNvCxnSpPr>
          <p:nvPr/>
        </p:nvCxnSpPr>
        <p:spPr bwMode="auto">
          <a:xfrm flipH="1" flipV="1">
            <a:off x="7996238" y="5335588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0542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0543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509CBB-69F0-4095-BAFF-3B5A05665ADC}" type="slidenum">
              <a:rPr lang="en-US"/>
              <a:pPr/>
              <a:t>49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(contd.)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21510" name="AutoShape 5"/>
          <p:cNvCxnSpPr>
            <a:cxnSpLocks noChangeShapeType="1"/>
            <a:stCxn id="21509" idx="3"/>
            <a:endCxn id="21512" idx="7"/>
          </p:cNvCxnSpPr>
          <p:nvPr/>
        </p:nvCxnSpPr>
        <p:spPr bwMode="auto">
          <a:xfrm flipH="1">
            <a:off x="1636713" y="23606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1" name="AutoShape 6"/>
          <p:cNvCxnSpPr>
            <a:cxnSpLocks noChangeShapeType="1"/>
            <a:stCxn id="21517" idx="1"/>
            <a:endCxn id="21509" idx="5"/>
          </p:cNvCxnSpPr>
          <p:nvPr/>
        </p:nvCxnSpPr>
        <p:spPr bwMode="auto">
          <a:xfrm flipH="1" flipV="1">
            <a:off x="2697163" y="2360613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1514" name="AutoShape 13"/>
          <p:cNvCxnSpPr>
            <a:cxnSpLocks noChangeShapeType="1"/>
            <a:stCxn id="21516" idx="7"/>
            <a:endCxn id="21512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5" name="AutoShape 14"/>
          <p:cNvCxnSpPr>
            <a:cxnSpLocks noChangeShapeType="1"/>
            <a:stCxn id="21513" idx="1"/>
            <a:endCxn id="21512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6" name="Oval 1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1517" name="Oval 2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1518" name="Oval 2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1519" name="AutoShape 26"/>
          <p:cNvCxnSpPr>
            <a:cxnSpLocks noChangeShapeType="1"/>
            <a:stCxn id="21521" idx="7"/>
            <a:endCxn id="21517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0" name="AutoShape 27"/>
          <p:cNvCxnSpPr>
            <a:cxnSpLocks noChangeShapeType="1"/>
            <a:stCxn id="21518" idx="1"/>
            <a:endCxn id="21517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1" name="Oval 2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1522" name="Oval 3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523" name="AutoShape 34"/>
          <p:cNvCxnSpPr>
            <a:cxnSpLocks noChangeShapeType="1"/>
            <a:stCxn id="21522" idx="5"/>
            <a:endCxn id="21525" idx="1"/>
          </p:cNvCxnSpPr>
          <p:nvPr/>
        </p:nvCxnSpPr>
        <p:spPr bwMode="auto">
          <a:xfrm>
            <a:off x="4816475" y="19192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1524" name="AutoShape 35"/>
          <p:cNvCxnSpPr>
            <a:cxnSpLocks noChangeShapeType="1"/>
            <a:stCxn id="21522" idx="3"/>
            <a:endCxn id="21509" idx="7"/>
          </p:cNvCxnSpPr>
          <p:nvPr/>
        </p:nvCxnSpPr>
        <p:spPr bwMode="auto">
          <a:xfrm flipH="1">
            <a:off x="2697163" y="19192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525" name="Oval 3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cxnSp>
        <p:nvCxnSpPr>
          <p:cNvPr id="21526" name="AutoShape 37"/>
          <p:cNvCxnSpPr>
            <a:cxnSpLocks noChangeShapeType="1"/>
            <a:stCxn id="21525" idx="3"/>
            <a:endCxn id="21528" idx="7"/>
          </p:cNvCxnSpPr>
          <p:nvPr/>
        </p:nvCxnSpPr>
        <p:spPr bwMode="auto">
          <a:xfrm flipH="1">
            <a:off x="5876925" y="2362200"/>
            <a:ext cx="857250" cy="2301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7" name="AutoShape 38"/>
          <p:cNvCxnSpPr>
            <a:cxnSpLocks noChangeShapeType="1"/>
            <a:stCxn id="21533" idx="1"/>
            <a:endCxn id="21525" idx="5"/>
          </p:cNvCxnSpPr>
          <p:nvPr/>
        </p:nvCxnSpPr>
        <p:spPr bwMode="auto">
          <a:xfrm flipH="1" flipV="1">
            <a:off x="6937375" y="23622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8" name="Oval 3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1529" name="Oval 4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1530" name="AutoShape 45"/>
          <p:cNvCxnSpPr>
            <a:cxnSpLocks noChangeShapeType="1"/>
            <a:stCxn id="21532" idx="7"/>
            <a:endCxn id="21528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1" name="AutoShape 46"/>
          <p:cNvCxnSpPr>
            <a:cxnSpLocks noChangeShapeType="1"/>
            <a:stCxn id="21529" idx="1"/>
            <a:endCxn id="21528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2" name="Oval 4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1533" name="Oval 5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sp>
        <p:nvSpPr>
          <p:cNvPr id="21534" name="Oval 5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cxnSp>
        <p:nvCxnSpPr>
          <p:cNvPr id="21535" name="AutoShape 58"/>
          <p:cNvCxnSpPr>
            <a:cxnSpLocks noChangeShapeType="1"/>
            <a:stCxn id="21537" idx="7"/>
            <a:endCxn id="21533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6" name="AutoShape 59"/>
          <p:cNvCxnSpPr>
            <a:cxnSpLocks noChangeShapeType="1"/>
            <a:stCxn id="21534" idx="1"/>
            <a:endCxn id="21533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7" name="Oval 6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1538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cxnSp>
        <p:nvCxnSpPr>
          <p:cNvPr id="21539" name="AutoShape 66"/>
          <p:cNvCxnSpPr>
            <a:cxnSpLocks noChangeShapeType="1"/>
            <a:stCxn id="21538" idx="3"/>
            <a:endCxn id="21541" idx="7"/>
          </p:cNvCxnSpPr>
          <p:nvPr/>
        </p:nvCxnSpPr>
        <p:spPr bwMode="auto">
          <a:xfrm flipH="1">
            <a:off x="1636713" y="48752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0" name="AutoShape 67"/>
          <p:cNvCxnSpPr>
            <a:cxnSpLocks noChangeShapeType="1"/>
            <a:stCxn id="21546" idx="1"/>
            <a:endCxn id="21538" idx="5"/>
          </p:cNvCxnSpPr>
          <p:nvPr/>
        </p:nvCxnSpPr>
        <p:spPr bwMode="auto">
          <a:xfrm flipH="1" flipV="1">
            <a:off x="2697163" y="48752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1541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1542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1543" name="AutoShape 74"/>
          <p:cNvCxnSpPr>
            <a:cxnSpLocks noChangeShapeType="1"/>
            <a:stCxn id="21545" idx="7"/>
            <a:endCxn id="21541" idx="3"/>
          </p:cNvCxnSpPr>
          <p:nvPr/>
        </p:nvCxnSpPr>
        <p:spPr bwMode="auto">
          <a:xfrm flipV="1">
            <a:off x="1114425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4" name="AutoShape 75"/>
          <p:cNvCxnSpPr>
            <a:cxnSpLocks noChangeShapeType="1"/>
            <a:stCxn id="21542" idx="1"/>
            <a:endCxn id="21541" idx="5"/>
          </p:cNvCxnSpPr>
          <p:nvPr/>
        </p:nvCxnSpPr>
        <p:spPr bwMode="auto">
          <a:xfrm flipH="1" flipV="1">
            <a:off x="1636713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5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1546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1547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1548" name="AutoShape 87"/>
          <p:cNvCxnSpPr>
            <a:cxnSpLocks noChangeShapeType="1"/>
            <a:stCxn id="21550" idx="7"/>
            <a:endCxn id="21546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1549" name="AutoShape 88"/>
          <p:cNvCxnSpPr>
            <a:cxnSpLocks noChangeShapeType="1"/>
            <a:stCxn id="21547" idx="1"/>
            <a:endCxn id="21546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50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1551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552" name="AutoShape 95"/>
          <p:cNvCxnSpPr>
            <a:cxnSpLocks noChangeShapeType="1"/>
            <a:stCxn id="21551" idx="5"/>
            <a:endCxn id="21554" idx="1"/>
          </p:cNvCxnSpPr>
          <p:nvPr/>
        </p:nvCxnSpPr>
        <p:spPr bwMode="auto">
          <a:xfrm>
            <a:off x="4816475" y="44338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1553" name="AutoShape 96"/>
          <p:cNvCxnSpPr>
            <a:cxnSpLocks noChangeShapeType="1"/>
            <a:stCxn id="21551" idx="3"/>
            <a:endCxn id="21538" idx="7"/>
          </p:cNvCxnSpPr>
          <p:nvPr/>
        </p:nvCxnSpPr>
        <p:spPr bwMode="auto">
          <a:xfrm flipH="1">
            <a:off x="2697163" y="44338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554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1555" name="AutoShape 98"/>
          <p:cNvCxnSpPr>
            <a:cxnSpLocks noChangeShapeType="1"/>
            <a:stCxn id="21554" idx="3"/>
            <a:endCxn id="21557" idx="7"/>
          </p:cNvCxnSpPr>
          <p:nvPr/>
        </p:nvCxnSpPr>
        <p:spPr bwMode="auto">
          <a:xfrm flipH="1">
            <a:off x="5876925" y="4876800"/>
            <a:ext cx="857250" cy="225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1556" name="AutoShape 99"/>
          <p:cNvCxnSpPr>
            <a:cxnSpLocks noChangeShapeType="1"/>
            <a:stCxn id="21562" idx="1"/>
            <a:endCxn id="21554" idx="5"/>
          </p:cNvCxnSpPr>
          <p:nvPr/>
        </p:nvCxnSpPr>
        <p:spPr bwMode="auto">
          <a:xfrm flipH="1" flipV="1">
            <a:off x="6937375" y="48768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57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21558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1559" name="AutoShape 106"/>
          <p:cNvCxnSpPr>
            <a:cxnSpLocks noChangeShapeType="1"/>
            <a:stCxn id="21561" idx="7"/>
            <a:endCxn id="21557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60" name="AutoShape 107"/>
          <p:cNvCxnSpPr>
            <a:cxnSpLocks noChangeShapeType="1"/>
            <a:stCxn id="21558" idx="1"/>
            <a:endCxn id="21557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1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1562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sp>
        <p:nvSpPr>
          <p:cNvPr id="21563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cxnSp>
        <p:nvCxnSpPr>
          <p:cNvPr id="21564" name="AutoShape 119"/>
          <p:cNvCxnSpPr>
            <a:cxnSpLocks noChangeShapeType="1"/>
            <a:stCxn id="21566" idx="7"/>
            <a:endCxn id="21562" idx="3"/>
          </p:cNvCxnSpPr>
          <p:nvPr/>
        </p:nvCxnSpPr>
        <p:spPr bwMode="auto">
          <a:xfrm flipV="1">
            <a:off x="7473950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65" name="AutoShape 120"/>
          <p:cNvCxnSpPr>
            <a:cxnSpLocks noChangeShapeType="1"/>
            <a:stCxn id="21563" idx="1"/>
            <a:endCxn id="21562" idx="5"/>
          </p:cNvCxnSpPr>
          <p:nvPr/>
        </p:nvCxnSpPr>
        <p:spPr bwMode="auto">
          <a:xfrm flipH="1" flipV="1">
            <a:off x="7996238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6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1567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74D21B1B-06FF-4D09-9F44-929ADFD5E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ED5618B2-9204-443F-91EE-50EEB31989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27" y="2075343"/>
            <a:ext cx="5153744" cy="20279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FD9-1775-466E-9A7E-12FF46FC8C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5022" y="4255699"/>
            <a:ext cx="3713953" cy="2602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69799-1484-4540-9712-C9ABF3C01DFA}" type="slidenum">
              <a:rPr lang="en-US"/>
              <a:pPr/>
              <a:t>50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(end)</a:t>
            </a:r>
          </a:p>
        </p:txBody>
      </p:sp>
      <p:sp>
        <p:nvSpPr>
          <p:cNvPr id="22533" name="Oval 6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cxnSp>
        <p:nvCxnSpPr>
          <p:cNvPr id="22534" name="AutoShape 65"/>
          <p:cNvCxnSpPr>
            <a:cxnSpLocks noChangeShapeType="1"/>
            <a:stCxn id="22533" idx="3"/>
            <a:endCxn id="22536" idx="7"/>
          </p:cNvCxnSpPr>
          <p:nvPr/>
        </p:nvCxnSpPr>
        <p:spPr bwMode="auto">
          <a:xfrm flipH="1">
            <a:off x="1636713" y="23558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5" name="AutoShape 66"/>
          <p:cNvCxnSpPr>
            <a:cxnSpLocks noChangeShapeType="1"/>
            <a:stCxn id="22541" idx="1"/>
            <a:endCxn id="22533" idx="5"/>
          </p:cNvCxnSpPr>
          <p:nvPr/>
        </p:nvCxnSpPr>
        <p:spPr bwMode="auto">
          <a:xfrm flipH="1" flipV="1">
            <a:off x="2697163" y="23558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6" name="Oval 6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2537" name="Oval 6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2538" name="AutoShape 73"/>
          <p:cNvCxnSpPr>
            <a:cxnSpLocks noChangeShapeType="1"/>
            <a:stCxn id="22540" idx="7"/>
            <a:endCxn id="22536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AutoShape 74"/>
          <p:cNvCxnSpPr>
            <a:cxnSpLocks noChangeShapeType="1"/>
            <a:stCxn id="22537" idx="1"/>
            <a:endCxn id="22536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0" name="Oval 7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2541" name="Oval 8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2542" name="Oval 8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2543" name="AutoShape 86"/>
          <p:cNvCxnSpPr>
            <a:cxnSpLocks noChangeShapeType="1"/>
            <a:stCxn id="22545" idx="7"/>
            <a:endCxn id="22541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4" name="AutoShape 87"/>
          <p:cNvCxnSpPr>
            <a:cxnSpLocks noChangeShapeType="1"/>
            <a:stCxn id="22542" idx="1"/>
            <a:endCxn id="22541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5" name="Oval 8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2546" name="Oval 9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  <p:cxnSp>
        <p:nvCxnSpPr>
          <p:cNvPr id="22547" name="AutoShape 94"/>
          <p:cNvCxnSpPr>
            <a:cxnSpLocks noChangeShapeType="1"/>
            <a:stCxn id="22546" idx="5"/>
            <a:endCxn id="22549" idx="1"/>
          </p:cNvCxnSpPr>
          <p:nvPr/>
        </p:nvCxnSpPr>
        <p:spPr bwMode="auto">
          <a:xfrm>
            <a:off x="4816475" y="19335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8" name="AutoShape 95"/>
          <p:cNvCxnSpPr>
            <a:cxnSpLocks noChangeShapeType="1"/>
            <a:stCxn id="22546" idx="3"/>
            <a:endCxn id="22533" idx="7"/>
          </p:cNvCxnSpPr>
          <p:nvPr/>
        </p:nvCxnSpPr>
        <p:spPr bwMode="auto">
          <a:xfrm flipH="1">
            <a:off x="2697163" y="1933575"/>
            <a:ext cx="1917700" cy="201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9" name="Oval 9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550" name="AutoShape 97"/>
          <p:cNvCxnSpPr>
            <a:cxnSpLocks noChangeShapeType="1"/>
            <a:stCxn id="22549" idx="3"/>
            <a:endCxn id="22552" idx="7"/>
          </p:cNvCxnSpPr>
          <p:nvPr/>
        </p:nvCxnSpPr>
        <p:spPr bwMode="auto">
          <a:xfrm flipH="1">
            <a:off x="5876925" y="23574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1" name="AutoShape 98"/>
          <p:cNvCxnSpPr>
            <a:cxnSpLocks noChangeShapeType="1"/>
            <a:stCxn id="22557" idx="1"/>
            <a:endCxn id="22549" idx="5"/>
          </p:cNvCxnSpPr>
          <p:nvPr/>
        </p:nvCxnSpPr>
        <p:spPr bwMode="auto">
          <a:xfrm flipH="1" flipV="1">
            <a:off x="6937375" y="23574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2" name="Oval 9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22553" name="Oval 10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2554" name="AutoShape 105"/>
          <p:cNvCxnSpPr>
            <a:cxnSpLocks noChangeShapeType="1"/>
            <a:stCxn id="22556" idx="7"/>
            <a:endCxn id="22552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5" name="AutoShape 106"/>
          <p:cNvCxnSpPr>
            <a:cxnSpLocks noChangeShapeType="1"/>
            <a:stCxn id="22553" idx="1"/>
            <a:endCxn id="22552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6" name="Oval 10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2557" name="Oval 11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sp>
        <p:nvSpPr>
          <p:cNvPr id="22558" name="Oval 11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cxnSp>
        <p:nvCxnSpPr>
          <p:cNvPr id="22559" name="AutoShape 118"/>
          <p:cNvCxnSpPr>
            <a:cxnSpLocks noChangeShapeType="1"/>
            <a:stCxn id="22561" idx="7"/>
            <a:endCxn id="22557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0" name="AutoShape 119"/>
          <p:cNvCxnSpPr>
            <a:cxnSpLocks noChangeShapeType="1"/>
            <a:stCxn id="22558" idx="1"/>
            <a:endCxn id="22557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1" name="Oval 12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2562" name="Oval 125"/>
          <p:cNvSpPr>
            <a:spLocks noChangeArrowheads="1"/>
          </p:cNvSpPr>
          <p:nvPr/>
        </p:nvSpPr>
        <p:spPr bwMode="auto">
          <a:xfrm>
            <a:off x="2452688" y="45418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22563" name="AutoShape 126"/>
          <p:cNvCxnSpPr>
            <a:cxnSpLocks noChangeShapeType="1"/>
            <a:stCxn id="22562" idx="3"/>
            <a:endCxn id="22565" idx="7"/>
          </p:cNvCxnSpPr>
          <p:nvPr/>
        </p:nvCxnSpPr>
        <p:spPr bwMode="auto">
          <a:xfrm flipH="1">
            <a:off x="1636713" y="47990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4" name="AutoShape 127"/>
          <p:cNvCxnSpPr>
            <a:cxnSpLocks noChangeShapeType="1"/>
            <a:stCxn id="22570" idx="1"/>
            <a:endCxn id="22562" idx="5"/>
          </p:cNvCxnSpPr>
          <p:nvPr/>
        </p:nvCxnSpPr>
        <p:spPr bwMode="auto">
          <a:xfrm flipH="1" flipV="1">
            <a:off x="2697163" y="47990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2565" name="Oval 128"/>
          <p:cNvSpPr>
            <a:spLocks noChangeArrowheads="1"/>
          </p:cNvSpPr>
          <p:nvPr/>
        </p:nvSpPr>
        <p:spPr bwMode="auto">
          <a:xfrm>
            <a:off x="1393825" y="49974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2566" name="Oval 129"/>
          <p:cNvSpPr>
            <a:spLocks noChangeArrowheads="1"/>
          </p:cNvSpPr>
          <p:nvPr/>
        </p:nvSpPr>
        <p:spPr bwMode="auto">
          <a:xfrm>
            <a:off x="1916113" y="54530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2567" name="AutoShape 134"/>
          <p:cNvCxnSpPr>
            <a:cxnSpLocks noChangeShapeType="1"/>
            <a:stCxn id="22569" idx="7"/>
            <a:endCxn id="22565" idx="3"/>
          </p:cNvCxnSpPr>
          <p:nvPr/>
        </p:nvCxnSpPr>
        <p:spPr bwMode="auto">
          <a:xfrm flipV="1">
            <a:off x="1114425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8" name="AutoShape 135"/>
          <p:cNvCxnSpPr>
            <a:cxnSpLocks noChangeShapeType="1"/>
            <a:stCxn id="22566" idx="1"/>
            <a:endCxn id="22565" idx="5"/>
          </p:cNvCxnSpPr>
          <p:nvPr/>
        </p:nvCxnSpPr>
        <p:spPr bwMode="auto">
          <a:xfrm flipH="1" flipV="1">
            <a:off x="1636713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9" name="Oval 136"/>
          <p:cNvSpPr>
            <a:spLocks noChangeArrowheads="1"/>
          </p:cNvSpPr>
          <p:nvPr/>
        </p:nvSpPr>
        <p:spPr bwMode="auto">
          <a:xfrm>
            <a:off x="871538" y="54530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2570" name="Oval 141"/>
          <p:cNvSpPr>
            <a:spLocks noChangeArrowheads="1"/>
          </p:cNvSpPr>
          <p:nvPr/>
        </p:nvSpPr>
        <p:spPr bwMode="auto">
          <a:xfrm>
            <a:off x="3513138" y="49990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2571" name="Oval 142"/>
          <p:cNvSpPr>
            <a:spLocks noChangeArrowheads="1"/>
          </p:cNvSpPr>
          <p:nvPr/>
        </p:nvSpPr>
        <p:spPr bwMode="auto">
          <a:xfrm>
            <a:off x="40354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2572" name="AutoShape 147"/>
          <p:cNvCxnSpPr>
            <a:cxnSpLocks noChangeShapeType="1"/>
            <a:stCxn id="22574" idx="7"/>
            <a:endCxn id="22570" idx="3"/>
          </p:cNvCxnSpPr>
          <p:nvPr/>
        </p:nvCxnSpPr>
        <p:spPr bwMode="auto">
          <a:xfrm flipV="1">
            <a:off x="3233738" y="52578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2573" name="AutoShape 148"/>
          <p:cNvCxnSpPr>
            <a:cxnSpLocks noChangeShapeType="1"/>
            <a:stCxn id="22571" idx="1"/>
            <a:endCxn id="22570" idx="5"/>
          </p:cNvCxnSpPr>
          <p:nvPr/>
        </p:nvCxnSpPr>
        <p:spPr bwMode="auto">
          <a:xfrm flipH="1" flipV="1">
            <a:off x="3756025" y="52578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74" name="Oval 149"/>
          <p:cNvSpPr>
            <a:spLocks noChangeArrowheads="1"/>
          </p:cNvSpPr>
          <p:nvPr/>
        </p:nvSpPr>
        <p:spPr bwMode="auto">
          <a:xfrm>
            <a:off x="2990850" y="5454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  <p:sp>
        <p:nvSpPr>
          <p:cNvPr id="22575" name="Oval 154"/>
          <p:cNvSpPr>
            <a:spLocks noChangeArrowheads="1"/>
          </p:cNvSpPr>
          <p:nvPr/>
        </p:nvSpPr>
        <p:spPr bwMode="auto">
          <a:xfrm>
            <a:off x="4572000" y="41148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cxnSp>
        <p:nvCxnSpPr>
          <p:cNvPr id="22576" name="AutoShape 155"/>
          <p:cNvCxnSpPr>
            <a:cxnSpLocks noChangeShapeType="1"/>
            <a:stCxn id="22575" idx="5"/>
            <a:endCxn id="22578" idx="1"/>
          </p:cNvCxnSpPr>
          <p:nvPr/>
        </p:nvCxnSpPr>
        <p:spPr bwMode="auto">
          <a:xfrm>
            <a:off x="4816475" y="43719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77" name="AutoShape 156"/>
          <p:cNvCxnSpPr>
            <a:cxnSpLocks noChangeShapeType="1"/>
            <a:stCxn id="22575" idx="3"/>
            <a:endCxn id="22562" idx="7"/>
          </p:cNvCxnSpPr>
          <p:nvPr/>
        </p:nvCxnSpPr>
        <p:spPr bwMode="auto">
          <a:xfrm flipH="1">
            <a:off x="2697163" y="4371975"/>
            <a:ext cx="1917700" cy="196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2578" name="Oval 157"/>
          <p:cNvSpPr>
            <a:spLocks noChangeArrowheads="1"/>
          </p:cNvSpPr>
          <p:nvPr/>
        </p:nvSpPr>
        <p:spPr bwMode="auto">
          <a:xfrm>
            <a:off x="6692900" y="45434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579" name="AutoShape 158"/>
          <p:cNvCxnSpPr>
            <a:cxnSpLocks noChangeShapeType="1"/>
            <a:stCxn id="22578" idx="3"/>
            <a:endCxn id="22581" idx="7"/>
          </p:cNvCxnSpPr>
          <p:nvPr/>
        </p:nvCxnSpPr>
        <p:spPr bwMode="auto">
          <a:xfrm flipH="1">
            <a:off x="5876925" y="47958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80" name="AutoShape 159"/>
          <p:cNvCxnSpPr>
            <a:cxnSpLocks noChangeShapeType="1"/>
            <a:stCxn id="22586" idx="1"/>
            <a:endCxn id="22578" idx="5"/>
          </p:cNvCxnSpPr>
          <p:nvPr/>
        </p:nvCxnSpPr>
        <p:spPr bwMode="auto">
          <a:xfrm flipH="1" flipV="1">
            <a:off x="6937375" y="47958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81" name="Oval 160"/>
          <p:cNvSpPr>
            <a:spLocks noChangeArrowheads="1"/>
          </p:cNvSpPr>
          <p:nvPr/>
        </p:nvSpPr>
        <p:spPr bwMode="auto">
          <a:xfrm>
            <a:off x="5634038" y="49990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22582" name="Oval 161"/>
          <p:cNvSpPr>
            <a:spLocks noChangeArrowheads="1"/>
          </p:cNvSpPr>
          <p:nvPr/>
        </p:nvSpPr>
        <p:spPr bwMode="auto">
          <a:xfrm>
            <a:off x="61563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2583" name="AutoShape 166"/>
          <p:cNvCxnSpPr>
            <a:cxnSpLocks noChangeShapeType="1"/>
            <a:stCxn id="22585" idx="7"/>
            <a:endCxn id="22581" idx="3"/>
          </p:cNvCxnSpPr>
          <p:nvPr/>
        </p:nvCxnSpPr>
        <p:spPr bwMode="auto">
          <a:xfrm flipV="1">
            <a:off x="5354638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84" name="AutoShape 167"/>
          <p:cNvCxnSpPr>
            <a:cxnSpLocks noChangeShapeType="1"/>
            <a:stCxn id="22582" idx="1"/>
            <a:endCxn id="22581" idx="5"/>
          </p:cNvCxnSpPr>
          <p:nvPr/>
        </p:nvCxnSpPr>
        <p:spPr bwMode="auto">
          <a:xfrm flipH="1" flipV="1">
            <a:off x="5876925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85" name="Oval 168"/>
          <p:cNvSpPr>
            <a:spLocks noChangeArrowheads="1"/>
          </p:cNvSpPr>
          <p:nvPr/>
        </p:nvSpPr>
        <p:spPr bwMode="auto">
          <a:xfrm>
            <a:off x="5111750" y="5454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2586" name="Oval 173"/>
          <p:cNvSpPr>
            <a:spLocks noChangeArrowheads="1"/>
          </p:cNvSpPr>
          <p:nvPr/>
        </p:nvSpPr>
        <p:spPr bwMode="auto">
          <a:xfrm>
            <a:off x="7753350" y="50006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sp>
        <p:nvSpPr>
          <p:cNvPr id="22587" name="Oval 174"/>
          <p:cNvSpPr>
            <a:spLocks noChangeArrowheads="1"/>
          </p:cNvSpPr>
          <p:nvPr/>
        </p:nvSpPr>
        <p:spPr bwMode="auto">
          <a:xfrm>
            <a:off x="8275638" y="54562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cxnSp>
        <p:nvCxnSpPr>
          <p:cNvPr id="22588" name="AutoShape 179"/>
          <p:cNvCxnSpPr>
            <a:cxnSpLocks noChangeShapeType="1"/>
            <a:stCxn id="22590" idx="7"/>
            <a:endCxn id="22586" idx="3"/>
          </p:cNvCxnSpPr>
          <p:nvPr/>
        </p:nvCxnSpPr>
        <p:spPr bwMode="auto">
          <a:xfrm flipV="1">
            <a:off x="7473950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89" name="AutoShape 180"/>
          <p:cNvCxnSpPr>
            <a:cxnSpLocks noChangeShapeType="1"/>
            <a:stCxn id="22587" idx="1"/>
            <a:endCxn id="22586" idx="5"/>
          </p:cNvCxnSpPr>
          <p:nvPr/>
        </p:nvCxnSpPr>
        <p:spPr bwMode="auto">
          <a:xfrm flipH="1" flipV="1">
            <a:off x="7996238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90" name="Oval 181"/>
          <p:cNvSpPr>
            <a:spLocks noChangeArrowheads="1"/>
          </p:cNvSpPr>
          <p:nvPr/>
        </p:nvSpPr>
        <p:spPr bwMode="auto">
          <a:xfrm>
            <a:off x="7231063" y="54562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2591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51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We are given two </a:t>
            </a:r>
            <a:r>
              <a:rPr lang="en-US" sz="2400" dirty="0" err="1"/>
              <a:t>two</a:t>
            </a:r>
            <a:r>
              <a:rPr lang="en-US" sz="2400" dirty="0"/>
              <a:t> heaps and a key </a:t>
            </a:r>
            <a:r>
              <a:rPr lang="en-US" sz="2400" b="1" i="1" dirty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dirty="0"/>
              <a:t>We create a new heap with the root node storing </a:t>
            </a:r>
            <a:r>
              <a:rPr lang="en-US" sz="2400" b="1" i="1" dirty="0">
                <a:latin typeface="Times New Roman" pitchFamily="18" charset="0"/>
              </a:rPr>
              <a:t>k</a:t>
            </a:r>
            <a:r>
              <a:rPr lang="en-US" sz="2400" dirty="0"/>
              <a:t> and with the two heaps as subtrees</a:t>
            </a:r>
          </a:p>
          <a:p>
            <a:pPr eaLnBrk="1" hangingPunct="1"/>
            <a:r>
              <a:rPr lang="en-US" sz="2400" dirty="0"/>
              <a:t>We perform </a:t>
            </a:r>
            <a:r>
              <a:rPr lang="en-US" sz="2400" dirty="0" err="1"/>
              <a:t>downheap</a:t>
            </a:r>
            <a:r>
              <a:rPr lang="en-US" sz="2400" dirty="0"/>
              <a:t> to restore the heap-order property 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46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47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48" name="AutoShape 14"/>
          <p:cNvCxnSpPr>
            <a:cxnSpLocks noChangeShapeType="1"/>
            <a:stCxn id="50" idx="7"/>
            <a:endCxn id="46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" name="AutoShape 15"/>
          <p:cNvCxnSpPr>
            <a:cxnSpLocks noChangeShapeType="1"/>
            <a:stCxn id="47" idx="1"/>
            <a:endCxn id="46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51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52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53" name="AutoShape 28"/>
          <p:cNvCxnSpPr>
            <a:cxnSpLocks noChangeShapeType="1"/>
            <a:stCxn id="55" idx="7"/>
            <a:endCxn id="51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" name="AutoShape 29"/>
          <p:cNvCxnSpPr>
            <a:cxnSpLocks noChangeShapeType="1"/>
            <a:stCxn id="52" idx="1"/>
            <a:endCxn id="51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52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We are given two </a:t>
            </a:r>
            <a:r>
              <a:rPr lang="en-US" sz="2400" dirty="0" err="1"/>
              <a:t>two</a:t>
            </a:r>
            <a:r>
              <a:rPr lang="en-US" sz="2400" dirty="0"/>
              <a:t> heaps and a key </a:t>
            </a:r>
            <a:r>
              <a:rPr lang="en-US" sz="2400" b="1" i="1" dirty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dirty="0"/>
              <a:t>We create a new heap with the root node storing </a:t>
            </a:r>
            <a:r>
              <a:rPr lang="en-US" sz="2400" b="1" i="1" dirty="0">
                <a:latin typeface="Times New Roman" pitchFamily="18" charset="0"/>
              </a:rPr>
              <a:t>k</a:t>
            </a:r>
            <a:r>
              <a:rPr lang="en-US" sz="2400" dirty="0"/>
              <a:t> and with the two heaps as subtrees</a:t>
            </a:r>
          </a:p>
          <a:p>
            <a:pPr eaLnBrk="1" hangingPunct="1"/>
            <a:r>
              <a:rPr lang="en-US" sz="2400" dirty="0"/>
              <a:t>We perform </a:t>
            </a:r>
            <a:r>
              <a:rPr lang="en-US" sz="2400" dirty="0" err="1"/>
              <a:t>downheap</a:t>
            </a:r>
            <a:r>
              <a:rPr lang="en-US" sz="2400" dirty="0"/>
              <a:t>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6781800" y="2514600"/>
            <a:ext cx="29848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k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53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We are given two </a:t>
            </a:r>
            <a:r>
              <a:rPr lang="en-US" sz="2400" dirty="0" err="1"/>
              <a:t>two</a:t>
            </a:r>
            <a:r>
              <a:rPr lang="en-US" sz="2400" dirty="0"/>
              <a:t> heaps and a key </a:t>
            </a:r>
            <a:r>
              <a:rPr lang="en-US" sz="2400" b="1" i="1" dirty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dirty="0"/>
              <a:t>We create a new heap with the root node storing </a:t>
            </a:r>
            <a:r>
              <a:rPr lang="en-US" sz="2400" b="1" i="1" dirty="0">
                <a:latin typeface="Times New Roman" pitchFamily="18" charset="0"/>
              </a:rPr>
              <a:t>k</a:t>
            </a:r>
            <a:r>
              <a:rPr lang="en-US" sz="2400" dirty="0"/>
              <a:t> and with the two heaps as subtrees</a:t>
            </a:r>
          </a:p>
          <a:p>
            <a:pPr eaLnBrk="1" hangingPunct="1"/>
            <a:r>
              <a:rPr lang="en-US" sz="2400" dirty="0"/>
              <a:t>We perform </a:t>
            </a:r>
            <a:r>
              <a:rPr lang="en-US" sz="2400" dirty="0" err="1"/>
              <a:t>downheap</a:t>
            </a:r>
            <a:r>
              <a:rPr lang="en-US" sz="2400" dirty="0"/>
              <a:t>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7</a:t>
            </a: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6781800" y="2514600"/>
            <a:ext cx="29848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k</a:t>
            </a: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6238098" y="4648200"/>
            <a:ext cx="84850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Merge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54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We are given two </a:t>
            </a:r>
            <a:r>
              <a:rPr lang="en-US" sz="2400" dirty="0" err="1"/>
              <a:t>two</a:t>
            </a:r>
            <a:r>
              <a:rPr lang="en-US" sz="2400" dirty="0"/>
              <a:t> heaps and a key </a:t>
            </a:r>
            <a:r>
              <a:rPr lang="en-US" sz="2400" b="1" i="1" dirty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dirty="0"/>
              <a:t>We create a new heap with the root node storing </a:t>
            </a:r>
            <a:r>
              <a:rPr lang="en-US" sz="2400" b="1" i="1" dirty="0">
                <a:latin typeface="Times New Roman" pitchFamily="18" charset="0"/>
              </a:rPr>
              <a:t>k</a:t>
            </a:r>
            <a:r>
              <a:rPr lang="en-US" sz="2400" dirty="0"/>
              <a:t> and with the two heaps as subtrees</a:t>
            </a:r>
          </a:p>
          <a:p>
            <a:pPr eaLnBrk="1" hangingPunct="1"/>
            <a:r>
              <a:rPr lang="en-US" sz="2400" dirty="0"/>
              <a:t>We perform </a:t>
            </a:r>
            <a:r>
              <a:rPr lang="en-US" sz="2400" dirty="0" err="1"/>
              <a:t>downheap</a:t>
            </a:r>
            <a:r>
              <a:rPr lang="en-US" sz="2400" dirty="0"/>
              <a:t>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7</a:t>
            </a: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236475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Downheap</a:t>
            </a:r>
            <a:r>
              <a:rPr lang="en-US" sz="2000" dirty="0"/>
              <a:t>/</a:t>
            </a:r>
            <a:r>
              <a:rPr lang="en-US" sz="2000" dirty="0" err="1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55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We are given two </a:t>
            </a:r>
            <a:r>
              <a:rPr lang="en-US" sz="2400" dirty="0" err="1"/>
              <a:t>two</a:t>
            </a:r>
            <a:r>
              <a:rPr lang="en-US" sz="2400" dirty="0"/>
              <a:t> heaps and a key </a:t>
            </a:r>
            <a:r>
              <a:rPr lang="en-US" sz="2400" b="1" i="1" dirty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dirty="0"/>
              <a:t>We create a new heap with the root node storing </a:t>
            </a:r>
            <a:r>
              <a:rPr lang="en-US" sz="2400" b="1" i="1" dirty="0">
                <a:latin typeface="Times New Roman" pitchFamily="18" charset="0"/>
              </a:rPr>
              <a:t>k</a:t>
            </a:r>
            <a:r>
              <a:rPr lang="en-US" sz="2400" dirty="0"/>
              <a:t> and with the two heaps as subtrees</a:t>
            </a:r>
          </a:p>
          <a:p>
            <a:pPr eaLnBrk="1" hangingPunct="1"/>
            <a:r>
              <a:rPr lang="en-US" sz="2400" dirty="0"/>
              <a:t>We perform </a:t>
            </a:r>
            <a:r>
              <a:rPr lang="en-US" sz="2400" dirty="0" err="1"/>
              <a:t>downheap</a:t>
            </a:r>
            <a:r>
              <a:rPr lang="en-US" sz="2400" dirty="0"/>
              <a:t>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sym typeface="Symbol" pitchFamily="18" charset="2"/>
              </a:rPr>
              <a:t>2</a:t>
            </a: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236475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Downheap</a:t>
            </a:r>
            <a:r>
              <a:rPr lang="en-US" sz="2000" dirty="0"/>
              <a:t>/</a:t>
            </a:r>
            <a:r>
              <a:rPr lang="en-US" sz="2000" dirty="0" err="1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We are given two </a:t>
            </a:r>
            <a:r>
              <a:rPr lang="en-US" sz="2400" dirty="0" err="1"/>
              <a:t>two</a:t>
            </a:r>
            <a:r>
              <a:rPr lang="en-US" sz="2400" dirty="0"/>
              <a:t> heaps and a key </a:t>
            </a:r>
            <a:r>
              <a:rPr lang="en-US" sz="2400" b="1" i="1" dirty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dirty="0"/>
              <a:t>We create a new heap with the root node storing </a:t>
            </a:r>
            <a:r>
              <a:rPr lang="en-US" sz="2400" b="1" i="1" dirty="0">
                <a:latin typeface="Times New Roman" pitchFamily="18" charset="0"/>
              </a:rPr>
              <a:t>k</a:t>
            </a:r>
            <a:r>
              <a:rPr lang="en-US" sz="2400" dirty="0"/>
              <a:t> and with the two heaps as subtrees</a:t>
            </a:r>
          </a:p>
          <a:p>
            <a:pPr eaLnBrk="1" hangingPunct="1"/>
            <a:r>
              <a:rPr lang="en-US" sz="2400" dirty="0"/>
              <a:t>We perform </a:t>
            </a:r>
            <a:r>
              <a:rPr lang="en-US" sz="2400" dirty="0" err="1"/>
              <a:t>downheap</a:t>
            </a:r>
            <a:r>
              <a:rPr lang="en-US" sz="2400" dirty="0"/>
              <a:t>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sym typeface="Symbol" pitchFamily="18" charset="2"/>
              </a:rPr>
              <a:t>2</a:t>
            </a: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236475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Downheap</a:t>
            </a:r>
            <a:r>
              <a:rPr lang="en-US" sz="2000" dirty="0"/>
              <a:t>/</a:t>
            </a:r>
            <a:r>
              <a:rPr lang="en-US" sz="2000" dirty="0" err="1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F029EA-3F0B-4FB0-94B5-BBDB680FE2F1}" type="slidenum">
              <a:rPr lang="en-US"/>
              <a:pPr/>
              <a:t>6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Heaps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heap is a complete binary tree.</a:t>
            </a:r>
          </a:p>
          <a:p>
            <a:pPr eaLnBrk="1" hangingPunct="1"/>
            <a:r>
              <a:rPr lang="en-US" dirty="0"/>
              <a:t>A heap is best implemented in sequential representation (using an array).</a:t>
            </a:r>
          </a:p>
          <a:p>
            <a:pPr lvl="2" eaLnBrk="1" hangingPunct="1"/>
            <a:r>
              <a:rPr lang="en-US" dirty="0"/>
              <a:t>The array is what’s stored in memory; the heap is only a conceptual representation.</a:t>
            </a:r>
          </a:p>
          <a:p>
            <a:pPr eaLnBrk="1" hangingPunct="1"/>
            <a:r>
              <a:rPr lang="en-US" dirty="0"/>
              <a:t>Two important uses of heaps are: </a:t>
            </a:r>
          </a:p>
          <a:p>
            <a:pPr lvl="1" eaLnBrk="1" hangingPunct="1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efficient implementation of priority queues</a:t>
            </a:r>
          </a:p>
          <a:p>
            <a:pPr lvl="1" eaLnBrk="1" hangingPunct="1"/>
            <a:r>
              <a:rPr lang="en-US" dirty="0"/>
              <a:t>(ii) sorting -- Heapsort.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6077-73DA-4A2E-B528-116F63932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914400"/>
          </a:xfrm>
        </p:spPr>
        <p:txBody>
          <a:bodyPr/>
          <a:lstStyle/>
          <a:p>
            <a:r>
              <a:rPr lang="en-US" sz="4000" dirty="0"/>
              <a:t>Efficient implementation of priority queues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F8442-3CAE-41BC-983F-860C430CE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Removal of the largest item is accomplished in fast O(1) time.</a:t>
            </a:r>
          </a:p>
          <a:p>
            <a:r>
              <a:rPr lang="en-US" sz="2400" dirty="0"/>
              <a:t> Insertion requires slow O(N) time, because an average of half the items in the array must be moved to insert the new one in order.</a:t>
            </a:r>
          </a:p>
          <a:p>
            <a:r>
              <a:rPr lang="en-US" sz="2400" dirty="0"/>
              <a:t>A heap is a kind of tree. It offers both insertion and deletion in O(</a:t>
            </a:r>
            <a:r>
              <a:rPr lang="en-US" sz="2400" dirty="0" err="1"/>
              <a:t>logN</a:t>
            </a:r>
            <a:r>
              <a:rPr lang="en-US" sz="2400" dirty="0"/>
              <a:t>) time.</a:t>
            </a:r>
          </a:p>
          <a:p>
            <a:pPr lvl="2"/>
            <a:r>
              <a:rPr lang="en-US" dirty="0"/>
              <a:t>It’s the method of choice for implementing priority queues where speed is important and there will be many insertions.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C72CA-69A0-4D18-93E0-16B87746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FD9-1775-466E-9A7E-12FF46FC8C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Max-Heap has </a:t>
            </a:r>
            <a:r>
              <a:rPr lang="en-US" u="sng" dirty="0"/>
              <a:t>max</a:t>
            </a:r>
            <a:r>
              <a:rPr lang="en-US" dirty="0"/>
              <a:t> element as root.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 Min-Heap has </a:t>
            </a:r>
            <a:r>
              <a:rPr lang="en-US" u="sng" dirty="0"/>
              <a:t>min</a:t>
            </a:r>
            <a:r>
              <a:rPr lang="en-US" dirty="0"/>
              <a:t> element as root. </a:t>
            </a:r>
            <a:r>
              <a:rPr lang="en-US" sz="2800" dirty="0"/>
              <a:t>“used in this lecture”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The elements in a heap satisfy heap conditions: for Min-Heap: key[parent] &lt; key[left-child] or key[right-child].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The</a:t>
            </a:r>
            <a:r>
              <a:rPr lang="en-US" dirty="0">
                <a:solidFill>
                  <a:schemeClr val="tx2"/>
                </a:solidFill>
              </a:rPr>
              <a:t> last node</a:t>
            </a:r>
            <a:r>
              <a:rPr lang="en-US" dirty="0"/>
              <a:t> of a heap is the rightmost node of maximum depth</a:t>
            </a:r>
            <a:endParaRPr lang="en-US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FD9-1775-466E-9A7E-12FF46FC8C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257800" y="48768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6224587" y="54864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21150" y="54864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822825" y="6096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9" name="AutoShape 16"/>
          <p:cNvCxnSpPr>
            <a:cxnSpLocks noChangeShapeType="1"/>
            <a:stCxn id="5" idx="3"/>
            <a:endCxn id="7" idx="7"/>
          </p:cNvCxnSpPr>
          <p:nvPr/>
        </p:nvCxnSpPr>
        <p:spPr bwMode="auto">
          <a:xfrm flipH="1">
            <a:off x="4446587" y="5211762"/>
            <a:ext cx="8667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7"/>
          <p:cNvCxnSpPr>
            <a:cxnSpLocks noChangeShapeType="1"/>
            <a:stCxn id="6" idx="1"/>
            <a:endCxn id="5" idx="5"/>
          </p:cNvCxnSpPr>
          <p:nvPr/>
        </p:nvCxnSpPr>
        <p:spPr bwMode="auto">
          <a:xfrm flipH="1" flipV="1">
            <a:off x="5583237" y="5211762"/>
            <a:ext cx="6969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22"/>
          <p:cNvCxnSpPr>
            <a:cxnSpLocks noChangeShapeType="1"/>
            <a:stCxn id="13" idx="7"/>
            <a:endCxn id="7" idx="3"/>
          </p:cNvCxnSpPr>
          <p:nvPr/>
        </p:nvCxnSpPr>
        <p:spPr bwMode="auto">
          <a:xfrm flipV="1">
            <a:off x="3746500" y="5821362"/>
            <a:ext cx="430212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23"/>
          <p:cNvCxnSpPr>
            <a:cxnSpLocks noChangeShapeType="1"/>
            <a:stCxn id="8" idx="1"/>
            <a:endCxn id="7" idx="5"/>
          </p:cNvCxnSpPr>
          <p:nvPr/>
        </p:nvCxnSpPr>
        <p:spPr bwMode="auto">
          <a:xfrm flipH="1" flipV="1">
            <a:off x="4446587" y="5821362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3421062" y="6096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" name="Freeform 31"/>
          <p:cNvSpPr>
            <a:spLocks/>
          </p:cNvSpPr>
          <p:nvPr/>
        </p:nvSpPr>
        <p:spPr bwMode="auto">
          <a:xfrm flipV="1">
            <a:off x="5275262" y="6248400"/>
            <a:ext cx="1201738" cy="106362"/>
          </a:xfrm>
          <a:custGeom>
            <a:avLst/>
            <a:gdLst>
              <a:gd name="T0" fmla="*/ 786 w 786"/>
              <a:gd name="T1" fmla="*/ 660 h 660"/>
              <a:gd name="T2" fmla="*/ 618 w 786"/>
              <a:gd name="T3" fmla="*/ 198 h 660"/>
              <a:gd name="T4" fmla="*/ 0 w 786"/>
              <a:gd name="T5" fmla="*/ 0 h 660"/>
              <a:gd name="T6" fmla="*/ 0 60000 65536"/>
              <a:gd name="T7" fmla="*/ 0 60000 65536"/>
              <a:gd name="T8" fmla="*/ 0 60000 65536"/>
              <a:gd name="T9" fmla="*/ 0 w 786"/>
              <a:gd name="T10" fmla="*/ 0 h 660"/>
              <a:gd name="T11" fmla="*/ 786 w 786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6" h="660">
                <a:moveTo>
                  <a:pt x="786" y="660"/>
                </a:moveTo>
                <a:cubicBezTo>
                  <a:pt x="757" y="583"/>
                  <a:pt x="749" y="308"/>
                  <a:pt x="618" y="198"/>
                </a:cubicBezTo>
                <a:cubicBezTo>
                  <a:pt x="487" y="88"/>
                  <a:pt x="129" y="41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6477000" y="6019800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last node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803457-4DF4-48E4-9C8E-F2BF84FA1BBC}" type="slidenum">
              <a:rPr lang="en-US"/>
              <a:pPr/>
              <a:t>9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Heap</a:t>
            </a:r>
          </a:p>
        </p:txBody>
      </p:sp>
      <p:grpSp>
        <p:nvGrpSpPr>
          <p:cNvPr id="3076" name="Group 23"/>
          <p:cNvGrpSpPr>
            <a:grpSpLocks/>
          </p:cNvGrpSpPr>
          <p:nvPr/>
        </p:nvGrpSpPr>
        <p:grpSpPr bwMode="auto">
          <a:xfrm>
            <a:off x="762000" y="2362200"/>
            <a:ext cx="4724400" cy="3124200"/>
            <a:chOff x="1104" y="1632"/>
            <a:chExt cx="2976" cy="1968"/>
          </a:xfrm>
        </p:grpSpPr>
        <p:sp>
          <p:nvSpPr>
            <p:cNvPr id="3078" name="Oval 3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079" name="Oval 4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3080" name="Oval 5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40</a:t>
              </a: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25</a:t>
              </a: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55</a:t>
              </a: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52</a:t>
              </a: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42</a:t>
              </a:r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077" name="Text Box 24"/>
          <p:cNvSpPr txBox="1">
            <a:spLocks noChangeArrowheads="1"/>
          </p:cNvSpPr>
          <p:nvPr/>
        </p:nvSpPr>
        <p:spPr bwMode="auto">
          <a:xfrm>
            <a:off x="5257800" y="2743200"/>
            <a:ext cx="3233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Any node’s key value is</a:t>
            </a:r>
          </a:p>
          <a:p>
            <a:r>
              <a:rPr lang="en-US" sz="2400" b="1"/>
              <a:t>less than its children’s.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E408522C37A541BB3A63276E6042ED" ma:contentTypeVersion="0" ma:contentTypeDescription="Create a new document." ma:contentTypeScope="" ma:versionID="7689a4d532d665ac1a1b301c0110aa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C7FCFA-DAA0-48C2-A11A-428FFB1016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D091EF-5035-4540-9278-EC5F06BA494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48B44A-FCC8-4A7D-B98C-AB88225DFD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13454</TotalTime>
  <Words>3842</Words>
  <Application>Microsoft Office PowerPoint</Application>
  <PresentationFormat>On-screen Show (4:3)</PresentationFormat>
  <Paragraphs>912</Paragraphs>
  <Slides>56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SimSun</vt:lpstr>
      <vt:lpstr>Symbol</vt:lpstr>
      <vt:lpstr>Times New Roman</vt:lpstr>
      <vt:lpstr>Wingdings</vt:lpstr>
      <vt:lpstr>Default Design</vt:lpstr>
      <vt:lpstr>Clip</vt:lpstr>
      <vt:lpstr>Heap</vt:lpstr>
      <vt:lpstr>Sequential Representation of Trees</vt:lpstr>
      <vt:lpstr>Example</vt:lpstr>
      <vt:lpstr>Complete Tree</vt:lpstr>
      <vt:lpstr>PowerPoint Presentation</vt:lpstr>
      <vt:lpstr>Heaps</vt:lpstr>
      <vt:lpstr>Efficient implementation of priority queues</vt:lpstr>
      <vt:lpstr>Heaps </vt:lpstr>
      <vt:lpstr>A Heap</vt:lpstr>
      <vt:lpstr>Heap: An example</vt:lpstr>
      <vt:lpstr>Heap: An example</vt:lpstr>
      <vt:lpstr>Heap: An example</vt:lpstr>
      <vt:lpstr>Constructing Heaps</vt:lpstr>
      <vt:lpstr>ADT Heap</vt:lpstr>
      <vt:lpstr>ADT Heap</vt:lpstr>
      <vt:lpstr>ADT Heap: Element</vt:lpstr>
      <vt:lpstr>Insertion into a Heap</vt:lpstr>
      <vt:lpstr>Upheap</vt:lpstr>
      <vt:lpstr>Upheap</vt:lpstr>
      <vt:lpstr>Upheap</vt:lpstr>
      <vt:lpstr>Upheap</vt:lpstr>
      <vt:lpstr>Upheap</vt:lpstr>
      <vt:lpstr>Upheap</vt:lpstr>
      <vt:lpstr>Upheap</vt:lpstr>
      <vt:lpstr>Upheap</vt:lpstr>
      <vt:lpstr>Upheap</vt:lpstr>
      <vt:lpstr>Upheap</vt:lpstr>
      <vt:lpstr>Removal from a Heap (§ 7.3.3)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Heap-Sort</vt:lpstr>
      <vt:lpstr>Vector-based Heap Implementation</vt:lpstr>
      <vt:lpstr>Bottom-up Heap Construction</vt:lpstr>
      <vt:lpstr>Example</vt:lpstr>
      <vt:lpstr>Example (contd.)</vt:lpstr>
      <vt:lpstr>Example (contd.)</vt:lpstr>
      <vt:lpstr>Example (end)</vt:lpstr>
      <vt:lpstr>Merging Two Heaps</vt:lpstr>
      <vt:lpstr>Merging Two Heaps</vt:lpstr>
      <vt:lpstr>Merging Two Heaps</vt:lpstr>
      <vt:lpstr>Merging Two Heaps</vt:lpstr>
      <vt:lpstr>Merging Two Heaps</vt:lpstr>
      <vt:lpstr>Merging Two Heaps</vt:lpstr>
    </vt:vector>
  </TitlesOfParts>
  <Company>ksu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Heaps</dc:title>
  <dc:creator>Inayat</dc:creator>
  <cp:lastModifiedBy>Sarona</cp:lastModifiedBy>
  <cp:revision>125</cp:revision>
  <dcterms:created xsi:type="dcterms:W3CDTF">2002-09-08T09:46:40Z</dcterms:created>
  <dcterms:modified xsi:type="dcterms:W3CDTF">2017-12-04T17:45:26Z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0x0101004DE408522C37A541BB3A63276E6042ED</vt:lpwstr>
  </property>
</Properties>
</file>