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4" r:id="rId22"/>
    <p:sldId id="281" r:id="rId23"/>
    <p:sldId id="282" r:id="rId24"/>
    <p:sldId id="283" r:id="rId25"/>
    <p:sldId id="285" r:id="rId26"/>
    <p:sldId id="28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1DB69F-A320-4AFA-B01A-BBA0A0FEFE61}" type="datetimeFigureOut">
              <a:rPr lang="ar-SA" smtClean="0"/>
              <a:t>11/14/1435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EFD148-F0B6-4B58-ACA7-DB8413C737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38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FF32F-AF35-4C06-8934-59D0E18912C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937132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7656E-3CF1-4460-BC78-9F769C7B363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062746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8EC35-CB1C-4E1A-8313-DBBE80D165B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265694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5C402-4782-4DAE-B9D5-55E634AC158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544694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123E4-66CC-4F2E-A9C2-B467ABE871C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686227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DB19-9C45-435B-9B16-71E1F8E9DF8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127437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8F44A-7EF6-4337-9B73-7FDC31AAEC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529749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B6DAB-DC61-4B9E-966F-D6111559339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871964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C0D03-C397-4D6A-968E-51A6C4DBCD7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028979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7DB53-8744-4887-90E8-A4E03993FA90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737659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105C1-C17F-44ED-B7E3-B1CEFF7CBBA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74055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B1D26-E269-4638-A3FE-5D8C9211B4F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62892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E39B0-B587-4622-8A79-40EA963C517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70841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5F54E-FF7E-446F-B39A-303AA769C25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91305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A2AD7-730E-4174-8208-62322FF30E9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145927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2E428-B96A-4C5E-BAE6-C9B59BD8225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964279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19132-3388-4244-941A-6FD9DF02E1E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62474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B06FB-FD47-4AFB-BC57-8F039ABCCBE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4154969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Computer Continuum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889F6-E6CE-4C5C-A71C-6D23C957737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84496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640B7B-A886-41FA-A95C-0EF149E2FF9F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1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98F0-81E3-48EE-94C4-FDD2761169A7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9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9E9A82-44F4-4AEA-9D05-5CC47DE4D1F5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0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993-8C49-431B-AA6A-3883AADD6BF5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4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D615087-2BE0-47BB-B958-18D498492AF6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3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303A-D344-43A8-B79C-64F7F2C3C67C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EE04-DF79-43AF-A7C9-6D46473B1222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9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CFA4-6766-4D04-AAC0-A34DD31E2D2E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6648-5690-43E9-8E38-97B473CE9D0A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8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479ABA-69DE-4C6A-B8BE-587F762036A7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8F8D-2671-46A0-89B5-47731BC1BB55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1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7E22AB1-6868-4B39-A7A5-84CA0B948F3F}" type="datetime1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The Computer Continuum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39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GC101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581192" y="3490175"/>
            <a:ext cx="77256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Program’s algorithm 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47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The Programming </a:t>
            </a:r>
            <a:r>
              <a:rPr lang="en-US" altLang="en-US" dirty="0" smtClean="0"/>
              <a:t>Language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282" y="2048072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Fourth Generation - Non-Procedural Languages</a:t>
            </a:r>
          </a:p>
          <a:p>
            <a:pPr lvl="1" algn="l" rtl="0"/>
            <a:r>
              <a:rPr lang="en-US" altLang="en-US" sz="2000" dirty="0"/>
              <a:t>Programming-like systems aimed at simplifying the programmers task of imparting instructions to a computer.</a:t>
            </a:r>
          </a:p>
          <a:p>
            <a:pPr lvl="1" algn="l" rtl="0"/>
            <a:r>
              <a:rPr lang="en-US" altLang="en-US" sz="2000" dirty="0"/>
              <a:t>Many are associated with specific application packages. </a:t>
            </a:r>
          </a:p>
          <a:p>
            <a:pPr lvl="2" algn="l" rtl="0"/>
            <a:r>
              <a:rPr lang="en-US" altLang="en-US" sz="1800" dirty="0"/>
              <a:t>Query Languages: </a:t>
            </a:r>
          </a:p>
          <a:p>
            <a:pPr lvl="2" algn="l" rtl="0"/>
            <a:r>
              <a:rPr lang="en-US" altLang="en-US" sz="1800" dirty="0"/>
              <a:t>Report Writers: </a:t>
            </a:r>
          </a:p>
          <a:p>
            <a:pPr lvl="2" algn="l" rtl="0"/>
            <a:r>
              <a:rPr lang="en-US" altLang="en-US" sz="1800" dirty="0"/>
              <a:t>Application Generators: </a:t>
            </a:r>
          </a:p>
          <a:p>
            <a:pPr algn="l" rtl="0"/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2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The Programming </a:t>
            </a:r>
            <a:r>
              <a:rPr lang="en-US" altLang="en-US" dirty="0" smtClean="0"/>
              <a:t>Language</a:t>
            </a:r>
            <a:endParaRPr lang="en-US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Fifth Generation - Natural Languages</a:t>
            </a:r>
          </a:p>
          <a:p>
            <a:pPr lvl="1" algn="l" rtl="0"/>
            <a:r>
              <a:rPr lang="en-US" altLang="en-US" sz="2000" b="1" dirty="0"/>
              <a:t>Natural-Language</a:t>
            </a:r>
            <a:r>
              <a:rPr lang="en-US" altLang="en-US" sz="2000" dirty="0"/>
              <a:t>: Languages that use ordinary conversation in one’s own language.</a:t>
            </a:r>
          </a:p>
          <a:p>
            <a:pPr lvl="2" algn="l" rtl="0"/>
            <a:r>
              <a:rPr lang="en-US" altLang="en-US" sz="1800" dirty="0"/>
              <a:t>Research and experimentation toward this goal is being done.</a:t>
            </a:r>
          </a:p>
          <a:p>
            <a:pPr lvl="3" algn="l" rtl="0"/>
            <a:r>
              <a:rPr lang="en-US" altLang="en-US" sz="1600" dirty="0"/>
              <a:t>Intelligent compilers are now being developed to translate natural language (spoken) programs into structured machine-coded instructions that can be executed by computers.</a:t>
            </a:r>
          </a:p>
          <a:p>
            <a:pPr lvl="3" algn="l" rtl="0"/>
            <a:r>
              <a:rPr lang="en-US" altLang="en-US" sz="1600" dirty="0"/>
              <a:t>Effortless, error-free natural language programs are still some distance into the future.</a:t>
            </a:r>
          </a:p>
          <a:p>
            <a:pPr algn="l" rtl="0"/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5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191" y="687474"/>
            <a:ext cx="8279473" cy="1083329"/>
          </a:xfrm>
        </p:spPr>
        <p:txBody>
          <a:bodyPr/>
          <a:lstStyle/>
          <a:p>
            <a:pPr rtl="0"/>
            <a:r>
              <a:rPr lang="en-US" altLang="en-US"/>
              <a:t>Assembled, Compiled, or Interpreted Languages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0" y="2507903"/>
            <a:ext cx="8279473" cy="3630795"/>
          </a:xfrm>
        </p:spPr>
        <p:txBody>
          <a:bodyPr>
            <a:noAutofit/>
          </a:bodyPr>
          <a:lstStyle/>
          <a:p>
            <a:pPr algn="l" rtl="0"/>
            <a:r>
              <a:rPr lang="en-US" altLang="en-US" sz="2400" dirty="0"/>
              <a:t>All programs must be translated before their instructions can be executed.</a:t>
            </a:r>
          </a:p>
          <a:p>
            <a:pPr algn="l" rtl="0"/>
            <a:endParaRPr lang="en-US" altLang="en-US" sz="1000" dirty="0"/>
          </a:p>
          <a:p>
            <a:pPr algn="l" rtl="0"/>
            <a:r>
              <a:rPr lang="en-US" altLang="en-US" sz="2400" dirty="0"/>
              <a:t>Computer languages can be grouped according to which translation process is used to convert the instructions into binary code:</a:t>
            </a:r>
          </a:p>
          <a:p>
            <a:pPr lvl="1" algn="l" rtl="0"/>
            <a:r>
              <a:rPr lang="en-US" altLang="en-US" sz="2000" dirty="0"/>
              <a:t>Assemblers</a:t>
            </a:r>
          </a:p>
          <a:p>
            <a:pPr lvl="1" algn="l" rtl="0"/>
            <a:r>
              <a:rPr lang="en-US" altLang="en-US" sz="2000" dirty="0"/>
              <a:t>Interpreters</a:t>
            </a:r>
          </a:p>
          <a:p>
            <a:pPr lvl="1" algn="l" rtl="0"/>
            <a:r>
              <a:rPr lang="en-US" altLang="en-US" sz="2000" dirty="0"/>
              <a:t>Compilers</a:t>
            </a:r>
          </a:p>
          <a:p>
            <a:pPr lvl="1" algn="l" rtl="0"/>
            <a:endParaRPr lang="en-US" altLang="en-US" sz="2000" dirty="0"/>
          </a:p>
          <a:p>
            <a:pPr algn="l" rtl="0"/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8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/>
              <a:t>Assembled, Compiled, or Interpreted Languages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sz="2400" b="1"/>
              <a:t>Assembled languages</a:t>
            </a:r>
            <a:r>
              <a:rPr lang="en-US" altLang="en-US" sz="2400"/>
              <a:t>: </a:t>
            </a:r>
          </a:p>
          <a:p>
            <a:pPr lvl="1" algn="l" rtl="0"/>
            <a:r>
              <a:rPr lang="en-US" altLang="en-US" sz="2000" b="1"/>
              <a:t>Assembler:</a:t>
            </a:r>
            <a:r>
              <a:rPr lang="en-US" altLang="en-US" sz="2000"/>
              <a:t> a program used to translate Assembly language programs.</a:t>
            </a:r>
          </a:p>
          <a:p>
            <a:pPr lvl="1" algn="l" rtl="0"/>
            <a:r>
              <a:rPr lang="en-US" altLang="en-US" sz="2000"/>
              <a:t>Produces one line of binary code per original program statement.</a:t>
            </a:r>
          </a:p>
          <a:p>
            <a:pPr lvl="2" algn="l" rtl="0"/>
            <a:r>
              <a:rPr lang="en-US" altLang="en-US" sz="1800"/>
              <a:t>The entire program is assembled before the program is sent to the computer for execution.</a:t>
            </a:r>
          </a:p>
          <a:p>
            <a:pPr algn="l" rtl="0"/>
            <a:endParaRPr lang="en-US" alt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41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9676" y="713232"/>
            <a:ext cx="7989752" cy="1083329"/>
          </a:xfrm>
        </p:spPr>
        <p:txBody>
          <a:bodyPr/>
          <a:lstStyle/>
          <a:p>
            <a:pPr rtl="0"/>
            <a:r>
              <a:rPr lang="en-US" altLang="en-US"/>
              <a:t>Assembled, Compiled, or Interpreted Languages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248" y="2351099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000" b="1" dirty="0"/>
              <a:t>Interpreted Languages:</a:t>
            </a:r>
          </a:p>
          <a:p>
            <a:pPr lvl="1" algn="l" rtl="0"/>
            <a:r>
              <a:rPr lang="en-US" altLang="en-US" sz="1800" b="1" dirty="0"/>
              <a:t>Interpreter:</a:t>
            </a:r>
            <a:r>
              <a:rPr lang="en-US" altLang="en-US" sz="1800" dirty="0"/>
              <a:t> A program used to translate high-level programs.</a:t>
            </a:r>
          </a:p>
          <a:p>
            <a:pPr lvl="1" algn="l" rtl="0"/>
            <a:r>
              <a:rPr lang="en-US" altLang="en-US" sz="1800" dirty="0"/>
              <a:t>Translates one line of the program into binary code at a time:</a:t>
            </a:r>
          </a:p>
          <a:p>
            <a:pPr lvl="2" algn="l" rtl="0"/>
            <a:r>
              <a:rPr lang="en-US" altLang="en-US" sz="1600" dirty="0"/>
              <a:t>An instruction is </a:t>
            </a:r>
            <a:r>
              <a:rPr lang="en-US" altLang="en-US" sz="1600" b="1" dirty="0"/>
              <a:t>fetched</a:t>
            </a:r>
            <a:r>
              <a:rPr lang="en-US" altLang="en-US" sz="1600" dirty="0"/>
              <a:t> from the original source code.</a:t>
            </a:r>
          </a:p>
          <a:p>
            <a:pPr lvl="2" algn="l" rtl="0"/>
            <a:r>
              <a:rPr lang="en-US" altLang="en-US" sz="1600" dirty="0"/>
              <a:t>The Interpreter checks the single instruction for errors. (If an error is found, translation and execution ceases. Otherwise…)</a:t>
            </a:r>
          </a:p>
          <a:p>
            <a:pPr lvl="2" algn="l" rtl="0"/>
            <a:r>
              <a:rPr lang="en-US" altLang="en-US" sz="1600" dirty="0"/>
              <a:t>The instruction is translated into binary code.</a:t>
            </a:r>
          </a:p>
          <a:p>
            <a:pPr lvl="2" algn="l" rtl="0"/>
            <a:r>
              <a:rPr lang="en-US" altLang="en-US" sz="1600" dirty="0"/>
              <a:t>The binary coded instruction is </a:t>
            </a:r>
            <a:r>
              <a:rPr lang="en-US" altLang="en-US" sz="1600" b="1" dirty="0"/>
              <a:t>executed</a:t>
            </a:r>
            <a:r>
              <a:rPr lang="en-US" altLang="en-US" sz="1600" dirty="0"/>
              <a:t>.</a:t>
            </a:r>
          </a:p>
          <a:p>
            <a:pPr lvl="2" algn="l" rtl="0"/>
            <a:r>
              <a:rPr lang="en-US" altLang="en-US" sz="1600" dirty="0"/>
              <a:t>The fetch and execute process repeats for the entire program. </a:t>
            </a:r>
          </a:p>
          <a:p>
            <a:pPr algn="l" rtl="0"/>
            <a:endParaRPr lang="en-US" altLang="en-US" sz="2000" dirty="0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 rot="10800000">
            <a:off x="273676" y="3299019"/>
            <a:ext cx="1295400" cy="3048000"/>
          </a:xfrm>
          <a:prstGeom prst="curvedLeftArrow">
            <a:avLst>
              <a:gd name="adj1" fmla="val 15076"/>
              <a:gd name="adj2" fmla="val 62135"/>
              <a:gd name="adj3" fmla="val 29042"/>
            </a:avLst>
          </a:prstGeom>
          <a:solidFill>
            <a:srgbClr val="748B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1416676" y="3908619"/>
            <a:ext cx="381000" cy="2209800"/>
          </a:xfrm>
          <a:prstGeom prst="downArrow">
            <a:avLst>
              <a:gd name="adj1" fmla="val 40000"/>
              <a:gd name="adj2" fmla="val 115006"/>
            </a:avLst>
          </a:prstGeom>
          <a:solidFill>
            <a:srgbClr val="748B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11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/>
              <a:t>Assembled, Compiled, or Interpreted Languages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856" y="2369713"/>
            <a:ext cx="8524171" cy="4159876"/>
          </a:xfrm>
        </p:spPr>
        <p:txBody>
          <a:bodyPr>
            <a:noAutofit/>
          </a:bodyPr>
          <a:lstStyle/>
          <a:p>
            <a:pPr algn="l" rtl="0"/>
            <a:r>
              <a:rPr lang="en-US" altLang="en-US" b="1" dirty="0"/>
              <a:t>Compiled languages</a:t>
            </a:r>
            <a:r>
              <a:rPr lang="en-US" altLang="en-US" dirty="0"/>
              <a:t>:</a:t>
            </a:r>
          </a:p>
          <a:p>
            <a:pPr lvl="1" algn="l" rtl="0"/>
            <a:r>
              <a:rPr lang="en-US" altLang="en-US" b="1" dirty="0"/>
              <a:t>Compiler:</a:t>
            </a:r>
            <a:r>
              <a:rPr lang="en-US" altLang="en-US" dirty="0"/>
              <a:t> a program used to translate high-level programs.</a:t>
            </a:r>
          </a:p>
          <a:p>
            <a:pPr lvl="1" algn="l" rtl="0"/>
            <a:r>
              <a:rPr lang="en-US" altLang="en-US" dirty="0"/>
              <a:t>Translates the entire program into binary code before anything is sent to the CPU for execution.</a:t>
            </a:r>
          </a:p>
          <a:p>
            <a:pPr marL="1085850" lvl="2" algn="l" rtl="0"/>
            <a:r>
              <a:rPr lang="en-US" altLang="en-US" sz="1600" dirty="0"/>
              <a:t>The translation process for a compiled program:</a:t>
            </a:r>
          </a:p>
          <a:p>
            <a:pPr marL="1428750" lvl="3" algn="l" rtl="0"/>
            <a:r>
              <a:rPr lang="en-US" altLang="en-US" sz="1800" dirty="0"/>
              <a:t>First, the Compiler checks the entire program for syntax errors in the original </a:t>
            </a:r>
            <a:r>
              <a:rPr lang="en-US" altLang="en-US" sz="1800" b="1" dirty="0"/>
              <a:t>source code</a:t>
            </a:r>
            <a:r>
              <a:rPr lang="en-US" altLang="en-US" sz="1800" dirty="0"/>
              <a:t>.</a:t>
            </a:r>
          </a:p>
          <a:p>
            <a:pPr marL="1428750" lvl="3" algn="l" rtl="0"/>
            <a:r>
              <a:rPr lang="en-US" altLang="en-US" sz="1800" dirty="0"/>
              <a:t>Next, it translates all of the instructions into binary code.</a:t>
            </a:r>
          </a:p>
          <a:p>
            <a:pPr marL="1771650" lvl="4" algn="l" rtl="0"/>
            <a:r>
              <a:rPr lang="en-US" altLang="en-US" sz="1800" dirty="0"/>
              <a:t>Two versions of the same program exist: the original </a:t>
            </a:r>
            <a:r>
              <a:rPr lang="en-US" altLang="en-US" sz="1800" b="1" dirty="0"/>
              <a:t>source code</a:t>
            </a:r>
            <a:r>
              <a:rPr lang="en-US" altLang="en-US" sz="1800" dirty="0"/>
              <a:t> version, and the binary code version (</a:t>
            </a:r>
            <a:r>
              <a:rPr lang="en-US" altLang="en-US" sz="1800" b="1" dirty="0"/>
              <a:t>object code</a:t>
            </a:r>
            <a:r>
              <a:rPr lang="en-US" altLang="en-US" sz="1800" dirty="0"/>
              <a:t>).</a:t>
            </a:r>
          </a:p>
          <a:p>
            <a:pPr marL="1428750" lvl="3" algn="l" rtl="0"/>
            <a:r>
              <a:rPr lang="en-US" altLang="en-US" sz="1800" dirty="0"/>
              <a:t>Last, the CPU attempts execution only after the programmer requests that the program be executed.</a:t>
            </a:r>
            <a:endParaRPr lang="en-US" altLang="en-US" dirty="0"/>
          </a:p>
          <a:p>
            <a:pPr algn="l" rtl="0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98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altLang="en-US"/>
              <a:t>4-</a:t>
            </a:r>
            <a:fld id="{2E6C95B3-0577-47BE-A661-8D6CCE506DD3}" type="slidenum">
              <a:rPr lang="en-US" altLang="en-US"/>
              <a:pPr algn="l"/>
              <a:t>16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/>
              <a:t>Building a Program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1" y="2228003"/>
            <a:ext cx="8227957" cy="3630795"/>
          </a:xfrm>
        </p:spPr>
        <p:txBody>
          <a:bodyPr>
            <a:noAutofit/>
          </a:bodyPr>
          <a:lstStyle/>
          <a:p>
            <a:pPr algn="l" rtl="0"/>
            <a:r>
              <a:rPr lang="en-US" altLang="en-US" sz="2400" dirty="0"/>
              <a:t>Whatever type of problem needs to be solved, a careful thought out plan of attack, called an algorithm, is needed before a computer solution can be determined.</a:t>
            </a:r>
          </a:p>
          <a:p>
            <a:pPr algn="l" rtl="0"/>
            <a:endParaRPr lang="en-US" altLang="en-US" sz="1050" dirty="0"/>
          </a:p>
          <a:p>
            <a:pPr lvl="2" algn="l" rtl="0">
              <a:buFontTx/>
              <a:buNone/>
            </a:pPr>
            <a:r>
              <a:rPr lang="en-US" altLang="en-US" sz="1600" dirty="0"/>
              <a:t>1) Developing the algorithm.</a:t>
            </a:r>
          </a:p>
          <a:p>
            <a:pPr lvl="2" algn="l" rtl="0">
              <a:buFontTx/>
              <a:buNone/>
            </a:pPr>
            <a:r>
              <a:rPr lang="en-US" altLang="en-US" sz="1600" dirty="0"/>
              <a:t>2) Writing the program.</a:t>
            </a:r>
          </a:p>
          <a:p>
            <a:pPr lvl="2" algn="l" rtl="0">
              <a:buFontTx/>
              <a:buNone/>
            </a:pPr>
            <a:r>
              <a:rPr lang="en-US" altLang="en-US" sz="1600" dirty="0"/>
              <a:t>3) Documenting the program.</a:t>
            </a:r>
          </a:p>
          <a:p>
            <a:pPr lvl="2" algn="l" rtl="0">
              <a:buFontTx/>
              <a:buNone/>
            </a:pPr>
            <a:r>
              <a:rPr lang="en-US" altLang="en-US" sz="1600" dirty="0"/>
              <a:t>4) Testing and debugging the program.</a:t>
            </a:r>
          </a:p>
          <a:p>
            <a:pPr algn="l" rtl="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0801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altLang="en-US" sz="1050"/>
              <a:t>4-</a:t>
            </a:r>
            <a:fld id="{6EE83759-59B9-46EB-B17E-B4AC6CFBB723}" type="slidenum">
              <a:rPr lang="en-US" altLang="en-US" sz="1050"/>
              <a:pPr algn="l"/>
              <a:t>17</a:t>
            </a:fld>
            <a:endParaRPr lang="en-US" altLang="en-US" sz="105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sz="3600"/>
              <a:t>Building a Program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1)  Developing the algorithm.</a:t>
            </a:r>
          </a:p>
          <a:p>
            <a:pPr lvl="1" algn="l" rtl="0"/>
            <a:r>
              <a:rPr lang="en-US" altLang="en-US" sz="2000" b="1" dirty="0"/>
              <a:t>Algorithm</a:t>
            </a:r>
            <a:r>
              <a:rPr lang="en-US" altLang="en-US" sz="2000" dirty="0"/>
              <a:t>: A detailed description of the exact methods used for solving a particular problem.</a:t>
            </a:r>
          </a:p>
          <a:p>
            <a:pPr lvl="1" algn="l" rtl="0"/>
            <a:r>
              <a:rPr lang="en-US" altLang="en-US" sz="2000" dirty="0"/>
              <a:t>To develop the algorithm, the programmer needs to ask:</a:t>
            </a:r>
          </a:p>
          <a:p>
            <a:pPr lvl="2" algn="l" rtl="0"/>
            <a:r>
              <a:rPr lang="en-US" altLang="en-US" sz="1800" dirty="0"/>
              <a:t>What data has to be fed into the computer?</a:t>
            </a:r>
          </a:p>
          <a:p>
            <a:pPr lvl="2" algn="l" rtl="0"/>
            <a:r>
              <a:rPr lang="en-US" altLang="en-US" sz="1800" dirty="0"/>
              <a:t>What information do I want to get out of the computer?</a:t>
            </a:r>
          </a:p>
          <a:p>
            <a:pPr lvl="2" algn="l" rtl="0"/>
            <a:r>
              <a:rPr lang="en-US" altLang="en-US" sz="1800" b="1" dirty="0"/>
              <a:t>Logic</a:t>
            </a:r>
            <a:r>
              <a:rPr lang="en-US" altLang="en-US" sz="1800" dirty="0"/>
              <a:t>: Planning the processing of the program. It contains the instructions that cause the input data to be turned into the desired output data.</a:t>
            </a:r>
          </a:p>
          <a:p>
            <a:pPr lvl="1" algn="l" rtl="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91142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altLang="en-US"/>
              <a:t>4-</a:t>
            </a:r>
            <a:fld id="{DFAAD965-4FE9-44C9-88FB-ACD8FF960783}" type="slidenum">
              <a:rPr lang="en-US" altLang="en-US"/>
              <a:pPr algn="l"/>
              <a:t>18</a:t>
            </a:fld>
            <a:endParaRPr lang="en-US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/>
              <a:t>Building a Program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sz="2000" dirty="0"/>
              <a:t>A step-by-step program plan is created during the planning stage. </a:t>
            </a:r>
          </a:p>
          <a:p>
            <a:pPr algn="l" rtl="0"/>
            <a:r>
              <a:rPr lang="en-US" altLang="en-US" sz="2000" dirty="0"/>
              <a:t>M</a:t>
            </a:r>
            <a:r>
              <a:rPr lang="en-US" altLang="en-US" sz="2000" dirty="0" smtClean="0"/>
              <a:t>ajor </a:t>
            </a:r>
            <a:r>
              <a:rPr lang="en-US" altLang="en-US" sz="2000" dirty="0"/>
              <a:t>notations for planning detailed algorithms:</a:t>
            </a:r>
          </a:p>
          <a:p>
            <a:pPr lvl="1" algn="l" rtl="0"/>
            <a:r>
              <a:rPr lang="en-US" altLang="en-US" sz="1800" b="1" dirty="0"/>
              <a:t>Flowchart</a:t>
            </a:r>
            <a:r>
              <a:rPr lang="en-US" altLang="en-US" sz="1800" dirty="0"/>
              <a:t>: Series of visual symbols representing the logical flow of a program.</a:t>
            </a:r>
          </a:p>
          <a:p>
            <a:pPr lvl="1" algn="l" rtl="0"/>
            <a:r>
              <a:rPr lang="en-US" altLang="en-US" sz="1800" b="1" dirty="0" err="1" smtClean="0"/>
              <a:t>Pseudocode</a:t>
            </a:r>
            <a:r>
              <a:rPr lang="en-US" altLang="en-US" sz="1800" dirty="0"/>
              <a:t>: A verbal shorthand method that closely resembles a programming language, but does not have to follow a rigid syntax structure.</a:t>
            </a:r>
          </a:p>
        </p:txBody>
      </p:sp>
    </p:spTree>
    <p:extLst>
      <p:ext uri="{BB962C8B-B14F-4D97-AF65-F5344CB8AC3E}">
        <p14:creationId xmlns:p14="http://schemas.microsoft.com/office/powerpoint/2010/main" val="1085576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Pseudocode</a:t>
            </a:r>
            <a:r>
              <a:rPr lang="tr-TR" altLang="ar-SA"/>
              <a:t> </a:t>
            </a:r>
            <a:r>
              <a:rPr lang="en-US" altLang="ar-SA"/>
              <a:t>&amp; Algorithm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04" y="2150771"/>
            <a:ext cx="7989752" cy="2292440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b="1" dirty="0"/>
              <a:t>Example 1:</a:t>
            </a:r>
            <a:r>
              <a:rPr lang="en-US" altLang="ar-SA" sz="2000" dirty="0"/>
              <a:t> </a:t>
            </a:r>
            <a:r>
              <a:rPr lang="en-US" altLang="ar-SA" sz="2400" dirty="0">
                <a:solidFill>
                  <a:schemeClr val="accent2"/>
                </a:solidFill>
              </a:rPr>
              <a:t>Write an algorithm to determine a student’s final grade and indicate whether it is passing or failing. The final grade is calculated as the average of four marks.</a:t>
            </a:r>
          </a:p>
        </p:txBody>
      </p:sp>
    </p:spTree>
    <p:extLst>
      <p:ext uri="{BB962C8B-B14F-4D97-AF65-F5344CB8AC3E}">
        <p14:creationId xmlns:p14="http://schemas.microsoft.com/office/powerpoint/2010/main" val="23619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1192" y="687474"/>
            <a:ext cx="8562808" cy="1083329"/>
          </a:xfrm>
        </p:spPr>
        <p:txBody>
          <a:bodyPr/>
          <a:lstStyle/>
          <a:p>
            <a:pPr rtl="0"/>
            <a:r>
              <a:rPr lang="en-US" altLang="en-US" dirty="0"/>
              <a:t>Communicating </a:t>
            </a:r>
            <a:r>
              <a:rPr lang="en-US" altLang="en-US" dirty="0" smtClean="0"/>
              <a:t>with a Computer </a:t>
            </a:r>
            <a:endParaRPr lang="en-US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1970468"/>
            <a:ext cx="7989752" cy="4108359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000" dirty="0"/>
              <a:t>Programming languages bridge the gap between human thought processes and computer binary circuitry.</a:t>
            </a:r>
          </a:p>
          <a:p>
            <a:pPr lvl="1" algn="l" rtl="0"/>
            <a:r>
              <a:rPr lang="en-US" altLang="en-US" sz="1800" b="1" dirty="0"/>
              <a:t>Programming language</a:t>
            </a:r>
            <a:r>
              <a:rPr lang="en-US" altLang="en-US" sz="1800" dirty="0"/>
              <a:t>: A series of specifically defined commands designed by human programmers to give directions to digital computers.</a:t>
            </a:r>
          </a:p>
          <a:p>
            <a:pPr lvl="2" algn="l" rtl="0"/>
            <a:r>
              <a:rPr lang="en-US" altLang="en-US" sz="1600" dirty="0"/>
              <a:t>Commands are written as sets of instructions, called </a:t>
            </a:r>
            <a:r>
              <a:rPr lang="en-US" altLang="en-US" sz="1600" b="1" dirty="0"/>
              <a:t>programs</a:t>
            </a:r>
            <a:r>
              <a:rPr lang="en-US" altLang="en-US" sz="1600" dirty="0"/>
              <a:t>.</a:t>
            </a:r>
          </a:p>
          <a:p>
            <a:pPr lvl="2" algn="l" rtl="0"/>
            <a:r>
              <a:rPr lang="en-US" altLang="en-US" sz="1600" dirty="0"/>
              <a:t>All programming language instructions must be expressed in binary code before the computer can perform them.</a:t>
            </a:r>
          </a:p>
          <a:p>
            <a:pPr lvl="2" algn="l" rtl="0"/>
            <a:endParaRPr lang="en-US" alt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88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Pseudocode</a:t>
            </a:r>
            <a:r>
              <a:rPr lang="tr-TR" altLang="ar-SA"/>
              <a:t> </a:t>
            </a:r>
            <a:r>
              <a:rPr lang="en-US" altLang="ar-SA"/>
              <a:t>&amp; Algorithm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dirty="0" err="1">
                <a:solidFill>
                  <a:schemeClr val="accent2"/>
                </a:solidFill>
              </a:rPr>
              <a:t>Pseudocode</a:t>
            </a:r>
            <a:r>
              <a:rPr lang="en-US" altLang="ar-SA" sz="2400" dirty="0">
                <a:solidFill>
                  <a:schemeClr val="accent2"/>
                </a:solidFill>
              </a:rPr>
              <a:t>:</a:t>
            </a:r>
          </a:p>
          <a:p>
            <a:pPr algn="l" rtl="0">
              <a:lnSpc>
                <a:spcPct val="90000"/>
              </a:lnSpc>
            </a:pPr>
            <a:r>
              <a:rPr lang="en-US" altLang="ar-SA" sz="2400" i="1" dirty="0"/>
              <a:t>Input a set of 4 marks</a:t>
            </a:r>
          </a:p>
          <a:p>
            <a:pPr algn="l" rtl="0">
              <a:lnSpc>
                <a:spcPct val="90000"/>
              </a:lnSpc>
            </a:pPr>
            <a:r>
              <a:rPr lang="en-US" altLang="ar-SA" sz="2400" i="1" dirty="0"/>
              <a:t>Calculate their average by summing and dividing by 4</a:t>
            </a:r>
          </a:p>
          <a:p>
            <a:pPr algn="l" rtl="0">
              <a:lnSpc>
                <a:spcPct val="90000"/>
              </a:lnSpc>
            </a:pPr>
            <a:r>
              <a:rPr lang="en-US" altLang="ar-SA" sz="2400" i="1" dirty="0"/>
              <a:t>if average is below 50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i="1" dirty="0"/>
              <a:t>		Print “FAIL”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i="1" dirty="0"/>
              <a:t>	else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i="1" dirty="0"/>
              <a:t>		Print “PASS”</a:t>
            </a:r>
            <a:endParaRPr lang="en-US" altLang="ar-SA" sz="2400" dirty="0"/>
          </a:p>
        </p:txBody>
      </p:sp>
    </p:spTree>
    <p:extLst>
      <p:ext uri="{BB962C8B-B14F-4D97-AF65-F5344CB8AC3E}">
        <p14:creationId xmlns:p14="http://schemas.microsoft.com/office/powerpoint/2010/main" val="41458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Pseudocode</a:t>
            </a:r>
            <a:r>
              <a:rPr lang="tr-TR" altLang="ar-SA"/>
              <a:t> </a:t>
            </a:r>
            <a:r>
              <a:rPr lang="en-US" altLang="ar-SA"/>
              <a:t>&amp;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lnSpc>
                <a:spcPct val="90000"/>
              </a:lnSpc>
              <a:buNone/>
            </a:pPr>
            <a:r>
              <a:rPr lang="en-US" altLang="ar-SA" sz="3000" dirty="0" smtClean="0">
                <a:solidFill>
                  <a:schemeClr val="accent2"/>
                </a:solidFill>
              </a:rPr>
              <a:t>Algorithm </a:t>
            </a:r>
            <a:endParaRPr lang="en-US" altLang="ar-SA" sz="3000" dirty="0">
              <a:solidFill>
                <a:schemeClr val="accent2"/>
              </a:solidFill>
            </a:endParaRP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ar-SA" sz="2800" dirty="0" smtClean="0"/>
              <a:t>	Step </a:t>
            </a:r>
            <a:r>
              <a:rPr lang="en-US" altLang="ar-SA" sz="2800" dirty="0"/>
              <a:t>1:  	Input M1,M2,M3,M4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800" dirty="0"/>
              <a:t>		Step 2: 	GRADE </a:t>
            </a:r>
            <a:r>
              <a:rPr lang="en-US" altLang="ar-SA" sz="2800" dirty="0">
                <a:sym typeface="Symbol" panose="05050102010706020507" pitchFamily="18" charset="2"/>
              </a:rPr>
              <a:t></a:t>
            </a:r>
            <a:r>
              <a:rPr lang="en-US" altLang="ar-SA" sz="2800" dirty="0"/>
              <a:t> (M1+M2+M3+M4)/4 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800" dirty="0"/>
              <a:t>		Step 3: 	if (GRADE &lt; 50) then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800" dirty="0"/>
              <a:t>					Print “FAIL”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800" dirty="0"/>
              <a:t>  				else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800" dirty="0"/>
              <a:t>					Print “PASS”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800" dirty="0"/>
              <a:t>				</a:t>
            </a:r>
            <a:r>
              <a:rPr lang="en-US" altLang="ar-SA" sz="2800" dirty="0" err="1"/>
              <a:t>endif</a:t>
            </a:r>
            <a:endParaRPr lang="en-US" altLang="ar-SA" sz="2800" dirty="0"/>
          </a:p>
        </p:txBody>
      </p:sp>
    </p:spTree>
    <p:extLst>
      <p:ext uri="{BB962C8B-B14F-4D97-AF65-F5344CB8AC3E}">
        <p14:creationId xmlns:p14="http://schemas.microsoft.com/office/powerpoint/2010/main" val="2856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The Flowchart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886" y="1229138"/>
            <a:ext cx="8395383" cy="3630795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ar-SA" sz="2400" dirty="0" smtClean="0"/>
              <a:t>(</a:t>
            </a:r>
            <a:r>
              <a:rPr lang="en-US" altLang="ar-SA" sz="2400" dirty="0"/>
              <a:t>Technical) A graphical representation of the sequence of operations in an information system or program. </a:t>
            </a:r>
            <a:endParaRPr lang="en-US" altLang="ar-SA" sz="2400" dirty="0" smtClean="0"/>
          </a:p>
          <a:p>
            <a:pPr algn="l" rtl="0">
              <a:lnSpc>
                <a:spcPct val="90000"/>
              </a:lnSpc>
            </a:pPr>
            <a:r>
              <a:rPr lang="en-US" altLang="ar-SA" sz="2400" dirty="0" smtClean="0"/>
              <a:t>Program </a:t>
            </a:r>
            <a:r>
              <a:rPr lang="en-US" altLang="ar-SA" sz="2400" dirty="0"/>
              <a:t>flowcharts show the sequence of instructions in a single program or subroutine. Different symbols are used to draw each type of flowchart.</a:t>
            </a:r>
          </a:p>
        </p:txBody>
      </p:sp>
    </p:spTree>
    <p:extLst>
      <p:ext uri="{BB962C8B-B14F-4D97-AF65-F5344CB8AC3E}">
        <p14:creationId xmlns:p14="http://schemas.microsoft.com/office/powerpoint/2010/main" val="8806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Flowchart Symbols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784242" y="1770803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sz="2800" dirty="0"/>
              <a:t>Basic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678198"/>
              </p:ext>
            </p:extLst>
          </p:nvPr>
        </p:nvGraphicFramePr>
        <p:xfrm>
          <a:off x="1422042" y="2289916"/>
          <a:ext cx="68580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3" imgW="6101225" imgH="5549102" progId="Visio.Drawing.11">
                  <p:embed/>
                </p:oleObj>
              </mc:Choice>
              <mc:Fallback>
                <p:oleObj name="Visio" r:id="rId3" imgW="6101225" imgH="55491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042" y="2289916"/>
                        <a:ext cx="68580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09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Example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457200" y="4887913"/>
            <a:ext cx="1597025" cy="592137"/>
          </a:xfrm>
          <a:prstGeom prst="flowChartDisplay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ar-SA" sz="1200" b="1"/>
              <a:t>PRINT</a:t>
            </a:r>
          </a:p>
          <a:p>
            <a:r>
              <a:rPr lang="en-US" altLang="ar-SA" sz="1200" b="1"/>
              <a:t>“PASS”</a:t>
            </a:r>
            <a:endParaRPr lang="en-US" altLang="ar-SA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334000" y="16002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ar-SA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825999" y="2460625"/>
            <a:ext cx="4572000" cy="242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SA" dirty="0"/>
              <a:t>Step 1:  	Input M1,M2,M3,M4</a:t>
            </a:r>
          </a:p>
          <a:p>
            <a:r>
              <a:rPr lang="en-US" altLang="ar-SA" dirty="0"/>
              <a:t>Step 2: 	GRADE </a:t>
            </a:r>
            <a:r>
              <a:rPr lang="en-US" altLang="ar-SA" dirty="0">
                <a:sym typeface="Symbol" panose="05050102010706020507" pitchFamily="18" charset="2"/>
              </a:rPr>
              <a:t></a:t>
            </a:r>
            <a:r>
              <a:rPr lang="en-US" altLang="ar-SA" dirty="0"/>
              <a:t> (M1+M2+M3+M4)/4 </a:t>
            </a:r>
          </a:p>
          <a:p>
            <a:r>
              <a:rPr lang="en-US" altLang="ar-SA" dirty="0"/>
              <a:t>Step 3: 	if (GRADE &lt;50) then</a:t>
            </a:r>
          </a:p>
          <a:p>
            <a:r>
              <a:rPr lang="en-US" altLang="ar-SA" dirty="0"/>
              <a:t>	       	Print “FAIL”</a:t>
            </a:r>
          </a:p>
          <a:p>
            <a:r>
              <a:rPr lang="en-US" altLang="ar-SA" dirty="0"/>
              <a:t>  	else</a:t>
            </a:r>
          </a:p>
          <a:p>
            <a:r>
              <a:rPr lang="en-US" altLang="ar-SA" dirty="0"/>
              <a:t>		Print “PASS”</a:t>
            </a:r>
          </a:p>
          <a:p>
            <a:r>
              <a:rPr lang="en-US" altLang="ar-SA" dirty="0"/>
              <a:t> 	</a:t>
            </a:r>
            <a:r>
              <a:rPr lang="en-US" altLang="ar-SA" dirty="0" err="1"/>
              <a:t>endif</a:t>
            </a:r>
            <a:endParaRPr lang="en-US" altLang="ar-SA" dirty="0"/>
          </a:p>
          <a:p>
            <a:pPr>
              <a:spcBef>
                <a:spcPct val="50000"/>
              </a:spcBef>
            </a:pPr>
            <a:endParaRPr lang="en-US" altLang="ar-SA" dirty="0"/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1134368" y="1862809"/>
            <a:ext cx="3441700" cy="4413250"/>
            <a:chOff x="712" y="1152"/>
            <a:chExt cx="2168" cy="2780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1352" y="1152"/>
              <a:ext cx="592" cy="213"/>
            </a:xfrm>
            <a:prstGeom prst="flowChartTerminator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200" b="1"/>
                <a:t>START</a:t>
              </a:r>
              <a:endParaRPr lang="en-US" altLang="ar-SA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1648" y="1365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987" y="1532"/>
              <a:ext cx="1301" cy="320"/>
            </a:xfrm>
            <a:prstGeom prst="flowChartInputOutpu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200" b="1" dirty="0"/>
                <a:t>Input</a:t>
              </a:r>
            </a:p>
            <a:p>
              <a:pPr algn="ctr"/>
              <a:r>
                <a:rPr lang="en-US" altLang="ar-SA" sz="1200" b="1" dirty="0"/>
                <a:t>M1,M2,M3,M4</a:t>
              </a:r>
              <a:endParaRPr lang="en-US" altLang="ar-SA" dirty="0"/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817" y="2068"/>
              <a:ext cx="1489" cy="213"/>
            </a:xfrm>
            <a:prstGeom prst="flowChartProcess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200" b="1"/>
                <a:t>GRADE</a:t>
              </a:r>
              <a:r>
                <a:rPr lang="en-US" altLang="ar-SA" sz="1200" b="1">
                  <a:sym typeface="Symbol" panose="05050102010706020507" pitchFamily="18" charset="2"/>
                </a:rPr>
                <a:t></a:t>
              </a:r>
              <a:r>
                <a:rPr lang="en-US" altLang="ar-SA" sz="1200" b="1"/>
                <a:t>(M1+M2+M3+M4)/4</a:t>
              </a:r>
              <a:endParaRPr lang="en-US" altLang="ar-SA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578" y="1852"/>
              <a:ext cx="0" cy="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74" name="AutoShape 14"/>
            <p:cNvSpPr>
              <a:spLocks noChangeArrowheads="1"/>
            </p:cNvSpPr>
            <p:nvPr/>
          </p:nvSpPr>
          <p:spPr bwMode="auto">
            <a:xfrm>
              <a:off x="987" y="2439"/>
              <a:ext cx="1183" cy="533"/>
            </a:xfrm>
            <a:prstGeom prst="flowChartDecision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200" b="1"/>
                <a:t>IS</a:t>
              </a:r>
            </a:p>
            <a:p>
              <a:pPr algn="ctr"/>
              <a:r>
                <a:rPr lang="en-US" altLang="ar-SA" sz="1200" b="1"/>
                <a:t>GRADE&lt;50</a:t>
              </a:r>
              <a:endParaRPr lang="en-US" altLang="ar-SA"/>
            </a:p>
          </p:txBody>
        </p:sp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1874" y="3079"/>
              <a:ext cx="1006" cy="373"/>
            </a:xfrm>
            <a:prstGeom prst="flowChartDisplay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200" b="1"/>
                <a:t>PRINT</a:t>
              </a:r>
            </a:p>
            <a:p>
              <a:pPr algn="ctr"/>
              <a:r>
                <a:rPr lang="en-US" altLang="ar-SA" sz="1200" b="1"/>
                <a:t>“FAIL”</a:t>
              </a:r>
              <a:endParaRPr lang="en-US" altLang="ar-SA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1578" y="3612"/>
              <a:ext cx="0" cy="1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78" name="AutoShape 18"/>
            <p:cNvSpPr>
              <a:spLocks noChangeArrowheads="1"/>
            </p:cNvSpPr>
            <p:nvPr/>
          </p:nvSpPr>
          <p:spPr bwMode="auto">
            <a:xfrm>
              <a:off x="1283" y="3719"/>
              <a:ext cx="591" cy="213"/>
            </a:xfrm>
            <a:prstGeom prst="flowChartTerminator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200" b="1"/>
                <a:t>STOP</a:t>
              </a:r>
              <a:endParaRPr lang="en-US" altLang="ar-SA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768" y="3612"/>
              <a:ext cx="16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flipV="1">
              <a:off x="768" y="3452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 flipV="1">
              <a:off x="2466" y="3452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>
              <a:off x="2170" y="2705"/>
              <a:ext cx="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466" y="2705"/>
              <a:ext cx="0" cy="3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720" y="2688"/>
              <a:ext cx="0" cy="3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1578" y="2279"/>
              <a:ext cx="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2160" y="2544"/>
              <a:ext cx="296" cy="159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SA" sz="1200" b="1"/>
                <a:t>Y</a:t>
              </a:r>
              <a:endParaRPr lang="en-US" altLang="ar-SA"/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720" y="2528"/>
              <a:ext cx="296" cy="16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SA" sz="1200" b="1"/>
                <a:t>N</a:t>
              </a:r>
              <a:endParaRPr lang="en-US" altLang="ar-SA"/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712" y="2688"/>
              <a:ext cx="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34658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Example </a:t>
            </a:r>
            <a:r>
              <a:rPr lang="en-US" altLang="ar-SA" dirty="0" smtClean="0"/>
              <a:t>2 </a:t>
            </a:r>
            <a:endParaRPr lang="en-US" altLang="ar-SA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281" y="2150770"/>
            <a:ext cx="8421141" cy="3193961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400" b="1" dirty="0" smtClean="0">
                <a:solidFill>
                  <a:schemeClr val="accent2"/>
                </a:solidFill>
              </a:rPr>
              <a:t>Write </a:t>
            </a:r>
            <a:r>
              <a:rPr lang="en-US" altLang="ar-SA" sz="2400" b="1" dirty="0">
                <a:solidFill>
                  <a:schemeClr val="accent2"/>
                </a:solidFill>
              </a:rPr>
              <a:t>an algorithm and draw a flowchart that will read the two sides of a rectangle and calculate its area.</a:t>
            </a:r>
            <a:r>
              <a:rPr lang="en-US" altLang="ar-SA" sz="2400" dirty="0">
                <a:solidFill>
                  <a:schemeClr val="accent2"/>
                </a:solidFill>
              </a:rPr>
              <a:t> </a:t>
            </a:r>
            <a:endParaRPr lang="en-US" altLang="ar-SA" sz="2400" b="1" dirty="0">
              <a:solidFill>
                <a:schemeClr val="accent2"/>
              </a:solidFill>
            </a:endParaRP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400" b="1" dirty="0" err="1">
                <a:solidFill>
                  <a:schemeClr val="accent2"/>
                </a:solidFill>
              </a:rPr>
              <a:t>Pseudocode</a:t>
            </a:r>
            <a:r>
              <a:rPr lang="en-US" altLang="ar-SA" sz="2800" dirty="0"/>
              <a:t> </a:t>
            </a:r>
          </a:p>
          <a:p>
            <a:pPr algn="l" rtl="0"/>
            <a:r>
              <a:rPr lang="en-US" altLang="ar-SA" sz="2400" i="1" dirty="0"/>
              <a:t>Input the width (W) and Length (L) of a rectangle</a:t>
            </a:r>
          </a:p>
          <a:p>
            <a:pPr algn="l" rtl="0"/>
            <a:r>
              <a:rPr lang="en-US" altLang="ar-SA" sz="2400" i="1" dirty="0"/>
              <a:t>Calculate the area (A) by multiplying L with W</a:t>
            </a:r>
          </a:p>
          <a:p>
            <a:pPr algn="l" rtl="0"/>
            <a:r>
              <a:rPr lang="en-US" altLang="ar-SA" sz="2400" i="1" dirty="0"/>
              <a:t>Print A</a:t>
            </a:r>
          </a:p>
        </p:txBody>
      </p:sp>
    </p:spTree>
    <p:extLst>
      <p:ext uri="{BB962C8B-B14F-4D97-AF65-F5344CB8AC3E}">
        <p14:creationId xmlns:p14="http://schemas.microsoft.com/office/powerpoint/2010/main" val="14369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Example </a:t>
            </a:r>
            <a:r>
              <a:rPr lang="en-US" altLang="ar-SA" dirty="0" smtClean="0"/>
              <a:t>2</a:t>
            </a:r>
            <a:endParaRPr lang="en-US" altLang="ar-SA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148" y="2266261"/>
            <a:ext cx="4571348" cy="3886200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600" dirty="0">
                <a:solidFill>
                  <a:schemeClr val="accent2"/>
                </a:solidFill>
              </a:rPr>
              <a:t>Algorithm </a:t>
            </a:r>
          </a:p>
          <a:p>
            <a:pPr algn="l" rtl="0"/>
            <a:r>
              <a:rPr lang="en-US" altLang="ar-SA" sz="2600" dirty="0"/>
              <a:t>Step 1: 	Input W,L</a:t>
            </a:r>
          </a:p>
          <a:p>
            <a:pPr algn="l" rtl="0"/>
            <a:r>
              <a:rPr lang="en-US" altLang="ar-SA" sz="2600" dirty="0"/>
              <a:t>Step 2: 	A </a:t>
            </a:r>
            <a:r>
              <a:rPr lang="en-US" altLang="ar-SA" sz="2600" dirty="0">
                <a:sym typeface="Symbol" panose="05050102010706020507" pitchFamily="18" charset="2"/>
              </a:rPr>
              <a:t></a:t>
            </a:r>
            <a:r>
              <a:rPr lang="en-US" altLang="ar-SA" sz="2600" dirty="0"/>
              <a:t> L  x  W </a:t>
            </a:r>
          </a:p>
          <a:p>
            <a:pPr algn="l" rtl="0"/>
            <a:r>
              <a:rPr lang="en-US" altLang="ar-SA" sz="2600" dirty="0"/>
              <a:t>Step 3: 	Print A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2600" dirty="0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5410200" y="2057400"/>
            <a:ext cx="3124200" cy="4191000"/>
            <a:chOff x="2448" y="5328"/>
            <a:chExt cx="3168" cy="5779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3337" y="5328"/>
              <a:ext cx="1440" cy="576"/>
            </a:xfrm>
            <a:prstGeom prst="flowChartTerminator">
              <a:avLst/>
            </a:prstGeom>
            <a:solidFill>
              <a:srgbClr val="CCFFFF">
                <a:alpha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400" b="1"/>
                <a:t>START</a:t>
              </a:r>
              <a:endParaRPr lang="en-US" altLang="ar-SA" sz="1400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4057" y="590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2448" y="6355"/>
              <a:ext cx="3168" cy="864"/>
            </a:xfrm>
            <a:prstGeom prst="flowChartInputOutput">
              <a:avLst/>
            </a:prstGeom>
            <a:solidFill>
              <a:srgbClr val="CCFFFF">
                <a:alpha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400" b="1"/>
                <a:t>Input</a:t>
              </a:r>
            </a:p>
            <a:p>
              <a:pPr algn="ctr"/>
              <a:r>
                <a:rPr lang="en-US" altLang="ar-SA" sz="1400" b="1"/>
                <a:t>W, L</a:t>
              </a:r>
              <a:endParaRPr lang="en-US" altLang="ar-SA" sz="1400"/>
            </a:p>
          </p:txBody>
        </p:sp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2967" y="7801"/>
              <a:ext cx="2141" cy="576"/>
            </a:xfrm>
            <a:prstGeom prst="flowChartProcess">
              <a:avLst/>
            </a:prstGeom>
            <a:solidFill>
              <a:srgbClr val="CCFFFF">
                <a:alpha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400" b="1"/>
                <a:t>A </a:t>
              </a:r>
              <a:r>
                <a:rPr lang="en-US" altLang="ar-SA">
                  <a:sym typeface="Symbol" panose="05050102010706020507" pitchFamily="18" charset="2"/>
                </a:rPr>
                <a:t></a:t>
              </a:r>
              <a:r>
                <a:rPr lang="en-US" altLang="ar-SA" sz="1400" b="1"/>
                <a:t> L x W</a:t>
              </a: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4032" y="7219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2812" y="8947"/>
              <a:ext cx="2448" cy="1008"/>
            </a:xfrm>
            <a:prstGeom prst="flowChartDisplay">
              <a:avLst/>
            </a:prstGeom>
            <a:solidFill>
              <a:srgbClr val="CCFFFF">
                <a:alpha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400" b="1"/>
                <a:t>Print</a:t>
              </a:r>
            </a:p>
            <a:p>
              <a:pPr algn="ctr"/>
              <a:r>
                <a:rPr lang="en-US" altLang="ar-SA" sz="1400" b="1"/>
                <a:t>A</a:t>
              </a:r>
              <a:endParaRPr lang="en-US" altLang="ar-SA" sz="1400"/>
            </a:p>
          </p:txBody>
        </p:sp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3293" y="10512"/>
              <a:ext cx="1440" cy="595"/>
            </a:xfrm>
            <a:prstGeom prst="flowChartTerminator">
              <a:avLst/>
            </a:prstGeom>
            <a:solidFill>
              <a:srgbClr val="CCFFFF">
                <a:alpha val="8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ar-SA" sz="1400" b="1"/>
                <a:t>STOP</a:t>
              </a:r>
              <a:endParaRPr lang="en-US" altLang="ar-SA" sz="1400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4032" y="8371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4032" y="9955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3148371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altLang="en-US"/>
              <a:t>4-</a:t>
            </a:r>
            <a:fld id="{06D0D1DC-5525-4082-9577-3977E53B6C3B}" type="slidenum">
              <a:rPr lang="en-US" altLang="en-US"/>
              <a:pPr algn="l"/>
              <a:t>27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/>
              <a:t>Building a Program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124" y="2228003"/>
            <a:ext cx="8158820" cy="372813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sz="2400" dirty="0"/>
              <a:t>2) Writing the Program</a:t>
            </a:r>
          </a:p>
          <a:p>
            <a:pPr lvl="1" algn="l" rtl="0"/>
            <a:r>
              <a:rPr lang="en-US" altLang="en-US" sz="2000" dirty="0"/>
              <a:t>If analysis and planning have been thoroughly done, translating the plan into a programming language should be a quick and easy task.</a:t>
            </a:r>
          </a:p>
          <a:p>
            <a:pPr lvl="1" algn="l" rtl="0"/>
            <a:endParaRPr lang="en-US" altLang="en-US" sz="2000" dirty="0"/>
          </a:p>
          <a:p>
            <a:pPr marL="0" indent="0" algn="l" rtl="0">
              <a:buNone/>
            </a:pPr>
            <a:r>
              <a:rPr lang="en-US" altLang="en-US" sz="2400" dirty="0"/>
              <a:t>3) Documenting the Program</a:t>
            </a:r>
          </a:p>
          <a:p>
            <a:pPr lvl="1" algn="l" rtl="0"/>
            <a:r>
              <a:rPr lang="en-US" altLang="en-US" sz="2000" dirty="0"/>
              <a:t>During both the algorithm development and program writing stages, explanations called documentation are added to the code.</a:t>
            </a:r>
          </a:p>
          <a:p>
            <a:pPr lvl="2" algn="l" rtl="0"/>
            <a:r>
              <a:rPr lang="en-US" altLang="en-US" sz="1800" dirty="0"/>
              <a:t>Helps users as well as programmers understand the exact processes to be performed.</a:t>
            </a:r>
          </a:p>
        </p:txBody>
      </p:sp>
    </p:spTree>
    <p:extLst>
      <p:ext uri="{BB962C8B-B14F-4D97-AF65-F5344CB8AC3E}">
        <p14:creationId xmlns:p14="http://schemas.microsoft.com/office/powerpoint/2010/main" val="2162443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altLang="en-US"/>
              <a:t>4-</a:t>
            </a:r>
            <a:fld id="{A8842F6D-4DD6-4528-B782-3C56187B7BA8}" type="slidenum">
              <a:rPr lang="en-US" altLang="en-US"/>
              <a:pPr algn="l"/>
              <a:t>28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/>
              <a:t>Building a Program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125014"/>
            <a:ext cx="8279473" cy="276669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altLang="en-US" sz="2400" dirty="0"/>
              <a:t>4) Testing and Debugging the Program.</a:t>
            </a:r>
          </a:p>
          <a:p>
            <a:pPr lvl="1" algn="l" rtl="0"/>
            <a:r>
              <a:rPr lang="en-US" altLang="en-US" sz="2000" dirty="0"/>
              <a:t>The program must be free of </a:t>
            </a:r>
            <a:r>
              <a:rPr lang="en-US" altLang="en-US" sz="2000" b="1" dirty="0"/>
              <a:t>syntax errors</a:t>
            </a:r>
            <a:r>
              <a:rPr lang="en-US" altLang="en-US" sz="2000" dirty="0"/>
              <a:t>.</a:t>
            </a:r>
          </a:p>
          <a:p>
            <a:pPr lvl="1" algn="l" rtl="0"/>
            <a:r>
              <a:rPr lang="en-US" altLang="en-US" sz="2000" dirty="0"/>
              <a:t>The program must be free of </a:t>
            </a:r>
            <a:r>
              <a:rPr lang="en-US" altLang="en-US" sz="2000" b="1" dirty="0"/>
              <a:t>logic errors</a:t>
            </a:r>
            <a:r>
              <a:rPr lang="en-US" altLang="en-US" sz="2000" dirty="0"/>
              <a:t>.</a:t>
            </a:r>
          </a:p>
          <a:p>
            <a:pPr lvl="1" algn="l" rtl="0"/>
            <a:r>
              <a:rPr lang="en-US" altLang="en-US" sz="2000" dirty="0"/>
              <a:t>The program must be </a:t>
            </a:r>
            <a:r>
              <a:rPr lang="en-US" altLang="en-US" sz="2000" b="1" dirty="0"/>
              <a:t>reliable</a:t>
            </a:r>
            <a:r>
              <a:rPr lang="en-US" altLang="en-US" sz="2000" dirty="0"/>
              <a:t>. (produces correct results)</a:t>
            </a:r>
          </a:p>
          <a:p>
            <a:pPr lvl="1" algn="l" rtl="0"/>
            <a:r>
              <a:rPr lang="en-US" altLang="en-US" sz="2000" dirty="0"/>
              <a:t>The program must be</a:t>
            </a:r>
            <a:r>
              <a:rPr lang="en-US" altLang="en-US" sz="2000" b="1" dirty="0"/>
              <a:t> robust</a:t>
            </a:r>
            <a:r>
              <a:rPr lang="en-US" altLang="en-US" sz="2000" dirty="0"/>
              <a:t>. (able to detect execution errors</a:t>
            </a:r>
            <a:r>
              <a:rPr lang="en-US" altLang="en-US" sz="2000" dirty="0" smtClean="0"/>
              <a:t>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492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192" y="700353"/>
            <a:ext cx="7989752" cy="1083329"/>
          </a:xfrm>
        </p:spPr>
        <p:txBody>
          <a:bodyPr/>
          <a:lstStyle/>
          <a:p>
            <a:pPr rtl="0"/>
            <a:r>
              <a:rPr lang="en-US" altLang="en-US" dirty="0"/>
              <a:t>The Role of </a:t>
            </a:r>
            <a:r>
              <a:rPr lang="en-US" altLang="en-US" dirty="0" smtClean="0"/>
              <a:t>Languages in Communication</a:t>
            </a:r>
            <a:endParaRPr lang="en-US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Three fundamental elements of language that contribute to the success or failure of the communication cycle:</a:t>
            </a:r>
          </a:p>
          <a:p>
            <a:pPr lvl="1" algn="l" rtl="0"/>
            <a:r>
              <a:rPr lang="en-US" altLang="en-US" sz="2000" dirty="0"/>
              <a:t>Semantics</a:t>
            </a:r>
          </a:p>
          <a:p>
            <a:pPr lvl="1" algn="l" rtl="0"/>
            <a:r>
              <a:rPr lang="en-US" altLang="en-US" sz="2000" dirty="0"/>
              <a:t>Syntax</a:t>
            </a:r>
          </a:p>
          <a:p>
            <a:pPr lvl="1" algn="l" rtl="0"/>
            <a:r>
              <a:rPr lang="en-US" altLang="en-US" sz="2000" dirty="0"/>
              <a:t>Participants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2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9396" y="687474"/>
            <a:ext cx="8081547" cy="1083329"/>
          </a:xfrm>
        </p:spPr>
        <p:txBody>
          <a:bodyPr/>
          <a:lstStyle/>
          <a:p>
            <a:pPr rtl="0"/>
            <a:r>
              <a:rPr lang="en-US" altLang="en-US" dirty="0"/>
              <a:t>The Role of </a:t>
            </a:r>
            <a:r>
              <a:rPr lang="en-US" altLang="en-US" dirty="0" smtClean="0"/>
              <a:t>Languages in </a:t>
            </a:r>
            <a:r>
              <a:rPr lang="en-US" altLang="en-US" dirty="0"/>
              <a:t>Communication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2248" y="2324405"/>
            <a:ext cx="7888695" cy="3505200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Computer language:</a:t>
            </a:r>
          </a:p>
          <a:p>
            <a:pPr lvl="1" algn="l" rtl="0"/>
            <a:r>
              <a:rPr lang="en-US" altLang="en-US" sz="2000" dirty="0"/>
              <a:t>Refers to the specific command you wish the computer to perform.</a:t>
            </a:r>
          </a:p>
          <a:p>
            <a:pPr lvl="2" algn="l" rtl="0"/>
            <a:r>
              <a:rPr lang="en-US" altLang="en-US" sz="2000" dirty="0"/>
              <a:t>Input, Output, Print</a:t>
            </a:r>
          </a:p>
          <a:p>
            <a:pPr lvl="2" algn="l" rtl="0"/>
            <a:r>
              <a:rPr lang="en-US" altLang="en-US" sz="2000" dirty="0"/>
              <a:t>Each command has a very specific meaning.</a:t>
            </a:r>
          </a:p>
          <a:p>
            <a:pPr lvl="2" algn="l" rtl="0"/>
            <a:r>
              <a:rPr lang="en-US" altLang="en-US" sz="2000" dirty="0"/>
              <a:t>Computers associate one meaning with one computer command.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682248" y="2019300"/>
            <a:ext cx="739924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4665BC"/>
              </a:buClr>
              <a:buSzPct val="7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dirty="0"/>
              <a:t>Semantics</a:t>
            </a:r>
            <a:r>
              <a:rPr lang="en-US" altLang="en-US" sz="2400" dirty="0"/>
              <a:t>: Refers to meaning. 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3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1192" y="687474"/>
            <a:ext cx="8105608" cy="1083329"/>
          </a:xfrm>
        </p:spPr>
        <p:txBody>
          <a:bodyPr/>
          <a:lstStyle/>
          <a:p>
            <a:pPr rtl="0"/>
            <a:r>
              <a:rPr lang="en-US" altLang="en-US" dirty="0"/>
              <a:t>The Role of </a:t>
            </a:r>
            <a:r>
              <a:rPr lang="en-US" altLang="en-US" dirty="0" smtClean="0"/>
              <a:t>Languages in </a:t>
            </a:r>
            <a:r>
              <a:rPr lang="en-US" altLang="en-US" dirty="0"/>
              <a:t>Communication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70510" y="2110869"/>
            <a:ext cx="7816290" cy="3505200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Computer language:</a:t>
            </a:r>
          </a:p>
          <a:p>
            <a:pPr lvl="1" algn="l" rtl="0"/>
            <a:r>
              <a:rPr lang="en-US" altLang="en-US" sz="2000" dirty="0"/>
              <a:t>Refers to rules governing exact spelling and punctuation, plus:</a:t>
            </a:r>
          </a:p>
          <a:p>
            <a:pPr lvl="2" algn="l" rtl="0"/>
            <a:r>
              <a:rPr lang="en-US" altLang="en-US" sz="2000" dirty="0"/>
              <a:t>Formatting, repetition, subdivision of tasks, identification of variables, definition of memory spaces.</a:t>
            </a:r>
          </a:p>
          <a:p>
            <a:pPr lvl="1" algn="l" rtl="0"/>
            <a:r>
              <a:rPr lang="en-US" altLang="en-US" sz="2000" dirty="0"/>
              <a:t>Computers do not tolerate syntax errors.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870510" y="20193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4665BC"/>
              </a:buClr>
              <a:buSzPct val="7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dirty="0"/>
              <a:t>Syntax</a:t>
            </a:r>
            <a:r>
              <a:rPr lang="en-US" altLang="en-US" sz="2400" dirty="0"/>
              <a:t>: Refers to form, or structure. 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3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/>
              <a:t>The Role of Languages</a:t>
            </a:r>
            <a:br>
              <a:rPr lang="en-US" altLang="en-US"/>
            </a:br>
            <a:r>
              <a:rPr lang="en-US" altLang="en-US"/>
              <a:t>in Communication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26582" y="3562447"/>
            <a:ext cx="7271198" cy="2209800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Computer language:</a:t>
            </a:r>
          </a:p>
          <a:p>
            <a:pPr lvl="1" algn="l" rtl="0"/>
            <a:r>
              <a:rPr lang="en-US" altLang="en-US" sz="2000" dirty="0"/>
              <a:t>People use programming languages.</a:t>
            </a:r>
          </a:p>
          <a:p>
            <a:pPr lvl="1" algn="l" rtl="0"/>
            <a:r>
              <a:rPr lang="en-US" altLang="en-US" sz="2000" dirty="0"/>
              <a:t>Programs must be </a:t>
            </a:r>
            <a:r>
              <a:rPr lang="en-US" altLang="en-US" sz="2000" b="1" dirty="0"/>
              <a:t>translated</a:t>
            </a:r>
            <a:r>
              <a:rPr lang="en-US" altLang="en-US" sz="2000" dirty="0"/>
              <a:t> into binary code.</a:t>
            </a:r>
          </a:p>
          <a:p>
            <a:pPr lvl="1" algn="l" rtl="0"/>
            <a:r>
              <a:rPr lang="en-US" altLang="en-US" sz="2000" dirty="0"/>
              <a:t>Computers respond by performing the task or not!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85275" y="1916592"/>
            <a:ext cx="8187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4665BC"/>
              </a:buClr>
              <a:buSzPct val="7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dirty="0">
                <a:latin typeface="+mn-lt"/>
              </a:rPr>
              <a:t>Participants</a:t>
            </a:r>
            <a:r>
              <a:rPr lang="en-US" altLang="en-US" sz="2400" dirty="0">
                <a:latin typeface="+mn-lt"/>
              </a:rPr>
              <a:t>: </a:t>
            </a:r>
          </a:p>
          <a:p>
            <a:pPr lvl="1"/>
            <a:r>
              <a:rPr lang="en-US" altLang="en-US" sz="2000" dirty="0">
                <a:latin typeface="+mn-lt"/>
              </a:rPr>
              <a:t>Human languages are used by people to communicate with each other. </a:t>
            </a:r>
          </a:p>
          <a:p>
            <a:pPr lvl="1"/>
            <a:r>
              <a:rPr lang="en-US" altLang="en-US" sz="2000" dirty="0">
                <a:latin typeface="+mn-lt"/>
              </a:rPr>
              <a:t>Programming languages are used by people to communicate with machines. </a:t>
            </a:r>
            <a:endParaRPr lang="en-US" altLang="en-US" sz="1800" dirty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5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The Programming </a:t>
            </a:r>
            <a:r>
              <a:rPr lang="en-US" altLang="en-US" dirty="0" smtClean="0"/>
              <a:t>Language </a:t>
            </a: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sz="2000" dirty="0"/>
              <a:t>First Generation - Machine Language (code)</a:t>
            </a:r>
          </a:p>
          <a:p>
            <a:pPr lvl="1" algn="l" rtl="0"/>
            <a:r>
              <a:rPr lang="en-US" altLang="en-US" sz="1800" b="1" dirty="0"/>
              <a:t>Machine language</a:t>
            </a:r>
            <a:r>
              <a:rPr lang="en-US" altLang="en-US" sz="1800" dirty="0"/>
              <a:t> programs were made up of instructions written in binary code. </a:t>
            </a:r>
          </a:p>
          <a:p>
            <a:pPr lvl="2" algn="l" rtl="0"/>
            <a:r>
              <a:rPr lang="en-US" altLang="en-US" sz="1600" dirty="0"/>
              <a:t>This is the “native” language of the computer.</a:t>
            </a:r>
          </a:p>
          <a:p>
            <a:pPr lvl="1" algn="l" rtl="0"/>
            <a:endParaRPr lang="en-US" alt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4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The Programming </a:t>
            </a:r>
            <a:r>
              <a:rPr lang="en-US" altLang="en-US" dirty="0" smtClean="0"/>
              <a:t>Language</a:t>
            </a:r>
            <a:endParaRPr lang="en-US" altLang="en-US" dirty="0"/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7858" y="1912470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Second Generation - Assembly Language</a:t>
            </a:r>
          </a:p>
          <a:p>
            <a:pPr lvl="1" algn="l" rtl="0"/>
            <a:r>
              <a:rPr lang="en-US" altLang="en-US" sz="2000" b="1" dirty="0"/>
              <a:t>Assembly language</a:t>
            </a:r>
            <a:r>
              <a:rPr lang="en-US" altLang="en-US" sz="2000" dirty="0"/>
              <a:t> programs are made up of instructions written in mnemonics. </a:t>
            </a:r>
          </a:p>
          <a:p>
            <a:pPr lvl="3" algn="l" rtl="0"/>
            <a:r>
              <a:rPr lang="en-US" altLang="en-US" sz="1600" b="1" dirty="0"/>
              <a:t>Mnemonics</a:t>
            </a:r>
            <a:r>
              <a:rPr lang="en-US" altLang="en-US" sz="1600" dirty="0"/>
              <a:t>: Uses convenient alphabetic abbreviations to represent operation codes, and abstract symbols to represent operands.</a:t>
            </a:r>
          </a:p>
          <a:p>
            <a:pPr lvl="3" algn="l" rtl="0"/>
            <a:r>
              <a:rPr lang="en-US" altLang="en-US" sz="1600" dirty="0"/>
              <a:t>Each instruction had two parts: Operation code, Operand</a:t>
            </a:r>
          </a:p>
          <a:p>
            <a:pPr lvl="3" algn="l" rtl="0"/>
            <a:r>
              <a:rPr lang="en-US" altLang="en-US" sz="1600" dirty="0"/>
              <a:t>Hardware dependent.</a:t>
            </a:r>
          </a:p>
          <a:p>
            <a:pPr lvl="3" algn="l" rtl="0"/>
            <a:r>
              <a:rPr lang="en-US" altLang="en-US" sz="1600" dirty="0"/>
              <a:t>Because programs are not written in 1s and 0s, the computer must first translate the program before it can be executed.</a:t>
            </a:r>
          </a:p>
          <a:p>
            <a:pPr lvl="1" algn="l" rtl="0"/>
            <a:endParaRPr lang="en-US" altLang="en-US" sz="2000" dirty="0"/>
          </a:p>
        </p:txBody>
      </p:sp>
      <p:sp>
        <p:nvSpPr>
          <p:cNvPr id="59396" name="Text Box 1028"/>
          <p:cNvSpPr txBox="1">
            <a:spLocks noChangeArrowheads="1"/>
          </p:cNvSpPr>
          <p:nvPr/>
        </p:nvSpPr>
        <p:spPr bwMode="auto">
          <a:xfrm>
            <a:off x="5997116" y="5057203"/>
            <a:ext cx="1627690" cy="1384995"/>
          </a:xfrm>
          <a:prstGeom prst="rect">
            <a:avLst/>
          </a:prstGeom>
          <a:noFill/>
          <a:ln w="9525">
            <a:solidFill>
              <a:srgbClr val="4665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latin typeface="Times" panose="02020603050405020304" pitchFamily="18" charset="0"/>
              </a:rPr>
              <a:t>READ	num1</a:t>
            </a:r>
          </a:p>
          <a:p>
            <a:r>
              <a:rPr lang="en-US" altLang="en-US" sz="1200" dirty="0">
                <a:latin typeface="Times" panose="02020603050405020304" pitchFamily="18" charset="0"/>
              </a:rPr>
              <a:t>READ	num2</a:t>
            </a:r>
          </a:p>
          <a:p>
            <a:r>
              <a:rPr lang="en-US" altLang="en-US" sz="1200" dirty="0">
                <a:latin typeface="Times" panose="02020603050405020304" pitchFamily="18" charset="0"/>
              </a:rPr>
              <a:t>LOAD	num1</a:t>
            </a:r>
          </a:p>
          <a:p>
            <a:r>
              <a:rPr lang="en-US" altLang="en-US" sz="1200" dirty="0">
                <a:latin typeface="Times" panose="02020603050405020304" pitchFamily="18" charset="0"/>
              </a:rPr>
              <a:t>ADD	num2</a:t>
            </a:r>
          </a:p>
          <a:p>
            <a:r>
              <a:rPr lang="en-US" altLang="en-US" sz="1200" dirty="0">
                <a:latin typeface="Times" panose="02020603050405020304" pitchFamily="18" charset="0"/>
              </a:rPr>
              <a:t>STORE	sum</a:t>
            </a:r>
          </a:p>
          <a:p>
            <a:r>
              <a:rPr lang="en-US" altLang="en-US" sz="1200" dirty="0">
                <a:latin typeface="Times" panose="02020603050405020304" pitchFamily="18" charset="0"/>
              </a:rPr>
              <a:t>PRINT	sum</a:t>
            </a:r>
          </a:p>
          <a:p>
            <a:r>
              <a:rPr lang="en-US" altLang="en-US" sz="1200" dirty="0">
                <a:latin typeface="Times" panose="02020603050405020304" pitchFamily="18" charset="0"/>
              </a:rPr>
              <a:t>STOP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9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The Programming </a:t>
            </a:r>
            <a:r>
              <a:rPr lang="en-US" altLang="en-US" dirty="0" smtClean="0"/>
              <a:t>Language</a:t>
            </a:r>
            <a:endParaRPr lang="en-US" altLang="en-US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5281" y="1990075"/>
            <a:ext cx="8305231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dirty="0"/>
              <a:t>Third Generation - People-Oriented Programs</a:t>
            </a:r>
          </a:p>
          <a:p>
            <a:pPr lvl="1" algn="l" rtl="0"/>
            <a:r>
              <a:rPr lang="en-US" altLang="en-US" sz="2000" dirty="0"/>
              <a:t>Instructions in these languages are called statements. </a:t>
            </a:r>
          </a:p>
          <a:p>
            <a:pPr lvl="2" algn="l" rtl="0"/>
            <a:r>
              <a:rPr lang="en-US" altLang="en-US" sz="1800" b="1" dirty="0"/>
              <a:t>High-level languages</a:t>
            </a:r>
            <a:r>
              <a:rPr lang="en-US" altLang="en-US" sz="1800" dirty="0"/>
              <a:t>: Use statements that resemble English phrases combined with mathematical terms needed to express the problem or task being programmed.</a:t>
            </a:r>
          </a:p>
          <a:p>
            <a:pPr lvl="2" algn="l" rtl="0"/>
            <a:r>
              <a:rPr lang="en-US" altLang="en-US" sz="1800" dirty="0"/>
              <a:t>Transportable: NOT-Hardware dependent.</a:t>
            </a:r>
          </a:p>
          <a:p>
            <a:pPr lvl="2" algn="l" rtl="0"/>
            <a:r>
              <a:rPr lang="en-US" altLang="en-US" sz="1800" dirty="0"/>
              <a:t>Because programs are not written in 1s and 0s, the computer must first translate the program before it can be executed.</a:t>
            </a:r>
          </a:p>
          <a:p>
            <a:pPr lvl="1" algn="l" rtl="0"/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4766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115</TotalTime>
  <Words>1505</Words>
  <Application>Microsoft Office PowerPoint</Application>
  <PresentationFormat>On-screen Show (4:3)</PresentationFormat>
  <Paragraphs>273</Paragraphs>
  <Slides>28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Calibri</vt:lpstr>
      <vt:lpstr>Gill Sans MT</vt:lpstr>
      <vt:lpstr>Majalla UI</vt:lpstr>
      <vt:lpstr>Monotype Sorts</vt:lpstr>
      <vt:lpstr>Symbol</vt:lpstr>
      <vt:lpstr>Times</vt:lpstr>
      <vt:lpstr>Times New Roman</vt:lpstr>
      <vt:lpstr>Wingdings</vt:lpstr>
      <vt:lpstr>Wingdings 2</vt:lpstr>
      <vt:lpstr>Dividend</vt:lpstr>
      <vt:lpstr>Microsoft Visio Drawing</vt:lpstr>
      <vt:lpstr>Chapter 2</vt:lpstr>
      <vt:lpstr>Communicating with a Computer </vt:lpstr>
      <vt:lpstr>The Role of Languages in Communication</vt:lpstr>
      <vt:lpstr>The Role of Languages in Communication</vt:lpstr>
      <vt:lpstr>The Role of Languages in Communication</vt:lpstr>
      <vt:lpstr>The Role of Languages in Communication</vt:lpstr>
      <vt:lpstr>The Programming Language </vt:lpstr>
      <vt:lpstr>The Programming Language</vt:lpstr>
      <vt:lpstr>The Programming Language</vt:lpstr>
      <vt:lpstr>The Programming Language</vt:lpstr>
      <vt:lpstr>The Programming Language</vt:lpstr>
      <vt:lpstr>Assembled, Compiled, or Interpreted Languages</vt:lpstr>
      <vt:lpstr>Assembled, Compiled, or Interpreted Languages</vt:lpstr>
      <vt:lpstr>Assembled, Compiled, or Interpreted Languages</vt:lpstr>
      <vt:lpstr>Assembled, Compiled, or Interpreted Languages</vt:lpstr>
      <vt:lpstr>Building a Program</vt:lpstr>
      <vt:lpstr>Building a Program</vt:lpstr>
      <vt:lpstr>Building a Program</vt:lpstr>
      <vt:lpstr>Pseudocode &amp; Algorithm</vt:lpstr>
      <vt:lpstr>Pseudocode &amp; Algorithm</vt:lpstr>
      <vt:lpstr>Pseudocode &amp; Algorithm</vt:lpstr>
      <vt:lpstr>The Flowchart</vt:lpstr>
      <vt:lpstr>Flowchart Symbols </vt:lpstr>
      <vt:lpstr>Example</vt:lpstr>
      <vt:lpstr>Example 2 </vt:lpstr>
      <vt:lpstr>Example 2</vt:lpstr>
      <vt:lpstr>Building a Program</vt:lpstr>
      <vt:lpstr>Building a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Aseel</dc:creator>
  <cp:lastModifiedBy>Aseel</cp:lastModifiedBy>
  <cp:revision>33</cp:revision>
  <dcterms:created xsi:type="dcterms:W3CDTF">2014-09-08T14:36:37Z</dcterms:created>
  <dcterms:modified xsi:type="dcterms:W3CDTF">2014-09-08T16:31:47Z</dcterms:modified>
</cp:coreProperties>
</file>