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7"/>
  </p:notesMasterIdLst>
  <p:sldIdLst>
    <p:sldId id="256" r:id="rId2"/>
    <p:sldId id="265" r:id="rId3"/>
    <p:sldId id="360" r:id="rId4"/>
    <p:sldId id="362" r:id="rId5"/>
    <p:sldId id="363" r:id="rId6"/>
    <p:sldId id="361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0" autoAdjust="0"/>
    <p:restoredTop sz="94660"/>
  </p:normalViewPr>
  <p:slideViewPr>
    <p:cSldViewPr>
      <p:cViewPr varScale="1">
        <p:scale>
          <a:sx n="74" d="100"/>
          <a:sy n="74" d="100"/>
        </p:scale>
        <p:origin x="14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noProof="0" smtClean="0"/>
              <a:t>Click to edit Master text styles</a:t>
            </a:r>
          </a:p>
          <a:p>
            <a:pPr lvl="1"/>
            <a:r>
              <a:rPr lang="en-US" altLang="ar-SA" noProof="0" smtClean="0"/>
              <a:t>Second level</a:t>
            </a:r>
          </a:p>
          <a:p>
            <a:pPr lvl="2"/>
            <a:r>
              <a:rPr lang="en-US" altLang="ar-SA" noProof="0" smtClean="0"/>
              <a:t>Third level</a:t>
            </a:r>
          </a:p>
          <a:p>
            <a:pPr lvl="3"/>
            <a:r>
              <a:rPr lang="en-US" altLang="ar-SA" noProof="0" smtClean="0"/>
              <a:t>Fourth level</a:t>
            </a:r>
          </a:p>
          <a:p>
            <a:pPr lvl="4"/>
            <a:r>
              <a:rPr lang="en-US" altLang="ar-SA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9044CF-27FD-4136-962B-2F3BF1BC78C0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6393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altLang="ar-S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DEA4DB1-3755-4FDD-8A40-8D88C954517B}" type="slidenum">
              <a:rPr lang="en-US" altLang="ar-SA" sz="1200"/>
              <a:pPr algn="r"/>
              <a:t>3</a:t>
            </a:fld>
            <a:endParaRPr lang="en-US" altLang="ar-SA" sz="1200"/>
          </a:p>
        </p:txBody>
      </p:sp>
    </p:spTree>
    <p:extLst>
      <p:ext uri="{BB962C8B-B14F-4D97-AF65-F5344CB8AC3E}">
        <p14:creationId xmlns:p14="http://schemas.microsoft.com/office/powerpoint/2010/main" val="44868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763" y="1828800"/>
            <a:ext cx="990600" cy="2286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  <a:endParaRPr lang="en-US" altLang="ar-S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0BBA5A7B-25E1-4A9D-B57D-958C124DD32D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627543427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1616"/>
              <a:ext cx="8326438" cy="3141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5017EBF3-CB25-4B5F-9DA3-B40495C662F2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7050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1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405D2485-ED07-4C45-A8F0-ED1C1E32D012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8942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36"/>
          <p:cNvSpPr txBox="1">
            <a:spLocks noChangeArrowheads="1"/>
          </p:cNvSpPr>
          <p:nvPr/>
        </p:nvSpPr>
        <p:spPr bwMode="gray">
          <a:xfrm>
            <a:off x="647700" y="652463"/>
            <a:ext cx="6016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ar-SA" sz="8000">
                <a:solidFill>
                  <a:srgbClr val="EF53A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gray">
          <a:xfrm>
            <a:off x="7069138" y="2900363"/>
            <a:ext cx="619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ar-SA" sz="8000">
                <a:solidFill>
                  <a:srgbClr val="EF53A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8B8B0EED-DB00-4C11-9D46-9C563DF8462F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59416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BF1375DC-4DCC-4B38-99DC-7F0884DD4D1E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9721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88FE3991-04D4-46EB-A777-49D1E70E8C6E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03943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1DE8B04D-4E0F-41F2-9947-7BB6665FEA4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9592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588" y="63881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938" y="6388100"/>
            <a:ext cx="3859212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82664435-04BF-40C0-83B2-379B3AABFD36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26315006"/>
      </p:ext>
    </p:extLst>
  </p:cSld>
  <p:clrMapOvr>
    <a:masterClrMapping/>
  </p:clrMapOvr>
  <p:transition spd="med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20188" cy="6861175"/>
            <a:chOff x="-1588" y="0"/>
            <a:chExt cx="9120420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14338" y="401638"/>
            <a:ext cx="4611687" cy="605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35"/>
          <p:cNvSpPr>
            <a:spLocks/>
          </p:cNvSpPr>
          <p:nvPr/>
        </p:nvSpPr>
        <p:spPr bwMode="gray">
          <a:xfrm rot="5400000">
            <a:off x="1298575" y="1765301"/>
            <a:ext cx="5997575" cy="3327400"/>
          </a:xfrm>
          <a:custGeom>
            <a:avLst/>
            <a:gdLst>
              <a:gd name="T0" fmla="*/ 0 w 4960"/>
              <a:gd name="T1" fmla="*/ 0 h 2752"/>
              <a:gd name="T2" fmla="*/ 0 w 4960"/>
              <a:gd name="T3" fmla="*/ 324 h 2752"/>
              <a:gd name="T4" fmla="*/ 0 w 4960"/>
              <a:gd name="T5" fmla="*/ 1992 h 2752"/>
              <a:gd name="T6" fmla="*/ 0 w 4960"/>
              <a:gd name="T7" fmla="*/ 2752 h 2752"/>
              <a:gd name="T8" fmla="*/ 4960 w 4960"/>
              <a:gd name="T9" fmla="*/ 2752 h 2752"/>
              <a:gd name="T10" fmla="*/ 4960 w 4960"/>
              <a:gd name="T11" fmla="*/ 1992 h 2752"/>
              <a:gd name="T12" fmla="*/ 4960 w 4960"/>
              <a:gd name="T13" fmla="*/ 324 h 2752"/>
              <a:gd name="T14" fmla="*/ 4960 w 4960"/>
              <a:gd name="T15" fmla="*/ 0 h 2752"/>
              <a:gd name="T16" fmla="*/ 4960 w 4960"/>
              <a:gd name="T17" fmla="*/ 0 h 2752"/>
              <a:gd name="T18" fmla="*/ 4734 w 4960"/>
              <a:gd name="T19" fmla="*/ 34 h 2752"/>
              <a:gd name="T20" fmla="*/ 4510 w 4960"/>
              <a:gd name="T21" fmla="*/ 64 h 2752"/>
              <a:gd name="T22" fmla="*/ 4284 w 4960"/>
              <a:gd name="T23" fmla="*/ 90 h 2752"/>
              <a:gd name="T24" fmla="*/ 4060 w 4960"/>
              <a:gd name="T25" fmla="*/ 114 h 2752"/>
              <a:gd name="T26" fmla="*/ 3836 w 4960"/>
              <a:gd name="T27" fmla="*/ 132 h 2752"/>
              <a:gd name="T28" fmla="*/ 3614 w 4960"/>
              <a:gd name="T29" fmla="*/ 146 h 2752"/>
              <a:gd name="T30" fmla="*/ 3392 w 4960"/>
              <a:gd name="T31" fmla="*/ 158 h 2752"/>
              <a:gd name="T32" fmla="*/ 3174 w 4960"/>
              <a:gd name="T33" fmla="*/ 166 h 2752"/>
              <a:gd name="T34" fmla="*/ 2960 w 4960"/>
              <a:gd name="T35" fmla="*/ 172 h 2752"/>
              <a:gd name="T36" fmla="*/ 2748 w 4960"/>
              <a:gd name="T37" fmla="*/ 174 h 2752"/>
              <a:gd name="T38" fmla="*/ 2542 w 4960"/>
              <a:gd name="T39" fmla="*/ 174 h 2752"/>
              <a:gd name="T40" fmla="*/ 2338 w 4960"/>
              <a:gd name="T41" fmla="*/ 174 h 2752"/>
              <a:gd name="T42" fmla="*/ 2140 w 4960"/>
              <a:gd name="T43" fmla="*/ 170 h 2752"/>
              <a:gd name="T44" fmla="*/ 1948 w 4960"/>
              <a:gd name="T45" fmla="*/ 164 h 2752"/>
              <a:gd name="T46" fmla="*/ 1762 w 4960"/>
              <a:gd name="T47" fmla="*/ 156 h 2752"/>
              <a:gd name="T48" fmla="*/ 1582 w 4960"/>
              <a:gd name="T49" fmla="*/ 148 h 2752"/>
              <a:gd name="T50" fmla="*/ 1410 w 4960"/>
              <a:gd name="T51" fmla="*/ 138 h 2752"/>
              <a:gd name="T52" fmla="*/ 1244 w 4960"/>
              <a:gd name="T53" fmla="*/ 128 h 2752"/>
              <a:gd name="T54" fmla="*/ 1088 w 4960"/>
              <a:gd name="T55" fmla="*/ 116 h 2752"/>
              <a:gd name="T56" fmla="*/ 938 w 4960"/>
              <a:gd name="T57" fmla="*/ 104 h 2752"/>
              <a:gd name="T58" fmla="*/ 668 w 4960"/>
              <a:gd name="T59" fmla="*/ 78 h 2752"/>
              <a:gd name="T60" fmla="*/ 438 w 4960"/>
              <a:gd name="T61" fmla="*/ 54 h 2752"/>
              <a:gd name="T62" fmla="*/ 254 w 4960"/>
              <a:gd name="T63" fmla="*/ 34 h 2752"/>
              <a:gd name="T64" fmla="*/ 116 w 4960"/>
              <a:gd name="T65" fmla="*/ 16 h 2752"/>
              <a:gd name="T66" fmla="*/ 0 w 4960"/>
              <a:gd name="T67" fmla="*/ 0 h 2752"/>
              <a:gd name="T68" fmla="*/ 0 w 4960"/>
              <a:gd name="T69" fmla="*/ 0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0 h 4320"/>
              <a:gd name="T2" fmla="*/ 0 w 5760"/>
              <a:gd name="T3" fmla="*/ 4320 h 4320"/>
              <a:gd name="T4" fmla="*/ 5760 w 5760"/>
              <a:gd name="T5" fmla="*/ 4320 h 4320"/>
              <a:gd name="T6" fmla="*/ 5760 w 5760"/>
              <a:gd name="T7" fmla="*/ 0 h 4320"/>
              <a:gd name="T8" fmla="*/ 0 w 5760"/>
              <a:gd name="T9" fmla="*/ 0 h 4320"/>
              <a:gd name="T10" fmla="*/ 5444 w 5760"/>
              <a:gd name="T11" fmla="*/ 4004 h 4320"/>
              <a:gd name="T12" fmla="*/ 324 w 5760"/>
              <a:gd name="T13" fmla="*/ 4004 h 4320"/>
              <a:gd name="T14" fmla="*/ 324 w 5760"/>
              <a:gd name="T15" fmla="*/ 324 h 4320"/>
              <a:gd name="T16" fmla="*/ 5444 w 5760"/>
              <a:gd name="T17" fmla="*/ 324 h 4320"/>
              <a:gd name="T18" fmla="*/ 5444 w 5760"/>
              <a:gd name="T19" fmla="*/ 4004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163" y="6365875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953CAC3E-3DAC-4BE2-B4CE-A2B276B9A1D4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134148202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C99D-2CFF-4598-A502-F2FC148DBFFC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34040096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99A144C2-7875-4BBE-947F-72E3B5106DC7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96579296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4C13-795D-49FC-A32F-FF9ADE40D9B4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34634157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A594-04D8-4E86-98FF-52ACC2543FB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69237016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60D3-767F-4F52-A5D0-F1A36C79558D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87840377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42C0AC1F-0070-4CFB-BEB5-61E862302BF8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351917003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6E905004-AA51-4971-885D-C71D89D03E9F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879234262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/>
            </a:lvl1pPr>
          </a:lstStyle>
          <a:p>
            <a:pPr>
              <a:defRPr/>
            </a:pPr>
            <a:fld id="{03478541-8E10-47A7-B27A-3F7441D3C5DC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159793127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52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3600" y="2489200"/>
            <a:ext cx="6346825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963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  <a:endParaRPr lang="en-US" altLang="ar-SA"/>
          </a:p>
        </p:txBody>
      </p:sp>
      <p:sp>
        <p:nvSpPr>
          <p:cNvPr id="26" name="Rectangle 2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738" y="295275"/>
            <a:ext cx="790575" cy="768350"/>
          </a:xfrm>
          <a:prstGeom prst="rect">
            <a:avLst/>
          </a:prstGeom>
        </p:spPr>
        <p:txBody>
          <a:bodyPr anchor="b"/>
          <a:lstStyle>
            <a:lvl1pPr algn="ctr">
              <a:defRPr sz="2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DF7C18-A933-4719-AD5A-FCFCF1A30CA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6" r:id="rId2"/>
    <p:sldLayoutId id="2147483701" r:id="rId3"/>
    <p:sldLayoutId id="2147483697" r:id="rId4"/>
    <p:sldLayoutId id="2147483698" r:id="rId5"/>
    <p:sldLayoutId id="2147483699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ransition spd="med">
    <p:diamond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315200" cy="2551113"/>
          </a:xfrm>
        </p:spPr>
        <p:txBody>
          <a:bodyPr/>
          <a:lstStyle/>
          <a:p>
            <a:r>
              <a:rPr lang="en-US" altLang="ar-SA" dirty="0" smtClean="0"/>
              <a:t>Chapter 10:  </a:t>
            </a:r>
            <a:r>
              <a:rPr lang="en-US" altLang="ar-SA" dirty="0" smtClean="0"/>
              <a:t>Method Overriding and method Overloading</a:t>
            </a:r>
            <a:endParaRPr lang="en-US" altLang="ar-SA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en-US"/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05B73F-EB95-4538-B36F-08F671F34D87}" type="slidenum">
              <a:rPr lang="en-US" altLang="ar-SA" sz="2800">
                <a:solidFill>
                  <a:schemeClr val="bg1"/>
                </a:solidFill>
              </a:rPr>
              <a:pPr/>
              <a:t>1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08000" y="990600"/>
            <a:ext cx="7058025" cy="709613"/>
          </a:xfrm>
        </p:spPr>
        <p:txBody>
          <a:bodyPr/>
          <a:lstStyle/>
          <a:p>
            <a:r>
              <a:rPr lang="en-US" altLang="ar-SA" smtClean="0"/>
              <a:t>Overloading – Sequence of data type of arguments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6FAFAA-667C-438D-8EE4-401A87D2E63F}" type="slidenum">
              <a:rPr lang="en-US" altLang="ar-SA" sz="2800">
                <a:solidFill>
                  <a:schemeClr val="bg1"/>
                </a:solidFill>
              </a:rPr>
              <a:pPr/>
              <a:t>10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pic>
        <p:nvPicPr>
          <p:cNvPr id="4710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0213"/>
            <a:ext cx="6172200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4233863"/>
            <a:ext cx="4003675" cy="11668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063625"/>
            <a:ext cx="8382000" cy="709613"/>
          </a:xfrm>
        </p:spPr>
        <p:txBody>
          <a:bodyPr/>
          <a:lstStyle/>
          <a:p>
            <a:r>
              <a:rPr lang="en-US" altLang="ar-SA" sz="2800" smtClean="0"/>
              <a:t>Valid/invalid cases of method overloading</a:t>
            </a:r>
            <a:br>
              <a:rPr lang="en-US" altLang="ar-SA" sz="2800" smtClean="0"/>
            </a:br>
            <a:endParaRPr lang="en-US" altLang="ar-SA" sz="280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9F42C4-E929-4D1C-A6C4-975362A89A2F}" type="slidenum">
              <a:rPr lang="en-US" altLang="ar-SA" sz="2800">
                <a:solidFill>
                  <a:schemeClr val="bg1"/>
                </a:solidFill>
              </a:rPr>
              <a:pPr/>
              <a:t>11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6270625" cy="1157288"/>
          </a:xfrm>
          <a:solidFill>
            <a:srgbClr val="EEEEEE"/>
          </a:solidFill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231702" anchor="ctr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00"/>
                </a:solidFill>
                <a:latin typeface="Trebuchet MS" panose="020B0603020202020204" pitchFamily="34" charset="0"/>
              </a:rPr>
              <a:t>Case 1:</a:t>
            </a:r>
            <a:endParaRPr lang="en-US" altLang="ar-SA" sz="2000" smtClean="0">
              <a:solidFill>
                <a:srgbClr val="00008B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c) 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var1,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var2,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var3)</a:t>
            </a:r>
            <a:r>
              <a:rPr lang="en-US" altLang="ar-SA" sz="200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133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8088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/>
              <a:t>Result: Compile time error. Argument lists are exactly same. Both methods are having same number, data types and same sequence of data types in arguments.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A08602-D7EA-4AB8-B259-DC97A6E771F4}" type="slidenum">
              <a:rPr lang="en-US" altLang="ar-SA" sz="2800">
                <a:solidFill>
                  <a:schemeClr val="bg1"/>
                </a:solidFill>
              </a:rPr>
              <a:pPr/>
              <a:t>12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49155" name="Rectangle 1"/>
          <p:cNvSpPr>
            <a:spLocks noGrp="1" noChangeArrowheads="1"/>
          </p:cNvSpPr>
          <p:nvPr>
            <p:ph idx="1"/>
          </p:nvPr>
        </p:nvSpPr>
        <p:spPr>
          <a:xfrm>
            <a:off x="533400" y="2590800"/>
            <a:ext cx="5141913" cy="1157288"/>
          </a:xfrm>
          <a:solidFill>
            <a:srgbClr val="EEEEEE"/>
          </a:solidFill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231702" anchor="ctr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00"/>
                </a:solidFill>
                <a:latin typeface="Trebuchet MS" panose="020B0603020202020204" pitchFamily="34" charset="0"/>
              </a:rPr>
              <a:t>Case 2:</a:t>
            </a:r>
            <a:endParaRPr lang="en-US" altLang="ar-SA" sz="2000" smtClean="0">
              <a:solidFill>
                <a:srgbClr val="00008B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b) 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var1,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var2)</a:t>
            </a:r>
            <a:r>
              <a:rPr lang="en-US" altLang="ar-SA" sz="200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9156" name="Title 1"/>
          <p:cNvSpPr>
            <a:spLocks noGrp="1"/>
          </p:cNvSpPr>
          <p:nvPr>
            <p:ph type="title"/>
          </p:nvPr>
        </p:nvSpPr>
        <p:spPr>
          <a:xfrm>
            <a:off x="685800" y="927100"/>
            <a:ext cx="7620000" cy="709613"/>
          </a:xfrm>
        </p:spPr>
        <p:txBody>
          <a:bodyPr/>
          <a:lstStyle/>
          <a:p>
            <a:r>
              <a:rPr lang="en-US" altLang="ar-SA" sz="2800" smtClean="0"/>
              <a:t>Valid/invalid cases of method overloading</a:t>
            </a:r>
            <a:br>
              <a:rPr lang="en-US" altLang="ar-SA" sz="2800" smtClean="0"/>
            </a:br>
            <a:endParaRPr lang="en-US" altLang="ar-SA" sz="2800" smtClean="0"/>
          </a:p>
        </p:txBody>
      </p:sp>
      <p:sp>
        <p:nvSpPr>
          <p:cNvPr id="49157" name="TextBox 6"/>
          <p:cNvSpPr txBox="1">
            <a:spLocks noChangeArrowheads="1"/>
          </p:cNvSpPr>
          <p:nvPr/>
        </p:nvSpPr>
        <p:spPr bwMode="auto">
          <a:xfrm>
            <a:off x="430213" y="4286250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/>
              <a:t>Result: Perfectly fine. Valid case for overloading. Here data types of arguments are different.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0D5456-D7FA-4C6E-87AE-B92EB6B916CC}" type="slidenum">
              <a:rPr lang="en-US" altLang="ar-SA" sz="2800">
                <a:solidFill>
                  <a:schemeClr val="bg1"/>
                </a:solidFill>
              </a:rPr>
              <a:pPr/>
              <a:t>13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685800" y="927100"/>
            <a:ext cx="7620000" cy="709613"/>
          </a:xfrm>
        </p:spPr>
        <p:txBody>
          <a:bodyPr/>
          <a:lstStyle/>
          <a:p>
            <a:r>
              <a:rPr lang="en-US" altLang="ar-SA" sz="2800" smtClean="0"/>
              <a:t>Valid/invalid cases of method overloading</a:t>
            </a:r>
            <a:br>
              <a:rPr lang="en-US" altLang="ar-SA" sz="2800" smtClean="0"/>
            </a:br>
            <a:endParaRPr lang="en-US" altLang="ar-SA" sz="2800" smtClean="0"/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430213" y="4286250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/>
              <a:t>Result: Perfectly fine. Valid case for overloading. Here data types of arguments are different.</a:t>
            </a:r>
          </a:p>
        </p:txBody>
      </p:sp>
      <p:sp>
        <p:nvSpPr>
          <p:cNvPr id="5018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3667125" cy="1157288"/>
          </a:xfrm>
          <a:solidFill>
            <a:srgbClr val="EEEEEE"/>
          </a:solidFill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231702" anchor="ctr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00"/>
                </a:solidFill>
                <a:latin typeface="Trebuchet MS" panose="020B0603020202020204" pitchFamily="34" charset="0"/>
              </a:rPr>
              <a:t>Case 3:</a:t>
            </a:r>
            <a:endParaRPr lang="en-US" altLang="ar-SA" sz="2000" smtClean="0">
              <a:solidFill>
                <a:srgbClr val="00008B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b)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num)</a:t>
            </a:r>
            <a:r>
              <a:rPr lang="en-US" altLang="ar-SA" sz="200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EA00EF-6F83-49C6-A132-4CBE389F0510}" type="slidenum">
              <a:rPr lang="en-US" altLang="ar-SA" sz="2800">
                <a:solidFill>
                  <a:schemeClr val="bg1"/>
                </a:solidFill>
              </a:rPr>
              <a:pPr/>
              <a:t>14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>
          <a:xfrm>
            <a:off x="685800" y="927100"/>
            <a:ext cx="7620000" cy="709613"/>
          </a:xfrm>
        </p:spPr>
        <p:txBody>
          <a:bodyPr/>
          <a:lstStyle/>
          <a:p>
            <a:r>
              <a:rPr lang="en-US" altLang="ar-SA" sz="2800" smtClean="0"/>
              <a:t>Valid/invalid cases of method overloading</a:t>
            </a:r>
            <a:br>
              <a:rPr lang="en-US" altLang="ar-SA" sz="2800" smtClean="0"/>
            </a:br>
            <a:endParaRPr lang="en-US" altLang="ar-SA" sz="2800" smtClean="0"/>
          </a:p>
        </p:txBody>
      </p:sp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430213" y="428625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/>
              <a:t>Result: Perfectly fine. Valid case for overloading. Sequence of the data types are different, first method is having (int, float) and second is having (float, int).</a:t>
            </a:r>
          </a:p>
        </p:txBody>
      </p:sp>
      <p:sp>
        <p:nvSpPr>
          <p:cNvPr id="51205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5141913" cy="1157288"/>
          </a:xfrm>
          <a:solidFill>
            <a:srgbClr val="EEEEEE"/>
          </a:solidFill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231702" anchor="ctr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00"/>
                </a:solidFill>
                <a:latin typeface="Trebuchet MS" panose="020B0603020202020204" pitchFamily="34" charset="0"/>
              </a:rPr>
              <a:t>Case 4:</a:t>
            </a:r>
            <a:endParaRPr lang="en-US" altLang="ar-SA" sz="2000" smtClean="0">
              <a:solidFill>
                <a:srgbClr val="00008B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b) 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mymethod(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var1, </a:t>
            </a:r>
            <a:r>
              <a:rPr lang="en-US" altLang="ar-SA" sz="2000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00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var2)</a:t>
            </a:r>
            <a:r>
              <a:rPr lang="en-US" altLang="ar-SA" sz="200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ar-SA" smtClean="0"/>
              <a:t>Overloading vs. Overriding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38400"/>
            <a:ext cx="8370887" cy="3810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ar-SA" smtClean="0"/>
              <a:t>Don't confuse the concepts of overloading and overriding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Overloading deals with multiple methods with the same name in the same class, but with different signatures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Overriding deals with two methods, one in a parent class and one in a child class, that have the same signature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Overloading lets you define a similar operation in different ways for different data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Overriding lets you define a similar operation in different ways for different object types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FF7471-342B-4658-B322-1E5342F4F08B}" type="slidenum">
              <a:rPr lang="en-US" altLang="ar-SA" sz="2800">
                <a:solidFill>
                  <a:schemeClr val="bg1"/>
                </a:solidFill>
              </a:rPr>
              <a:pPr/>
              <a:t>15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ar-SA" smtClean="0"/>
              <a:t>Overriding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489200"/>
            <a:ext cx="8128000" cy="353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ar-SA" smtClean="0"/>
              <a:t>A child class can </a:t>
            </a:r>
            <a:r>
              <a:rPr lang="en-US" altLang="ar-SA" i="1" smtClean="0"/>
              <a:t>override</a:t>
            </a:r>
            <a:r>
              <a:rPr lang="en-US" altLang="ar-SA" smtClean="0"/>
              <a:t> the definition of an inherited method in favor of its own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The new method must have the same signature as the parent's method, but can have a different body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The type of the object executing the method determines which version of the method is invoked</a:t>
            </a:r>
          </a:p>
          <a:p>
            <a:pPr>
              <a:spcBef>
                <a:spcPct val="70000"/>
              </a:spcBef>
            </a:pPr>
            <a:r>
              <a:rPr lang="en-US" altLang="ar-SA" smtClean="0"/>
              <a:t>A parent method can be invoked explicitly using the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smtClean="0"/>
              <a:t> reference</a:t>
            </a:r>
          </a:p>
          <a:p>
            <a:pPr>
              <a:spcBef>
                <a:spcPct val="70000"/>
              </a:spcBef>
            </a:pPr>
            <a:endParaRPr lang="en-US" altLang="ar-SA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CB574D-AC8E-4D00-9BD8-3920C0EEEECA}" type="slidenum">
              <a:rPr lang="en-US" altLang="ar-SA" sz="2800">
                <a:solidFill>
                  <a:schemeClr val="bg1"/>
                </a:solidFill>
              </a:rPr>
              <a:pPr/>
              <a:t>2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1008BD-C5F8-410A-A571-C6D88642DC79}" type="slidenum">
              <a:rPr lang="en-US" altLang="ar-SA" sz="2800">
                <a:solidFill>
                  <a:schemeClr val="bg1"/>
                </a:solidFill>
              </a:rPr>
              <a:pPr/>
              <a:t>3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US" altLang="ar-SA" smtClean="0"/>
              <a:t>Method </a:t>
            </a:r>
            <a:r>
              <a:rPr lang="en-US" altLang="ar-SA" i="1" u="sng" smtClean="0"/>
              <a:t>Overriding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2209800"/>
            <a:ext cx="8915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mtClean="0"/>
              <a:t>If subclass has a method of a superclass (same signature),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ar-SA" smtClean="0"/>
              <a:t>that method </a:t>
            </a:r>
            <a:r>
              <a:rPr lang="en-US" altLang="ar-SA" i="1" u="sng" smtClean="0"/>
              <a:t>overrides</a:t>
            </a:r>
            <a:r>
              <a:rPr lang="en-US" altLang="ar-SA" smtClean="0"/>
              <a:t> the superclass method: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ar-SA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smtClean="0"/>
              <a:t>	</a:t>
            </a:r>
            <a:r>
              <a:rPr lang="en-US" altLang="ar-SA" b="1" smtClean="0">
                <a:latin typeface="Courier New" panose="02070309020205020404" pitchFamily="49" charset="0"/>
              </a:rPr>
              <a:t>public class A {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	public int M (float f, String s) { bodyA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public class B </a:t>
            </a:r>
            <a:r>
              <a:rPr lang="en-US" altLang="ar-SA" b="1" u="sng" smtClean="0">
                <a:latin typeface="Courier New" panose="02070309020205020404" pitchFamily="49" charset="0"/>
              </a:rPr>
              <a:t>extends A</a:t>
            </a:r>
            <a:r>
              <a:rPr lang="en-US" altLang="ar-SA" b="1" smtClean="0">
                <a:latin typeface="Courier New" panose="02070309020205020404" pitchFamily="49" charset="0"/>
              </a:rPr>
              <a:t> {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	public int M (float f, String s) { bodyB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ar-SA" b="1" smtClean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ar-SA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ar-SA" smtClean="0"/>
              <a:t>If we call </a:t>
            </a:r>
            <a:r>
              <a:rPr lang="en-US" altLang="ar-SA" b="1" smtClean="0">
                <a:latin typeface="Courier New" panose="02070309020205020404" pitchFamily="49" charset="0"/>
              </a:rPr>
              <a:t>M</a:t>
            </a:r>
            <a:r>
              <a:rPr lang="en-US" altLang="ar-SA" smtClean="0"/>
              <a:t> on an instance of </a:t>
            </a:r>
            <a:r>
              <a:rPr lang="en-US" altLang="ar-SA" b="1" smtClean="0">
                <a:latin typeface="Courier New" panose="02070309020205020404" pitchFamily="49" charset="0"/>
              </a:rPr>
              <a:t>B</a:t>
            </a:r>
            <a:r>
              <a:rPr lang="en-US" altLang="ar-SA" smtClean="0"/>
              <a:t> , </a:t>
            </a:r>
            <a:r>
              <a:rPr lang="en-US" altLang="ar-SA" b="1" u="sng" smtClean="0">
                <a:latin typeface="Courier New" panose="02070309020205020404" pitchFamily="49" charset="0"/>
              </a:rPr>
              <a:t>bodyB</a:t>
            </a:r>
            <a:r>
              <a:rPr lang="en-US" altLang="ar-SA" smtClean="0"/>
              <a:t> runs</a:t>
            </a:r>
          </a:p>
          <a:p>
            <a:pPr>
              <a:lnSpc>
                <a:spcPct val="90000"/>
              </a:lnSpc>
            </a:pPr>
            <a:r>
              <a:rPr lang="en-US" altLang="ar-SA" smtClean="0"/>
              <a:t>In </a:t>
            </a:r>
            <a:r>
              <a:rPr lang="en-US" altLang="ar-SA" b="1" smtClean="0">
                <a:latin typeface="Courier New" panose="02070309020205020404" pitchFamily="49" charset="0"/>
              </a:rPr>
              <a:t>B</a:t>
            </a:r>
            <a:r>
              <a:rPr lang="en-US" altLang="ar-SA" smtClean="0"/>
              <a:t> we can access </a:t>
            </a:r>
            <a:r>
              <a:rPr lang="en-US" altLang="ar-SA" b="1" smtClean="0">
                <a:latin typeface="Courier New" panose="02070309020205020404" pitchFamily="49" charset="0"/>
              </a:rPr>
              <a:t>bodyA</a:t>
            </a:r>
            <a:r>
              <a:rPr lang="en-US" altLang="ar-SA" smtClean="0"/>
              <a:t> with:    </a:t>
            </a:r>
            <a:r>
              <a:rPr lang="en-US" altLang="ar-SA" b="1" u="sng" smtClean="0">
                <a:latin typeface="Courier New" panose="02070309020205020404" pitchFamily="49" charset="0"/>
              </a:rPr>
              <a:t>super</a:t>
            </a:r>
            <a:r>
              <a:rPr lang="en-US" altLang="ar-SA" b="1" smtClean="0">
                <a:latin typeface="Courier New" panose="02070309020205020404" pitchFamily="49" charset="0"/>
              </a:rPr>
              <a:t>.M(...)</a:t>
            </a:r>
          </a:p>
          <a:p>
            <a:pPr>
              <a:lnSpc>
                <a:spcPct val="90000"/>
              </a:lnSpc>
            </a:pPr>
            <a:r>
              <a:rPr lang="en-US" altLang="ar-SA" smtClean="0"/>
              <a:t>The subclass </a:t>
            </a:r>
            <a:r>
              <a:rPr lang="en-US" altLang="ar-SA" b="1" smtClean="0">
                <a:latin typeface="Courier New" panose="02070309020205020404" pitchFamily="49" charset="0"/>
              </a:rPr>
              <a:t>M</a:t>
            </a:r>
            <a:r>
              <a:rPr lang="en-US" altLang="ar-SA" smtClean="0"/>
              <a:t> must have same return type as superclass </a:t>
            </a:r>
            <a:r>
              <a:rPr lang="en-US" altLang="ar-SA" b="1" smtClean="0">
                <a:latin typeface="Courier New" panose="02070309020205020404" pitchFamily="49" charset="0"/>
              </a:rPr>
              <a:t>M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US" altLang="ar-SA" smtClean="0"/>
              <a:t>Method overriding Example</a:t>
            </a:r>
          </a:p>
        </p:txBody>
      </p:sp>
      <p:pic>
        <p:nvPicPr>
          <p:cNvPr id="4096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6440488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508250"/>
            <a:ext cx="4481512" cy="982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A13976-3CAC-4969-BB75-620A37661661}" type="slidenum">
              <a:rPr lang="en-US" altLang="ar-SA" sz="2800">
                <a:solidFill>
                  <a:schemeClr val="bg1"/>
                </a:solidFill>
              </a:rPr>
              <a:pPr/>
              <a:t>4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440613" cy="709613"/>
          </a:xfrm>
        </p:spPr>
        <p:txBody>
          <a:bodyPr/>
          <a:lstStyle/>
          <a:p>
            <a:r>
              <a:rPr lang="en-US" altLang="ar-SA" smtClean="0"/>
              <a:t>Method overriding Example with Super keyword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 smtClean="0"/>
          </a:p>
        </p:txBody>
      </p:sp>
      <p:pic>
        <p:nvPicPr>
          <p:cNvPr id="4198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905000"/>
            <a:ext cx="711358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06663"/>
            <a:ext cx="474345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ABB57F-95AE-4335-B295-CAFAB2561ED0}" type="slidenum">
              <a:rPr lang="en-US" altLang="ar-SA" sz="2800">
                <a:solidFill>
                  <a:schemeClr val="bg1"/>
                </a:solidFill>
              </a:rPr>
              <a:pPr/>
              <a:t>5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4E6D0F-527C-44DB-8A85-2177C0CC36A3}" type="slidenum">
              <a:rPr lang="en-US" altLang="ar-SA" sz="2800">
                <a:solidFill>
                  <a:schemeClr val="bg1"/>
                </a:solidFill>
              </a:rPr>
              <a:pPr/>
              <a:t>6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US" altLang="ar-SA" smtClean="0"/>
              <a:t>Method </a:t>
            </a:r>
            <a:r>
              <a:rPr lang="en-US" altLang="ar-SA" i="1" u="sng" smtClean="0"/>
              <a:t>Overloading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2133600"/>
            <a:ext cx="8883650" cy="4419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Method overloading:</a:t>
            </a: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ar-SA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multiple</a:t>
            </a: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methods ...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With the </a:t>
            </a:r>
            <a:r>
              <a:rPr lang="en-US" altLang="ar-SA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same name</a:t>
            </a:r>
            <a:endParaRPr lang="en-US" altLang="ar-SA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But </a:t>
            </a:r>
            <a:r>
              <a:rPr lang="en-US" altLang="ar-SA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different signatures</a:t>
            </a:r>
            <a:endParaRPr lang="en-US" altLang="ar-SA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the </a:t>
            </a:r>
            <a:r>
              <a:rPr lang="en-US" altLang="ar-SA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same class</a:t>
            </a:r>
            <a:endParaRPr lang="en-US" altLang="ar-SA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Constructors are often </a:t>
            </a:r>
            <a:r>
              <a:rPr lang="en-US" alt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overloaded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 lists could differ in –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Number of parameters.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Data type of parameters.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Sequence of Data type of parameters.</a:t>
            </a:r>
            <a:endParaRPr lang="en-US" altLang="ar-SA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Example: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MyClass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inputA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inputB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lvl="1" indent="-283464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MyClass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(float 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inputA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float </a:t>
            </a:r>
            <a:r>
              <a:rPr lang="en-US" altLang="ar-SA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inputB</a:t>
            </a:r>
            <a:r>
              <a:rPr lang="en-US" alt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US" altLang="ar-SA" smtClean="0"/>
              <a:t>Method overloading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EE8F78-F101-4171-B4B6-E9EADFDA6E72}" type="slidenum">
              <a:rPr lang="en-US" altLang="ar-SA" sz="2800">
                <a:solidFill>
                  <a:schemeClr val="bg1"/>
                </a:solidFill>
              </a:rPr>
              <a:pPr/>
              <a:t>7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pic>
        <p:nvPicPr>
          <p:cNvPr id="4403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803433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66725" y="974725"/>
            <a:ext cx="7604125" cy="709613"/>
          </a:xfrm>
        </p:spPr>
        <p:txBody>
          <a:bodyPr/>
          <a:lstStyle/>
          <a:p>
            <a:r>
              <a:rPr lang="en-US" altLang="ar-SA" smtClean="0"/>
              <a:t>Overloading – Different Number of parameters in argument list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D775BF-4897-4024-B77B-13A972435B8E}" type="slidenum">
              <a:rPr lang="en-US" altLang="ar-SA" sz="2800">
                <a:solidFill>
                  <a:schemeClr val="bg1"/>
                </a:solidFill>
              </a:rPr>
              <a:pPr/>
              <a:t>8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24025"/>
            <a:ext cx="535305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83213"/>
            <a:ext cx="3352800" cy="1241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33400" y="1038225"/>
            <a:ext cx="7288213" cy="709613"/>
          </a:xfrm>
        </p:spPr>
        <p:txBody>
          <a:bodyPr/>
          <a:lstStyle/>
          <a:p>
            <a:r>
              <a:rPr lang="en-US" altLang="ar-SA" smtClean="0"/>
              <a:t>Overloading – Difference in data type of arguments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E947F4-672D-46B4-8A0C-722F11C84FA9}" type="slidenum">
              <a:rPr lang="en-US" altLang="ar-SA" sz="2800">
                <a:solidFill>
                  <a:schemeClr val="bg1"/>
                </a:solidFill>
              </a:rPr>
              <a:pPr/>
              <a:t>9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47838"/>
            <a:ext cx="5270500" cy="510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2341563" cy="133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1326</TotalTime>
  <Words>448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Times New Roman</vt:lpstr>
      <vt:lpstr>Arial</vt:lpstr>
      <vt:lpstr>Century Gothic</vt:lpstr>
      <vt:lpstr>Wingdings 3</vt:lpstr>
      <vt:lpstr>Wingdings</vt:lpstr>
      <vt:lpstr>Arial Unicode MS</vt:lpstr>
      <vt:lpstr>Courier New</vt:lpstr>
      <vt:lpstr>Helvetica</vt:lpstr>
      <vt:lpstr>Times</vt:lpstr>
      <vt:lpstr>StarBats</vt:lpstr>
      <vt:lpstr>Courier</vt:lpstr>
      <vt:lpstr>Trebuchet MS</vt:lpstr>
      <vt:lpstr>Consolas</vt:lpstr>
      <vt:lpstr>Ion Boardroom</vt:lpstr>
      <vt:lpstr>Chapter 10:  Method Overriding and method Overloading</vt:lpstr>
      <vt:lpstr>Overriding Methods</vt:lpstr>
      <vt:lpstr>Method Overriding</vt:lpstr>
      <vt:lpstr>Method overriding Example</vt:lpstr>
      <vt:lpstr>Method overriding Example with Super keyword</vt:lpstr>
      <vt:lpstr>Method Overloading</vt:lpstr>
      <vt:lpstr>Method overloading Example</vt:lpstr>
      <vt:lpstr>Overloading – Different Number of parameters in argument list </vt:lpstr>
      <vt:lpstr>Overloading – Difference in data type of arguments </vt:lpstr>
      <vt:lpstr>Overloading – Sequence of data type of arguments </vt:lpstr>
      <vt:lpstr>Valid/invalid cases of method overloading </vt:lpstr>
      <vt:lpstr>Valid/invalid cases of method overloading </vt:lpstr>
      <vt:lpstr>Valid/invalid cases of method overloading </vt:lpstr>
      <vt:lpstr>Valid/invalid cases of method overloading </vt:lpstr>
      <vt:lpstr>Overloading vs. Overriding</vt:lpstr>
    </vt:vector>
  </TitlesOfParts>
  <Company>Villanova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Inheritance</dc:title>
  <dc:creator>John Lewis</dc:creator>
  <cp:lastModifiedBy>Aseel</cp:lastModifiedBy>
  <cp:revision>61</cp:revision>
  <dcterms:created xsi:type="dcterms:W3CDTF">1999-08-23T17:38:43Z</dcterms:created>
  <dcterms:modified xsi:type="dcterms:W3CDTF">2014-11-29T11:20:51Z</dcterms:modified>
</cp:coreProperties>
</file>