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300" r:id="rId12"/>
    <p:sldId id="30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126B-D124-4C1A-83B2-566FA0F6837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EC6F-7AB8-43B7-B97C-837F96EBC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367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D4D60-4445-4D64-91EE-7016C878F85B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D1FD-1C8A-4398-A2FA-7CBB93C4F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036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1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30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5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The following calls are valid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int i, k, m;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i = 12; k = 10; m = 14;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demo.compute(3, 4, 5.5);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demo.compute(i, k, m);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demo.compute(m, 20, 40);</a:t>
            </a:r>
          </a:p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The following calls are not valid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demo.compute(2, 4);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	demo.compute(14.0, 2, 3.0);</a:t>
            </a:r>
          </a:p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58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48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8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58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0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10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7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1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626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352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40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76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43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2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0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90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6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1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6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Java Programming: From Problem Analysis to Program Design, 4e</a:t>
            </a:r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6474EE7-F55F-4C32-8E13-F523D387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 and </a:t>
            </a:r>
            <a:r>
              <a:rPr lang="en-US" dirty="0" smtClean="0"/>
              <a:t>constructors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5469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Method Invocation Execution Schema</a:t>
            </a:r>
            <a:endParaRPr lang="en-GB" altLang="en-US" sz="2400" dirty="0" smtClean="0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493713" y="1889700"/>
            <a:ext cx="36576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76275" y="1965900"/>
            <a:ext cx="3038475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Client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  <a:endParaRPr lang="en-US" altLang="en-US" sz="12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00FF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main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String[] arg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X obj = new X();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// Block statement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obj.method();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// Block statement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82925" y="39471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The client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4943475" y="1889700"/>
            <a:ext cx="36576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095875" y="2042100"/>
            <a:ext cx="25781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X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00FF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method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// Method body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13323" name="AutoShape 14"/>
          <p:cNvSpPr>
            <a:spLocks noChangeArrowheads="1"/>
          </p:cNvSpPr>
          <p:nvPr/>
        </p:nvSpPr>
        <p:spPr bwMode="auto">
          <a:xfrm>
            <a:off x="152400" y="4497388"/>
            <a:ext cx="3352800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AutoShape 15"/>
          <p:cNvSpPr>
            <a:spLocks noChangeArrowheads="1"/>
          </p:cNvSpPr>
          <p:nvPr/>
        </p:nvSpPr>
        <p:spPr bwMode="auto">
          <a:xfrm>
            <a:off x="5638800" y="4497388"/>
            <a:ext cx="3352800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3200400" y="4573588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7"/>
          <p:cNvSpPr>
            <a:spLocks noChangeShapeType="1"/>
          </p:cNvSpPr>
          <p:nvPr/>
        </p:nvSpPr>
        <p:spPr bwMode="auto">
          <a:xfrm>
            <a:off x="3200400" y="5945188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8"/>
          <p:cNvSpPr>
            <a:spLocks noChangeShapeType="1"/>
          </p:cNvSpPr>
          <p:nvPr/>
        </p:nvSpPr>
        <p:spPr bwMode="auto">
          <a:xfrm>
            <a:off x="5943600" y="533558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3328" name="AutoShape 21"/>
          <p:cNvCxnSpPr>
            <a:cxnSpLocks noChangeShapeType="1"/>
            <a:stCxn id="13325" idx="1"/>
            <a:endCxn id="13327" idx="0"/>
          </p:cNvCxnSpPr>
          <p:nvPr/>
        </p:nvCxnSpPr>
        <p:spPr bwMode="auto">
          <a:xfrm>
            <a:off x="3200400" y="5287963"/>
            <a:ext cx="2743200" cy="19050"/>
          </a:xfrm>
          <a:prstGeom prst="straightConnector1">
            <a:avLst/>
          </a:prstGeom>
          <a:noFill/>
          <a:ln w="38100">
            <a:solidFill>
              <a:srgbClr val="3399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9" name="AutoShape 22"/>
          <p:cNvCxnSpPr>
            <a:cxnSpLocks noChangeShapeType="1"/>
            <a:stCxn id="13327" idx="1"/>
            <a:endCxn id="13326" idx="0"/>
          </p:cNvCxnSpPr>
          <p:nvPr/>
        </p:nvCxnSpPr>
        <p:spPr bwMode="auto">
          <a:xfrm flipH="1">
            <a:off x="3200400" y="5897563"/>
            <a:ext cx="2743200" cy="19050"/>
          </a:xfrm>
          <a:prstGeom prst="straightConnector1">
            <a:avLst/>
          </a:prstGeom>
          <a:noFill/>
          <a:ln w="38100">
            <a:solidFill>
              <a:srgbClr val="3399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0" name="Text Box 23"/>
          <p:cNvSpPr txBox="1">
            <a:spLocks noChangeArrowheads="1"/>
          </p:cNvSpPr>
          <p:nvPr/>
        </p:nvSpPr>
        <p:spPr bwMode="auto">
          <a:xfrm>
            <a:off x="2178050" y="6416676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The client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254000" y="4587876"/>
            <a:ext cx="2949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Block statement 1 executes</a:t>
            </a:r>
            <a:endParaRPr lang="en-GB" altLang="en-US"/>
          </a:p>
        </p:txBody>
      </p:sp>
      <p:sp>
        <p:nvSpPr>
          <p:cNvPr id="13332" name="Text Box 27"/>
          <p:cNvSpPr txBox="1">
            <a:spLocks noChangeArrowheads="1"/>
          </p:cNvSpPr>
          <p:nvPr/>
        </p:nvSpPr>
        <p:spPr bwMode="auto">
          <a:xfrm>
            <a:off x="579438" y="5792788"/>
            <a:ext cx="2624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Block statement 2 </a:t>
            </a:r>
            <a:r>
              <a:rPr lang="en-US" altLang="en-US">
                <a:solidFill>
                  <a:srgbClr val="990033"/>
                </a:solidFill>
              </a:rPr>
              <a:t>starts</a:t>
            </a:r>
            <a:endParaRPr lang="en-GB" altLang="en-US">
              <a:solidFill>
                <a:srgbClr val="990033"/>
              </a:solidFill>
            </a:endParaRPr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673100" y="5045076"/>
            <a:ext cx="2530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The method Invocation</a:t>
            </a:r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6003925" y="5183188"/>
            <a:ext cx="259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method body </a:t>
            </a:r>
            <a:r>
              <a:rPr lang="en-US" altLang="en-US">
                <a:solidFill>
                  <a:schemeClr val="tx2"/>
                </a:solidFill>
              </a:rPr>
              <a:t>starts</a:t>
            </a:r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13335" name="Text Box 30"/>
          <p:cNvSpPr txBox="1">
            <a:spLocks noChangeArrowheads="1"/>
          </p:cNvSpPr>
          <p:nvPr/>
        </p:nvSpPr>
        <p:spPr bwMode="auto">
          <a:xfrm>
            <a:off x="3484563" y="4954588"/>
            <a:ext cx="2154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2"/>
                </a:solidFill>
              </a:rPr>
              <a:t>Passing Parameters</a:t>
            </a:r>
          </a:p>
          <a:p>
            <a:pPr algn="ctr" eaLnBrk="1" hangingPunct="1"/>
            <a:r>
              <a:rPr lang="en-US" altLang="en-US">
                <a:solidFill>
                  <a:schemeClr val="tx2"/>
                </a:solidFill>
              </a:rPr>
              <a:t>if exist</a:t>
            </a:r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13336" name="Text Box 31"/>
          <p:cNvSpPr txBox="1">
            <a:spLocks noChangeArrowheads="1"/>
          </p:cNvSpPr>
          <p:nvPr/>
        </p:nvSpPr>
        <p:spPr bwMode="auto">
          <a:xfrm>
            <a:off x="6019800" y="5654676"/>
            <a:ext cx="279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method body </a:t>
            </a:r>
            <a:r>
              <a:rPr lang="en-US" altLang="en-US">
                <a:solidFill>
                  <a:srgbClr val="990033"/>
                </a:solidFill>
              </a:rPr>
              <a:t>finishes</a:t>
            </a:r>
            <a:endParaRPr lang="en-GB" altLang="en-US">
              <a:solidFill>
                <a:srgbClr val="990033"/>
              </a:solidFill>
            </a:endParaRP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3505200" y="5564188"/>
            <a:ext cx="2120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33"/>
                </a:solidFill>
              </a:rPr>
              <a:t>Return result if any</a:t>
            </a:r>
            <a:endParaRPr lang="en-GB" altLang="en-US">
              <a:solidFill>
                <a:srgbClr val="99003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hape 166913"/>
          <p:cNvSpPr>
            <a:spLocks noGrp="1" noChangeArrowheads="1"/>
          </p:cNvSpPr>
          <p:nvPr>
            <p:ph type="title"/>
          </p:nvPr>
        </p:nvSpPr>
        <p:spPr>
          <a:xfrm>
            <a:off x="631209" y="1020170"/>
            <a:ext cx="77724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Flow of Execution – Example (void)</a:t>
            </a:r>
          </a:p>
        </p:txBody>
      </p:sp>
      <p:sp>
        <p:nvSpPr>
          <p:cNvPr id="23554" name="Shape 3"/>
          <p:cNvSpPr>
            <a:spLocks noGrp="1"/>
          </p:cNvSpPr>
          <p:nvPr>
            <p:ph type="sldNum" sz="quarter" idx="11"/>
          </p:nvPr>
        </p:nvSpPr>
        <p:spPr>
          <a:xfrm>
            <a:off x="7624025" y="1087300"/>
            <a:ext cx="791308" cy="76768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7EF0BF4A-D60C-6140-B103-9E34A04561AF}" type="slidenum">
              <a:rPr lang="en-US" sz="1400">
                <a:solidFill>
                  <a:srgbClr val="000000"/>
                </a:solidFill>
              </a:rPr>
              <a:pPr eaLnBrk="1" hangingPunct="1">
                <a:defRPr/>
              </a:pPr>
              <a:t>11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93609" y="2391770"/>
            <a:ext cx="4343400" cy="2420938"/>
          </a:xfrm>
          <a:prstGeom prst="rect">
            <a:avLst/>
          </a:prstGeom>
          <a:noFill/>
          <a:ln w="38100">
            <a:solidFill>
              <a:srgbClr val="F796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Public static </a:t>
            </a:r>
            <a:r>
              <a:rPr lang="en-US" sz="2000" b="1">
                <a:solidFill>
                  <a:srgbClr val="1F497D"/>
                </a:solidFill>
                <a:latin typeface="Calibri" charset="0"/>
              </a:rPr>
              <a:t>void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theMethod( )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System.out.println(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in method 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4009" y="2391770"/>
            <a:ext cx="4343400" cy="2420938"/>
          </a:xfrm>
          <a:prstGeom prst="rect">
            <a:avLst/>
          </a:prstGeom>
          <a:noFill/>
          <a:ln w="38100">
            <a:solidFill>
              <a:srgbClr val="F796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Public static </a:t>
            </a:r>
            <a:r>
              <a:rPr lang="en-US" sz="2000" b="1">
                <a:solidFill>
                  <a:srgbClr val="1F497D"/>
                </a:solidFill>
                <a:latin typeface="Calibri" charset="0"/>
              </a:rPr>
              <a:t>void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main( String args[])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System.out.println(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Before call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”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theMethod();   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System.out.println(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Aftere call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”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2809" y="5363570"/>
            <a:ext cx="4495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Before call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 method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After call</a:t>
            </a:r>
          </a:p>
        </p:txBody>
      </p:sp>
      <p:sp>
        <p:nvSpPr>
          <p:cNvPr id="10" name="Curved Up Arrow 9"/>
          <p:cNvSpPr/>
          <p:nvPr/>
        </p:nvSpPr>
        <p:spPr>
          <a:xfrm>
            <a:off x="3145809" y="3763370"/>
            <a:ext cx="2057400" cy="1295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4" name="Curved Up Arrow 13"/>
          <p:cNvSpPr/>
          <p:nvPr/>
        </p:nvSpPr>
        <p:spPr>
          <a:xfrm rot="10800000" flipV="1">
            <a:off x="3069609" y="3839570"/>
            <a:ext cx="2057400" cy="1295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31209" y="1248770"/>
            <a:ext cx="2590800" cy="1219200"/>
          </a:xfrm>
          <a:prstGeom prst="wedgeRectCallout">
            <a:avLst>
              <a:gd name="adj1" fmla="val -43700"/>
              <a:gd name="adj2" fmla="val 1184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Execution begins with the 1st statement in </a:t>
            </a:r>
            <a:r>
              <a:rPr lang="en-US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main</a:t>
            </a:r>
            <a:endParaRPr lang="en-US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74009" y="4982570"/>
            <a:ext cx="3048000" cy="1219200"/>
          </a:xfrm>
          <a:prstGeom prst="wedgeRectCallout">
            <a:avLst>
              <a:gd name="adj1" fmla="val -27811"/>
              <a:gd name="adj2" fmla="val -1419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Call to method transfers control from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caller</a:t>
            </a:r>
            <a:r>
              <a:rPr lang="en-US" dirty="0">
                <a:cs typeface="Times New Roman" pitchFamily="18" charset="0"/>
              </a:rPr>
              <a:t> to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called </a:t>
            </a:r>
            <a:r>
              <a:rPr lang="en-US" dirty="0">
                <a:cs typeface="Times New Roman" pitchFamily="18" charset="0"/>
              </a:rPr>
              <a:t>method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5508009" y="5058770"/>
            <a:ext cx="3048000" cy="1219200"/>
          </a:xfrm>
          <a:prstGeom prst="wedgeRectCallout">
            <a:avLst>
              <a:gd name="adj1" fmla="val -70909"/>
              <a:gd name="adj2" fmla="val -1123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Control goes back to caller when method exits</a:t>
            </a:r>
          </a:p>
        </p:txBody>
      </p:sp>
    </p:spTree>
    <p:extLst>
      <p:ext uri="{BB962C8B-B14F-4D97-AF65-F5344CB8AC3E}">
        <p14:creationId xmlns:p14="http://schemas.microsoft.com/office/powerpoint/2010/main" val="6705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hape 166913"/>
          <p:cNvSpPr>
            <a:spLocks noGrp="1" noChangeArrowheads="1"/>
          </p:cNvSpPr>
          <p:nvPr>
            <p:ph type="title"/>
          </p:nvPr>
        </p:nvSpPr>
        <p:spPr>
          <a:xfrm>
            <a:off x="658504" y="692623"/>
            <a:ext cx="77724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Flow of Execution – Example (parameters)</a:t>
            </a:r>
          </a:p>
        </p:txBody>
      </p:sp>
      <p:sp>
        <p:nvSpPr>
          <p:cNvPr id="24578" name="Shape 3"/>
          <p:cNvSpPr>
            <a:spLocks noGrp="1"/>
          </p:cNvSpPr>
          <p:nvPr>
            <p:ph type="sldNum" sz="quarter" idx="11"/>
          </p:nvPr>
        </p:nvSpPr>
        <p:spPr>
          <a:xfrm>
            <a:off x="7651320" y="759753"/>
            <a:ext cx="791308" cy="76768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99171496-F90C-AC42-9C93-7FF084711DCC}" type="slidenum">
              <a:rPr lang="en-US" sz="1400">
                <a:solidFill>
                  <a:srgbClr val="000000"/>
                </a:solidFill>
              </a:rPr>
              <a:pPr eaLnBrk="1" hangingPunct="1">
                <a:defRPr/>
              </a:pPr>
              <a:t>12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0904" y="2064223"/>
            <a:ext cx="4343400" cy="2420938"/>
          </a:xfrm>
          <a:prstGeom prst="rect">
            <a:avLst/>
          </a:prstGeom>
          <a:noFill/>
          <a:ln w="381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Public static </a:t>
            </a:r>
            <a:r>
              <a:rPr lang="en-US" sz="2000" b="1" kern="0" dirty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void </a:t>
            </a: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method( String </a:t>
            </a:r>
            <a:r>
              <a:rPr lang="en-US" sz="2000" b="1" kern="0" dirty="0" err="1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str</a:t>
            </a: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2000" b="1" kern="0" dirty="0" err="1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System.out.println</a:t>
            </a: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(</a:t>
            </a:r>
            <a:r>
              <a:rPr lang="en-US" sz="2000" b="1" kern="0" dirty="0" err="1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str</a:t>
            </a: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);</a:t>
            </a:r>
            <a:endParaRPr lang="en-US" sz="2000" b="1" kern="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1304" y="2064223"/>
            <a:ext cx="4343400" cy="2420938"/>
          </a:xfrm>
          <a:prstGeom prst="rect">
            <a:avLst/>
          </a:prstGeom>
          <a:noFill/>
          <a:ln w="38100">
            <a:solidFill>
              <a:srgbClr val="F796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Public static </a:t>
            </a:r>
            <a:r>
              <a:rPr lang="en-US" sz="2000" b="1">
                <a:solidFill>
                  <a:srgbClr val="1F497D"/>
                </a:solidFill>
                <a:latin typeface="Calibri" charset="0"/>
              </a:rPr>
              <a:t>void </a:t>
            </a:r>
            <a:r>
              <a:rPr lang="en-US" sz="2000" b="1">
                <a:solidFill>
                  <a:srgbClr val="000000"/>
                </a:solidFill>
                <a:latin typeface="Calibri" charset="0"/>
              </a:rPr>
              <a:t>main( String args[])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System.out.println(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Before call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”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method(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csc111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”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   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        System.out.println(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“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Aftere call</a:t>
            </a:r>
            <a:r>
              <a:rPr lang="ja-JP" altLang="en-US" sz="2000" b="1">
                <a:solidFill>
                  <a:srgbClr val="000000"/>
                </a:solidFill>
                <a:latin typeface="Calibri" charset="0"/>
              </a:rPr>
              <a:t>”</a:t>
            </a:r>
            <a:r>
              <a:rPr lang="en-US" altLang="ja-JP" sz="2000" b="1">
                <a:solidFill>
                  <a:srgbClr val="000000"/>
                </a:solidFill>
                <a:latin typeface="Calibri" charset="0"/>
              </a:rPr>
              <a:t>);</a:t>
            </a:r>
          </a:p>
          <a:p>
            <a:r>
              <a:rPr lang="en-US" sz="2000" b="1">
                <a:solidFill>
                  <a:srgbClr val="000000"/>
                </a:solidFill>
                <a:latin typeface="Calibri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0104" y="5036023"/>
            <a:ext cx="4495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Before call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csc111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After call</a:t>
            </a:r>
          </a:p>
        </p:txBody>
      </p:sp>
      <p:sp>
        <p:nvSpPr>
          <p:cNvPr id="10" name="Curved Up Arrow 9"/>
          <p:cNvSpPr/>
          <p:nvPr/>
        </p:nvSpPr>
        <p:spPr>
          <a:xfrm>
            <a:off x="3173104" y="3435823"/>
            <a:ext cx="2057400" cy="1295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4" name="Curved Up Arrow 13"/>
          <p:cNvSpPr/>
          <p:nvPr/>
        </p:nvSpPr>
        <p:spPr>
          <a:xfrm rot="10800000" flipV="1">
            <a:off x="3096904" y="3512023"/>
            <a:ext cx="2057400" cy="1295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58504" y="921223"/>
            <a:ext cx="2590800" cy="1219200"/>
          </a:xfrm>
          <a:prstGeom prst="wedgeRectCallout">
            <a:avLst>
              <a:gd name="adj1" fmla="val -43700"/>
              <a:gd name="adj2" fmla="val 1184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ea typeface="ＭＳ Ｐゴシック" charset="0"/>
                <a:cs typeface="Times New Roman" charset="0"/>
              </a:rPr>
              <a:t>Execution begins with the 1st statement in </a:t>
            </a:r>
            <a:r>
              <a:rPr lang="en-US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main</a:t>
            </a:r>
            <a:endParaRPr lang="en-US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01304" y="4655023"/>
            <a:ext cx="3048000" cy="1752600"/>
          </a:xfrm>
          <a:prstGeom prst="wedgeRectCallout">
            <a:avLst>
              <a:gd name="adj1" fmla="val -27811"/>
              <a:gd name="adj2" fmla="val -1419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Call to method transfers control from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caller</a:t>
            </a:r>
            <a:r>
              <a:rPr lang="en-US" dirty="0">
                <a:cs typeface="Times New Roman" pitchFamily="18" charset="0"/>
              </a:rPr>
              <a:t> to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called </a:t>
            </a:r>
            <a:r>
              <a:rPr lang="en-US" dirty="0">
                <a:cs typeface="Times New Roman" pitchFamily="18" charset="0"/>
              </a:rPr>
              <a:t>method</a:t>
            </a:r>
          </a:p>
          <a:p>
            <a:pPr>
              <a:defRPr/>
            </a:pPr>
            <a:r>
              <a:rPr lang="en-US" dirty="0">
                <a:cs typeface="Times New Roman" pitchFamily="18" charset="0"/>
              </a:rPr>
              <a:t>and passing parameter from main to method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5535304" y="4731223"/>
            <a:ext cx="3048000" cy="1219200"/>
          </a:xfrm>
          <a:prstGeom prst="wedgeRectCallout">
            <a:avLst>
              <a:gd name="adj1" fmla="val -70909"/>
              <a:gd name="adj2" fmla="val -1123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Control goes back to caller when method exits</a:t>
            </a:r>
          </a:p>
        </p:txBody>
      </p:sp>
    </p:spTree>
    <p:extLst>
      <p:ext uri="{BB962C8B-B14F-4D97-AF65-F5344CB8AC3E}">
        <p14:creationId xmlns:p14="http://schemas.microsoft.com/office/powerpoint/2010/main" val="184967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02395"/>
            <a:ext cx="7772400" cy="914400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Returning a Value from a Method </a:t>
            </a: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42900" y="2223460"/>
            <a:ext cx="83058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000" dirty="0" smtClean="0"/>
              <a:t>A method returns to the code that invoked it when it:</a:t>
            </a:r>
          </a:p>
          <a:p>
            <a:pPr lvl="2" eaLnBrk="1" hangingPunct="1"/>
            <a:r>
              <a:rPr lang="en-GB" altLang="en-US" sz="1600" dirty="0" smtClean="0"/>
              <a:t>completes all the statements in the method, </a:t>
            </a:r>
          </a:p>
          <a:p>
            <a:pPr lvl="2" eaLnBrk="1" hangingPunct="1"/>
            <a:r>
              <a:rPr lang="en-GB" altLang="en-US" sz="1600" dirty="0" smtClean="0"/>
              <a:t>reaches a return statement, or </a:t>
            </a:r>
          </a:p>
          <a:p>
            <a:pPr eaLnBrk="1" hangingPunct="1"/>
            <a:r>
              <a:rPr lang="en-GB" altLang="en-US" sz="2000" dirty="0" smtClean="0"/>
              <a:t>If the method returns a value:</a:t>
            </a:r>
          </a:p>
          <a:p>
            <a:pPr lvl="2" eaLnBrk="1" hangingPunct="1"/>
            <a:r>
              <a:rPr lang="en-GB" altLang="en-US" sz="1600" dirty="0" smtClean="0"/>
              <a:t>The caller must declare a variable of the same type of the return value.</a:t>
            </a:r>
          </a:p>
          <a:p>
            <a:pPr lvl="2" eaLnBrk="1" hangingPunct="1"/>
            <a:r>
              <a:rPr lang="en-US" altLang="en-US" sz="1600" dirty="0" smtClean="0"/>
              <a:t>The caller assigns the return value to the variable:</a:t>
            </a:r>
          </a:p>
          <a:p>
            <a:pPr lvl="3" eaLnBrk="1" hangingPunct="1">
              <a:buFontTx/>
              <a:buNone/>
            </a:pPr>
            <a:r>
              <a:rPr lang="en-US" altLang="en-US" sz="1400" dirty="0" err="1" smtClean="0">
                <a:solidFill>
                  <a:srgbClr val="339966"/>
                </a:solidFill>
              </a:rPr>
              <a:t>variableName</a:t>
            </a:r>
            <a:r>
              <a:rPr lang="en-US" altLang="en-US" sz="1400" dirty="0" smtClean="0"/>
              <a:t> </a:t>
            </a:r>
            <a:r>
              <a:rPr lang="en-US" altLang="en-US" sz="1400" b="1" dirty="0" smtClean="0">
                <a:solidFill>
                  <a:srgbClr val="990033"/>
                </a:solidFill>
              </a:rPr>
              <a:t>=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>
                <a:solidFill>
                  <a:schemeClr val="tx2"/>
                </a:solidFill>
              </a:rPr>
              <a:t>instanceVariable</a:t>
            </a:r>
            <a:r>
              <a:rPr lang="en-US" altLang="en-US" sz="1400" b="1" dirty="0" err="1" smtClean="0">
                <a:solidFill>
                  <a:srgbClr val="990033"/>
                </a:solidFill>
              </a:rPr>
              <a:t>.</a:t>
            </a:r>
            <a:r>
              <a:rPr lang="en-US" altLang="en-US" sz="1400" dirty="0" err="1" smtClean="0"/>
              <a:t>methodName</a:t>
            </a:r>
            <a:r>
              <a:rPr lang="en-US" altLang="en-US" sz="1400" b="1" dirty="0" smtClean="0">
                <a:solidFill>
                  <a:srgbClr val="990033"/>
                </a:solidFill>
              </a:rPr>
              <a:t>(</a:t>
            </a:r>
            <a:r>
              <a:rPr lang="en-US" altLang="en-US" sz="1400" dirty="0" err="1" smtClean="0"/>
              <a:t>args</a:t>
            </a:r>
            <a:r>
              <a:rPr lang="en-US" altLang="en-US" sz="1400" b="1" dirty="0" smtClean="0">
                <a:solidFill>
                  <a:srgbClr val="990033"/>
                </a:solidFill>
              </a:rPr>
              <a:t>)</a:t>
            </a:r>
            <a:r>
              <a:rPr lang="en-US" altLang="en-US" sz="1400" dirty="0" smtClean="0"/>
              <a:t>;</a:t>
            </a:r>
            <a:endParaRPr lang="en-GB" alt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97524" y="79519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i="1" dirty="0" smtClean="0">
                <a:solidFill>
                  <a:srgbClr val="990033"/>
                </a:solidFill>
              </a:rPr>
              <a:t>return</a:t>
            </a:r>
            <a:r>
              <a:rPr lang="en-US" altLang="en-US" dirty="0" smtClean="0"/>
              <a:t> keyword</a:t>
            </a:r>
            <a:endParaRPr lang="en-GB" altLang="en-US" dirty="0" smtClean="0"/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3021" y="2203373"/>
            <a:ext cx="8855726" cy="46546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The </a:t>
            </a:r>
            <a:r>
              <a:rPr lang="en-GB" altLang="en-US" sz="2000" i="1" dirty="0" smtClean="0">
                <a:solidFill>
                  <a:srgbClr val="339966"/>
                </a:solidFill>
              </a:rPr>
              <a:t>method's return type</a:t>
            </a:r>
            <a:r>
              <a:rPr lang="en-GB" altLang="en-US" sz="2000" dirty="0" smtClean="0"/>
              <a:t> is declared in its method declaration.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The </a:t>
            </a:r>
            <a:r>
              <a:rPr lang="en-GB" altLang="en-US" sz="2000" i="1" dirty="0" smtClean="0">
                <a:solidFill>
                  <a:srgbClr val="339966"/>
                </a:solidFill>
              </a:rPr>
              <a:t>return</a:t>
            </a:r>
            <a:r>
              <a:rPr lang="en-GB" altLang="en-US" sz="2000" dirty="0" smtClean="0"/>
              <a:t> statement is used within the body of the method to return the value.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Any method declared </a:t>
            </a:r>
            <a:r>
              <a:rPr lang="en-GB" altLang="en-US" sz="2000" i="1" dirty="0" smtClean="0">
                <a:solidFill>
                  <a:srgbClr val="339966"/>
                </a:solidFill>
              </a:rPr>
              <a:t>void</a:t>
            </a:r>
            <a:r>
              <a:rPr lang="en-GB" altLang="en-US" sz="2000" dirty="0" smtClean="0"/>
              <a:t> doesn't return a value. 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It does not need to contain a return statement.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Return a value from a such method, will cause a compiler error.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Any method that is not declared void: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must contain a return statement with a corresponding return value, like this: </a:t>
            </a:r>
          </a:p>
          <a:p>
            <a:pPr lvl="3" eaLnBrk="1" hangingPunct="1">
              <a:lnSpc>
                <a:spcPct val="80000"/>
              </a:lnSpc>
            </a:pPr>
            <a:r>
              <a:rPr lang="en-GB" altLang="en-US" sz="1400" dirty="0" smtClean="0"/>
              <a:t>return Value; 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The data type of the return value must match the method's declared return type. 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dirty="0" smtClean="0"/>
              <a:t>you can't return an integer value from a method declared to return a </a:t>
            </a:r>
            <a:r>
              <a:rPr lang="en-GB" altLang="en-US" sz="1600" dirty="0" err="1" smtClean="0"/>
              <a:t>boolean</a:t>
            </a:r>
            <a:r>
              <a:rPr lang="en-GB" altLang="en-US" sz="16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104" y="3683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Example of a Method</a:t>
            </a:r>
            <a:br>
              <a:rPr lang="en-US" altLang="en-US" sz="2800" dirty="0" smtClean="0"/>
            </a:br>
            <a:r>
              <a:rPr lang="en-US" altLang="en-US" sz="2800" dirty="0" smtClean="0"/>
              <a:t>with Return value</a:t>
            </a:r>
            <a:endParaRPr lang="en-GB" altLang="en-US" sz="2800" dirty="0" smtClean="0"/>
          </a:p>
        </p:txBody>
      </p:sp>
      <p:grpSp>
        <p:nvGrpSpPr>
          <p:cNvPr id="16390" name="Group 5"/>
          <p:cNvGrpSpPr>
            <a:grpSpLocks/>
          </p:cNvGrpSpPr>
          <p:nvPr/>
        </p:nvGrpSpPr>
        <p:grpSpPr bwMode="auto">
          <a:xfrm>
            <a:off x="503104" y="1801257"/>
            <a:ext cx="8077200" cy="2482850"/>
            <a:chOff x="432" y="1056"/>
            <a:chExt cx="5088" cy="1564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432" y="1056"/>
              <a:ext cx="5088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395" name="Rectangle 4"/>
            <p:cNvSpPr>
              <a:spLocks noChangeArrowheads="1"/>
            </p:cNvSpPr>
            <p:nvPr/>
          </p:nvSpPr>
          <p:spPr bwMode="auto">
            <a:xfrm>
              <a:off x="576" y="1144"/>
              <a:ext cx="4896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Student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FF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// Attributes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	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String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studentName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midTerm1, midTerm2, lab, final 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FF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// Methods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</a:t>
              </a:r>
              <a:r>
                <a:rPr lang="en-US" altLang="en-US" sz="1400" dirty="0" err="1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computeTotalMarks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value = mid1 + mid2 + lab + final;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value;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 dirty="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6391" name="Group 8"/>
          <p:cNvGrpSpPr>
            <a:grpSpLocks/>
          </p:cNvGrpSpPr>
          <p:nvPr/>
        </p:nvGrpSpPr>
        <p:grpSpPr bwMode="auto">
          <a:xfrm>
            <a:off x="503104" y="4315857"/>
            <a:ext cx="8077200" cy="2362200"/>
            <a:chOff x="432" y="2612"/>
            <a:chExt cx="5088" cy="1488"/>
          </a:xfrm>
        </p:grpSpPr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432" y="2612"/>
              <a:ext cx="5088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576" y="2700"/>
              <a:ext cx="4896" cy="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TestStudent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static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void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main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String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[]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args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Student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= new Student();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total;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…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total =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st.computeTotalMarks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System.out.println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total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 dirty="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23667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Template for Methods </a:t>
            </a:r>
            <a:br>
              <a:rPr lang="en-US" altLang="en-US" dirty="0" smtClean="0"/>
            </a:br>
            <a:r>
              <a:rPr lang="en-US" altLang="en-US" dirty="0" smtClean="0"/>
              <a:t>with Return value</a:t>
            </a:r>
            <a:endParaRPr lang="en-GB" altLang="en-US" dirty="0" smtClean="0"/>
          </a:p>
        </p:txBody>
      </p:sp>
      <p:grpSp>
        <p:nvGrpSpPr>
          <p:cNvPr id="17414" name="Group 3"/>
          <p:cNvGrpSpPr>
            <a:grpSpLocks/>
          </p:cNvGrpSpPr>
          <p:nvPr/>
        </p:nvGrpSpPr>
        <p:grpSpPr bwMode="auto">
          <a:xfrm>
            <a:off x="381000" y="1860550"/>
            <a:ext cx="8077200" cy="2482850"/>
            <a:chOff x="432" y="1056"/>
            <a:chExt cx="5088" cy="1564"/>
          </a:xfrm>
        </p:grpSpPr>
        <p:sp>
          <p:nvSpPr>
            <p:cNvPr id="275460" name="Rectangle 4"/>
            <p:cNvSpPr>
              <a:spLocks noChangeArrowheads="1"/>
            </p:cNvSpPr>
            <p:nvPr/>
          </p:nvSpPr>
          <p:spPr bwMode="auto">
            <a:xfrm>
              <a:off x="432" y="1056"/>
              <a:ext cx="5088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576" y="1144"/>
              <a:ext cx="4896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ClassName 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  <a:endParaRPr lang="en-US" altLang="en-US" sz="14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FF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// Attributes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	...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FF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// Methods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...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</a:t>
              </a: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returnType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methodName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(…)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returnType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variableName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// 1 - calculate the value to return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// 2 - assign the value to </a:t>
              </a:r>
              <a:r>
                <a:rPr lang="en-US" altLang="en-US" sz="1400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variableName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variableName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7415" name="Group 6"/>
          <p:cNvGrpSpPr>
            <a:grpSpLocks/>
          </p:cNvGrpSpPr>
          <p:nvPr/>
        </p:nvGrpSpPr>
        <p:grpSpPr bwMode="auto">
          <a:xfrm>
            <a:off x="381000" y="4375150"/>
            <a:ext cx="8077200" cy="2482850"/>
            <a:chOff x="432" y="2612"/>
            <a:chExt cx="5088" cy="1564"/>
          </a:xfrm>
        </p:grpSpPr>
        <p:sp>
          <p:nvSpPr>
            <p:cNvPr id="275463" name="Rectangle 7"/>
            <p:cNvSpPr>
              <a:spLocks noChangeArrowheads="1"/>
            </p:cNvSpPr>
            <p:nvPr/>
          </p:nvSpPr>
          <p:spPr bwMode="auto">
            <a:xfrm>
              <a:off x="432" y="2612"/>
              <a:ext cx="5088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576" y="2700"/>
              <a:ext cx="4896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ClientClass 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  <a:endParaRPr lang="en-US" altLang="en-US" sz="14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static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void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main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String 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[]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args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ClassName </a:t>
              </a:r>
              <a:r>
                <a:rPr lang="en-US" altLang="en-US" sz="1400" b="1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instanceVariable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= new ClassName();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returnType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receivingVaraiable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...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 sz="1400" b="1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receivingVaraiable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= </a:t>
              </a:r>
              <a:r>
                <a:rPr lang="en-US" altLang="en-US" sz="1400" b="1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instanceVariable</a:t>
              </a:r>
              <a:r>
                <a:rPr lang="en-US" altLang="en-US" sz="14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.</a:t>
              </a: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methodName(…);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...</a:t>
              </a:r>
            </a:p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  <a:endParaRPr lang="en-US" altLang="en-US" sz="14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4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40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88414" y="805753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Passing Information to a Method</a:t>
            </a:r>
            <a:endParaRPr lang="en-GB" altLang="en-US" sz="3600" dirty="0" smtClean="0"/>
          </a:p>
        </p:txBody>
      </p:sp>
      <p:sp>
        <p:nvSpPr>
          <p:cNvPr id="184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6990" y="2376890"/>
            <a:ext cx="9064128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000" dirty="0" smtClean="0"/>
              <a:t>The declaration for a method declares the number and the type of the data-items to be passed for that method.</a:t>
            </a:r>
          </a:p>
          <a:p>
            <a:pPr eaLnBrk="1" hangingPunct="1"/>
            <a:r>
              <a:rPr lang="en-GB" altLang="en-US" sz="2000" dirty="0" smtClean="0"/>
              <a:t> </a:t>
            </a:r>
            <a:r>
              <a:rPr lang="en-GB" altLang="en-US" sz="2000" b="1" i="1" dirty="0" smtClean="0">
                <a:solidFill>
                  <a:srgbClr val="990033"/>
                </a:solidFill>
              </a:rPr>
              <a:t>Parameters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olidFill>
                  <a:srgbClr val="339966"/>
                </a:solidFill>
              </a:rPr>
              <a:t>refers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olidFill>
                  <a:srgbClr val="339966"/>
                </a:solidFill>
              </a:rPr>
              <a:t>to</a:t>
            </a:r>
            <a:r>
              <a:rPr lang="en-GB" altLang="en-US" sz="2000" dirty="0" smtClean="0"/>
              <a:t> the list of </a:t>
            </a:r>
            <a:r>
              <a:rPr lang="en-GB" altLang="en-US" sz="2000" dirty="0" smtClean="0">
                <a:solidFill>
                  <a:srgbClr val="339966"/>
                </a:solidFill>
              </a:rPr>
              <a:t>variables</a:t>
            </a:r>
            <a:r>
              <a:rPr lang="en-GB" altLang="en-US" sz="2000" dirty="0" smtClean="0"/>
              <a:t> in a </a:t>
            </a:r>
            <a:r>
              <a:rPr lang="en-GB" altLang="en-US" sz="2000" dirty="0" smtClean="0">
                <a:solidFill>
                  <a:srgbClr val="339966"/>
                </a:solidFill>
              </a:rPr>
              <a:t>method declaration</a:t>
            </a:r>
            <a:r>
              <a:rPr lang="en-GB" altLang="en-US" sz="2000" dirty="0" smtClean="0"/>
              <a:t>. </a:t>
            </a:r>
          </a:p>
          <a:p>
            <a:pPr eaLnBrk="1" hangingPunct="1"/>
            <a:r>
              <a:rPr lang="en-GB" altLang="en-US" sz="2000" b="1" i="1" dirty="0" smtClean="0">
                <a:solidFill>
                  <a:srgbClr val="990033"/>
                </a:solidFill>
              </a:rPr>
              <a:t>Arguments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olidFill>
                  <a:srgbClr val="339966"/>
                </a:solidFill>
              </a:rPr>
              <a:t>are</a:t>
            </a:r>
            <a:r>
              <a:rPr lang="en-GB" altLang="en-US" sz="2000" dirty="0" smtClean="0"/>
              <a:t> the actual </a:t>
            </a:r>
            <a:r>
              <a:rPr lang="en-GB" altLang="en-US" sz="2000" dirty="0" smtClean="0">
                <a:solidFill>
                  <a:srgbClr val="339966"/>
                </a:solidFill>
              </a:rPr>
              <a:t>values</a:t>
            </a:r>
            <a:r>
              <a:rPr lang="en-GB" altLang="en-US" sz="2000" dirty="0" smtClean="0"/>
              <a:t> that are </a:t>
            </a:r>
            <a:r>
              <a:rPr lang="en-GB" altLang="en-US" sz="2000" dirty="0" smtClean="0">
                <a:solidFill>
                  <a:srgbClr val="339966"/>
                </a:solidFill>
              </a:rPr>
              <a:t>passed</a:t>
            </a:r>
            <a:r>
              <a:rPr lang="en-GB" altLang="en-US" sz="2000" dirty="0" smtClean="0"/>
              <a:t> in when the method is</a:t>
            </a:r>
            <a:r>
              <a:rPr lang="en-GB" altLang="en-US" sz="2000" dirty="0" smtClean="0">
                <a:solidFill>
                  <a:srgbClr val="339966"/>
                </a:solidFill>
              </a:rPr>
              <a:t> invoked</a:t>
            </a:r>
            <a:r>
              <a:rPr lang="en-GB" altLang="en-US" sz="2000" dirty="0" smtClean="0"/>
              <a:t>.</a:t>
            </a:r>
          </a:p>
          <a:p>
            <a:pPr eaLnBrk="1" hangingPunct="1"/>
            <a:r>
              <a:rPr lang="en-GB" altLang="en-US" sz="2000" dirty="0" smtClean="0"/>
              <a:t>When you invoke a method, the arguments used must match the declaration's parameters in type and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700673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Arguments and Parameters</a:t>
            </a:r>
          </a:p>
        </p:txBody>
      </p:sp>
      <p:sp>
        <p:nvSpPr>
          <p:cNvPr id="194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2597" y="232410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argument is a value we pass to a method.</a:t>
            </a:r>
          </a:p>
          <a:p>
            <a:pPr eaLnBrk="1" hangingPunct="1"/>
            <a:r>
              <a:rPr lang="en-US" altLang="en-US" dirty="0" smtClean="0"/>
              <a:t>A parameter is a placeholder in the called method to hold the value of the passed argument.</a:t>
            </a:r>
          </a:p>
        </p:txBody>
      </p: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685800" y="3810000"/>
            <a:ext cx="3657600" cy="2362200"/>
            <a:chOff x="192" y="2448"/>
            <a:chExt cx="2304" cy="1488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192" y="2448"/>
              <a:ext cx="2304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470" name="Text Box 7"/>
            <p:cNvSpPr txBox="1">
              <a:spLocks noChangeArrowheads="1"/>
            </p:cNvSpPr>
            <p:nvPr/>
          </p:nvSpPr>
          <p:spPr bwMode="auto">
            <a:xfrm>
              <a:off x="240" y="2496"/>
              <a:ext cx="2146" cy="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class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Sample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  <a:endParaRPr lang="en-US" altLang="en-US" sz="120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2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static void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   main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String[] arg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Account acct = new Account();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. . 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acct.add(400);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. . 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  <p:sp>
          <p:nvSpPr>
            <p:cNvPr id="19471" name="Line 8"/>
            <p:cNvSpPr>
              <a:spLocks noChangeShapeType="1"/>
            </p:cNvSpPr>
            <p:nvPr/>
          </p:nvSpPr>
          <p:spPr bwMode="auto">
            <a:xfrm flipH="1" flipV="1">
              <a:off x="1248" y="3369"/>
              <a:ext cx="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Text Box 10"/>
            <p:cNvSpPr txBox="1">
              <a:spLocks noChangeArrowheads="1"/>
            </p:cNvSpPr>
            <p:nvPr/>
          </p:nvSpPr>
          <p:spPr bwMode="auto">
            <a:xfrm>
              <a:off x="960" y="3561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hlink"/>
                  </a:solidFill>
                  <a:latin typeface="Arial" panose="020B0604020202020204" pitchFamily="34" charset="0"/>
                </a:rPr>
                <a:t>argument</a:t>
              </a:r>
            </a:p>
          </p:txBody>
        </p:sp>
      </p:grp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5029200" y="3810000"/>
            <a:ext cx="3657600" cy="2438400"/>
            <a:chOff x="2928" y="2448"/>
            <a:chExt cx="2304" cy="1536"/>
          </a:xfrm>
        </p:grpSpPr>
        <p:sp>
          <p:nvSpPr>
            <p:cNvPr id="284677" name="Rectangle 5"/>
            <p:cNvSpPr>
              <a:spLocks noChangeArrowheads="1"/>
            </p:cNvSpPr>
            <p:nvPr/>
          </p:nvSpPr>
          <p:spPr bwMode="auto">
            <a:xfrm>
              <a:off x="2928" y="2448"/>
              <a:ext cx="2304" cy="15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466" name="Text Box 6"/>
            <p:cNvSpPr txBox="1">
              <a:spLocks noChangeArrowheads="1"/>
            </p:cNvSpPr>
            <p:nvPr/>
          </p:nvSpPr>
          <p:spPr bwMode="auto">
            <a:xfrm>
              <a:off x="3024" y="2544"/>
              <a:ext cx="2030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class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Account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2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void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add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double amt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 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balance = balance + amt;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2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2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2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  <p:sp>
          <p:nvSpPr>
            <p:cNvPr id="19467" name="Line 9"/>
            <p:cNvSpPr>
              <a:spLocks noChangeShapeType="1"/>
            </p:cNvSpPr>
            <p:nvPr/>
          </p:nvSpPr>
          <p:spPr bwMode="auto">
            <a:xfrm flipH="1">
              <a:off x="4704" y="2688"/>
              <a:ext cx="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Text Box 11"/>
            <p:cNvSpPr txBox="1">
              <a:spLocks noChangeArrowheads="1"/>
            </p:cNvSpPr>
            <p:nvPr/>
          </p:nvSpPr>
          <p:spPr bwMode="auto">
            <a:xfrm>
              <a:off x="4368" y="2496"/>
              <a:ext cx="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hlink"/>
                  </a:solidFill>
                  <a:latin typeface="Arial" panose="020B0604020202020204" pitchFamily="34" charset="0"/>
                </a:rPr>
                <a:t>parameter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1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4" descr="ch4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774" y="2241754"/>
            <a:ext cx="5858669" cy="46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Matching Arguments and Parameters</a:t>
            </a:r>
          </a:p>
        </p:txBody>
      </p:sp>
      <p:sp>
        <p:nvSpPr>
          <p:cNvPr id="204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773857" y="2241754"/>
            <a:ext cx="4192722" cy="4600116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The number or arguments and the parameters must be the same</a:t>
            </a:r>
          </a:p>
          <a:p>
            <a:pPr eaLnBrk="1" hangingPunct="1"/>
            <a:r>
              <a:rPr lang="en-US" altLang="en-US" sz="2000" dirty="0" smtClean="0"/>
              <a:t>Arguments and parameters are paired left to right </a:t>
            </a:r>
          </a:p>
          <a:p>
            <a:pPr eaLnBrk="1" hangingPunct="1"/>
            <a:r>
              <a:rPr lang="en-US" altLang="en-US" sz="2000" dirty="0" smtClean="0"/>
              <a:t>The matched pair must be assignment-compatible (e.g. you cannot pass a double argument to a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parameter)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78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496" y="451692"/>
            <a:ext cx="7772400" cy="1428750"/>
          </a:xfrm>
        </p:spPr>
        <p:txBody>
          <a:bodyPr/>
          <a:lstStyle/>
          <a:p>
            <a:r>
              <a:rPr lang="en-US" altLang="en-US" dirty="0"/>
              <a:t>Accessing Objects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327" y="2208882"/>
            <a:ext cx="7772400" cy="4114800"/>
          </a:xfrm>
        </p:spPr>
        <p:txBody>
          <a:bodyPr/>
          <a:lstStyle/>
          <a:p>
            <a:r>
              <a:rPr lang="en-US" altLang="en-US" dirty="0"/>
              <a:t>Referencing the object’s data: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objectReference.data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myCircle.radius</a:t>
            </a:r>
            <a:endParaRPr lang="en-US" alt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r>
              <a:rPr lang="en-US" altLang="en-US" dirty="0" smtClean="0"/>
              <a:t>calling </a:t>
            </a:r>
            <a:r>
              <a:rPr lang="en-US" altLang="en-US" dirty="0"/>
              <a:t>the object’s method: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objectReference.method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myCircle.findArea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38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521465" y="802999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Parameter Passing</a:t>
            </a:r>
            <a:endParaRPr lang="en-GB" altLang="en-US" dirty="0" smtClean="0"/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1869" y="2218981"/>
            <a:ext cx="833716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When a method is called:</a:t>
            </a:r>
          </a:p>
          <a:p>
            <a:pPr lvl="2" eaLnBrk="1" hangingPunct="1"/>
            <a:r>
              <a:rPr lang="en-US" altLang="en-US" sz="1600" dirty="0" smtClean="0"/>
              <a:t>The parameters are created.</a:t>
            </a:r>
          </a:p>
          <a:p>
            <a:pPr lvl="2" eaLnBrk="1" hangingPunct="1"/>
            <a:r>
              <a:rPr lang="en-US" altLang="en-US" sz="1600" dirty="0" smtClean="0"/>
              <a:t>The values of arguments are copied into the parameters’ variables.</a:t>
            </a:r>
          </a:p>
          <a:p>
            <a:pPr lvl="2" eaLnBrk="1" hangingPunct="1"/>
            <a:r>
              <a:rPr lang="en-US" altLang="en-US" sz="1600" dirty="0" smtClean="0"/>
              <a:t>The variables declared in the method body (called local variables) are created. </a:t>
            </a:r>
          </a:p>
          <a:p>
            <a:pPr lvl="2" eaLnBrk="1" hangingPunct="1"/>
            <a:r>
              <a:rPr lang="en-US" altLang="en-US" sz="1600" dirty="0" smtClean="0"/>
              <a:t>The method body is executed using the parameters and local variables.</a:t>
            </a:r>
          </a:p>
          <a:p>
            <a:pPr eaLnBrk="1" hangingPunct="1"/>
            <a:r>
              <a:rPr lang="en-US" altLang="en-US" sz="2000" dirty="0" smtClean="0"/>
              <a:t>When the method finishes:</a:t>
            </a:r>
          </a:p>
          <a:p>
            <a:pPr lvl="2" eaLnBrk="1" hangingPunct="1"/>
            <a:r>
              <a:rPr lang="en-US" altLang="en-US" sz="1600" dirty="0" smtClean="0"/>
              <a:t>Parameters and local variables are destroyed.</a:t>
            </a:r>
            <a:endParaRPr lang="en-GB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945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  <a:ea typeface="MS PGothic" charset="0"/>
                <a:cs typeface="MS PGothic" charset="0"/>
              </a:rPr>
              <a:t>Formal parameters </a:t>
            </a:r>
          </a:p>
        </p:txBody>
      </p:sp>
      <p:sp>
        <p:nvSpPr>
          <p:cNvPr id="18434" name="Shap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2C4AC379-5445-7F47-93CD-7A0FD77FD049}" type="slidenum">
              <a:rPr lang="en-US" sz="1400">
                <a:solidFill>
                  <a:srgbClr val="000000"/>
                </a:solidFill>
              </a:rPr>
              <a:pPr eaLnBrk="1" hangingPunct="1">
                <a:defRPr/>
              </a:pPr>
              <a:t>21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382000" cy="4800600"/>
          </a:xfrm>
          <a:prstGeom prst="rect">
            <a:avLst/>
          </a:prstGeom>
          <a:solidFill>
            <a:srgbClr val="EDE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4"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4">
              <a:defRPr/>
            </a:pPr>
            <a:r>
              <a:rPr lang="en-US" dirty="0">
                <a:solidFill>
                  <a:srgbClr val="0070C0"/>
                </a:solidFill>
              </a:rPr>
              <a:t>public static void </a:t>
            </a:r>
            <a:r>
              <a:rPr lang="en-US" dirty="0">
                <a:solidFill>
                  <a:schemeClr val="tx1"/>
                </a:solidFill>
              </a:rPr>
              <a:t>larger  (</a:t>
            </a:r>
            <a:r>
              <a:rPr lang="en-US" dirty="0">
                <a:solidFill>
                  <a:srgbClr val="0070C0"/>
                </a:solidFill>
              </a:rPr>
              <a:t>double</a:t>
            </a:r>
            <a:r>
              <a:rPr lang="en-US" dirty="0">
                <a:solidFill>
                  <a:schemeClr val="tx1"/>
                </a:solidFill>
              </a:rPr>
              <a:t> x, </a:t>
            </a:r>
            <a:r>
              <a:rPr lang="en-US" dirty="0">
                <a:solidFill>
                  <a:srgbClr val="0070C0"/>
                </a:solidFill>
              </a:rPr>
              <a:t>double</a:t>
            </a:r>
            <a:r>
              <a:rPr lang="en-US" dirty="0">
                <a:solidFill>
                  <a:schemeClr val="tx1"/>
                </a:solidFill>
              </a:rPr>
              <a:t> y)</a:t>
            </a:r>
          </a:p>
          <a:p>
            <a:pPr lvl="4">
              <a:defRPr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lvl="4">
              <a:defRPr/>
            </a:pPr>
            <a:endParaRPr lang="en-US" dirty="0">
              <a:solidFill>
                <a:schemeClr val="tx1"/>
              </a:solidFill>
            </a:endParaRPr>
          </a:p>
          <a:p>
            <a:pPr lvl="5" defTabSz="914400">
              <a:defRPr/>
            </a:pPr>
            <a:r>
              <a:rPr lang="en-US" dirty="0">
                <a:solidFill>
                  <a:srgbClr val="0070C0"/>
                </a:solidFill>
              </a:rPr>
              <a:t>if  </a:t>
            </a:r>
            <a:r>
              <a:rPr lang="en-US" dirty="0">
                <a:solidFill>
                  <a:schemeClr val="tx1"/>
                </a:solidFill>
              </a:rPr>
              <a:t>( x &gt;= y )</a:t>
            </a:r>
          </a:p>
          <a:p>
            <a:pPr lvl="5" defTabSz="914400">
              <a:defRPr/>
            </a:pP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System.out.print</a:t>
            </a:r>
            <a:r>
              <a:rPr lang="en-US" dirty="0">
                <a:solidFill>
                  <a:schemeClr val="tx1"/>
                </a:solidFill>
              </a:rPr>
              <a:t>(“The max is ”+x);</a:t>
            </a:r>
          </a:p>
          <a:p>
            <a:pPr lvl="5" defTabSz="914400">
              <a:defRPr/>
            </a:pPr>
            <a:r>
              <a:rPr lang="en-US" dirty="0">
                <a:solidFill>
                  <a:srgbClr val="0070C0"/>
                </a:solidFill>
              </a:rPr>
              <a:t>else</a:t>
            </a:r>
          </a:p>
          <a:p>
            <a:pPr lvl="5" defTabSz="914400">
              <a:defRPr/>
            </a:pP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System.out.print</a:t>
            </a:r>
            <a:r>
              <a:rPr lang="en-US" dirty="0">
                <a:solidFill>
                  <a:schemeClr val="tx1"/>
                </a:solidFill>
              </a:rPr>
              <a:t>(“the max is ”+ y);</a:t>
            </a:r>
          </a:p>
          <a:p>
            <a:pPr lvl="4">
              <a:defRPr/>
            </a:pPr>
            <a:endParaRPr lang="en-US" dirty="0">
              <a:solidFill>
                <a:schemeClr val="tx1"/>
              </a:solidFill>
            </a:endParaRPr>
          </a:p>
          <a:p>
            <a:pPr lvl="4">
              <a:defRPr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1905000"/>
            <a:ext cx="152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Formal parameters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3505200"/>
            <a:ext cx="2514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Formal parameters list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0" y="1905000"/>
            <a:ext cx="1143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Method name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2057400"/>
            <a:ext cx="1752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Modifiers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2743200"/>
            <a:ext cx="1143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Method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heading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4038600"/>
            <a:ext cx="1295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Method 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body</a:t>
            </a:r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>
          <a:xfrm flipH="1">
            <a:off x="6248400" y="2590800"/>
            <a:ext cx="609600" cy="38100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>
            <a:off x="6858000" y="2590800"/>
            <a:ext cx="457200" cy="38100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76800" y="2590800"/>
            <a:ext cx="0" cy="38100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362200" y="2590800"/>
            <a:ext cx="609600" cy="38100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971800" y="2590800"/>
            <a:ext cx="457200" cy="38100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600200" y="3124200"/>
            <a:ext cx="576263" cy="0"/>
          </a:xfrm>
          <a:prstGeom prst="straightConnector1">
            <a:avLst/>
          </a:prstGeom>
          <a:ln w="95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 Bracket 45"/>
          <p:cNvSpPr/>
          <p:nvPr/>
        </p:nvSpPr>
        <p:spPr>
          <a:xfrm>
            <a:off x="1981200" y="3276600"/>
            <a:ext cx="228600" cy="3048000"/>
          </a:xfrm>
          <a:prstGeom prst="leftBracke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charset="0"/>
              <a:cs typeface="Arial" charset="0"/>
            </a:endParaRPr>
          </a:p>
        </p:txBody>
      </p:sp>
      <p:sp>
        <p:nvSpPr>
          <p:cNvPr id="47" name="Left Bracket 46"/>
          <p:cNvSpPr/>
          <p:nvPr/>
        </p:nvSpPr>
        <p:spPr>
          <a:xfrm rot="16200000">
            <a:off x="6324600" y="1828800"/>
            <a:ext cx="304800" cy="2590800"/>
          </a:xfrm>
          <a:prstGeom prst="leftBracke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charset="0"/>
              <a:cs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477000" y="3352800"/>
            <a:ext cx="0" cy="3048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8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41401EE-DDA5-4448-A5ED-C2C754BCCE7B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4" name="Shape 194561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Actual parameters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8382000" cy="4800600"/>
          </a:xfrm>
          <a:prstGeom prst="rect">
            <a:avLst/>
          </a:prstGeom>
          <a:solidFill>
            <a:srgbClr val="EDE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lvl="4"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lvl="3" algn="ctr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r>
              <a:rPr lang="en-US" sz="2800" dirty="0">
                <a:solidFill>
                  <a:schemeClr val="tx1"/>
                </a:solidFill>
              </a:rPr>
              <a:t>larger  ( 2.5 , 5.4 );</a:t>
            </a:r>
          </a:p>
          <a:p>
            <a:pPr lvl="8" defTabSz="914400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r>
              <a:rPr lang="en-US" sz="2800" dirty="0">
                <a:solidFill>
                  <a:schemeClr val="tx1"/>
                </a:solidFill>
              </a:rPr>
              <a:t>larger  ( num1 , num2 );</a:t>
            </a:r>
          </a:p>
          <a:p>
            <a:pPr lvl="8" defTabSz="914400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8" defTabSz="914400">
              <a:defRPr/>
            </a:pPr>
            <a:r>
              <a:rPr lang="en-US" sz="2800" dirty="0">
                <a:solidFill>
                  <a:schemeClr val="tx1"/>
                </a:solidFill>
              </a:rPr>
              <a:t>larger  ( num1 , 33,2 );</a:t>
            </a:r>
          </a:p>
          <a:p>
            <a:pPr lvl="4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4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4"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4953000" y="1981200"/>
            <a:ext cx="2514600" cy="914400"/>
            <a:chOff x="4953000" y="1981200"/>
            <a:chExt cx="2514600" cy="914400"/>
          </a:xfrm>
        </p:grpSpPr>
        <p:sp>
          <p:nvSpPr>
            <p:cNvPr id="6" name="Rectangle 5"/>
            <p:cNvSpPr/>
            <p:nvPr/>
          </p:nvSpPr>
          <p:spPr>
            <a:xfrm>
              <a:off x="4953000" y="1981200"/>
              <a:ext cx="2514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Actual parameters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5334000" y="2514600"/>
              <a:ext cx="5334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2514600"/>
              <a:ext cx="3810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0" name="Group 33"/>
          <p:cNvGrpSpPr>
            <a:grpSpLocks/>
          </p:cNvGrpSpPr>
          <p:nvPr/>
        </p:nvGrpSpPr>
        <p:grpSpPr bwMode="auto">
          <a:xfrm>
            <a:off x="2743200" y="1981200"/>
            <a:ext cx="2133600" cy="990600"/>
            <a:chOff x="2743200" y="1981200"/>
            <a:chExt cx="2133600" cy="990600"/>
          </a:xfrm>
        </p:grpSpPr>
        <p:sp>
          <p:nvSpPr>
            <p:cNvPr id="21" name="Rectangle 20"/>
            <p:cNvSpPr/>
            <p:nvPr/>
          </p:nvSpPr>
          <p:spPr>
            <a:xfrm>
              <a:off x="2743200" y="1981200"/>
              <a:ext cx="2133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Method call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038600" y="2514600"/>
              <a:ext cx="533400" cy="457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1" name="Group 25"/>
          <p:cNvGrpSpPr>
            <a:grpSpLocks/>
          </p:cNvGrpSpPr>
          <p:nvPr/>
        </p:nvGrpSpPr>
        <p:grpSpPr bwMode="auto">
          <a:xfrm>
            <a:off x="5257800" y="3352800"/>
            <a:ext cx="2514600" cy="914400"/>
            <a:chOff x="4953000" y="1981200"/>
            <a:chExt cx="2514600" cy="914400"/>
          </a:xfrm>
        </p:grpSpPr>
        <p:sp>
          <p:nvSpPr>
            <p:cNvPr id="27" name="Rectangle 26"/>
            <p:cNvSpPr/>
            <p:nvPr/>
          </p:nvSpPr>
          <p:spPr>
            <a:xfrm>
              <a:off x="4953000" y="1981200"/>
              <a:ext cx="2514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Actual parameters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5334000" y="2514600"/>
              <a:ext cx="5334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867400" y="2514600"/>
              <a:ext cx="3810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2" name="Group 29"/>
          <p:cNvGrpSpPr>
            <a:grpSpLocks/>
          </p:cNvGrpSpPr>
          <p:nvPr/>
        </p:nvGrpSpPr>
        <p:grpSpPr bwMode="auto">
          <a:xfrm>
            <a:off x="5257800" y="4572000"/>
            <a:ext cx="2514600" cy="914400"/>
            <a:chOff x="4953000" y="1981200"/>
            <a:chExt cx="2514600" cy="914400"/>
          </a:xfrm>
        </p:grpSpPr>
        <p:sp>
          <p:nvSpPr>
            <p:cNvPr id="31" name="Rectangle 30"/>
            <p:cNvSpPr/>
            <p:nvPr/>
          </p:nvSpPr>
          <p:spPr>
            <a:xfrm>
              <a:off x="4953000" y="1981200"/>
              <a:ext cx="2514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Actual parameters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5334000" y="2514600"/>
              <a:ext cx="5334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867400" y="2514600"/>
              <a:ext cx="381000" cy="381000"/>
            </a:xfrm>
            <a:prstGeom prst="straightConnector1">
              <a:avLst/>
            </a:prstGeom>
            <a:ln w="952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3" name="Group 34"/>
          <p:cNvGrpSpPr>
            <a:grpSpLocks/>
          </p:cNvGrpSpPr>
          <p:nvPr/>
        </p:nvGrpSpPr>
        <p:grpSpPr bwMode="auto">
          <a:xfrm>
            <a:off x="2743200" y="3276600"/>
            <a:ext cx="2133600" cy="990600"/>
            <a:chOff x="2743200" y="1981200"/>
            <a:chExt cx="2133600" cy="990600"/>
          </a:xfrm>
        </p:grpSpPr>
        <p:sp>
          <p:nvSpPr>
            <p:cNvPr id="36" name="Rectangle 35"/>
            <p:cNvSpPr/>
            <p:nvPr/>
          </p:nvSpPr>
          <p:spPr>
            <a:xfrm>
              <a:off x="2743200" y="1981200"/>
              <a:ext cx="2133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Method call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038600" y="2514600"/>
              <a:ext cx="533400" cy="457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4" name="Group 37"/>
          <p:cNvGrpSpPr>
            <a:grpSpLocks/>
          </p:cNvGrpSpPr>
          <p:nvPr/>
        </p:nvGrpSpPr>
        <p:grpSpPr bwMode="auto">
          <a:xfrm>
            <a:off x="2743200" y="4572000"/>
            <a:ext cx="2133600" cy="990600"/>
            <a:chOff x="2743200" y="1981200"/>
            <a:chExt cx="2133600" cy="990600"/>
          </a:xfrm>
        </p:grpSpPr>
        <p:sp>
          <p:nvSpPr>
            <p:cNvPr id="39" name="Rectangle 38"/>
            <p:cNvSpPr/>
            <p:nvPr/>
          </p:nvSpPr>
          <p:spPr>
            <a:xfrm>
              <a:off x="2743200" y="1981200"/>
              <a:ext cx="21336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</a:rPr>
                <a:t>Method call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038600" y="2514600"/>
              <a:ext cx="533400" cy="457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65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Void method with parameters: Example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8313" y="1844675"/>
            <a:ext cx="7704137" cy="417671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public static void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drawRectangle (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x,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y )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{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for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(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i = 0 ; i &lt; x ; i++ )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{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 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for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( 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 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j = 0 ; j &lt; y ; j++ )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      System.out.print(</a:t>
            </a:r>
            <a:r>
              <a:rPr lang="ja-JP" alt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“</a:t>
            </a:r>
            <a:r>
              <a:rPr lang="en-US" altLang="ja-JP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*</a:t>
            </a:r>
            <a:r>
              <a:rPr lang="ja-JP" alt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”</a:t>
            </a:r>
            <a:r>
              <a:rPr lang="en-US" altLang="ja-JP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);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      System.out.println();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  }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BD17AC-6A6E-5447-88EE-974C578FCE3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Void method with parameters: Example (print area of a rectangle)</a:t>
            </a:r>
          </a:p>
        </p:txBody>
      </p:sp>
      <p:sp>
        <p:nvSpPr>
          <p:cNvPr id="3" name="Rectangle 2"/>
          <p:cNvSpPr/>
          <p:nvPr/>
        </p:nvSpPr>
        <p:spPr>
          <a:xfrm>
            <a:off x="468313" y="2224088"/>
            <a:ext cx="7704137" cy="417671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public static void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ea typeface="MS PGothic" charset="0"/>
                <a:cs typeface="MS PGothic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areaofRectangle (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l, </a:t>
            </a:r>
            <a:r>
              <a:rPr lang="en-US" sz="2000" b="1">
                <a:solidFill>
                  <a:srgbClr val="0070C0"/>
                </a:solidFill>
                <a:latin typeface="Times New Roman" charset="0"/>
                <a:ea typeface="MS PGothic" charset="0"/>
                <a:cs typeface="MS PGothic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w )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{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System.out.println( </a:t>
            </a:r>
            <a:r>
              <a:rPr lang="ja-JP" alt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“</a:t>
            </a:r>
            <a:r>
              <a:rPr lang="en-US" altLang="ja-JP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the Area of the rectangle is</a:t>
            </a:r>
            <a:r>
              <a:rPr lang="ja-JP" alt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”</a:t>
            </a:r>
            <a:r>
              <a:rPr lang="en-US" altLang="ja-JP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+ (l*w));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                   </a:t>
            </a:r>
          </a:p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BD17AC-6A6E-5447-88EE-974C578FCE3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9F98A7E5-02B5-3644-A692-A4BB07FDFABD}" type="slidenum">
              <a:rPr lang="en-US" sz="1400"/>
              <a:pPr algn="r" eaLnBrk="1" hangingPunct="1"/>
              <a:t>25</a:t>
            </a:fld>
            <a:endParaRPr lang="en-US" sz="1400"/>
          </a:p>
        </p:txBody>
      </p:sp>
      <p:sp>
        <p:nvSpPr>
          <p:cNvPr id="30722" name="Shape 4"/>
          <p:cNvSpPr txBox="1">
            <a:spLocks noGrp="1"/>
          </p:cNvSpPr>
          <p:nvPr/>
        </p:nvSpPr>
        <p:spPr bwMode="auto">
          <a:xfrm>
            <a:off x="685800" y="6248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Java Programming: From Problem Analysis to Program Design, 4e</a:t>
            </a:r>
          </a:p>
        </p:txBody>
      </p:sp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92275"/>
            <a:ext cx="84582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Shape 160769"/>
          <p:cNvSpPr txBox="1">
            <a:spLocks noChangeArrowheads="1"/>
          </p:cNvSpPr>
          <p:nvPr/>
        </p:nvSpPr>
        <p:spPr bwMode="auto">
          <a:xfrm>
            <a:off x="495300" y="486798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</a:rPr>
              <a:t>Value returning Methods: Actual and formal parameters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370D675-F849-8549-A426-61D43FC29ADC}" type="slidenum">
              <a:rPr lang="en-US" sz="1400"/>
              <a:pPr algn="r" eaLnBrk="1" hangingPunct="1"/>
              <a:t>26</a:t>
            </a:fld>
            <a:endParaRPr lang="en-US" sz="1400"/>
          </a:p>
        </p:txBody>
      </p:sp>
      <p:sp>
        <p:nvSpPr>
          <p:cNvPr id="31746" name="Shape 4"/>
          <p:cNvSpPr txBox="1">
            <a:spLocks noGrp="1"/>
          </p:cNvSpPr>
          <p:nvPr/>
        </p:nvSpPr>
        <p:spPr bwMode="auto">
          <a:xfrm>
            <a:off x="685800" y="6248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Java Programming: From Problem Analysis to Program Design, 4e</a:t>
            </a: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4" y="1789113"/>
            <a:ext cx="845820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Shape 160769"/>
          <p:cNvSpPr txBox="1">
            <a:spLocks noChangeArrowheads="1"/>
          </p:cNvSpPr>
          <p:nvPr/>
        </p:nvSpPr>
        <p:spPr bwMode="auto">
          <a:xfrm>
            <a:off x="544204" y="377617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Value returning Methods: Actual and formal parameters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Return Statement – Equivalent Examples</a:t>
            </a:r>
          </a:p>
        </p:txBody>
      </p:sp>
      <p:sp>
        <p:nvSpPr>
          <p:cNvPr id="35842" name="Content Placeholder 6"/>
          <p:cNvSpPr>
            <a:spLocks noGrp="1"/>
          </p:cNvSpPr>
          <p:nvPr>
            <p:ph sz="quarter" idx="1"/>
          </p:nvPr>
        </p:nvSpPr>
        <p:spPr>
          <a:xfrm>
            <a:off x="0" y="2241599"/>
            <a:ext cx="3048000" cy="41148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static 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larger(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x, 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y)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max;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0000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if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(x &gt;= y)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     max = x;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 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else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     max = y;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0000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max;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}</a:t>
            </a:r>
          </a:p>
          <a:p>
            <a:pPr marL="0" indent="0">
              <a:buFontTx/>
              <a:buNone/>
            </a:pPr>
            <a:endParaRPr lang="en-US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35843" name="Content Placeholder 6"/>
          <p:cNvSpPr>
            <a:spLocks noGrp="1"/>
          </p:cNvSpPr>
          <p:nvPr>
            <p:ph sz="quarter" idx="2"/>
          </p:nvPr>
        </p:nvSpPr>
        <p:spPr>
          <a:xfrm>
            <a:off x="3048000" y="2246148"/>
            <a:ext cx="30480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static 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larger(</a:t>
            </a: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x, </a:t>
            </a: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if</a:t>
            </a: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(x &gt;= 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   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   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}</a:t>
            </a:r>
          </a:p>
          <a:p>
            <a:pPr>
              <a:buFontTx/>
              <a:buNone/>
            </a:pPr>
            <a:endParaRPr lang="en-US" sz="240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E221BC03-B304-5B40-81E8-F9BFD44B3114}" type="slidenum">
              <a:rPr lang="en-US" sz="1400"/>
              <a:pPr eaLnBrk="1" hangingPunct="1">
                <a:defRPr/>
              </a:pPr>
              <a:t>27</a:t>
            </a:fld>
            <a:endParaRPr lang="en-US" sz="1400"/>
          </a:p>
        </p:txBody>
      </p:sp>
      <p:sp>
        <p:nvSpPr>
          <p:cNvPr id="35846" name="Content Placeholder 6"/>
          <p:cNvSpPr>
            <a:spLocks noGrp="1"/>
          </p:cNvSpPr>
          <p:nvPr>
            <p:ph sz="half" idx="4294967295"/>
          </p:nvPr>
        </p:nvSpPr>
        <p:spPr>
          <a:xfrm>
            <a:off x="6096000" y="2246148"/>
            <a:ext cx="30480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static 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larger(</a:t>
            </a: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x, </a:t>
            </a:r>
            <a:r>
              <a:rPr lang="en-US" sz="18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>
                <a:latin typeface="Courier New" charset="0"/>
                <a:ea typeface="MS PGothic" charset="0"/>
                <a:cs typeface="MS PGothic" charset="0"/>
              </a:rPr>
              <a:t>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if</a:t>
            </a: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(x &gt;= 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   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   </a:t>
            </a:r>
            <a:endParaRPr lang="en-US" sz="2000">
              <a:solidFill>
                <a:schemeClr val="accent2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99FF"/>
                </a:solidFill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sz="2000" b="1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  <a:ea typeface="MS PGothic" charset="0"/>
                <a:cs typeface="MS PGothic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1600">
              <a:latin typeface="Times New Roman" charset="0"/>
              <a:ea typeface="MS PGothic" charset="0"/>
              <a:cs typeface="MS PGothic" charset="0"/>
            </a:endParaRPr>
          </a:p>
          <a:p>
            <a:endParaRPr lang="en-US" sz="2400">
              <a:latin typeface="Times New Roman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474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How Private Attributes could be Accessed</a:t>
            </a:r>
            <a:endParaRPr lang="en-GB" altLang="en-US" sz="3600" dirty="0" smtClean="0"/>
          </a:p>
        </p:txBody>
      </p:sp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0417" y="2367036"/>
            <a:ext cx="8234149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Private attributes are not accessible from outside.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 smtClean="0"/>
              <a:t>Except from objects of the same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They are accessible: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 smtClean="0"/>
              <a:t>From inside: from the object containing the data itself.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They </a:t>
            </a:r>
            <a:r>
              <a:rPr lang="en-US" altLang="en-US" sz="2000" dirty="0" smtClean="0"/>
              <a:t>are accessible from outside using </a:t>
            </a:r>
            <a:r>
              <a:rPr lang="en-US" altLang="en-US" sz="2000" dirty="0" err="1" smtClean="0"/>
              <a:t>accessor</a:t>
            </a:r>
            <a:r>
              <a:rPr lang="en-US" altLang="en-US" sz="2000" dirty="0" smtClean="0"/>
              <a:t> operations.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 smtClean="0"/>
              <a:t>Getters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 smtClean="0"/>
              <a:t>Setters</a:t>
            </a:r>
            <a:endParaRPr lang="en-GB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219808" y="392148"/>
            <a:ext cx="6553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465162" y="577849"/>
            <a:ext cx="52578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Course 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// Data Member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String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studentName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String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courseCode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;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236562" y="2160587"/>
            <a:ext cx="8610600" cy="4697413"/>
            <a:chOff x="192" y="1104"/>
            <a:chExt cx="5424" cy="2959"/>
          </a:xfrm>
        </p:grpSpPr>
        <p:sp>
          <p:nvSpPr>
            <p:cNvPr id="242693" name="Rectangle 5"/>
            <p:cNvSpPr>
              <a:spLocks noChangeArrowheads="1"/>
            </p:cNvSpPr>
            <p:nvPr/>
          </p:nvSpPr>
          <p:spPr bwMode="auto">
            <a:xfrm>
              <a:off x="192" y="1104"/>
              <a:ext cx="4992" cy="2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2694" name="Rectangle 6"/>
            <p:cNvSpPr>
              <a:spLocks noChangeArrowheads="1"/>
            </p:cNvSpPr>
            <p:nvPr/>
          </p:nvSpPr>
          <p:spPr bwMode="auto">
            <a:xfrm>
              <a:off x="336" y="2928"/>
              <a:ext cx="4752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2695" name="Rectangle 7"/>
            <p:cNvSpPr>
              <a:spLocks noChangeArrowheads="1"/>
            </p:cNvSpPr>
            <p:nvPr/>
          </p:nvSpPr>
          <p:spPr bwMode="auto">
            <a:xfrm>
              <a:off x="336" y="2496"/>
              <a:ext cx="412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2696" name="Rectangle 8"/>
            <p:cNvSpPr>
              <a:spLocks noChangeArrowheads="1"/>
            </p:cNvSpPr>
            <p:nvPr/>
          </p:nvSpPr>
          <p:spPr bwMode="auto">
            <a:xfrm>
              <a:off x="336" y="1824"/>
              <a:ext cx="412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588" name="Rectangle 9"/>
            <p:cNvSpPr>
              <a:spLocks noChangeArrowheads="1"/>
            </p:cNvSpPr>
            <p:nvPr/>
          </p:nvSpPr>
          <p:spPr bwMode="auto">
            <a:xfrm>
              <a:off x="288" y="1152"/>
              <a:ext cx="5328" cy="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class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CourseRegistration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void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[]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{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Course course1, course2;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//Create and assign values to course1</a:t>
              </a:r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	course1</a:t>
              </a:r>
              <a:r>
                <a:rPr lang="en-US" alt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Course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  </a:t>
              </a:r>
              <a:endPara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course1.courseCode= “CSC112“;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	course1.studentName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altLang="en-US" sz="1400" dirty="0" err="1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Majed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 err="1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AlKebir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 eaLnBrk="1" hangingPunct="1"/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//Create and assign values to course2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	course2 = 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Course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  </a:t>
              </a:r>
              <a:endPara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course2.courseCode=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“CSC107“;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	course2.studentName=</a:t>
              </a:r>
              <a:r>
                <a:rPr lang="en-US" altLang="en-US" sz="14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“Fahd </a:t>
              </a:r>
              <a:r>
                <a:rPr lang="en-US" altLang="en-US" sz="1400" dirty="0" err="1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AlAmri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System.out.println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(course1.studentName</a:t>
              </a:r>
              <a:r>
                <a:rPr lang="en-US" altLang="en-US" dirty="0">
                  <a:latin typeface="Comic Sans MS" panose="030F0702030302020204" pitchFamily="66" charset="0"/>
                </a:rPr>
                <a:t>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 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 has the course “+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  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course1.courseCode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                           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</a:t>
              </a:r>
              <a:r>
                <a:rPr lang="en-US" altLang="en-US" sz="14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System.out.println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(course2.studentName + </a:t>
              </a:r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 has the course “+ </a:t>
              </a:r>
            </a:p>
            <a:p>
              <a:pPr eaLnBrk="1" hangingPunct="1"/>
              <a:r>
                <a:rPr lang="en-US" altLang="en-US" sz="1400" dirty="0">
                  <a:solidFill>
                    <a:srgbClr val="007F7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   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course2.courseCode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</a:p>
            <a:p>
              <a:pPr eaLnBrk="1" hangingPunct="1"/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 eaLnBrk="1" hangingPunct="1"/>
              <a:r>
                <a:rPr lang="en-US" altLang="en-US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 eaLnBrk="1" hangingPunct="1"/>
              <a:endPara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2698" name="Freeform 10"/>
            <p:cNvSpPr>
              <a:spLocks/>
            </p:cNvSpPr>
            <p:nvPr/>
          </p:nvSpPr>
          <p:spPr bwMode="auto">
            <a:xfrm rot="-50793">
              <a:off x="432" y="1872"/>
              <a:ext cx="336" cy="217"/>
            </a:xfrm>
            <a:custGeom>
              <a:avLst/>
              <a:gdLst/>
              <a:ahLst/>
              <a:cxnLst>
                <a:cxn ang="0">
                  <a:pos x="74" y="12"/>
                </a:cxn>
                <a:cxn ang="0">
                  <a:pos x="152" y="12"/>
                </a:cxn>
                <a:cxn ang="0">
                  <a:pos x="188" y="166"/>
                </a:cxn>
                <a:cxn ang="0">
                  <a:pos x="288" y="0"/>
                </a:cxn>
                <a:cxn ang="0">
                  <a:pos x="378" y="0"/>
                </a:cxn>
                <a:cxn ang="0">
                  <a:pos x="214" y="214"/>
                </a:cxn>
                <a:cxn ang="0">
                  <a:pos x="268" y="388"/>
                </a:cxn>
                <a:cxn ang="0">
                  <a:pos x="190" y="386"/>
                </a:cxn>
                <a:cxn ang="0">
                  <a:pos x="162" y="256"/>
                </a:cxn>
                <a:cxn ang="0">
                  <a:pos x="68" y="398"/>
                </a:cxn>
                <a:cxn ang="0">
                  <a:pos x="0" y="398"/>
                </a:cxn>
                <a:cxn ang="0">
                  <a:pos x="128" y="220"/>
                </a:cxn>
                <a:cxn ang="0">
                  <a:pos x="74" y="12"/>
                </a:cxn>
              </a:cxnLst>
              <a:rect l="0" t="0" r="r" b="b"/>
              <a:pathLst>
                <a:path w="378" h="398">
                  <a:moveTo>
                    <a:pt x="74" y="12"/>
                  </a:moveTo>
                  <a:lnTo>
                    <a:pt x="152" y="12"/>
                  </a:lnTo>
                  <a:lnTo>
                    <a:pt x="188" y="166"/>
                  </a:lnTo>
                  <a:lnTo>
                    <a:pt x="288" y="0"/>
                  </a:lnTo>
                  <a:lnTo>
                    <a:pt x="378" y="0"/>
                  </a:lnTo>
                  <a:lnTo>
                    <a:pt x="214" y="214"/>
                  </a:lnTo>
                  <a:lnTo>
                    <a:pt x="268" y="388"/>
                  </a:lnTo>
                  <a:lnTo>
                    <a:pt x="190" y="386"/>
                  </a:lnTo>
                  <a:lnTo>
                    <a:pt x="162" y="256"/>
                  </a:lnTo>
                  <a:lnTo>
                    <a:pt x="68" y="398"/>
                  </a:lnTo>
                  <a:lnTo>
                    <a:pt x="0" y="398"/>
                  </a:lnTo>
                  <a:lnTo>
                    <a:pt x="128" y="220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F6061D"/>
            </a:solidFill>
            <a:ln w="9525" cap="flat" cmpd="sng">
              <a:solidFill>
                <a:srgbClr val="F6061D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2363" dir="4557825" algn="ctr" rotWithShape="0">
                <a:schemeClr val="bg2"/>
              </a:outerShdw>
            </a:effectLst>
          </p:spPr>
          <p:txBody>
            <a:bodyPr wrap="none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2699" name="Freeform 11"/>
            <p:cNvSpPr>
              <a:spLocks/>
            </p:cNvSpPr>
            <p:nvPr/>
          </p:nvSpPr>
          <p:spPr bwMode="auto">
            <a:xfrm rot="-50793">
              <a:off x="432" y="2544"/>
              <a:ext cx="336" cy="217"/>
            </a:xfrm>
            <a:custGeom>
              <a:avLst/>
              <a:gdLst/>
              <a:ahLst/>
              <a:cxnLst>
                <a:cxn ang="0">
                  <a:pos x="74" y="12"/>
                </a:cxn>
                <a:cxn ang="0">
                  <a:pos x="152" y="12"/>
                </a:cxn>
                <a:cxn ang="0">
                  <a:pos x="188" y="166"/>
                </a:cxn>
                <a:cxn ang="0">
                  <a:pos x="288" y="0"/>
                </a:cxn>
                <a:cxn ang="0">
                  <a:pos x="378" y="0"/>
                </a:cxn>
                <a:cxn ang="0">
                  <a:pos x="214" y="214"/>
                </a:cxn>
                <a:cxn ang="0">
                  <a:pos x="268" y="388"/>
                </a:cxn>
                <a:cxn ang="0">
                  <a:pos x="190" y="386"/>
                </a:cxn>
                <a:cxn ang="0">
                  <a:pos x="162" y="256"/>
                </a:cxn>
                <a:cxn ang="0">
                  <a:pos x="68" y="398"/>
                </a:cxn>
                <a:cxn ang="0">
                  <a:pos x="0" y="398"/>
                </a:cxn>
                <a:cxn ang="0">
                  <a:pos x="128" y="220"/>
                </a:cxn>
                <a:cxn ang="0">
                  <a:pos x="74" y="12"/>
                </a:cxn>
              </a:cxnLst>
              <a:rect l="0" t="0" r="r" b="b"/>
              <a:pathLst>
                <a:path w="378" h="398">
                  <a:moveTo>
                    <a:pt x="74" y="12"/>
                  </a:moveTo>
                  <a:lnTo>
                    <a:pt x="152" y="12"/>
                  </a:lnTo>
                  <a:lnTo>
                    <a:pt x="188" y="166"/>
                  </a:lnTo>
                  <a:lnTo>
                    <a:pt x="288" y="0"/>
                  </a:lnTo>
                  <a:lnTo>
                    <a:pt x="378" y="0"/>
                  </a:lnTo>
                  <a:lnTo>
                    <a:pt x="214" y="214"/>
                  </a:lnTo>
                  <a:lnTo>
                    <a:pt x="268" y="388"/>
                  </a:lnTo>
                  <a:lnTo>
                    <a:pt x="190" y="386"/>
                  </a:lnTo>
                  <a:lnTo>
                    <a:pt x="162" y="256"/>
                  </a:lnTo>
                  <a:lnTo>
                    <a:pt x="68" y="398"/>
                  </a:lnTo>
                  <a:lnTo>
                    <a:pt x="0" y="398"/>
                  </a:lnTo>
                  <a:lnTo>
                    <a:pt x="128" y="220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F6061D"/>
            </a:solidFill>
            <a:ln w="9525" cap="flat" cmpd="sng">
              <a:solidFill>
                <a:srgbClr val="F6061D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2363" dir="4557825" algn="ctr" rotWithShape="0">
                <a:schemeClr val="bg2"/>
              </a:outerShdw>
            </a:effectLst>
          </p:spPr>
          <p:txBody>
            <a:bodyPr wrap="none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2700" name="Freeform 12"/>
            <p:cNvSpPr>
              <a:spLocks/>
            </p:cNvSpPr>
            <p:nvPr/>
          </p:nvSpPr>
          <p:spPr bwMode="auto">
            <a:xfrm rot="-50793">
              <a:off x="432" y="3120"/>
              <a:ext cx="336" cy="217"/>
            </a:xfrm>
            <a:custGeom>
              <a:avLst/>
              <a:gdLst/>
              <a:ahLst/>
              <a:cxnLst>
                <a:cxn ang="0">
                  <a:pos x="74" y="12"/>
                </a:cxn>
                <a:cxn ang="0">
                  <a:pos x="152" y="12"/>
                </a:cxn>
                <a:cxn ang="0">
                  <a:pos x="188" y="166"/>
                </a:cxn>
                <a:cxn ang="0">
                  <a:pos x="288" y="0"/>
                </a:cxn>
                <a:cxn ang="0">
                  <a:pos x="378" y="0"/>
                </a:cxn>
                <a:cxn ang="0">
                  <a:pos x="214" y="214"/>
                </a:cxn>
                <a:cxn ang="0">
                  <a:pos x="268" y="388"/>
                </a:cxn>
                <a:cxn ang="0">
                  <a:pos x="190" y="386"/>
                </a:cxn>
                <a:cxn ang="0">
                  <a:pos x="162" y="256"/>
                </a:cxn>
                <a:cxn ang="0">
                  <a:pos x="68" y="398"/>
                </a:cxn>
                <a:cxn ang="0">
                  <a:pos x="0" y="398"/>
                </a:cxn>
                <a:cxn ang="0">
                  <a:pos x="128" y="220"/>
                </a:cxn>
                <a:cxn ang="0">
                  <a:pos x="74" y="12"/>
                </a:cxn>
              </a:cxnLst>
              <a:rect l="0" t="0" r="r" b="b"/>
              <a:pathLst>
                <a:path w="378" h="398">
                  <a:moveTo>
                    <a:pt x="74" y="12"/>
                  </a:moveTo>
                  <a:lnTo>
                    <a:pt x="152" y="12"/>
                  </a:lnTo>
                  <a:lnTo>
                    <a:pt x="188" y="166"/>
                  </a:lnTo>
                  <a:lnTo>
                    <a:pt x="288" y="0"/>
                  </a:lnTo>
                  <a:lnTo>
                    <a:pt x="378" y="0"/>
                  </a:lnTo>
                  <a:lnTo>
                    <a:pt x="214" y="214"/>
                  </a:lnTo>
                  <a:lnTo>
                    <a:pt x="268" y="388"/>
                  </a:lnTo>
                  <a:lnTo>
                    <a:pt x="190" y="386"/>
                  </a:lnTo>
                  <a:lnTo>
                    <a:pt x="162" y="256"/>
                  </a:lnTo>
                  <a:lnTo>
                    <a:pt x="68" y="398"/>
                  </a:lnTo>
                  <a:lnTo>
                    <a:pt x="0" y="398"/>
                  </a:lnTo>
                  <a:lnTo>
                    <a:pt x="128" y="220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F6061D"/>
            </a:solidFill>
            <a:ln w="9525" cap="flat" cmpd="sng">
              <a:solidFill>
                <a:srgbClr val="F6061D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2363" dir="4557825" algn="ctr" rotWithShape="0">
                <a:schemeClr val="bg2"/>
              </a:outerShdw>
            </a:effectLst>
          </p:spPr>
          <p:txBody>
            <a:bodyPr wrap="none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Methods</a:t>
            </a:r>
            <a:endParaRPr lang="en-GB" altLang="en-US" smtClean="0"/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9241" y="2116157"/>
            <a:ext cx="8719505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Objects are </a:t>
            </a:r>
            <a:r>
              <a:rPr lang="en-US" altLang="en-US" sz="2800" dirty="0" smtClean="0">
                <a:solidFill>
                  <a:schemeClr val="tx2"/>
                </a:solidFill>
              </a:rPr>
              <a:t>entities</a:t>
            </a:r>
            <a:r>
              <a:rPr lang="en-US" altLang="en-US" sz="2800" dirty="0" smtClean="0"/>
              <a:t> of the real-world that interact with their environments by </a:t>
            </a:r>
            <a:r>
              <a:rPr lang="en-US" altLang="en-US" sz="2800" dirty="0" smtClean="0">
                <a:solidFill>
                  <a:schemeClr val="tx2"/>
                </a:solidFill>
              </a:rPr>
              <a:t>performing services on demand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Objects of the same class have:</a:t>
            </a:r>
          </a:p>
          <a:p>
            <a:pPr lvl="2" eaLnBrk="1" hangingPunct="1"/>
            <a:r>
              <a:rPr lang="en-US" altLang="en-US" sz="2000" dirty="0" smtClean="0"/>
              <a:t> the </a:t>
            </a:r>
            <a:r>
              <a:rPr lang="en-US" altLang="en-US" sz="2000" dirty="0" smtClean="0">
                <a:solidFill>
                  <a:schemeClr val="tx2"/>
                </a:solidFill>
              </a:rPr>
              <a:t>same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tx2"/>
                </a:solidFill>
              </a:rPr>
              <a:t>characteristics: </a:t>
            </a:r>
            <a:r>
              <a:rPr lang="en-US" altLang="en-US" sz="2000" dirty="0" smtClean="0"/>
              <a:t>store the same type of data</a:t>
            </a:r>
            <a:r>
              <a:rPr lang="en-US" altLang="en-US" sz="2000" dirty="0" smtClean="0">
                <a:solidFill>
                  <a:schemeClr val="tx2"/>
                </a:solidFill>
              </a:rPr>
              <a:t>.</a:t>
            </a:r>
          </a:p>
          <a:p>
            <a:pPr lvl="2" eaLnBrk="1" hangingPunct="1"/>
            <a:r>
              <a:rPr lang="en-US" altLang="en-US" sz="2000" dirty="0" smtClean="0"/>
              <a:t>And the </a:t>
            </a:r>
            <a:r>
              <a:rPr lang="en-US" altLang="en-US" sz="2000" dirty="0" smtClean="0">
                <a:solidFill>
                  <a:schemeClr val="tx2"/>
                </a:solidFill>
              </a:rPr>
              <a:t>same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tx2"/>
                </a:solidFill>
              </a:rPr>
              <a:t>behavior</a:t>
            </a:r>
            <a:r>
              <a:rPr lang="en-US" altLang="en-US" sz="2000" dirty="0" smtClean="0"/>
              <a:t>: provide the same services to their environment.</a:t>
            </a:r>
          </a:p>
          <a:p>
            <a:pPr eaLnBrk="1" hangingPunct="1"/>
            <a:r>
              <a:rPr lang="en-US" altLang="en-US" sz="2800" dirty="0" smtClean="0"/>
              <a:t>Services that objects provide are called methods. </a:t>
            </a:r>
            <a:endParaRPr lang="en-GB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815563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Getters</a:t>
            </a:r>
            <a:endParaRPr lang="en-GB" altLang="en-US" dirty="0" smtClean="0"/>
          </a:p>
        </p:txBody>
      </p:sp>
      <p:sp>
        <p:nvSpPr>
          <p:cNvPr id="256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4133" y="2882396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Are operations performed  by the object returning to outsiders data retrieved from the object state.</a:t>
            </a:r>
            <a:endParaRPr lang="en-GB" altLang="en-US" dirty="0" smtClean="0"/>
          </a:p>
        </p:txBody>
      </p:sp>
      <p:sp>
        <p:nvSpPr>
          <p:cNvPr id="25607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918370" y="2839546"/>
            <a:ext cx="396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Are services called from outside allowing to retrieve data from the object state.</a:t>
            </a:r>
            <a:endParaRPr lang="en-GB" altLang="en-US" dirty="0" smtClean="0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37713" y="2192022"/>
            <a:ext cx="398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The object point of view</a:t>
            </a:r>
            <a:endParaRPr lang="en-GB" altLang="en-US" sz="2800" dirty="0">
              <a:solidFill>
                <a:srgbClr val="FF0000"/>
              </a:solidFill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4948735" y="2180518"/>
            <a:ext cx="3700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The user point of view</a:t>
            </a:r>
            <a:endParaRPr lang="en-GB" altLang="en-US" sz="2800" dirty="0">
              <a:solidFill>
                <a:srgbClr val="FF0000"/>
              </a:solidFill>
            </a:endParaRPr>
          </a:p>
        </p:txBody>
      </p:sp>
      <p:grpSp>
        <p:nvGrpSpPr>
          <p:cNvPr id="25610" name="Group 7"/>
          <p:cNvGrpSpPr>
            <a:grpSpLocks/>
          </p:cNvGrpSpPr>
          <p:nvPr/>
        </p:nvGrpSpPr>
        <p:grpSpPr bwMode="auto">
          <a:xfrm>
            <a:off x="457200" y="4144963"/>
            <a:ext cx="5029200" cy="2103437"/>
            <a:chOff x="864" y="2659"/>
            <a:chExt cx="3168" cy="1325"/>
          </a:xfrm>
        </p:grpSpPr>
        <p:sp>
          <p:nvSpPr>
            <p:cNvPr id="244744" name="Rectangle 8"/>
            <p:cNvSpPr>
              <a:spLocks noChangeArrowheads="1"/>
            </p:cNvSpPr>
            <p:nvPr/>
          </p:nvSpPr>
          <p:spPr bwMode="auto">
            <a:xfrm>
              <a:off x="2880" y="2880"/>
              <a:ext cx="1152" cy="1104"/>
            </a:xfrm>
            <a:prstGeom prst="rect">
              <a:avLst/>
            </a:prstGeom>
            <a:solidFill>
              <a:srgbClr val="B4C2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5615" name="Group 9"/>
            <p:cNvGrpSpPr>
              <a:grpSpLocks/>
            </p:cNvGrpSpPr>
            <p:nvPr/>
          </p:nvGrpSpPr>
          <p:grpSpPr bwMode="auto">
            <a:xfrm>
              <a:off x="2880" y="2659"/>
              <a:ext cx="1152" cy="269"/>
              <a:chOff x="2736" y="1219"/>
              <a:chExt cx="1104" cy="269"/>
            </a:xfrm>
          </p:grpSpPr>
          <p:sp>
            <p:nvSpPr>
              <p:cNvPr id="244746" name="Rectangle 10"/>
              <p:cNvSpPr>
                <a:spLocks noChangeArrowheads="1"/>
              </p:cNvSpPr>
              <p:nvPr/>
            </p:nvSpPr>
            <p:spPr bwMode="auto">
              <a:xfrm>
                <a:off x="2736" y="1219"/>
                <a:ext cx="1104" cy="26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34" name="Text Box 11"/>
              <p:cNvSpPr txBox="1">
                <a:spLocks noChangeArrowheads="1"/>
              </p:cNvSpPr>
              <p:nvPr/>
            </p:nvSpPr>
            <p:spPr bwMode="auto">
              <a:xfrm>
                <a:off x="2968" y="1224"/>
                <a:ext cx="61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u="sng"/>
                  <a:t>object:X</a:t>
                </a:r>
              </a:p>
            </p:txBody>
          </p:sp>
        </p:grpSp>
        <p:grpSp>
          <p:nvGrpSpPr>
            <p:cNvPr id="25616" name="Group 12"/>
            <p:cNvGrpSpPr>
              <a:grpSpLocks/>
            </p:cNvGrpSpPr>
            <p:nvPr/>
          </p:nvGrpSpPr>
          <p:grpSpPr bwMode="auto">
            <a:xfrm>
              <a:off x="2939" y="2995"/>
              <a:ext cx="613" cy="192"/>
              <a:chOff x="3158" y="1555"/>
              <a:chExt cx="613" cy="192"/>
            </a:xfrm>
          </p:grpSpPr>
          <p:sp>
            <p:nvSpPr>
              <p:cNvPr id="25630" name="Rectangle 13"/>
              <p:cNvSpPr>
                <a:spLocks noChangeArrowheads="1"/>
              </p:cNvSpPr>
              <p:nvPr/>
            </p:nvSpPr>
            <p:spPr bwMode="auto">
              <a:xfrm>
                <a:off x="3158" y="1579"/>
                <a:ext cx="456" cy="14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31" name="Freeform 14"/>
              <p:cNvSpPr>
                <a:spLocks/>
              </p:cNvSpPr>
              <p:nvPr/>
            </p:nvSpPr>
            <p:spPr bwMode="auto">
              <a:xfrm rot="534672">
                <a:off x="3675" y="1588"/>
                <a:ext cx="96" cy="125"/>
              </a:xfrm>
              <a:custGeom>
                <a:avLst/>
                <a:gdLst>
                  <a:gd name="T0" fmla="*/ 0 w 412"/>
                  <a:gd name="T1" fmla="*/ 284 h 476"/>
                  <a:gd name="T2" fmla="*/ 112 w 412"/>
                  <a:gd name="T3" fmla="*/ 284 h 476"/>
                  <a:gd name="T4" fmla="*/ 160 w 412"/>
                  <a:gd name="T5" fmla="*/ 374 h 476"/>
                  <a:gd name="T6" fmla="*/ 266 w 412"/>
                  <a:gd name="T7" fmla="*/ 64 h 476"/>
                  <a:gd name="T8" fmla="*/ 412 w 412"/>
                  <a:gd name="T9" fmla="*/ 0 h 476"/>
                  <a:gd name="T10" fmla="*/ 150 w 412"/>
                  <a:gd name="T11" fmla="*/ 476 h 476"/>
                  <a:gd name="T12" fmla="*/ 0 w 412"/>
                  <a:gd name="T13" fmla="*/ 284 h 4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2"/>
                  <a:gd name="T22" fmla="*/ 0 h 476"/>
                  <a:gd name="T23" fmla="*/ 412 w 412"/>
                  <a:gd name="T24" fmla="*/ 476 h 4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2" h="476">
                    <a:moveTo>
                      <a:pt x="0" y="284"/>
                    </a:moveTo>
                    <a:lnTo>
                      <a:pt x="112" y="284"/>
                    </a:lnTo>
                    <a:lnTo>
                      <a:pt x="160" y="374"/>
                    </a:lnTo>
                    <a:lnTo>
                      <a:pt x="266" y="64"/>
                    </a:lnTo>
                    <a:lnTo>
                      <a:pt x="412" y="0"/>
                    </a:lnTo>
                    <a:lnTo>
                      <a:pt x="150" y="476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32" name="Text Box 15"/>
              <p:cNvSpPr txBox="1">
                <a:spLocks noChangeArrowheads="1"/>
              </p:cNvSpPr>
              <p:nvPr/>
            </p:nvSpPr>
            <p:spPr bwMode="auto">
              <a:xfrm>
                <a:off x="3168" y="1555"/>
                <a:ext cx="45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public</a:t>
                </a:r>
              </a:p>
            </p:txBody>
          </p:sp>
        </p:grpSp>
        <p:grpSp>
          <p:nvGrpSpPr>
            <p:cNvPr id="25617" name="Group 16"/>
            <p:cNvGrpSpPr>
              <a:grpSpLocks/>
            </p:cNvGrpSpPr>
            <p:nvPr/>
          </p:nvGrpSpPr>
          <p:grpSpPr bwMode="auto">
            <a:xfrm>
              <a:off x="3325" y="3235"/>
              <a:ext cx="659" cy="192"/>
              <a:chOff x="3133" y="1795"/>
              <a:chExt cx="659" cy="192"/>
            </a:xfrm>
          </p:grpSpPr>
          <p:sp>
            <p:nvSpPr>
              <p:cNvPr id="25627" name="Rectangle 17"/>
              <p:cNvSpPr>
                <a:spLocks noChangeArrowheads="1"/>
              </p:cNvSpPr>
              <p:nvPr/>
            </p:nvSpPr>
            <p:spPr bwMode="auto">
              <a:xfrm>
                <a:off x="3158" y="1824"/>
                <a:ext cx="456" cy="144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28" name="Text Box 18"/>
              <p:cNvSpPr txBox="1">
                <a:spLocks noChangeArrowheads="1"/>
              </p:cNvSpPr>
              <p:nvPr/>
            </p:nvSpPr>
            <p:spPr bwMode="auto">
              <a:xfrm>
                <a:off x="3133" y="1795"/>
                <a:ext cx="5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private</a:t>
                </a:r>
              </a:p>
            </p:txBody>
          </p:sp>
          <p:sp>
            <p:nvSpPr>
              <p:cNvPr id="25629" name="Freeform 19"/>
              <p:cNvSpPr>
                <a:spLocks/>
              </p:cNvSpPr>
              <p:nvPr/>
            </p:nvSpPr>
            <p:spPr bwMode="auto">
              <a:xfrm rot="534672">
                <a:off x="3696" y="1833"/>
                <a:ext cx="96" cy="125"/>
              </a:xfrm>
              <a:custGeom>
                <a:avLst/>
                <a:gdLst>
                  <a:gd name="T0" fmla="*/ 0 w 412"/>
                  <a:gd name="T1" fmla="*/ 284 h 476"/>
                  <a:gd name="T2" fmla="*/ 112 w 412"/>
                  <a:gd name="T3" fmla="*/ 284 h 476"/>
                  <a:gd name="T4" fmla="*/ 160 w 412"/>
                  <a:gd name="T5" fmla="*/ 374 h 476"/>
                  <a:gd name="T6" fmla="*/ 266 w 412"/>
                  <a:gd name="T7" fmla="*/ 64 h 476"/>
                  <a:gd name="T8" fmla="*/ 412 w 412"/>
                  <a:gd name="T9" fmla="*/ 0 h 476"/>
                  <a:gd name="T10" fmla="*/ 150 w 412"/>
                  <a:gd name="T11" fmla="*/ 476 h 476"/>
                  <a:gd name="T12" fmla="*/ 0 w 412"/>
                  <a:gd name="T13" fmla="*/ 284 h 4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2"/>
                  <a:gd name="T22" fmla="*/ 0 h 476"/>
                  <a:gd name="T23" fmla="*/ 412 w 412"/>
                  <a:gd name="T24" fmla="*/ 476 h 4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2" h="476">
                    <a:moveTo>
                      <a:pt x="0" y="284"/>
                    </a:moveTo>
                    <a:lnTo>
                      <a:pt x="112" y="284"/>
                    </a:lnTo>
                    <a:lnTo>
                      <a:pt x="160" y="374"/>
                    </a:lnTo>
                    <a:lnTo>
                      <a:pt x="266" y="64"/>
                    </a:lnTo>
                    <a:lnTo>
                      <a:pt x="412" y="0"/>
                    </a:lnTo>
                    <a:lnTo>
                      <a:pt x="150" y="476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25618" name="AutoShape 20"/>
            <p:cNvSpPr>
              <a:spLocks noChangeArrowheads="1"/>
            </p:cNvSpPr>
            <p:nvPr/>
          </p:nvSpPr>
          <p:spPr bwMode="auto">
            <a:xfrm>
              <a:off x="2976" y="3792"/>
              <a:ext cx="912" cy="144"/>
            </a:xfrm>
            <a:prstGeom prst="flowChartTermina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Getters</a:t>
              </a:r>
              <a:endParaRPr lang="en-GB" altLang="en-US"/>
            </a:p>
          </p:txBody>
        </p:sp>
        <p:sp>
          <p:nvSpPr>
            <p:cNvPr id="244757" name="Rectangle 21"/>
            <p:cNvSpPr>
              <a:spLocks noChangeArrowheads="1"/>
            </p:cNvSpPr>
            <p:nvPr/>
          </p:nvSpPr>
          <p:spPr bwMode="auto">
            <a:xfrm>
              <a:off x="864" y="2880"/>
              <a:ext cx="1152" cy="1104"/>
            </a:xfrm>
            <a:prstGeom prst="rect">
              <a:avLst/>
            </a:prstGeom>
            <a:solidFill>
              <a:srgbClr val="B4C2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5620" name="Group 22"/>
            <p:cNvGrpSpPr>
              <a:grpSpLocks/>
            </p:cNvGrpSpPr>
            <p:nvPr/>
          </p:nvGrpSpPr>
          <p:grpSpPr bwMode="auto">
            <a:xfrm>
              <a:off x="864" y="2659"/>
              <a:ext cx="1152" cy="269"/>
              <a:chOff x="2736" y="1219"/>
              <a:chExt cx="1104" cy="269"/>
            </a:xfrm>
          </p:grpSpPr>
          <p:sp>
            <p:nvSpPr>
              <p:cNvPr id="244759" name="Rectangle 23"/>
              <p:cNvSpPr>
                <a:spLocks noChangeArrowheads="1"/>
              </p:cNvSpPr>
              <p:nvPr/>
            </p:nvSpPr>
            <p:spPr bwMode="auto">
              <a:xfrm>
                <a:off x="2736" y="1219"/>
                <a:ext cx="1104" cy="26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26" name="Text Box 24"/>
              <p:cNvSpPr txBox="1">
                <a:spLocks noChangeArrowheads="1"/>
              </p:cNvSpPr>
              <p:nvPr/>
            </p:nvSpPr>
            <p:spPr bwMode="auto">
              <a:xfrm>
                <a:off x="2968" y="1224"/>
                <a:ext cx="7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u="sng"/>
                  <a:t>:Y (Client)</a:t>
                </a:r>
              </a:p>
            </p:txBody>
          </p:sp>
        </p:grpSp>
        <p:sp>
          <p:nvSpPr>
            <p:cNvPr id="25621" name="Text Box 25"/>
            <p:cNvSpPr txBox="1">
              <a:spLocks noChangeArrowheads="1"/>
            </p:cNvSpPr>
            <p:nvPr/>
          </p:nvSpPr>
          <p:spPr bwMode="auto">
            <a:xfrm>
              <a:off x="2246" y="3429"/>
              <a:ext cx="4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  <a:endParaRPr lang="en-GB" altLang="en-US"/>
            </a:p>
          </p:txBody>
        </p:sp>
        <p:sp>
          <p:nvSpPr>
            <p:cNvPr id="25622" name="Text Box 26"/>
            <p:cNvSpPr txBox="1">
              <a:spLocks noChangeArrowheads="1"/>
            </p:cNvSpPr>
            <p:nvPr/>
          </p:nvSpPr>
          <p:spPr bwMode="auto">
            <a:xfrm>
              <a:off x="3474" y="3504"/>
              <a:ext cx="4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  <a:endParaRPr lang="en-GB" altLang="en-US"/>
            </a:p>
          </p:txBody>
        </p:sp>
        <p:cxnSp>
          <p:nvCxnSpPr>
            <p:cNvPr id="25623" name="AutoShape 27"/>
            <p:cNvCxnSpPr>
              <a:cxnSpLocks noChangeShapeType="1"/>
              <a:stCxn id="25628" idx="2"/>
              <a:endCxn id="25618" idx="0"/>
            </p:cNvCxnSpPr>
            <p:nvPr/>
          </p:nvCxnSpPr>
          <p:spPr bwMode="auto">
            <a:xfrm flipH="1">
              <a:off x="3432" y="3427"/>
              <a:ext cx="151" cy="3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4" name="AutoShape 28"/>
            <p:cNvCxnSpPr>
              <a:cxnSpLocks noChangeShapeType="1"/>
              <a:stCxn id="25618" idx="1"/>
              <a:endCxn id="244757" idx="3"/>
            </p:cNvCxnSpPr>
            <p:nvPr/>
          </p:nvCxnSpPr>
          <p:spPr bwMode="auto">
            <a:xfrm flipH="1" flipV="1">
              <a:off x="2016" y="3432"/>
              <a:ext cx="96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11" name="Group 32"/>
          <p:cNvGrpSpPr>
            <a:grpSpLocks/>
          </p:cNvGrpSpPr>
          <p:nvPr/>
        </p:nvGrpSpPr>
        <p:grpSpPr bwMode="auto">
          <a:xfrm>
            <a:off x="5943600" y="4343400"/>
            <a:ext cx="2971800" cy="1676400"/>
            <a:chOff x="3744" y="2736"/>
            <a:chExt cx="1872" cy="1056"/>
          </a:xfrm>
        </p:grpSpPr>
        <p:sp>
          <p:nvSpPr>
            <p:cNvPr id="25612" name="Text Box 29"/>
            <p:cNvSpPr txBox="1">
              <a:spLocks noChangeArrowheads="1"/>
            </p:cNvSpPr>
            <p:nvPr/>
          </p:nvSpPr>
          <p:spPr bwMode="auto">
            <a:xfrm>
              <a:off x="3795" y="2827"/>
              <a:ext cx="1729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Getters are: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Public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With no parameters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With return value</a:t>
              </a:r>
            </a:p>
            <a:p>
              <a:pPr eaLnBrk="1" hangingPunct="1"/>
              <a:endParaRPr lang="en-GB" altLang="en-US"/>
            </a:p>
          </p:txBody>
        </p:sp>
        <p:sp>
          <p:nvSpPr>
            <p:cNvPr id="25613" name="AutoShape 31"/>
            <p:cNvSpPr>
              <a:spLocks noChangeArrowheads="1"/>
            </p:cNvSpPr>
            <p:nvPr/>
          </p:nvSpPr>
          <p:spPr bwMode="auto">
            <a:xfrm>
              <a:off x="3744" y="2736"/>
              <a:ext cx="1872" cy="1056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1942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Template for Getters</a:t>
            </a:r>
          </a:p>
        </p:txBody>
      </p:sp>
      <p:grpSp>
        <p:nvGrpSpPr>
          <p:cNvPr id="26630" name="Group 3"/>
          <p:cNvGrpSpPr>
            <a:grpSpLocks/>
          </p:cNvGrpSpPr>
          <p:nvPr/>
        </p:nvGrpSpPr>
        <p:grpSpPr bwMode="auto">
          <a:xfrm>
            <a:off x="609600" y="1849272"/>
            <a:ext cx="5943600" cy="4876800"/>
            <a:chOff x="864" y="864"/>
            <a:chExt cx="3744" cy="3072"/>
          </a:xfrm>
        </p:grpSpPr>
        <p:sp>
          <p:nvSpPr>
            <p:cNvPr id="278532" name="Rectangle 4"/>
            <p:cNvSpPr>
              <a:spLocks noChangeArrowheads="1"/>
            </p:cNvSpPr>
            <p:nvPr/>
          </p:nvSpPr>
          <p:spPr bwMode="auto">
            <a:xfrm>
              <a:off x="864" y="864"/>
              <a:ext cx="374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 sz="28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6632" name="Text Box 5"/>
            <p:cNvSpPr txBox="1">
              <a:spLocks noChangeArrowheads="1"/>
            </p:cNvSpPr>
            <p:nvPr/>
          </p:nvSpPr>
          <p:spPr bwMode="auto">
            <a:xfrm>
              <a:off x="960" y="895"/>
              <a:ext cx="3552" cy="2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ClassName 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dataType1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attribute1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dataTypen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>
                  <a:solidFill>
                    <a:srgbClr val="3399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attributen</a:t>
              </a: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</a:t>
              </a:r>
              <a:r>
                <a:rPr lang="en-US" altLang="en-US" sz="1600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dataType1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getAttribute1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() 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</a:t>
              </a: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attribute1</a:t>
              </a: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/>
              <a:endParaRPr lang="en-US" altLang="en-US" sz="160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/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public </a:t>
              </a:r>
              <a:r>
                <a:rPr lang="en-US" altLang="en-US" sz="1600" b="1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dataTypen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>
                  <a:solidFill>
                    <a:srgbClr val="3399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getAttributen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() {</a:t>
              </a:r>
            </a:p>
            <a:p>
              <a:pPr eaLnBrk="1" hangingPunct="1"/>
              <a:endParaRPr lang="en-US" altLang="en-US" sz="16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/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 return </a:t>
              </a:r>
              <a:r>
                <a:rPr lang="en-US" altLang="en-US" sz="1600" b="1">
                  <a:solidFill>
                    <a:srgbClr val="3399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attributen</a:t>
              </a:r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/>
              <a:r>
                <a:rPr lang="en-US" altLang="en-US" sz="160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  <a:endParaRPr lang="en-US" altLang="en-US" sz="16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</a:p>
            <a:p>
              <a:pPr eaLnBrk="1" hangingPunct="1"/>
              <a:r>
                <a:rPr lang="en-US" altLang="en-US" sz="160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56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554038" y="636586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Setters</a:t>
            </a:r>
            <a:endParaRPr lang="en-GB" altLang="en-US" dirty="0" smtClean="0"/>
          </a:p>
        </p:txBody>
      </p:sp>
      <p:sp>
        <p:nvSpPr>
          <p:cNvPr id="276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-14549" y="2818607"/>
            <a:ext cx="4343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Are operations performed  by the object allowing to receive and store in the object state the data provided by outsiders.</a:t>
            </a:r>
            <a:endParaRPr lang="en-GB" altLang="en-US" dirty="0" smtClean="0"/>
          </a:p>
        </p:txBody>
      </p:sp>
      <p:sp>
        <p:nvSpPr>
          <p:cNvPr id="2765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57845" y="2823152"/>
            <a:ext cx="396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Are services used by outsiders allowing to provide to the object the data that should be stored in the object state.</a:t>
            </a:r>
            <a:endParaRPr lang="en-GB" altLang="en-US" dirty="0" smtClean="0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0" y="2179636"/>
            <a:ext cx="398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The object point of view</a:t>
            </a:r>
            <a:endParaRPr lang="en-GB" altLang="en-US" sz="2800" dirty="0">
              <a:solidFill>
                <a:srgbClr val="FF0000"/>
              </a:solidFill>
            </a:endParaRP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4988814" y="2155897"/>
            <a:ext cx="3700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The user point of view</a:t>
            </a:r>
            <a:endParaRPr lang="en-GB" altLang="en-US" sz="2800" dirty="0">
              <a:solidFill>
                <a:srgbClr val="FF0000"/>
              </a:solidFill>
            </a:endParaRPr>
          </a:p>
        </p:txBody>
      </p:sp>
      <p:grpSp>
        <p:nvGrpSpPr>
          <p:cNvPr id="27658" name="Group 7"/>
          <p:cNvGrpSpPr>
            <a:grpSpLocks/>
          </p:cNvGrpSpPr>
          <p:nvPr/>
        </p:nvGrpSpPr>
        <p:grpSpPr bwMode="auto">
          <a:xfrm>
            <a:off x="533400" y="4191000"/>
            <a:ext cx="5029200" cy="2103438"/>
            <a:chOff x="864" y="1219"/>
            <a:chExt cx="3168" cy="1325"/>
          </a:xfrm>
        </p:grpSpPr>
        <p:sp>
          <p:nvSpPr>
            <p:cNvPr id="245768" name="Rectangle 8"/>
            <p:cNvSpPr>
              <a:spLocks noChangeArrowheads="1"/>
            </p:cNvSpPr>
            <p:nvPr/>
          </p:nvSpPr>
          <p:spPr bwMode="auto">
            <a:xfrm>
              <a:off x="2880" y="1440"/>
              <a:ext cx="1152" cy="1104"/>
            </a:xfrm>
            <a:prstGeom prst="rect">
              <a:avLst/>
            </a:prstGeom>
            <a:solidFill>
              <a:srgbClr val="B4C2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7663" name="Group 9"/>
            <p:cNvGrpSpPr>
              <a:grpSpLocks/>
            </p:cNvGrpSpPr>
            <p:nvPr/>
          </p:nvGrpSpPr>
          <p:grpSpPr bwMode="auto">
            <a:xfrm>
              <a:off x="2880" y="1219"/>
              <a:ext cx="1152" cy="269"/>
              <a:chOff x="2736" y="1219"/>
              <a:chExt cx="1104" cy="269"/>
            </a:xfrm>
          </p:grpSpPr>
          <p:sp>
            <p:nvSpPr>
              <p:cNvPr id="245770" name="Rectangle 10"/>
              <p:cNvSpPr>
                <a:spLocks noChangeArrowheads="1"/>
              </p:cNvSpPr>
              <p:nvPr/>
            </p:nvSpPr>
            <p:spPr bwMode="auto">
              <a:xfrm>
                <a:off x="2736" y="1219"/>
                <a:ext cx="1104" cy="26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682" name="Text Box 11"/>
              <p:cNvSpPr txBox="1">
                <a:spLocks noChangeArrowheads="1"/>
              </p:cNvSpPr>
              <p:nvPr/>
            </p:nvSpPr>
            <p:spPr bwMode="auto">
              <a:xfrm>
                <a:off x="2968" y="1224"/>
                <a:ext cx="61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u="sng"/>
                  <a:t>object:X</a:t>
                </a:r>
              </a:p>
            </p:txBody>
          </p:sp>
        </p:grpSp>
        <p:grpSp>
          <p:nvGrpSpPr>
            <p:cNvPr id="27664" name="Group 12"/>
            <p:cNvGrpSpPr>
              <a:grpSpLocks/>
            </p:cNvGrpSpPr>
            <p:nvPr/>
          </p:nvGrpSpPr>
          <p:grpSpPr bwMode="auto">
            <a:xfrm>
              <a:off x="2939" y="1555"/>
              <a:ext cx="613" cy="192"/>
              <a:chOff x="3158" y="1555"/>
              <a:chExt cx="613" cy="192"/>
            </a:xfrm>
          </p:grpSpPr>
          <p:sp>
            <p:nvSpPr>
              <p:cNvPr id="27678" name="Rectangle 13"/>
              <p:cNvSpPr>
                <a:spLocks noChangeArrowheads="1"/>
              </p:cNvSpPr>
              <p:nvPr/>
            </p:nvSpPr>
            <p:spPr bwMode="auto">
              <a:xfrm>
                <a:off x="3158" y="1579"/>
                <a:ext cx="456" cy="14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79" name="Freeform 14"/>
              <p:cNvSpPr>
                <a:spLocks/>
              </p:cNvSpPr>
              <p:nvPr/>
            </p:nvSpPr>
            <p:spPr bwMode="auto">
              <a:xfrm rot="534672">
                <a:off x="3675" y="1588"/>
                <a:ext cx="96" cy="125"/>
              </a:xfrm>
              <a:custGeom>
                <a:avLst/>
                <a:gdLst>
                  <a:gd name="T0" fmla="*/ 0 w 412"/>
                  <a:gd name="T1" fmla="*/ 284 h 476"/>
                  <a:gd name="T2" fmla="*/ 112 w 412"/>
                  <a:gd name="T3" fmla="*/ 284 h 476"/>
                  <a:gd name="T4" fmla="*/ 160 w 412"/>
                  <a:gd name="T5" fmla="*/ 374 h 476"/>
                  <a:gd name="T6" fmla="*/ 266 w 412"/>
                  <a:gd name="T7" fmla="*/ 64 h 476"/>
                  <a:gd name="T8" fmla="*/ 412 w 412"/>
                  <a:gd name="T9" fmla="*/ 0 h 476"/>
                  <a:gd name="T10" fmla="*/ 150 w 412"/>
                  <a:gd name="T11" fmla="*/ 476 h 476"/>
                  <a:gd name="T12" fmla="*/ 0 w 412"/>
                  <a:gd name="T13" fmla="*/ 284 h 4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2"/>
                  <a:gd name="T22" fmla="*/ 0 h 476"/>
                  <a:gd name="T23" fmla="*/ 412 w 412"/>
                  <a:gd name="T24" fmla="*/ 476 h 4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2" h="476">
                    <a:moveTo>
                      <a:pt x="0" y="284"/>
                    </a:moveTo>
                    <a:lnTo>
                      <a:pt x="112" y="284"/>
                    </a:lnTo>
                    <a:lnTo>
                      <a:pt x="160" y="374"/>
                    </a:lnTo>
                    <a:lnTo>
                      <a:pt x="266" y="64"/>
                    </a:lnTo>
                    <a:lnTo>
                      <a:pt x="412" y="0"/>
                    </a:lnTo>
                    <a:lnTo>
                      <a:pt x="150" y="476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7680" name="Text Box 15"/>
              <p:cNvSpPr txBox="1">
                <a:spLocks noChangeArrowheads="1"/>
              </p:cNvSpPr>
              <p:nvPr/>
            </p:nvSpPr>
            <p:spPr bwMode="auto">
              <a:xfrm>
                <a:off x="3168" y="1555"/>
                <a:ext cx="45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public</a:t>
                </a:r>
              </a:p>
            </p:txBody>
          </p:sp>
        </p:grpSp>
        <p:grpSp>
          <p:nvGrpSpPr>
            <p:cNvPr id="27665" name="Group 16"/>
            <p:cNvGrpSpPr>
              <a:grpSpLocks/>
            </p:cNvGrpSpPr>
            <p:nvPr/>
          </p:nvGrpSpPr>
          <p:grpSpPr bwMode="auto">
            <a:xfrm>
              <a:off x="3325" y="1795"/>
              <a:ext cx="659" cy="192"/>
              <a:chOff x="3133" y="1795"/>
              <a:chExt cx="659" cy="192"/>
            </a:xfrm>
          </p:grpSpPr>
          <p:sp>
            <p:nvSpPr>
              <p:cNvPr id="27675" name="Rectangle 17"/>
              <p:cNvSpPr>
                <a:spLocks noChangeArrowheads="1"/>
              </p:cNvSpPr>
              <p:nvPr/>
            </p:nvSpPr>
            <p:spPr bwMode="auto">
              <a:xfrm>
                <a:off x="3158" y="1824"/>
                <a:ext cx="456" cy="144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76" name="Text Box 18"/>
              <p:cNvSpPr txBox="1">
                <a:spLocks noChangeArrowheads="1"/>
              </p:cNvSpPr>
              <p:nvPr/>
            </p:nvSpPr>
            <p:spPr bwMode="auto">
              <a:xfrm>
                <a:off x="3133" y="1795"/>
                <a:ext cx="5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400" b="1"/>
                  <a:t>private</a:t>
                </a:r>
              </a:p>
            </p:txBody>
          </p:sp>
          <p:sp>
            <p:nvSpPr>
              <p:cNvPr id="27677" name="Freeform 19"/>
              <p:cNvSpPr>
                <a:spLocks/>
              </p:cNvSpPr>
              <p:nvPr/>
            </p:nvSpPr>
            <p:spPr bwMode="auto">
              <a:xfrm rot="534672">
                <a:off x="3696" y="1833"/>
                <a:ext cx="96" cy="125"/>
              </a:xfrm>
              <a:custGeom>
                <a:avLst/>
                <a:gdLst>
                  <a:gd name="T0" fmla="*/ 0 w 412"/>
                  <a:gd name="T1" fmla="*/ 284 h 476"/>
                  <a:gd name="T2" fmla="*/ 112 w 412"/>
                  <a:gd name="T3" fmla="*/ 284 h 476"/>
                  <a:gd name="T4" fmla="*/ 160 w 412"/>
                  <a:gd name="T5" fmla="*/ 374 h 476"/>
                  <a:gd name="T6" fmla="*/ 266 w 412"/>
                  <a:gd name="T7" fmla="*/ 64 h 476"/>
                  <a:gd name="T8" fmla="*/ 412 w 412"/>
                  <a:gd name="T9" fmla="*/ 0 h 476"/>
                  <a:gd name="T10" fmla="*/ 150 w 412"/>
                  <a:gd name="T11" fmla="*/ 476 h 476"/>
                  <a:gd name="T12" fmla="*/ 0 w 412"/>
                  <a:gd name="T13" fmla="*/ 284 h 4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2"/>
                  <a:gd name="T22" fmla="*/ 0 h 476"/>
                  <a:gd name="T23" fmla="*/ 412 w 412"/>
                  <a:gd name="T24" fmla="*/ 476 h 4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2" h="476">
                    <a:moveTo>
                      <a:pt x="0" y="284"/>
                    </a:moveTo>
                    <a:lnTo>
                      <a:pt x="112" y="284"/>
                    </a:lnTo>
                    <a:lnTo>
                      <a:pt x="160" y="374"/>
                    </a:lnTo>
                    <a:lnTo>
                      <a:pt x="266" y="64"/>
                    </a:lnTo>
                    <a:lnTo>
                      <a:pt x="412" y="0"/>
                    </a:lnTo>
                    <a:lnTo>
                      <a:pt x="150" y="476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</p:grpSp>
        <p:cxnSp>
          <p:nvCxnSpPr>
            <p:cNvPr id="27666" name="AutoShape 20"/>
            <p:cNvCxnSpPr>
              <a:cxnSpLocks noChangeShapeType="1"/>
              <a:stCxn id="27667" idx="0"/>
              <a:endCxn id="27676" idx="2"/>
            </p:cNvCxnSpPr>
            <p:nvPr/>
          </p:nvCxnSpPr>
          <p:spPr bwMode="auto">
            <a:xfrm flipV="1">
              <a:off x="3432" y="1987"/>
              <a:ext cx="151" cy="3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7" name="AutoShape 21"/>
            <p:cNvSpPr>
              <a:spLocks noChangeArrowheads="1"/>
            </p:cNvSpPr>
            <p:nvPr/>
          </p:nvSpPr>
          <p:spPr bwMode="auto">
            <a:xfrm>
              <a:off x="2976" y="2352"/>
              <a:ext cx="912" cy="144"/>
            </a:xfrm>
            <a:prstGeom prst="flowChartTermina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Setters</a:t>
              </a:r>
              <a:endParaRPr lang="en-GB" altLang="en-US"/>
            </a:p>
          </p:txBody>
        </p:sp>
        <p:sp>
          <p:nvSpPr>
            <p:cNvPr id="245782" name="Rectangle 22"/>
            <p:cNvSpPr>
              <a:spLocks noChangeArrowheads="1"/>
            </p:cNvSpPr>
            <p:nvPr/>
          </p:nvSpPr>
          <p:spPr bwMode="auto">
            <a:xfrm>
              <a:off x="864" y="1440"/>
              <a:ext cx="1152" cy="1104"/>
            </a:xfrm>
            <a:prstGeom prst="rect">
              <a:avLst/>
            </a:prstGeom>
            <a:solidFill>
              <a:srgbClr val="B4C2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7669" name="Group 23"/>
            <p:cNvGrpSpPr>
              <a:grpSpLocks/>
            </p:cNvGrpSpPr>
            <p:nvPr/>
          </p:nvGrpSpPr>
          <p:grpSpPr bwMode="auto">
            <a:xfrm>
              <a:off x="864" y="1219"/>
              <a:ext cx="1152" cy="269"/>
              <a:chOff x="2736" y="1219"/>
              <a:chExt cx="1104" cy="269"/>
            </a:xfrm>
          </p:grpSpPr>
          <p:sp>
            <p:nvSpPr>
              <p:cNvPr id="245784" name="Rectangle 24"/>
              <p:cNvSpPr>
                <a:spLocks noChangeArrowheads="1"/>
              </p:cNvSpPr>
              <p:nvPr/>
            </p:nvSpPr>
            <p:spPr bwMode="auto">
              <a:xfrm>
                <a:off x="2736" y="1219"/>
                <a:ext cx="1104" cy="26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674" name="Text Box 25"/>
              <p:cNvSpPr txBox="1">
                <a:spLocks noChangeArrowheads="1"/>
              </p:cNvSpPr>
              <p:nvPr/>
            </p:nvSpPr>
            <p:spPr bwMode="auto">
              <a:xfrm>
                <a:off x="2968" y="1224"/>
                <a:ext cx="7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u="sng"/>
                  <a:t>:Y (Client)</a:t>
                </a:r>
              </a:p>
            </p:txBody>
          </p:sp>
        </p:grpSp>
        <p:cxnSp>
          <p:nvCxnSpPr>
            <p:cNvPr id="27670" name="AutoShape 26"/>
            <p:cNvCxnSpPr>
              <a:cxnSpLocks noChangeShapeType="1"/>
              <a:stCxn id="245782" idx="3"/>
              <a:endCxn id="27667" idx="1"/>
            </p:cNvCxnSpPr>
            <p:nvPr/>
          </p:nvCxnSpPr>
          <p:spPr bwMode="auto">
            <a:xfrm>
              <a:off x="2016" y="1992"/>
              <a:ext cx="96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1" name="Text Box 27"/>
            <p:cNvSpPr txBox="1">
              <a:spLocks noChangeArrowheads="1"/>
            </p:cNvSpPr>
            <p:nvPr/>
          </p:nvSpPr>
          <p:spPr bwMode="auto">
            <a:xfrm>
              <a:off x="2246" y="1989"/>
              <a:ext cx="4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  <a:endParaRPr lang="en-GB" altLang="en-US"/>
            </a:p>
          </p:txBody>
        </p:sp>
        <p:sp>
          <p:nvSpPr>
            <p:cNvPr id="27672" name="Text Box 28"/>
            <p:cNvSpPr txBox="1">
              <a:spLocks noChangeArrowheads="1"/>
            </p:cNvSpPr>
            <p:nvPr/>
          </p:nvSpPr>
          <p:spPr bwMode="auto">
            <a:xfrm>
              <a:off x="3474" y="2064"/>
              <a:ext cx="4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  <a:endParaRPr lang="en-GB" altLang="en-US"/>
            </a:p>
          </p:txBody>
        </p:sp>
      </p:grpSp>
      <p:grpSp>
        <p:nvGrpSpPr>
          <p:cNvPr id="27659" name="Group 29"/>
          <p:cNvGrpSpPr>
            <a:grpSpLocks/>
          </p:cNvGrpSpPr>
          <p:nvPr/>
        </p:nvGrpSpPr>
        <p:grpSpPr bwMode="auto">
          <a:xfrm>
            <a:off x="5943600" y="4343400"/>
            <a:ext cx="2971800" cy="1676400"/>
            <a:chOff x="3744" y="2736"/>
            <a:chExt cx="1872" cy="1056"/>
          </a:xfrm>
        </p:grpSpPr>
        <p:sp>
          <p:nvSpPr>
            <p:cNvPr id="27660" name="Text Box 30"/>
            <p:cNvSpPr txBox="1">
              <a:spLocks noChangeArrowheads="1"/>
            </p:cNvSpPr>
            <p:nvPr/>
          </p:nvSpPr>
          <p:spPr bwMode="auto">
            <a:xfrm>
              <a:off x="3795" y="2827"/>
              <a:ext cx="1778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Setters are: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Public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With 1 parameter</a:t>
              </a:r>
            </a:p>
            <a:p>
              <a:pPr lvl="1" eaLnBrk="1" hangingPunct="1">
                <a:buFontTx/>
                <a:buChar char="•"/>
              </a:pPr>
              <a:r>
                <a:rPr lang="en-US" altLang="en-US"/>
                <a:t>With no return value</a:t>
              </a:r>
            </a:p>
            <a:p>
              <a:pPr eaLnBrk="1" hangingPunct="1"/>
              <a:endParaRPr lang="en-GB" altLang="en-US"/>
            </a:p>
          </p:txBody>
        </p:sp>
        <p:sp>
          <p:nvSpPr>
            <p:cNvPr id="27661" name="AutoShape 31"/>
            <p:cNvSpPr>
              <a:spLocks noChangeArrowheads="1"/>
            </p:cNvSpPr>
            <p:nvPr/>
          </p:nvSpPr>
          <p:spPr bwMode="auto">
            <a:xfrm>
              <a:off x="3744" y="2736"/>
              <a:ext cx="1872" cy="1056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A5002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55009" y="718826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Template for Setters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784747" y="1981200"/>
            <a:ext cx="6705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GB" sz="2800">
              <a:latin typeface="Times New Roman" pitchFamily="18" charset="0"/>
              <a:cs typeface="Arial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398635" y="1977817"/>
            <a:ext cx="6389687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>
                <a:solidFill>
                  <a:srgbClr val="99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dataType1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attribute1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rgbClr val="339966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dataTypen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rgbClr val="33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attributen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FF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FF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 </a:t>
            </a:r>
            <a:r>
              <a:rPr lang="en-US" altLang="en-US" sz="1600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setAttribute1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00" b="1" dirty="0">
                <a:solidFill>
                  <a:srgbClr val="99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dataType1</a:t>
            </a:r>
            <a:r>
              <a:rPr lang="en-US" altLang="en-US" dirty="0"/>
              <a:t> 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param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){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attribute1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param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void </a:t>
            </a:r>
            <a:r>
              <a:rPr lang="en-US" altLang="en-US" sz="1600" dirty="0" err="1">
                <a:solidFill>
                  <a:srgbClr val="33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setAttributen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00" b="1" dirty="0" err="1">
                <a:solidFill>
                  <a:srgbClr val="339966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dataTypen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param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  <a:endParaRPr lang="en-US" altLang="en-US" sz="16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6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solidFill>
                  <a:srgbClr val="33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attributen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param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en-US" sz="16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4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1" name="Group 13"/>
          <p:cNvGrpSpPr>
            <a:grpSpLocks/>
          </p:cNvGrpSpPr>
          <p:nvPr/>
        </p:nvGrpSpPr>
        <p:grpSpPr bwMode="auto">
          <a:xfrm>
            <a:off x="685800" y="990600"/>
            <a:ext cx="7772400" cy="5489575"/>
            <a:chOff x="432" y="624"/>
            <a:chExt cx="4896" cy="3458"/>
          </a:xfrm>
        </p:grpSpPr>
        <p:sp>
          <p:nvSpPr>
            <p:cNvPr id="282626" name="Rectangle 2"/>
            <p:cNvSpPr>
              <a:spLocks noChangeArrowheads="1"/>
            </p:cNvSpPr>
            <p:nvPr/>
          </p:nvSpPr>
          <p:spPr bwMode="auto">
            <a:xfrm>
              <a:off x="432" y="624"/>
              <a:ext cx="4896" cy="3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9703" name="Rectangle 3"/>
            <p:cNvSpPr>
              <a:spLocks noChangeArrowheads="1"/>
            </p:cNvSpPr>
            <p:nvPr/>
          </p:nvSpPr>
          <p:spPr bwMode="auto">
            <a:xfrm>
              <a:off x="576" y="712"/>
              <a:ext cx="4608" cy="3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Course </a:t>
              </a:r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FF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// Attributes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String studentName;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String courseCode 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...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String getStudentName()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studentName;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String getCourseCode()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return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courseCode;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...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void setStudentName(String val)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studentName = val;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</a:t>
              </a: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void setCourseCode(String val) {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	courseCode = val;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endPara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4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228600" y="589128"/>
            <a:ext cx="8610600" cy="60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685800" y="4399128"/>
            <a:ext cx="800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685800" y="3560928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685800" y="2189328"/>
            <a:ext cx="655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04800" y="741528"/>
            <a:ext cx="883920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CourseRegistration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Course course1, course2;</a:t>
            </a:r>
          </a:p>
          <a:p>
            <a:pPr eaLnBrk="1" hangingPunct="1"/>
            <a:r>
              <a:rPr lang="en-US" altLang="en-US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//Create and assign values to course1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course1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Course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altLang="en-US" dirty="0">
              <a:solidFill>
                <a:srgbClr val="00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course1.setCourseCode(“CSC112“);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course1.setStudentName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dirty="0" err="1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Majed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AlKebir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//Create and assign values to course2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course2 = 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Course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altLang="en-US" dirty="0">
              <a:solidFill>
                <a:srgbClr val="00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course2.setCourseCode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“CSC107“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course2.setStudentName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“Fahd </a:t>
            </a:r>
            <a:r>
              <a:rPr lang="en-US" altLang="en-US" dirty="0" err="1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AlAmri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(course1.getStudentName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has the course “ + 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course1.getCourseCode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(course2.getStudentName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has the course “ +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course2.getCourseCode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78616" y="732458"/>
            <a:ext cx="791308" cy="767687"/>
          </a:xfrm>
        </p:spPr>
        <p:txBody>
          <a:bodyPr/>
          <a:lstStyle/>
          <a:p>
            <a:fld id="{46474EE7-F55F-4C32-8E13-F523D387157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27714" y="829116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 Constructors</a:t>
            </a:r>
            <a:endParaRPr lang="en-GB" altLang="en-US" dirty="0" smtClean="0"/>
          </a:p>
        </p:txBody>
      </p:sp>
      <p:sp>
        <p:nvSpPr>
          <p:cNvPr id="337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599" y="2271215"/>
            <a:ext cx="8601501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class</a:t>
            </a:r>
            <a:r>
              <a:rPr lang="en-US" altLang="en-US" dirty="0" smtClean="0"/>
              <a:t> is a </a:t>
            </a:r>
            <a:r>
              <a:rPr lang="en-US" altLang="en-US" dirty="0" smtClean="0">
                <a:solidFill>
                  <a:schemeClr val="tx2"/>
                </a:solidFill>
              </a:rPr>
              <a:t>blueprint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chemeClr val="tx2"/>
                </a:solidFill>
              </a:rPr>
              <a:t>prototype</a:t>
            </a:r>
            <a:r>
              <a:rPr lang="en-US" altLang="en-US" dirty="0" smtClean="0"/>
              <a:t> from which objects of the same type are created.</a:t>
            </a:r>
          </a:p>
          <a:p>
            <a:pPr eaLnBrk="1" hangingPunct="1"/>
            <a:r>
              <a:rPr lang="en-US" altLang="en-US" dirty="0" smtClean="0"/>
              <a:t>Constructors define the initial states of objects when they are created.</a:t>
            </a:r>
          </a:p>
          <a:p>
            <a:pPr lvl="2" eaLnBrk="1" hangingPunct="1"/>
            <a:r>
              <a:rPr lang="en-US" altLang="en-US" b="1" i="1" dirty="0" err="1" smtClean="0">
                <a:solidFill>
                  <a:srgbClr val="00CC99"/>
                </a:solidFill>
              </a:rPr>
              <a:t>ClassName</a:t>
            </a:r>
            <a:r>
              <a:rPr lang="en-US" altLang="en-US" b="1" i="1" dirty="0" smtClean="0">
                <a:solidFill>
                  <a:srgbClr val="00CC99"/>
                </a:solidFill>
              </a:rPr>
              <a:t> x = </a:t>
            </a:r>
            <a:r>
              <a:rPr lang="en-US" altLang="en-US" b="1" i="1" dirty="0" smtClean="0">
                <a:solidFill>
                  <a:schemeClr val="tx2"/>
                </a:solidFill>
              </a:rPr>
              <a:t>new </a:t>
            </a:r>
            <a:r>
              <a:rPr lang="en-US" altLang="en-US" b="1" i="1" dirty="0" err="1" smtClean="0">
                <a:solidFill>
                  <a:srgbClr val="00CC99"/>
                </a:solidFill>
              </a:rPr>
              <a:t>ClassName</a:t>
            </a:r>
            <a:r>
              <a:rPr lang="en-US" altLang="en-US" b="1" i="1" dirty="0" smtClean="0">
                <a:solidFill>
                  <a:srgbClr val="00CC99"/>
                </a:solidFill>
              </a:rPr>
              <a:t>();</a:t>
            </a:r>
          </a:p>
          <a:p>
            <a:pPr eaLnBrk="1" hangingPunct="1"/>
            <a:r>
              <a:rPr lang="en-US" altLang="en-US" dirty="0" smtClean="0"/>
              <a:t>A class contains at least one constructor.</a:t>
            </a:r>
          </a:p>
          <a:p>
            <a:pPr eaLnBrk="1" hangingPunct="1"/>
            <a:r>
              <a:rPr lang="en-US" altLang="en-US" dirty="0" smtClean="0"/>
              <a:t>A class may contain more than one constructor.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27713" y="746703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Default Class Constructor</a:t>
            </a:r>
            <a:endParaRPr lang="en-GB" altLang="en-US" dirty="0" smtClean="0"/>
          </a:p>
        </p:txBody>
      </p:sp>
      <p:sp>
        <p:nvSpPr>
          <p:cNvPr id="348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9470" y="2243920"/>
            <a:ext cx="7924800" cy="487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If no constructors</a:t>
            </a:r>
            <a:r>
              <a:rPr lang="en-US" altLang="en-US" dirty="0" smtClean="0"/>
              <a:t> are defined in the class, </a:t>
            </a:r>
            <a:r>
              <a:rPr lang="en-US" altLang="en-US" dirty="0" smtClean="0">
                <a:solidFill>
                  <a:schemeClr val="tx2"/>
                </a:solidFill>
              </a:rPr>
              <a:t>the default constructor is added</a:t>
            </a:r>
            <a:r>
              <a:rPr lang="en-US" altLang="en-US" dirty="0" smtClean="0"/>
              <a:t> by the compiler at compile time.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default constructor does </a:t>
            </a:r>
            <a:r>
              <a:rPr lang="en-US" altLang="en-US" dirty="0" smtClean="0">
                <a:solidFill>
                  <a:schemeClr val="tx2"/>
                </a:solidFill>
              </a:rPr>
              <a:t>not accept parameters</a:t>
            </a:r>
            <a:r>
              <a:rPr lang="en-US" altLang="en-US" dirty="0" smtClean="0"/>
              <a:t> and creates objects with empty states. </a:t>
            </a:r>
          </a:p>
          <a:p>
            <a:pPr lvl="2" eaLnBrk="1" hangingPunct="1"/>
            <a:r>
              <a:rPr lang="en-US" altLang="en-US" b="1" i="1" dirty="0" err="1" smtClean="0">
                <a:solidFill>
                  <a:srgbClr val="00CC99"/>
                </a:solidFill>
              </a:rPr>
              <a:t>ClassName</a:t>
            </a:r>
            <a:r>
              <a:rPr lang="en-US" altLang="en-US" b="1" i="1" dirty="0" smtClean="0">
                <a:solidFill>
                  <a:srgbClr val="00CC99"/>
                </a:solidFill>
              </a:rPr>
              <a:t> x = </a:t>
            </a:r>
            <a:r>
              <a:rPr lang="en-US" altLang="en-US" b="1" i="1" dirty="0" smtClean="0">
                <a:solidFill>
                  <a:schemeClr val="tx2"/>
                </a:solidFill>
              </a:rPr>
              <a:t>new </a:t>
            </a:r>
            <a:r>
              <a:rPr lang="en-US" altLang="en-US" b="1" i="1" dirty="0" err="1" smtClean="0">
                <a:solidFill>
                  <a:srgbClr val="00CC99"/>
                </a:solidFill>
              </a:rPr>
              <a:t>ClassName</a:t>
            </a:r>
            <a:r>
              <a:rPr lang="en-US" altLang="en-US" b="1" i="1" dirty="0" smtClean="0">
                <a:solidFill>
                  <a:srgbClr val="00CC99"/>
                </a:solidFill>
              </a:rPr>
              <a:t>();</a:t>
            </a:r>
            <a:endParaRPr lang="en-US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122" y="497166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 Constructors Declaration</a:t>
            </a:r>
            <a:endParaRPr lang="en-GB" altLang="en-US" dirty="0" smtClean="0"/>
          </a:p>
        </p:txBody>
      </p:sp>
      <p:sp>
        <p:nvSpPr>
          <p:cNvPr id="358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2980870"/>
            <a:ext cx="8574206" cy="39726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b="1" i="1" dirty="0" smtClean="0">
                <a:solidFill>
                  <a:srgbClr val="339966"/>
                </a:solidFill>
              </a:rPr>
              <a:t>constructor name</a:t>
            </a:r>
            <a:r>
              <a:rPr lang="en-US" altLang="en-US" sz="2400" dirty="0" smtClean="0"/>
              <a:t>: a constructor has the name of the class .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b="1" i="1" dirty="0" smtClean="0">
                <a:solidFill>
                  <a:srgbClr val="339966"/>
                </a:solidFill>
              </a:rPr>
              <a:t>parameters</a:t>
            </a:r>
            <a:r>
              <a:rPr lang="en-US" altLang="en-US" sz="2400" dirty="0" smtClean="0"/>
              <a:t> represent values that will be passed to the constructor for initialize the object state.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Constructor declarations look like method declarations—except that they use the name of the class and have no return type. </a:t>
            </a:r>
            <a:endParaRPr lang="en-US" altLang="en-US" sz="2400" dirty="0" smtClean="0"/>
          </a:p>
        </p:txBody>
      </p:sp>
      <p:grpSp>
        <p:nvGrpSpPr>
          <p:cNvPr id="35847" name="Group 4"/>
          <p:cNvGrpSpPr>
            <a:grpSpLocks/>
          </p:cNvGrpSpPr>
          <p:nvPr/>
        </p:nvGrpSpPr>
        <p:grpSpPr bwMode="auto">
          <a:xfrm>
            <a:off x="228600" y="1571625"/>
            <a:ext cx="8662988" cy="1447800"/>
            <a:chOff x="144" y="990"/>
            <a:chExt cx="5457" cy="912"/>
          </a:xfrm>
        </p:grpSpPr>
        <p:sp>
          <p:nvSpPr>
            <p:cNvPr id="301061" name="Rectangle 5"/>
            <p:cNvSpPr>
              <a:spLocks noChangeArrowheads="1"/>
            </p:cNvSpPr>
            <p:nvPr/>
          </p:nvSpPr>
          <p:spPr bwMode="auto">
            <a:xfrm>
              <a:off x="170" y="990"/>
              <a:ext cx="5375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5849" name="Rectangle 6"/>
            <p:cNvSpPr>
              <a:spLocks noChangeArrowheads="1"/>
            </p:cNvSpPr>
            <p:nvPr/>
          </p:nvSpPr>
          <p:spPr bwMode="auto">
            <a:xfrm>
              <a:off x="144" y="1151"/>
              <a:ext cx="5457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 dirty="0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 &lt;constructor name&gt;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</a:t>
              </a: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b="1" dirty="0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&lt;parameters&gt;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</a:t>
              </a: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){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&lt;constructor body&gt;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8197"/>
            <a:ext cx="8610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of </a:t>
            </a:r>
            <a:br>
              <a:rPr lang="en-US" altLang="en-US" dirty="0" smtClean="0"/>
            </a:br>
            <a:r>
              <a:rPr lang="en-US" altLang="en-US" dirty="0" smtClean="0"/>
              <a:t>a Constructor with No-Parameter</a:t>
            </a:r>
          </a:p>
        </p:txBody>
      </p:sp>
      <p:grpSp>
        <p:nvGrpSpPr>
          <p:cNvPr id="36870" name="Group 3"/>
          <p:cNvGrpSpPr>
            <a:grpSpLocks/>
          </p:cNvGrpSpPr>
          <p:nvPr/>
        </p:nvGrpSpPr>
        <p:grpSpPr bwMode="auto">
          <a:xfrm>
            <a:off x="34925" y="1524000"/>
            <a:ext cx="3733800" cy="2743200"/>
            <a:chOff x="864" y="864"/>
            <a:chExt cx="3744" cy="3072"/>
          </a:xfrm>
        </p:grpSpPr>
        <p:sp>
          <p:nvSpPr>
            <p:cNvPr id="303108" name="Rectangle 4"/>
            <p:cNvSpPr>
              <a:spLocks noChangeArrowheads="1"/>
            </p:cNvSpPr>
            <p:nvPr/>
          </p:nvSpPr>
          <p:spPr bwMode="auto">
            <a:xfrm>
              <a:off x="864" y="864"/>
              <a:ext cx="374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 sz="28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943" name="Text Box 5"/>
            <p:cNvSpPr txBox="1">
              <a:spLocks noChangeArrowheads="1"/>
            </p:cNvSpPr>
            <p:nvPr/>
          </p:nvSpPr>
          <p:spPr bwMode="auto">
            <a:xfrm>
              <a:off x="960" y="894"/>
              <a:ext cx="3552" cy="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endPara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class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b="1" dirty="0" err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Kasree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600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bast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private</a:t>
              </a:r>
              <a:r>
                <a:rPr lang="en-US" altLang="en-US" sz="1600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int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maquam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 dirty="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 dirty="0">
                  <a:solidFill>
                    <a:srgbClr val="0000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public </a:t>
              </a:r>
              <a:r>
                <a:rPr lang="en-US" altLang="en-US" sz="1600" b="1" dirty="0" err="1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Kasree</a:t>
              </a:r>
              <a:r>
                <a:rPr lang="en-US" altLang="en-US" sz="16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() {</a:t>
              </a:r>
            </a:p>
            <a:p>
              <a:pPr eaLnBrk="1" hangingPunct="1">
                <a:lnSpc>
                  <a:spcPct val="80000"/>
                </a:lnSpc>
              </a:pPr>
              <a:endPara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b="1" dirty="0">
                  <a:solidFill>
                    <a:schemeClr val="tx2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	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bast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= 0;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maquam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=1;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</a:t>
              </a:r>
              <a:r>
                <a:rPr lang="en-US" altLang="en-US" sz="16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1600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. . .</a:t>
              </a:r>
              <a:endPara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endParaRPr>
            </a:p>
            <a:p>
              <a:pPr eaLnBrk="1" hangingPunct="1"/>
              <a:r>
                <a:rPr lang="en-US" altLang="en-US" sz="1600" dirty="0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301625" y="4495800"/>
            <a:ext cx="3314700" cy="1905000"/>
          </a:xfrm>
          <a:prstGeom prst="rect">
            <a:avLst/>
          </a:prstGeom>
          <a:solidFill>
            <a:srgbClr val="EFFBFF"/>
          </a:solidFill>
          <a:ln w="9525">
            <a:solidFill>
              <a:srgbClr val="EAF0FE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dirty="0" smtClean="0">
                <a:solidFill>
                  <a:srgbClr val="DDDDDD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 </a:t>
            </a:r>
            <a:endParaRPr lang="ja-JP" altLang="en-US" sz="2400" dirty="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415925" y="4965700"/>
            <a:ext cx="29956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altLang="ja-JP" sz="16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ＭＳ Ｐゴシック" pitchFamily="34" charset="-128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x   =                 ;</a:t>
            </a:r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1771650" y="6400800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15151D"/>
                </a:solidFill>
                <a:ea typeface="ＭＳ Ｐゴシック" panose="020B0600070205080204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434975" y="4813300"/>
            <a:ext cx="1284288" cy="45878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Kasree x;</a:t>
            </a:r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1239838" y="5270500"/>
            <a:ext cx="1843087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new Kasree</a:t>
            </a:r>
            <a:r>
              <a:rPr lang="en-US" altLang="ja-JP">
                <a:latin typeface="Comic Sans MS" pitchFamily="66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ja-JP" sz="160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( )</a:t>
            </a:r>
          </a:p>
        </p:txBody>
      </p:sp>
      <p:grpSp>
        <p:nvGrpSpPr>
          <p:cNvPr id="36876" name="Group 11"/>
          <p:cNvGrpSpPr>
            <a:grpSpLocks/>
          </p:cNvGrpSpPr>
          <p:nvPr/>
        </p:nvGrpSpPr>
        <p:grpSpPr bwMode="auto">
          <a:xfrm>
            <a:off x="-157163" y="3810000"/>
            <a:ext cx="3000376" cy="1047750"/>
            <a:chOff x="348" y="1677"/>
            <a:chExt cx="1890" cy="660"/>
          </a:xfrm>
        </p:grpSpPr>
        <p:sp>
          <p:nvSpPr>
            <p:cNvPr id="303116" name="Oval 12"/>
            <p:cNvSpPr>
              <a:spLocks noChangeArrowheads="1"/>
            </p:cNvSpPr>
            <p:nvPr/>
          </p:nvSpPr>
          <p:spPr bwMode="auto">
            <a:xfrm>
              <a:off x="1963" y="1677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A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6940" name="Line 13"/>
            <p:cNvSpPr>
              <a:spLocks noChangeShapeType="1"/>
            </p:cNvSpPr>
            <p:nvPr/>
          </p:nvSpPr>
          <p:spPr bwMode="auto">
            <a:xfrm flipH="1">
              <a:off x="1554" y="1839"/>
              <a:ext cx="428" cy="2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3118" name="Text Box 14"/>
            <p:cNvSpPr txBox="1">
              <a:spLocks noChangeArrowheads="1"/>
            </p:cNvSpPr>
            <p:nvPr/>
          </p:nvSpPr>
          <p:spPr bwMode="auto">
            <a:xfrm>
              <a:off x="348" y="2125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endParaRPr>
            </a:p>
          </p:txBody>
        </p:sp>
      </p:grpSp>
      <p:grpSp>
        <p:nvGrpSpPr>
          <p:cNvPr id="36877" name="Group 15"/>
          <p:cNvGrpSpPr>
            <a:grpSpLocks/>
          </p:cNvGrpSpPr>
          <p:nvPr/>
        </p:nvGrpSpPr>
        <p:grpSpPr bwMode="auto">
          <a:xfrm rot="5050184">
            <a:off x="87313" y="5310188"/>
            <a:ext cx="1519237" cy="357187"/>
            <a:chOff x="219" y="2781"/>
            <a:chExt cx="2526" cy="502"/>
          </a:xfrm>
        </p:grpSpPr>
        <p:sp>
          <p:nvSpPr>
            <p:cNvPr id="36936" name="Line 16"/>
            <p:cNvSpPr>
              <a:spLocks noChangeShapeType="1"/>
            </p:cNvSpPr>
            <p:nvPr/>
          </p:nvSpPr>
          <p:spPr bwMode="auto">
            <a:xfrm flipH="1" flipV="1">
              <a:off x="1813" y="2781"/>
              <a:ext cx="655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3121" name="Oval 17"/>
            <p:cNvSpPr>
              <a:spLocks noChangeArrowheads="1"/>
            </p:cNvSpPr>
            <p:nvPr/>
          </p:nvSpPr>
          <p:spPr bwMode="auto">
            <a:xfrm>
              <a:off x="2469" y="2965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C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03122" name="Text Box 18"/>
            <p:cNvSpPr txBox="1">
              <a:spLocks noChangeArrowheads="1"/>
            </p:cNvSpPr>
            <p:nvPr/>
          </p:nvSpPr>
          <p:spPr bwMode="auto">
            <a:xfrm>
              <a:off x="218" y="3153"/>
              <a:ext cx="713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endParaRPr>
            </a:p>
          </p:txBody>
        </p:sp>
      </p:grpSp>
      <p:grpSp>
        <p:nvGrpSpPr>
          <p:cNvPr id="36878" name="Group 19"/>
          <p:cNvGrpSpPr>
            <a:grpSpLocks/>
          </p:cNvGrpSpPr>
          <p:nvPr/>
        </p:nvGrpSpPr>
        <p:grpSpPr bwMode="auto">
          <a:xfrm>
            <a:off x="-309563" y="4429125"/>
            <a:ext cx="3752851" cy="885825"/>
            <a:chOff x="347" y="2008"/>
            <a:chExt cx="2364" cy="558"/>
          </a:xfrm>
        </p:grpSpPr>
        <p:sp>
          <p:nvSpPr>
            <p:cNvPr id="36933" name="Line 20"/>
            <p:cNvSpPr>
              <a:spLocks noChangeShapeType="1"/>
            </p:cNvSpPr>
            <p:nvPr/>
          </p:nvSpPr>
          <p:spPr bwMode="auto">
            <a:xfrm flipH="1">
              <a:off x="2004" y="2138"/>
              <a:ext cx="436" cy="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3125" name="Oval 21"/>
            <p:cNvSpPr>
              <a:spLocks noChangeArrowheads="1"/>
            </p:cNvSpPr>
            <p:nvPr/>
          </p:nvSpPr>
          <p:spPr bwMode="auto">
            <a:xfrm>
              <a:off x="2436" y="2008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B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03126" name="Text Box 22"/>
            <p:cNvSpPr txBox="1">
              <a:spLocks noChangeArrowheads="1"/>
            </p:cNvSpPr>
            <p:nvPr/>
          </p:nvSpPr>
          <p:spPr bwMode="auto">
            <a:xfrm>
              <a:off x="347" y="2354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5559425" y="6172200"/>
            <a:ext cx="271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15151D"/>
                </a:solidFill>
                <a:ea typeface="ＭＳ Ｐゴシック" panose="020B0600070205080204" pitchFamily="34" charset="-128"/>
              </a:rPr>
              <a:t>State of Memory</a:t>
            </a:r>
            <a:endParaRPr lang="en-US" altLang="ja-JP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3128" name="Rectangle 24"/>
          <p:cNvSpPr>
            <a:spLocks noChangeArrowheads="1"/>
          </p:cNvSpPr>
          <p:nvPr/>
        </p:nvSpPr>
        <p:spPr bwMode="auto">
          <a:xfrm>
            <a:off x="3921125" y="1597025"/>
            <a:ext cx="4918075" cy="4422775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6881" name="Rectangle 27"/>
          <p:cNvSpPr>
            <a:spLocks noChangeArrowheads="1"/>
          </p:cNvSpPr>
          <p:nvPr/>
        </p:nvSpPr>
        <p:spPr bwMode="auto">
          <a:xfrm>
            <a:off x="7319963" y="1928813"/>
            <a:ext cx="323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200">
                <a:solidFill>
                  <a:srgbClr val="40458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</a:p>
        </p:txBody>
      </p:sp>
      <p:sp>
        <p:nvSpPr>
          <p:cNvPr id="303132" name="Rectangle 28"/>
          <p:cNvSpPr>
            <a:spLocks noChangeArrowheads="1"/>
          </p:cNvSpPr>
          <p:nvPr/>
        </p:nvSpPr>
        <p:spPr bwMode="auto">
          <a:xfrm>
            <a:off x="7631113" y="2012950"/>
            <a:ext cx="938212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3133" name="AutoShape 29"/>
          <p:cNvSpPr>
            <a:spLocks noChangeArrowheads="1"/>
          </p:cNvSpPr>
          <p:nvPr/>
        </p:nvSpPr>
        <p:spPr bwMode="auto">
          <a:xfrm>
            <a:off x="4149725" y="1893888"/>
            <a:ext cx="2057400" cy="696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A. </a:t>
            </a:r>
            <a:r>
              <a:rPr lang="en-US" altLang="ja-JP" sz="14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instance variable  is 	allocated in memory.</a:t>
            </a:r>
          </a:p>
        </p:txBody>
      </p:sp>
      <p:sp>
        <p:nvSpPr>
          <p:cNvPr id="303134" name="AutoShape 30"/>
          <p:cNvSpPr>
            <a:spLocks noChangeArrowheads="1"/>
          </p:cNvSpPr>
          <p:nvPr/>
        </p:nvSpPr>
        <p:spPr bwMode="auto">
          <a:xfrm>
            <a:off x="4149725" y="2819400"/>
            <a:ext cx="2362200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B. </a:t>
            </a:r>
            <a:r>
              <a:rPr lang="en-US" altLang="ja-JP" sz="14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object  is 	created with initial state</a:t>
            </a:r>
          </a:p>
        </p:txBody>
      </p:sp>
      <p:sp>
        <p:nvSpPr>
          <p:cNvPr id="303135" name="AutoShape 31"/>
          <p:cNvSpPr>
            <a:spLocks noChangeArrowheads="1"/>
          </p:cNvSpPr>
          <p:nvPr/>
        </p:nvSpPr>
        <p:spPr bwMode="auto">
          <a:xfrm>
            <a:off x="4225925" y="3886200"/>
            <a:ext cx="2133600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C. </a:t>
            </a:r>
            <a:r>
              <a:rPr lang="en-US" altLang="ja-JP" sz="14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reference of the object created in B  is assigned to the variable.</a:t>
            </a:r>
          </a:p>
        </p:txBody>
      </p:sp>
      <p:sp>
        <p:nvSpPr>
          <p:cNvPr id="36886" name="AutoShape 48"/>
          <p:cNvSpPr>
            <a:spLocks noChangeAspect="1" noChangeArrowheads="1" noTextEdit="1"/>
          </p:cNvSpPr>
          <p:nvPr/>
        </p:nvSpPr>
        <p:spPr bwMode="auto">
          <a:xfrm>
            <a:off x="6816725" y="3962400"/>
            <a:ext cx="18494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7" name="Rectangle 50"/>
          <p:cNvSpPr>
            <a:spLocks noChangeArrowheads="1"/>
          </p:cNvSpPr>
          <p:nvPr/>
        </p:nvSpPr>
        <p:spPr bwMode="auto">
          <a:xfrm>
            <a:off x="6926263" y="40417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6888" name="Group 51"/>
          <p:cNvGrpSpPr>
            <a:grpSpLocks/>
          </p:cNvGrpSpPr>
          <p:nvPr/>
        </p:nvGrpSpPr>
        <p:grpSpPr bwMode="auto">
          <a:xfrm>
            <a:off x="7380288" y="4076700"/>
            <a:ext cx="903287" cy="328613"/>
            <a:chOff x="4723" y="2328"/>
            <a:chExt cx="569" cy="207"/>
          </a:xfrm>
        </p:grpSpPr>
        <p:sp>
          <p:nvSpPr>
            <p:cNvPr id="36930" name="Rectangle 52"/>
            <p:cNvSpPr>
              <a:spLocks noChangeArrowheads="1"/>
            </p:cNvSpPr>
            <p:nvPr/>
          </p:nvSpPr>
          <p:spPr bwMode="auto">
            <a:xfrm>
              <a:off x="4752" y="2357"/>
              <a:ext cx="540" cy="178"/>
            </a:xfrm>
            <a:prstGeom prst="rect">
              <a:avLst/>
            </a:prstGeom>
            <a:solidFill>
              <a:srgbClr val="1B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31" name="Rectangle 53"/>
            <p:cNvSpPr>
              <a:spLocks noChangeArrowheads="1"/>
            </p:cNvSpPr>
            <p:nvPr/>
          </p:nvSpPr>
          <p:spPr bwMode="auto">
            <a:xfrm>
              <a:off x="4723" y="2328"/>
              <a:ext cx="540" cy="1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32" name="Rectangle 54"/>
            <p:cNvSpPr>
              <a:spLocks noChangeArrowheads="1"/>
            </p:cNvSpPr>
            <p:nvPr/>
          </p:nvSpPr>
          <p:spPr bwMode="auto">
            <a:xfrm>
              <a:off x="4723" y="2328"/>
              <a:ext cx="540" cy="179"/>
            </a:xfrm>
            <a:prstGeom prst="rect">
              <a:avLst/>
            </a:prstGeom>
            <a:noFill/>
            <a:ln w="7938" cap="rnd">
              <a:solidFill>
                <a:srgbClr val="40458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889" name="Rectangle 55"/>
          <p:cNvSpPr>
            <a:spLocks noChangeArrowheads="1"/>
          </p:cNvSpPr>
          <p:nvPr/>
        </p:nvSpPr>
        <p:spPr bwMode="auto">
          <a:xfrm>
            <a:off x="7210425" y="40417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40458C"/>
                </a:solidFill>
                <a:latin typeface="Times New Roman" panose="02020603050405020304" pitchFamily="18" charset="0"/>
              </a:rPr>
              <a:t>x</a:t>
            </a:r>
            <a:endParaRPr lang="en-US" altLang="en-US"/>
          </a:p>
        </p:txBody>
      </p:sp>
      <p:grpSp>
        <p:nvGrpSpPr>
          <p:cNvPr id="36890" name="Group 56"/>
          <p:cNvGrpSpPr>
            <a:grpSpLocks/>
          </p:cNvGrpSpPr>
          <p:nvPr/>
        </p:nvGrpSpPr>
        <p:grpSpPr bwMode="auto">
          <a:xfrm>
            <a:off x="7380288" y="4076700"/>
            <a:ext cx="903287" cy="328613"/>
            <a:chOff x="4723" y="2328"/>
            <a:chExt cx="569" cy="207"/>
          </a:xfrm>
        </p:grpSpPr>
        <p:sp>
          <p:nvSpPr>
            <p:cNvPr id="36927" name="Rectangle 57"/>
            <p:cNvSpPr>
              <a:spLocks noChangeArrowheads="1"/>
            </p:cNvSpPr>
            <p:nvPr/>
          </p:nvSpPr>
          <p:spPr bwMode="auto">
            <a:xfrm>
              <a:off x="4752" y="2357"/>
              <a:ext cx="540" cy="178"/>
            </a:xfrm>
            <a:prstGeom prst="rect">
              <a:avLst/>
            </a:prstGeom>
            <a:solidFill>
              <a:srgbClr val="1B2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8" name="Rectangle 58"/>
            <p:cNvSpPr>
              <a:spLocks noChangeArrowheads="1"/>
            </p:cNvSpPr>
            <p:nvPr/>
          </p:nvSpPr>
          <p:spPr bwMode="auto">
            <a:xfrm>
              <a:off x="4723" y="2328"/>
              <a:ext cx="540" cy="1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9" name="Rectangle 59"/>
            <p:cNvSpPr>
              <a:spLocks noChangeArrowheads="1"/>
            </p:cNvSpPr>
            <p:nvPr/>
          </p:nvSpPr>
          <p:spPr bwMode="auto">
            <a:xfrm>
              <a:off x="4723" y="2328"/>
              <a:ext cx="540" cy="179"/>
            </a:xfrm>
            <a:prstGeom prst="rect">
              <a:avLst/>
            </a:prstGeom>
            <a:noFill/>
            <a:ln w="7938" cap="rnd">
              <a:solidFill>
                <a:srgbClr val="40458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891" name="Freeform 73"/>
          <p:cNvSpPr>
            <a:spLocks/>
          </p:cNvSpPr>
          <p:nvPr/>
        </p:nvSpPr>
        <p:spPr bwMode="auto">
          <a:xfrm>
            <a:off x="7539038" y="4224338"/>
            <a:ext cx="192087" cy="817562"/>
          </a:xfrm>
          <a:custGeom>
            <a:avLst/>
            <a:gdLst>
              <a:gd name="T0" fmla="*/ 121 w 121"/>
              <a:gd name="T1" fmla="*/ 0 h 515"/>
              <a:gd name="T2" fmla="*/ 70 w 121"/>
              <a:gd name="T3" fmla="*/ 63 h 515"/>
              <a:gd name="T4" fmla="*/ 33 w 121"/>
              <a:gd name="T5" fmla="*/ 126 h 515"/>
              <a:gd name="T6" fmla="*/ 9 w 121"/>
              <a:gd name="T7" fmla="*/ 191 h 515"/>
              <a:gd name="T8" fmla="*/ 0 w 121"/>
              <a:gd name="T9" fmla="*/ 255 h 515"/>
              <a:gd name="T10" fmla="*/ 4 w 121"/>
              <a:gd name="T11" fmla="*/ 319 h 515"/>
              <a:gd name="T12" fmla="*/ 21 w 121"/>
              <a:gd name="T13" fmla="*/ 384 h 515"/>
              <a:gd name="T14" fmla="*/ 53 w 121"/>
              <a:gd name="T15" fmla="*/ 449 h 515"/>
              <a:gd name="T16" fmla="*/ 98 w 121"/>
              <a:gd name="T17" fmla="*/ 515 h 5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1"/>
              <a:gd name="T28" fmla="*/ 0 h 515"/>
              <a:gd name="T29" fmla="*/ 121 w 121"/>
              <a:gd name="T30" fmla="*/ 515 h 5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1" h="515">
                <a:moveTo>
                  <a:pt x="121" y="0"/>
                </a:moveTo>
                <a:lnTo>
                  <a:pt x="70" y="63"/>
                </a:lnTo>
                <a:lnTo>
                  <a:pt x="33" y="126"/>
                </a:lnTo>
                <a:lnTo>
                  <a:pt x="9" y="191"/>
                </a:lnTo>
                <a:lnTo>
                  <a:pt x="0" y="255"/>
                </a:lnTo>
                <a:lnTo>
                  <a:pt x="4" y="319"/>
                </a:lnTo>
                <a:lnTo>
                  <a:pt x="21" y="384"/>
                </a:lnTo>
                <a:lnTo>
                  <a:pt x="53" y="449"/>
                </a:lnTo>
                <a:lnTo>
                  <a:pt x="98" y="515"/>
                </a:lnTo>
              </a:path>
            </a:pathLst>
          </a:custGeom>
          <a:noFill/>
          <a:ln w="3175" cap="rnd">
            <a:solidFill>
              <a:srgbClr val="4677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2" name="Freeform 74"/>
          <p:cNvSpPr>
            <a:spLocks/>
          </p:cNvSpPr>
          <p:nvPr/>
        </p:nvSpPr>
        <p:spPr bwMode="auto">
          <a:xfrm>
            <a:off x="7664450" y="5014913"/>
            <a:ext cx="66675" cy="69850"/>
          </a:xfrm>
          <a:custGeom>
            <a:avLst/>
            <a:gdLst>
              <a:gd name="T0" fmla="*/ 0 w 42"/>
              <a:gd name="T1" fmla="*/ 26 h 44"/>
              <a:gd name="T2" fmla="*/ 42 w 42"/>
              <a:gd name="T3" fmla="*/ 44 h 44"/>
              <a:gd name="T4" fmla="*/ 31 w 42"/>
              <a:gd name="T5" fmla="*/ 0 h 44"/>
              <a:gd name="T6" fmla="*/ 0 w 42"/>
              <a:gd name="T7" fmla="*/ 26 h 44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44"/>
              <a:gd name="T14" fmla="*/ 42 w 42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44">
                <a:moveTo>
                  <a:pt x="0" y="26"/>
                </a:moveTo>
                <a:lnTo>
                  <a:pt x="42" y="44"/>
                </a:lnTo>
                <a:lnTo>
                  <a:pt x="31" y="0"/>
                </a:lnTo>
                <a:lnTo>
                  <a:pt x="0" y="26"/>
                </a:lnTo>
                <a:close/>
              </a:path>
            </a:pathLst>
          </a:custGeom>
          <a:solidFill>
            <a:srgbClr val="4677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893" name="Group 79"/>
          <p:cNvGrpSpPr>
            <a:grpSpLocks/>
          </p:cNvGrpSpPr>
          <p:nvPr/>
        </p:nvGrpSpPr>
        <p:grpSpPr bwMode="auto">
          <a:xfrm>
            <a:off x="6664325" y="2667000"/>
            <a:ext cx="2011363" cy="949325"/>
            <a:chOff x="4272" y="1440"/>
            <a:chExt cx="1267" cy="598"/>
          </a:xfrm>
        </p:grpSpPr>
        <p:sp>
          <p:nvSpPr>
            <p:cNvPr id="36911" name="AutoShape 33"/>
            <p:cNvSpPr>
              <a:spLocks noChangeAspect="1" noChangeArrowheads="1" noTextEdit="1"/>
            </p:cNvSpPr>
            <p:nvPr/>
          </p:nvSpPr>
          <p:spPr bwMode="auto">
            <a:xfrm>
              <a:off x="4272" y="1440"/>
              <a:ext cx="126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12" name="Rectangle 34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13" name="Rectangle 35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14" name="Rectangle 36"/>
            <p:cNvSpPr>
              <a:spLocks noChangeArrowheads="1"/>
            </p:cNvSpPr>
            <p:nvPr/>
          </p:nvSpPr>
          <p:spPr bwMode="auto">
            <a:xfrm>
              <a:off x="4800" y="1470"/>
              <a:ext cx="42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u="sng">
                  <a:solidFill>
                    <a:srgbClr val="000000"/>
                  </a:solidFill>
                  <a:latin typeface="Arial" panose="020B0604020202020204" pitchFamily="34" charset="0"/>
                </a:rPr>
                <a:t>Object: Kasree</a:t>
              </a:r>
              <a:endParaRPr lang="en-US" altLang="en-US" u="sng"/>
            </a:p>
          </p:txBody>
        </p:sp>
        <p:sp>
          <p:nvSpPr>
            <p:cNvPr id="36915" name="Rectangle 37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16" name="Rectangle 38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17" name="Rectangle 39"/>
            <p:cNvSpPr>
              <a:spLocks noChangeArrowheads="1"/>
            </p:cNvSpPr>
            <p:nvPr/>
          </p:nvSpPr>
          <p:spPr bwMode="auto">
            <a:xfrm>
              <a:off x="4328" y="1609"/>
              <a:ext cx="453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18" name="Rectangle 40"/>
            <p:cNvSpPr>
              <a:spLocks noChangeArrowheads="1"/>
            </p:cNvSpPr>
            <p:nvPr/>
          </p:nvSpPr>
          <p:spPr bwMode="auto">
            <a:xfrm>
              <a:off x="4362" y="1626"/>
              <a:ext cx="12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bast</a:t>
              </a:r>
              <a:endParaRPr lang="en-US" altLang="en-US"/>
            </a:p>
          </p:txBody>
        </p:sp>
        <p:sp>
          <p:nvSpPr>
            <p:cNvPr id="36919" name="Rectangle 41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0" name="Rectangle 42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1" name="Rectangle 43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2" name="Rectangle 44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3" name="Rectangle 45"/>
            <p:cNvSpPr>
              <a:spLocks noChangeArrowheads="1"/>
            </p:cNvSpPr>
            <p:nvPr/>
          </p:nvSpPr>
          <p:spPr bwMode="auto">
            <a:xfrm>
              <a:off x="4305" y="1801"/>
              <a:ext cx="442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24" name="Rectangle 46"/>
            <p:cNvSpPr>
              <a:spLocks noChangeArrowheads="1"/>
            </p:cNvSpPr>
            <p:nvPr/>
          </p:nvSpPr>
          <p:spPr bwMode="auto">
            <a:xfrm>
              <a:off x="4356" y="1818"/>
              <a:ext cx="25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maquam</a:t>
              </a:r>
              <a:endParaRPr lang="en-US" altLang="en-US"/>
            </a:p>
          </p:txBody>
        </p:sp>
        <p:sp>
          <p:nvSpPr>
            <p:cNvPr id="36925" name="Text Box 76"/>
            <p:cNvSpPr txBox="1">
              <a:spLocks noChangeArrowheads="1"/>
            </p:cNvSpPr>
            <p:nvPr/>
          </p:nvSpPr>
          <p:spPr bwMode="auto">
            <a:xfrm>
              <a:off x="4992" y="172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  <a:endParaRPr lang="en-GB" altLang="en-US"/>
            </a:p>
          </p:txBody>
        </p:sp>
        <p:sp>
          <p:nvSpPr>
            <p:cNvPr id="36926" name="Text Box 77"/>
            <p:cNvSpPr txBox="1">
              <a:spLocks noChangeArrowheads="1"/>
            </p:cNvSpPr>
            <p:nvPr/>
          </p:nvSpPr>
          <p:spPr bwMode="auto">
            <a:xfrm>
              <a:off x="4992" y="1545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  <a:endParaRPr lang="en-GB" altLang="en-US"/>
            </a:p>
          </p:txBody>
        </p:sp>
      </p:grpSp>
      <p:grpSp>
        <p:nvGrpSpPr>
          <p:cNvPr id="36894" name="Group 80"/>
          <p:cNvGrpSpPr>
            <a:grpSpLocks/>
          </p:cNvGrpSpPr>
          <p:nvPr/>
        </p:nvGrpSpPr>
        <p:grpSpPr bwMode="auto">
          <a:xfrm>
            <a:off x="6664325" y="5070475"/>
            <a:ext cx="2011363" cy="949325"/>
            <a:chOff x="4272" y="1440"/>
            <a:chExt cx="1267" cy="598"/>
          </a:xfrm>
        </p:grpSpPr>
        <p:sp>
          <p:nvSpPr>
            <p:cNvPr id="3689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4272" y="1440"/>
              <a:ext cx="126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96" name="Rectangle 82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7" name="Rectangle 83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8" name="Rectangle 84"/>
            <p:cNvSpPr>
              <a:spLocks noChangeArrowheads="1"/>
            </p:cNvSpPr>
            <p:nvPr/>
          </p:nvSpPr>
          <p:spPr bwMode="auto">
            <a:xfrm>
              <a:off x="4800" y="1470"/>
              <a:ext cx="42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u="sng">
                  <a:solidFill>
                    <a:srgbClr val="000000"/>
                  </a:solidFill>
                  <a:latin typeface="Arial" panose="020B0604020202020204" pitchFamily="34" charset="0"/>
                </a:rPr>
                <a:t>Object: Kasree</a:t>
              </a:r>
              <a:endParaRPr lang="en-US" altLang="en-US" u="sng"/>
            </a:p>
          </p:txBody>
        </p:sp>
        <p:sp>
          <p:nvSpPr>
            <p:cNvPr id="36899" name="Rectangle 85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0" name="Rectangle 86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1" name="Rectangle 87"/>
            <p:cNvSpPr>
              <a:spLocks noChangeArrowheads="1"/>
            </p:cNvSpPr>
            <p:nvPr/>
          </p:nvSpPr>
          <p:spPr bwMode="auto">
            <a:xfrm>
              <a:off x="4328" y="1609"/>
              <a:ext cx="453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2" name="Rectangle 88"/>
            <p:cNvSpPr>
              <a:spLocks noChangeArrowheads="1"/>
            </p:cNvSpPr>
            <p:nvPr/>
          </p:nvSpPr>
          <p:spPr bwMode="auto">
            <a:xfrm>
              <a:off x="4362" y="1626"/>
              <a:ext cx="12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bast</a:t>
              </a:r>
              <a:endParaRPr lang="en-US" altLang="en-US"/>
            </a:p>
          </p:txBody>
        </p:sp>
        <p:sp>
          <p:nvSpPr>
            <p:cNvPr id="36903" name="Rectangle 89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4" name="Rectangle 90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5" name="Rectangle 91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6" name="Rectangle 92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7" name="Rectangle 93"/>
            <p:cNvSpPr>
              <a:spLocks noChangeArrowheads="1"/>
            </p:cNvSpPr>
            <p:nvPr/>
          </p:nvSpPr>
          <p:spPr bwMode="auto">
            <a:xfrm>
              <a:off x="4305" y="1801"/>
              <a:ext cx="442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8" name="Rectangle 94"/>
            <p:cNvSpPr>
              <a:spLocks noChangeArrowheads="1"/>
            </p:cNvSpPr>
            <p:nvPr/>
          </p:nvSpPr>
          <p:spPr bwMode="auto">
            <a:xfrm>
              <a:off x="4356" y="1818"/>
              <a:ext cx="25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maquam</a:t>
              </a:r>
              <a:endParaRPr lang="en-US" altLang="en-US"/>
            </a:p>
          </p:txBody>
        </p:sp>
        <p:sp>
          <p:nvSpPr>
            <p:cNvPr id="36909" name="Text Box 95"/>
            <p:cNvSpPr txBox="1">
              <a:spLocks noChangeArrowheads="1"/>
            </p:cNvSpPr>
            <p:nvPr/>
          </p:nvSpPr>
          <p:spPr bwMode="auto">
            <a:xfrm>
              <a:off x="4992" y="172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  <a:endParaRPr lang="en-GB" altLang="en-US"/>
            </a:p>
          </p:txBody>
        </p:sp>
        <p:sp>
          <p:nvSpPr>
            <p:cNvPr id="36910" name="Text Box 96"/>
            <p:cNvSpPr txBox="1">
              <a:spLocks noChangeArrowheads="1"/>
            </p:cNvSpPr>
            <p:nvPr/>
          </p:nvSpPr>
          <p:spPr bwMode="auto">
            <a:xfrm>
              <a:off x="4992" y="1545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  <a:endParaRPr lang="en-GB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6055" y="760308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Methods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1254" y="2133600"/>
            <a:ext cx="8669357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800" dirty="0" smtClean="0"/>
              <a:t>Information hiding prevent the data an object stores from being directly accessed by outsiders.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Encapsulation allows objects containing the appropriate operations that could be applied on the data they store.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So, the data that an object stores would be accessed only through appropriate operations.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501745" y="474663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Class with Multiple Constructors</a:t>
            </a:r>
          </a:p>
        </p:txBody>
      </p:sp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109538" y="1525588"/>
            <a:ext cx="42672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GB" sz="2800">
              <a:latin typeface="Times New Roman" pitchFamily="18" charset="0"/>
              <a:cs typeface="Arial" charset="0"/>
            </a:endParaRP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2713" y="1513682"/>
            <a:ext cx="42481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Kasree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bast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maquam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rgbClr val="00FF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</a:t>
            </a:r>
            <a:r>
              <a:rPr lang="en-US" alt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Kasree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bast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0;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maquam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public </a:t>
            </a:r>
            <a:r>
              <a:rPr lang="en-US" alt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Kasree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a,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b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) {</a:t>
            </a:r>
          </a:p>
          <a:p>
            <a:pPr eaLnBrk="1" hangingPunct="1"/>
            <a:r>
              <a:rPr lang="en-US" altLang="en-US" sz="1600" b="1" dirty="0">
                <a:solidFill>
                  <a:schemeClr val="tx2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bast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a; 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 != 0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maquam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b;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else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maquam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1;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}</a:t>
            </a:r>
            <a:endParaRPr lang="en-US" altLang="en-US" sz="16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. . .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406400" y="5029200"/>
            <a:ext cx="3314700" cy="1371600"/>
          </a:xfrm>
          <a:prstGeom prst="rect">
            <a:avLst/>
          </a:prstGeom>
          <a:solidFill>
            <a:srgbClr val="EFFBFF"/>
          </a:solidFill>
          <a:ln w="9525">
            <a:solidFill>
              <a:srgbClr val="EAF0FE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207" name="Text Box 7"/>
          <p:cNvSpPr txBox="1">
            <a:spLocks noChangeArrowheads="1"/>
          </p:cNvSpPr>
          <p:nvPr/>
        </p:nvSpPr>
        <p:spPr bwMode="auto">
          <a:xfrm>
            <a:off x="520700" y="5284788"/>
            <a:ext cx="29956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US" altLang="ja-JP" sz="16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ＭＳ Ｐゴシック" pitchFamily="34" charset="-128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x   =  new Kasree()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y   = new Kasree(4, 3);</a:t>
            </a: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1876425" y="6400800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15151D"/>
                </a:solidFill>
                <a:ea typeface="ＭＳ Ｐゴシック" panose="020B0600070205080204" pitchFamily="34" charset="-128"/>
              </a:rPr>
              <a:t>Code</a:t>
            </a:r>
            <a:endParaRPr lang="en-US" altLang="ja-JP" sz="2400">
              <a:solidFill>
                <a:srgbClr val="15151D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09" name="Text Box 9"/>
          <p:cNvSpPr txBox="1">
            <a:spLocks noChangeArrowheads="1"/>
          </p:cNvSpPr>
          <p:nvPr/>
        </p:nvSpPr>
        <p:spPr bwMode="auto">
          <a:xfrm>
            <a:off x="539750" y="5132388"/>
            <a:ext cx="1773238" cy="458787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60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rPr>
              <a:t>Kasree x , y;</a:t>
            </a:r>
          </a:p>
        </p:txBody>
      </p:sp>
      <p:grpSp>
        <p:nvGrpSpPr>
          <p:cNvPr id="37900" name="Group 19"/>
          <p:cNvGrpSpPr>
            <a:grpSpLocks/>
          </p:cNvGrpSpPr>
          <p:nvPr/>
        </p:nvGrpSpPr>
        <p:grpSpPr bwMode="auto">
          <a:xfrm>
            <a:off x="-309563" y="4748213"/>
            <a:ext cx="3752851" cy="885825"/>
            <a:chOff x="347" y="2008"/>
            <a:chExt cx="2364" cy="558"/>
          </a:xfrm>
        </p:grpSpPr>
        <p:sp>
          <p:nvSpPr>
            <p:cNvPr id="37950" name="Line 20"/>
            <p:cNvSpPr>
              <a:spLocks noChangeShapeType="1"/>
            </p:cNvSpPr>
            <p:nvPr/>
          </p:nvSpPr>
          <p:spPr bwMode="auto">
            <a:xfrm flipH="1">
              <a:off x="2004" y="2138"/>
              <a:ext cx="436" cy="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21" name="Oval 21"/>
            <p:cNvSpPr>
              <a:spLocks noChangeArrowheads="1"/>
            </p:cNvSpPr>
            <p:nvPr/>
          </p:nvSpPr>
          <p:spPr bwMode="auto">
            <a:xfrm>
              <a:off x="2436" y="2008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A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07222" name="Text Box 22"/>
            <p:cNvSpPr txBox="1">
              <a:spLocks noChangeArrowheads="1"/>
            </p:cNvSpPr>
            <p:nvPr/>
          </p:nvSpPr>
          <p:spPr bwMode="auto">
            <a:xfrm>
              <a:off x="347" y="2354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37901" name="Text Box 23"/>
          <p:cNvSpPr txBox="1">
            <a:spLocks noChangeArrowheads="1"/>
          </p:cNvSpPr>
          <p:nvPr/>
        </p:nvSpPr>
        <p:spPr bwMode="auto">
          <a:xfrm>
            <a:off x="5664200" y="6172200"/>
            <a:ext cx="271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15151D"/>
                </a:solidFill>
                <a:ea typeface="ＭＳ Ｐゴシック" panose="020B0600070205080204" pitchFamily="34" charset="-128"/>
              </a:rPr>
              <a:t>State of Memory</a:t>
            </a:r>
            <a:endParaRPr lang="en-US" altLang="ja-JP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24" name="Rectangle 24"/>
          <p:cNvSpPr>
            <a:spLocks noChangeArrowheads="1"/>
          </p:cNvSpPr>
          <p:nvPr/>
        </p:nvSpPr>
        <p:spPr bwMode="auto">
          <a:xfrm>
            <a:off x="4668838" y="1704975"/>
            <a:ext cx="4232275" cy="4422775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  <a:effectLst>
            <a:outerShdw dist="117088" dir="2963922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2400">
              <a:solidFill>
                <a:srgbClr val="DDDDDD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7903" name="Rectangle 25"/>
          <p:cNvSpPr>
            <a:spLocks noChangeArrowheads="1"/>
          </p:cNvSpPr>
          <p:nvPr/>
        </p:nvSpPr>
        <p:spPr bwMode="auto">
          <a:xfrm>
            <a:off x="7424738" y="1928813"/>
            <a:ext cx="323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200">
                <a:solidFill>
                  <a:srgbClr val="40458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</a:p>
        </p:txBody>
      </p:sp>
      <p:sp>
        <p:nvSpPr>
          <p:cNvPr id="307226" name="Rectangle 26"/>
          <p:cNvSpPr>
            <a:spLocks noChangeArrowheads="1"/>
          </p:cNvSpPr>
          <p:nvPr/>
        </p:nvSpPr>
        <p:spPr bwMode="auto">
          <a:xfrm>
            <a:off x="7735888" y="2012950"/>
            <a:ext cx="938212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7228" name="AutoShape 28"/>
          <p:cNvSpPr>
            <a:spLocks noChangeArrowheads="1"/>
          </p:cNvSpPr>
          <p:nvPr/>
        </p:nvSpPr>
        <p:spPr bwMode="auto">
          <a:xfrm>
            <a:off x="4940300" y="1828800"/>
            <a:ext cx="2438400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A. </a:t>
            </a:r>
            <a:r>
              <a:rPr lang="en-US" altLang="ja-JP" sz="14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constructor declared with no-parameter is used to create the object</a:t>
            </a:r>
          </a:p>
        </p:txBody>
      </p:sp>
      <p:sp>
        <p:nvSpPr>
          <p:cNvPr id="37906" name="AutoShape 30"/>
          <p:cNvSpPr>
            <a:spLocks noChangeAspect="1" noChangeArrowheads="1" noTextEdit="1"/>
          </p:cNvSpPr>
          <p:nvPr/>
        </p:nvSpPr>
        <p:spPr bwMode="auto">
          <a:xfrm>
            <a:off x="6921500" y="3962400"/>
            <a:ext cx="18494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907" name="Group 44"/>
          <p:cNvGrpSpPr>
            <a:grpSpLocks/>
          </p:cNvGrpSpPr>
          <p:nvPr/>
        </p:nvGrpSpPr>
        <p:grpSpPr bwMode="auto">
          <a:xfrm>
            <a:off x="6769100" y="2667000"/>
            <a:ext cx="2011363" cy="949325"/>
            <a:chOff x="4272" y="1440"/>
            <a:chExt cx="1267" cy="598"/>
          </a:xfrm>
        </p:grpSpPr>
        <p:sp>
          <p:nvSpPr>
            <p:cNvPr id="37934" name="AutoShape 45"/>
            <p:cNvSpPr>
              <a:spLocks noChangeAspect="1" noChangeArrowheads="1" noTextEdit="1"/>
            </p:cNvSpPr>
            <p:nvPr/>
          </p:nvSpPr>
          <p:spPr bwMode="auto">
            <a:xfrm>
              <a:off x="4272" y="1440"/>
              <a:ext cx="126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35" name="Rectangle 46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6" name="Rectangle 47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7" name="Rectangle 48"/>
            <p:cNvSpPr>
              <a:spLocks noChangeArrowheads="1"/>
            </p:cNvSpPr>
            <p:nvPr/>
          </p:nvSpPr>
          <p:spPr bwMode="auto">
            <a:xfrm>
              <a:off x="4800" y="1470"/>
              <a:ext cx="42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u="sng">
                  <a:solidFill>
                    <a:srgbClr val="000000"/>
                  </a:solidFill>
                  <a:latin typeface="Arial" panose="020B0604020202020204" pitchFamily="34" charset="0"/>
                </a:rPr>
                <a:t>Object: Kasree</a:t>
              </a:r>
              <a:endParaRPr lang="en-US" altLang="en-US" u="sng"/>
            </a:p>
          </p:txBody>
        </p:sp>
        <p:sp>
          <p:nvSpPr>
            <p:cNvPr id="37938" name="Rectangle 49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9" name="Rectangle 50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0" name="Rectangle 51"/>
            <p:cNvSpPr>
              <a:spLocks noChangeArrowheads="1"/>
            </p:cNvSpPr>
            <p:nvPr/>
          </p:nvSpPr>
          <p:spPr bwMode="auto">
            <a:xfrm>
              <a:off x="4328" y="1609"/>
              <a:ext cx="453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1" name="Rectangle 52"/>
            <p:cNvSpPr>
              <a:spLocks noChangeArrowheads="1"/>
            </p:cNvSpPr>
            <p:nvPr/>
          </p:nvSpPr>
          <p:spPr bwMode="auto">
            <a:xfrm>
              <a:off x="4362" y="1626"/>
              <a:ext cx="12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bast</a:t>
              </a:r>
              <a:endParaRPr lang="en-US" altLang="en-US"/>
            </a:p>
          </p:txBody>
        </p:sp>
        <p:sp>
          <p:nvSpPr>
            <p:cNvPr id="37942" name="Rectangle 53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3" name="Rectangle 54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4" name="Rectangle 55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5" name="Rectangle 56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6" name="Rectangle 57"/>
            <p:cNvSpPr>
              <a:spLocks noChangeArrowheads="1"/>
            </p:cNvSpPr>
            <p:nvPr/>
          </p:nvSpPr>
          <p:spPr bwMode="auto">
            <a:xfrm>
              <a:off x="4305" y="1801"/>
              <a:ext cx="442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7" name="Rectangle 58"/>
            <p:cNvSpPr>
              <a:spLocks noChangeArrowheads="1"/>
            </p:cNvSpPr>
            <p:nvPr/>
          </p:nvSpPr>
          <p:spPr bwMode="auto">
            <a:xfrm>
              <a:off x="4356" y="1818"/>
              <a:ext cx="25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maquam</a:t>
              </a:r>
              <a:endParaRPr lang="en-US" altLang="en-US"/>
            </a:p>
          </p:txBody>
        </p:sp>
        <p:sp>
          <p:nvSpPr>
            <p:cNvPr id="37948" name="Text Box 59"/>
            <p:cNvSpPr txBox="1">
              <a:spLocks noChangeArrowheads="1"/>
            </p:cNvSpPr>
            <p:nvPr/>
          </p:nvSpPr>
          <p:spPr bwMode="auto">
            <a:xfrm>
              <a:off x="4992" y="172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  <a:endParaRPr lang="en-GB" altLang="en-US"/>
            </a:p>
          </p:txBody>
        </p:sp>
        <p:sp>
          <p:nvSpPr>
            <p:cNvPr id="37949" name="Text Box 60"/>
            <p:cNvSpPr txBox="1">
              <a:spLocks noChangeArrowheads="1"/>
            </p:cNvSpPr>
            <p:nvPr/>
          </p:nvSpPr>
          <p:spPr bwMode="auto">
            <a:xfrm>
              <a:off x="4992" y="1545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  <a:endParaRPr lang="en-GB" altLang="en-US"/>
            </a:p>
          </p:txBody>
        </p:sp>
      </p:grpSp>
      <p:grpSp>
        <p:nvGrpSpPr>
          <p:cNvPr id="37908" name="Group 61"/>
          <p:cNvGrpSpPr>
            <a:grpSpLocks/>
          </p:cNvGrpSpPr>
          <p:nvPr/>
        </p:nvGrpSpPr>
        <p:grpSpPr bwMode="auto">
          <a:xfrm>
            <a:off x="6769100" y="5070475"/>
            <a:ext cx="2011363" cy="949325"/>
            <a:chOff x="4272" y="1440"/>
            <a:chExt cx="1267" cy="598"/>
          </a:xfrm>
        </p:grpSpPr>
        <p:sp>
          <p:nvSpPr>
            <p:cNvPr id="37918" name="AutoShape 62"/>
            <p:cNvSpPr>
              <a:spLocks noChangeAspect="1" noChangeArrowheads="1" noTextEdit="1"/>
            </p:cNvSpPr>
            <p:nvPr/>
          </p:nvSpPr>
          <p:spPr bwMode="auto">
            <a:xfrm>
              <a:off x="4272" y="1440"/>
              <a:ext cx="126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9" name="Rectangle 63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0" name="Rectangle 64"/>
            <p:cNvSpPr>
              <a:spLocks noChangeArrowheads="1"/>
            </p:cNvSpPr>
            <p:nvPr/>
          </p:nvSpPr>
          <p:spPr bwMode="auto">
            <a:xfrm>
              <a:off x="4282" y="1450"/>
              <a:ext cx="1247" cy="12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1" name="Rectangle 65"/>
            <p:cNvSpPr>
              <a:spLocks noChangeArrowheads="1"/>
            </p:cNvSpPr>
            <p:nvPr/>
          </p:nvSpPr>
          <p:spPr bwMode="auto">
            <a:xfrm>
              <a:off x="4800" y="1470"/>
              <a:ext cx="42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u="sng">
                  <a:solidFill>
                    <a:srgbClr val="000000"/>
                  </a:solidFill>
                  <a:latin typeface="Arial" panose="020B0604020202020204" pitchFamily="34" charset="0"/>
                </a:rPr>
                <a:t>Object: Kasree</a:t>
              </a:r>
              <a:endParaRPr lang="en-US" altLang="en-US" u="sng"/>
            </a:p>
          </p:txBody>
        </p:sp>
        <p:sp>
          <p:nvSpPr>
            <p:cNvPr id="37922" name="Rectangle 66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3" name="Rectangle 67"/>
            <p:cNvSpPr>
              <a:spLocks noChangeArrowheads="1"/>
            </p:cNvSpPr>
            <p:nvPr/>
          </p:nvSpPr>
          <p:spPr bwMode="auto">
            <a:xfrm>
              <a:off x="4282" y="1575"/>
              <a:ext cx="1247" cy="45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4" name="Rectangle 68"/>
            <p:cNvSpPr>
              <a:spLocks noChangeArrowheads="1"/>
            </p:cNvSpPr>
            <p:nvPr/>
          </p:nvSpPr>
          <p:spPr bwMode="auto">
            <a:xfrm>
              <a:off x="4328" y="1609"/>
              <a:ext cx="453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5" name="Rectangle 69"/>
            <p:cNvSpPr>
              <a:spLocks noChangeArrowheads="1"/>
            </p:cNvSpPr>
            <p:nvPr/>
          </p:nvSpPr>
          <p:spPr bwMode="auto">
            <a:xfrm>
              <a:off x="4362" y="1626"/>
              <a:ext cx="12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bast</a:t>
              </a:r>
              <a:endParaRPr lang="en-US" altLang="en-US"/>
            </a:p>
          </p:txBody>
        </p:sp>
        <p:sp>
          <p:nvSpPr>
            <p:cNvPr id="37926" name="Rectangle 70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7" name="Rectangle 71"/>
            <p:cNvSpPr>
              <a:spLocks noChangeArrowheads="1"/>
            </p:cNvSpPr>
            <p:nvPr/>
          </p:nvSpPr>
          <p:spPr bwMode="auto">
            <a:xfrm>
              <a:off x="4883" y="1801"/>
              <a:ext cx="488" cy="114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8" name="Rectangle 72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9" name="Rectangle 73"/>
            <p:cNvSpPr>
              <a:spLocks noChangeArrowheads="1"/>
            </p:cNvSpPr>
            <p:nvPr/>
          </p:nvSpPr>
          <p:spPr bwMode="auto">
            <a:xfrm>
              <a:off x="4883" y="1609"/>
              <a:ext cx="488" cy="11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0" name="Rectangle 74"/>
            <p:cNvSpPr>
              <a:spLocks noChangeArrowheads="1"/>
            </p:cNvSpPr>
            <p:nvPr/>
          </p:nvSpPr>
          <p:spPr bwMode="auto">
            <a:xfrm>
              <a:off x="4305" y="1801"/>
              <a:ext cx="442" cy="114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1" name="Rectangle 75"/>
            <p:cNvSpPr>
              <a:spLocks noChangeArrowheads="1"/>
            </p:cNvSpPr>
            <p:nvPr/>
          </p:nvSpPr>
          <p:spPr bwMode="auto">
            <a:xfrm>
              <a:off x="4356" y="1818"/>
              <a:ext cx="25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panose="020B0604020202020204" pitchFamily="34" charset="0"/>
                </a:rPr>
                <a:t>maquam</a:t>
              </a:r>
              <a:endParaRPr lang="en-US" altLang="en-US"/>
            </a:p>
          </p:txBody>
        </p:sp>
        <p:sp>
          <p:nvSpPr>
            <p:cNvPr id="37932" name="Text Box 76"/>
            <p:cNvSpPr txBox="1">
              <a:spLocks noChangeArrowheads="1"/>
            </p:cNvSpPr>
            <p:nvPr/>
          </p:nvSpPr>
          <p:spPr bwMode="auto">
            <a:xfrm>
              <a:off x="4992" y="172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3</a:t>
              </a:r>
              <a:endParaRPr lang="en-GB" altLang="en-US"/>
            </a:p>
          </p:txBody>
        </p:sp>
        <p:sp>
          <p:nvSpPr>
            <p:cNvPr id="37933" name="Text Box 77"/>
            <p:cNvSpPr txBox="1">
              <a:spLocks noChangeArrowheads="1"/>
            </p:cNvSpPr>
            <p:nvPr/>
          </p:nvSpPr>
          <p:spPr bwMode="auto">
            <a:xfrm>
              <a:off x="4992" y="1545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</a:t>
              </a:r>
              <a:endParaRPr lang="en-GB" altLang="en-US"/>
            </a:p>
          </p:txBody>
        </p:sp>
      </p:grpSp>
      <p:grpSp>
        <p:nvGrpSpPr>
          <p:cNvPr id="37909" name="Group 78"/>
          <p:cNvGrpSpPr>
            <a:grpSpLocks/>
          </p:cNvGrpSpPr>
          <p:nvPr/>
        </p:nvGrpSpPr>
        <p:grpSpPr bwMode="auto">
          <a:xfrm>
            <a:off x="44450" y="5562600"/>
            <a:ext cx="3752850" cy="885825"/>
            <a:chOff x="347" y="2008"/>
            <a:chExt cx="2364" cy="558"/>
          </a:xfrm>
        </p:grpSpPr>
        <p:sp>
          <p:nvSpPr>
            <p:cNvPr id="37915" name="Line 79"/>
            <p:cNvSpPr>
              <a:spLocks noChangeShapeType="1"/>
            </p:cNvSpPr>
            <p:nvPr/>
          </p:nvSpPr>
          <p:spPr bwMode="auto">
            <a:xfrm flipH="1">
              <a:off x="2004" y="2138"/>
              <a:ext cx="436" cy="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80" name="Oval 80"/>
            <p:cNvSpPr>
              <a:spLocks noChangeArrowheads="1"/>
            </p:cNvSpPr>
            <p:nvPr/>
          </p:nvSpPr>
          <p:spPr bwMode="auto">
            <a:xfrm>
              <a:off x="2436" y="2008"/>
              <a:ext cx="275" cy="2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400" b="1">
                  <a:solidFill>
                    <a:srgbClr val="C1051B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B</a:t>
              </a:r>
              <a:endParaRPr lang="en-US" altLang="ja-JP"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07281" name="Text Box 81"/>
            <p:cNvSpPr txBox="1">
              <a:spLocks noChangeArrowheads="1"/>
            </p:cNvSpPr>
            <p:nvPr/>
          </p:nvSpPr>
          <p:spPr bwMode="auto">
            <a:xfrm>
              <a:off x="347" y="2354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fr-FR" sz="1600">
                <a:solidFill>
                  <a:srgbClr val="C105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ＭＳ Ｐゴシック" pitchFamily="34" charset="-128"/>
                <a:cs typeface="Arial" charset="0"/>
              </a:endParaRPr>
            </a:p>
          </p:txBody>
        </p:sp>
      </p:grpSp>
      <p:cxnSp>
        <p:nvCxnSpPr>
          <p:cNvPr id="37910" name="AutoShape 83"/>
          <p:cNvCxnSpPr>
            <a:cxnSpLocks noChangeShapeType="1"/>
            <a:endCxn id="37936" idx="0"/>
          </p:cNvCxnSpPr>
          <p:nvPr/>
        </p:nvCxnSpPr>
        <p:spPr bwMode="auto">
          <a:xfrm rot="5400000">
            <a:off x="7759700" y="2149475"/>
            <a:ext cx="549275" cy="5175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1" name="Rectangle 86"/>
          <p:cNvSpPr>
            <a:spLocks noChangeArrowheads="1"/>
          </p:cNvSpPr>
          <p:nvPr/>
        </p:nvSpPr>
        <p:spPr bwMode="auto">
          <a:xfrm>
            <a:off x="7454900" y="3916363"/>
            <a:ext cx="323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200">
                <a:solidFill>
                  <a:srgbClr val="40458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</a:p>
        </p:txBody>
      </p:sp>
      <p:sp>
        <p:nvSpPr>
          <p:cNvPr id="307287" name="Rectangle 87"/>
          <p:cNvSpPr>
            <a:spLocks noChangeArrowheads="1"/>
          </p:cNvSpPr>
          <p:nvPr/>
        </p:nvSpPr>
        <p:spPr bwMode="auto">
          <a:xfrm>
            <a:off x="7766050" y="4000500"/>
            <a:ext cx="938213" cy="315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cxnSp>
        <p:nvCxnSpPr>
          <p:cNvPr id="37913" name="AutoShape 89"/>
          <p:cNvCxnSpPr>
            <a:cxnSpLocks noChangeShapeType="1"/>
            <a:endCxn id="37920" idx="0"/>
          </p:cNvCxnSpPr>
          <p:nvPr/>
        </p:nvCxnSpPr>
        <p:spPr bwMode="auto">
          <a:xfrm rot="5400000">
            <a:off x="7548563" y="4418012"/>
            <a:ext cx="895350" cy="4413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90" name="AutoShape 90"/>
          <p:cNvSpPr>
            <a:spLocks noChangeArrowheads="1"/>
          </p:cNvSpPr>
          <p:nvPr/>
        </p:nvSpPr>
        <p:spPr bwMode="auto">
          <a:xfrm>
            <a:off x="4940300" y="3886200"/>
            <a:ext cx="2438400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tabLst>
                <a:tab pos="228600" algn="l"/>
              </a:tabLst>
              <a:defRPr/>
            </a:pPr>
            <a:r>
              <a:rPr lang="en-US" altLang="ja-JP" sz="1600" b="1">
                <a:solidFill>
                  <a:srgbClr val="C105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B. </a:t>
            </a:r>
            <a:r>
              <a:rPr lang="en-US" altLang="ja-JP" sz="14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constructor declared with parameters is used to create the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51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644317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Method Declaration</a:t>
            </a:r>
            <a:endParaRPr lang="en-GB" altLang="en-US" dirty="0" smtClean="0"/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0525" y="2237342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Method declaration is composed of:</a:t>
            </a:r>
          </a:p>
          <a:p>
            <a:pPr lvl="2" eaLnBrk="1" hangingPunct="1"/>
            <a:r>
              <a:rPr lang="en-US" altLang="en-US" dirty="0" smtClean="0"/>
              <a:t>Method header.</a:t>
            </a:r>
          </a:p>
          <a:p>
            <a:pPr lvl="2" eaLnBrk="1" hangingPunct="1"/>
            <a:r>
              <a:rPr lang="en-US" altLang="en-US" dirty="0" smtClean="0"/>
              <a:t>Method body</a:t>
            </a:r>
            <a:endParaRPr lang="en-GB" altLang="en-US" dirty="0" smtClean="0"/>
          </a:p>
        </p:txBody>
      </p:sp>
      <p:grpSp>
        <p:nvGrpSpPr>
          <p:cNvPr id="6151" name="Group 4"/>
          <p:cNvGrpSpPr>
            <a:grpSpLocks/>
          </p:cNvGrpSpPr>
          <p:nvPr/>
        </p:nvGrpSpPr>
        <p:grpSpPr bwMode="auto">
          <a:xfrm>
            <a:off x="390525" y="3657600"/>
            <a:ext cx="8753475" cy="1447800"/>
            <a:chOff x="246" y="802"/>
            <a:chExt cx="5514" cy="912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246" y="802"/>
              <a:ext cx="5375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153" name="Rectangle 6"/>
            <p:cNvSpPr>
              <a:spLocks noChangeArrowheads="1"/>
            </p:cNvSpPr>
            <p:nvPr/>
          </p:nvSpPr>
          <p:spPr bwMode="auto">
            <a:xfrm>
              <a:off x="303" y="918"/>
              <a:ext cx="5457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&lt;method header&gt;</a:t>
              </a:r>
              <a:r>
                <a:rPr lang="en-US" altLang="en-US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{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</a:t>
              </a:r>
              <a:r>
                <a:rPr lang="en-US" altLang="en-US" b="1">
                  <a:solidFill>
                    <a:srgbClr val="3399FF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&lt;method body&gt;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>
                  <a:solidFill>
                    <a:srgbClr val="FF0000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01467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Method Declaration (cont.)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700" y="4622800"/>
            <a:ext cx="9144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Clr>
                <a:schemeClr val="tx2"/>
              </a:buClr>
              <a:buSzPct val="80000"/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   void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     setOwnerName  </a:t>
            </a:r>
            <a:r>
              <a:rPr lang="en-US" altLang="en-US" b="1">
                <a:solidFill>
                  <a:srgbClr val="99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>
                <a:solidFill>
                  <a:srgbClr val="A5002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  String  name   </a:t>
            </a:r>
            <a:r>
              <a:rPr lang="en-US" altLang="en-US" b="1">
                <a:solidFill>
                  <a:srgbClr val="99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  <a:buSzPct val="80000"/>
            </a:pP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ownerName = name;</a:t>
            </a:r>
          </a:p>
          <a:p>
            <a:pPr lvl="1" eaLnBrk="1" hangingPunct="1">
              <a:spcBef>
                <a:spcPct val="50000"/>
              </a:spcBef>
              <a:buClr>
                <a:schemeClr val="tx2"/>
              </a:buClr>
              <a:buSzPct val="80000"/>
            </a:pPr>
            <a:r>
              <a:rPr lang="en-US" altLang="en-US" b="1">
                <a:solidFill>
                  <a:srgbClr val="99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6477000" y="5105400"/>
            <a:ext cx="1625600" cy="3540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altLang="ja-JP" sz="16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Method body</a:t>
            </a:r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1295400" y="5029200"/>
            <a:ext cx="4029075" cy="571500"/>
          </a:xfrm>
          <a:prstGeom prst="roundRect">
            <a:avLst>
              <a:gd name="adj" fmla="val 16667"/>
            </a:avLst>
          </a:prstGeom>
          <a:noFill/>
          <a:ln w="38100" cap="rnd">
            <a:solidFill>
              <a:srgbClr val="A5002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 flipV="1">
            <a:off x="5562600" y="4572000"/>
            <a:ext cx="1736725" cy="0"/>
          </a:xfrm>
          <a:prstGeom prst="line">
            <a:avLst/>
          </a:prstGeom>
          <a:noFill/>
          <a:ln w="57150" cap="rnd">
            <a:solidFill>
              <a:srgbClr val="A5002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 flipV="1">
            <a:off x="5410200" y="5257800"/>
            <a:ext cx="1066800" cy="12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9" name="Group 19"/>
          <p:cNvGrpSpPr>
            <a:grpSpLocks/>
          </p:cNvGrpSpPr>
          <p:nvPr/>
        </p:nvGrpSpPr>
        <p:grpSpPr bwMode="auto">
          <a:xfrm>
            <a:off x="228600" y="3502025"/>
            <a:ext cx="1155700" cy="1025525"/>
            <a:chOff x="144" y="1997"/>
            <a:chExt cx="728" cy="646"/>
          </a:xfrm>
        </p:grpSpPr>
        <p:sp>
          <p:nvSpPr>
            <p:cNvPr id="7192" name="Line 7"/>
            <p:cNvSpPr>
              <a:spLocks noChangeShapeType="1"/>
            </p:cNvSpPr>
            <p:nvPr/>
          </p:nvSpPr>
          <p:spPr bwMode="auto">
            <a:xfrm flipV="1">
              <a:off x="639" y="2219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79" name="AutoShape 15"/>
            <p:cNvSpPr>
              <a:spLocks noChangeArrowheads="1"/>
            </p:cNvSpPr>
            <p:nvPr/>
          </p:nvSpPr>
          <p:spPr bwMode="auto">
            <a:xfrm>
              <a:off x="144" y="1997"/>
              <a:ext cx="728" cy="2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6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Modifier</a:t>
              </a:r>
            </a:p>
          </p:txBody>
        </p:sp>
      </p:grpSp>
      <p:grpSp>
        <p:nvGrpSpPr>
          <p:cNvPr id="7180" name="Group 20"/>
          <p:cNvGrpSpPr>
            <a:grpSpLocks/>
          </p:cNvGrpSpPr>
          <p:nvPr/>
        </p:nvGrpSpPr>
        <p:grpSpPr bwMode="auto">
          <a:xfrm>
            <a:off x="1676400" y="3502025"/>
            <a:ext cx="1524000" cy="1025525"/>
            <a:chOff x="1056" y="1997"/>
            <a:chExt cx="960" cy="646"/>
          </a:xfrm>
        </p:grpSpPr>
        <p:sp>
          <p:nvSpPr>
            <p:cNvPr id="7190" name="Line 10"/>
            <p:cNvSpPr>
              <a:spLocks noChangeShapeType="1"/>
            </p:cNvSpPr>
            <p:nvPr/>
          </p:nvSpPr>
          <p:spPr bwMode="auto">
            <a:xfrm flipV="1">
              <a:off x="1475" y="2219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80" name="AutoShape 16"/>
            <p:cNvSpPr>
              <a:spLocks noChangeArrowheads="1"/>
            </p:cNvSpPr>
            <p:nvPr/>
          </p:nvSpPr>
          <p:spPr bwMode="auto">
            <a:xfrm>
              <a:off x="1056" y="1997"/>
              <a:ext cx="960" cy="2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6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Return Type</a:t>
              </a:r>
            </a:p>
          </p:txBody>
        </p:sp>
      </p:grpSp>
      <p:grpSp>
        <p:nvGrpSpPr>
          <p:cNvPr id="7181" name="Group 21"/>
          <p:cNvGrpSpPr>
            <a:grpSpLocks/>
          </p:cNvGrpSpPr>
          <p:nvPr/>
        </p:nvGrpSpPr>
        <p:grpSpPr bwMode="auto">
          <a:xfrm>
            <a:off x="3581400" y="3502025"/>
            <a:ext cx="1625600" cy="1025525"/>
            <a:chOff x="2256" y="1997"/>
            <a:chExt cx="1024" cy="646"/>
          </a:xfrm>
        </p:grpSpPr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 flipV="1">
              <a:off x="2712" y="2219"/>
              <a:ext cx="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81" name="AutoShape 17"/>
            <p:cNvSpPr>
              <a:spLocks noChangeArrowheads="1"/>
            </p:cNvSpPr>
            <p:nvPr/>
          </p:nvSpPr>
          <p:spPr bwMode="auto">
            <a:xfrm>
              <a:off x="2256" y="1997"/>
              <a:ext cx="1024" cy="2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6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Method Name</a:t>
              </a:r>
            </a:p>
          </p:txBody>
        </p:sp>
      </p:grpSp>
      <p:grpSp>
        <p:nvGrpSpPr>
          <p:cNvPr id="7182" name="Group 22"/>
          <p:cNvGrpSpPr>
            <a:grpSpLocks/>
          </p:cNvGrpSpPr>
          <p:nvPr/>
        </p:nvGrpSpPr>
        <p:grpSpPr bwMode="auto">
          <a:xfrm>
            <a:off x="5638800" y="3502025"/>
            <a:ext cx="1524000" cy="1025525"/>
            <a:chOff x="3805" y="1997"/>
            <a:chExt cx="960" cy="646"/>
          </a:xfrm>
        </p:grpSpPr>
        <p:sp>
          <p:nvSpPr>
            <p:cNvPr id="7186" name="Line 12"/>
            <p:cNvSpPr>
              <a:spLocks noChangeShapeType="1"/>
            </p:cNvSpPr>
            <p:nvPr/>
          </p:nvSpPr>
          <p:spPr bwMode="auto">
            <a:xfrm flipH="1" flipV="1">
              <a:off x="4305" y="2254"/>
              <a:ext cx="0" cy="3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82" name="AutoShape 18"/>
            <p:cNvSpPr>
              <a:spLocks noChangeArrowheads="1"/>
            </p:cNvSpPr>
            <p:nvPr/>
          </p:nvSpPr>
          <p:spPr bwMode="auto">
            <a:xfrm>
              <a:off x="3805" y="1997"/>
              <a:ext cx="960" cy="22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ja-JP" sz="16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Parameters</a:t>
              </a:r>
            </a:p>
          </p:txBody>
        </p:sp>
      </p:grpSp>
      <p:grpSp>
        <p:nvGrpSpPr>
          <p:cNvPr id="7183" name="Group 23"/>
          <p:cNvGrpSpPr>
            <a:grpSpLocks/>
          </p:cNvGrpSpPr>
          <p:nvPr/>
        </p:nvGrpSpPr>
        <p:grpSpPr bwMode="auto">
          <a:xfrm>
            <a:off x="-26194" y="1839912"/>
            <a:ext cx="8662988" cy="1447800"/>
            <a:chOff x="192" y="576"/>
            <a:chExt cx="5457" cy="912"/>
          </a:xfrm>
        </p:grpSpPr>
        <p:sp>
          <p:nvSpPr>
            <p:cNvPr id="216088" name="Rectangle 24"/>
            <p:cNvSpPr>
              <a:spLocks noChangeArrowheads="1"/>
            </p:cNvSpPr>
            <p:nvPr/>
          </p:nvSpPr>
          <p:spPr bwMode="auto">
            <a:xfrm>
              <a:off x="246" y="576"/>
              <a:ext cx="5375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185" name="Rectangle 25"/>
            <p:cNvSpPr>
              <a:spLocks noChangeArrowheads="1"/>
            </p:cNvSpPr>
            <p:nvPr/>
          </p:nvSpPr>
          <p:spPr bwMode="auto">
            <a:xfrm>
              <a:off x="192" y="672"/>
              <a:ext cx="5457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&lt;modifiers&gt;  &lt;return type&gt;  &lt;method name&gt;  </a:t>
              </a:r>
              <a:r>
                <a:rPr lang="en-US" altLang="en-US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&lt;parameters&gt;  </a:t>
              </a:r>
              <a:r>
                <a:rPr lang="en-US" altLang="en-US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){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&lt;method body&gt;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26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11288" y="291948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Method Header</a:t>
            </a:r>
            <a:endParaRPr lang="en-GB" altLang="en-US" dirty="0" smtClean="0"/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428" y="2567848"/>
            <a:ext cx="8642121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b="1" i="1" dirty="0" smtClean="0">
                <a:solidFill>
                  <a:srgbClr val="339966"/>
                </a:solidFill>
              </a:rPr>
              <a:t>modifiers</a:t>
            </a:r>
            <a:r>
              <a:rPr lang="en-US" altLang="en-US" sz="2000" dirty="0" smtClean="0"/>
              <a:t> represent the way the method is accessed.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b="1" i="1" dirty="0" smtClean="0">
                <a:solidFill>
                  <a:srgbClr val="339966"/>
                </a:solidFill>
              </a:rPr>
              <a:t>return type</a:t>
            </a:r>
            <a:r>
              <a:rPr lang="en-US" altLang="en-US" sz="2000" dirty="0" smtClean="0"/>
              <a:t> indicates the type of value (if any) the method returns.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If the method returns a value, the type of the value must be declared.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Returned values can be used by the calling method.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Any method can return at most one value.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If the method </a:t>
            </a:r>
            <a:r>
              <a:rPr lang="en-US" altLang="en-US" sz="1600" dirty="0" smtClean="0">
                <a:solidFill>
                  <a:schemeClr val="tx2"/>
                </a:solidFill>
              </a:rPr>
              <a:t>returns nothing</a:t>
            </a:r>
            <a:r>
              <a:rPr lang="en-US" altLang="en-US" sz="1600" dirty="0" smtClean="0"/>
              <a:t>, the keyword </a:t>
            </a:r>
            <a:r>
              <a:rPr lang="en-US" altLang="en-US" sz="1600" b="1" i="1" dirty="0" smtClean="0">
                <a:solidFill>
                  <a:schemeClr val="tx2"/>
                </a:solidFill>
              </a:rPr>
              <a:t>void</a:t>
            </a:r>
            <a:r>
              <a:rPr lang="en-US" altLang="en-US" sz="1600" dirty="0" smtClean="0"/>
              <a:t> must be used as the </a:t>
            </a:r>
            <a:r>
              <a:rPr lang="en-US" altLang="en-US" sz="1600" b="1" i="1" dirty="0" smtClean="0"/>
              <a:t>return type</a:t>
            </a:r>
            <a:r>
              <a:rPr lang="en-US" altLang="en-US" sz="1600" dirty="0" smtClean="0"/>
              <a:t>.  </a:t>
            </a: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b="1" i="1" dirty="0" smtClean="0">
                <a:solidFill>
                  <a:srgbClr val="339966"/>
                </a:solidFill>
              </a:rPr>
              <a:t>parameters</a:t>
            </a:r>
            <a:r>
              <a:rPr lang="en-US" altLang="en-US" sz="2000" dirty="0" smtClean="0"/>
              <a:t> represent a list of variables whose values will be passed to the method for use by the method.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They are optional.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A method that does </a:t>
            </a:r>
            <a:r>
              <a:rPr lang="en-US" altLang="en-US" sz="1600" dirty="0" smtClean="0">
                <a:solidFill>
                  <a:schemeClr val="tx2"/>
                </a:solidFill>
              </a:rPr>
              <a:t>not accept parameters</a:t>
            </a:r>
            <a:r>
              <a:rPr lang="en-US" altLang="en-US" sz="1600" dirty="0" smtClean="0"/>
              <a:t> is declared with an </a:t>
            </a:r>
            <a:r>
              <a:rPr lang="en-US" altLang="en-US" sz="1600" dirty="0" smtClean="0">
                <a:solidFill>
                  <a:schemeClr val="tx2"/>
                </a:solidFill>
              </a:rPr>
              <a:t>empty set of parameters </a:t>
            </a:r>
            <a:r>
              <a:rPr lang="en-US" altLang="en-US" sz="1600" dirty="0" smtClean="0"/>
              <a:t>inside the parentheses.</a:t>
            </a:r>
            <a:r>
              <a:rPr lang="en-GB" altLang="en-US" sz="1600" dirty="0" smtClean="0"/>
              <a:t> </a:t>
            </a:r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100012" y="984174"/>
            <a:ext cx="8662988" cy="1447800"/>
            <a:chOff x="192" y="576"/>
            <a:chExt cx="5457" cy="912"/>
          </a:xfrm>
        </p:grpSpPr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246" y="576"/>
              <a:ext cx="5375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192" y="672"/>
              <a:ext cx="5457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917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 dirty="0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&lt;modifiers&gt;  &lt;return type&gt;  &lt;method name&gt;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</a:t>
              </a: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(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</a:t>
              </a:r>
              <a:r>
                <a:rPr lang="en-US" altLang="en-US" b="1" dirty="0">
                  <a:solidFill>
                    <a:srgbClr val="339966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&lt;parameters&gt;</a:t>
              </a: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</a:t>
              </a: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){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dirty="0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       &lt;method body&gt;</a:t>
              </a:r>
            </a:p>
            <a:p>
              <a:pPr lvl="1" eaLnBrk="1" hangingPunct="1">
                <a:spcBef>
                  <a:spcPct val="50000"/>
                </a:spcBef>
                <a:buClr>
                  <a:schemeClr val="tx2"/>
                </a:buClr>
                <a:buSzPct val="80000"/>
              </a:pPr>
              <a:r>
                <a:rPr lang="en-US" altLang="en-US" b="1" dirty="0">
                  <a:solidFill>
                    <a:srgbClr val="990033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}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0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47" y="624824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Example of Methods with </a:t>
            </a:r>
            <a:br>
              <a:rPr lang="en-US" altLang="en-US" sz="2800" dirty="0" smtClean="0"/>
            </a:br>
            <a:r>
              <a:rPr lang="en-US" altLang="en-US" sz="2800" dirty="0" smtClean="0"/>
              <a:t>No-Parameters and No-Return value</a:t>
            </a:r>
            <a:endParaRPr lang="en-GB" altLang="en-US" sz="2800" dirty="0" smtClean="0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20547" y="2147888"/>
            <a:ext cx="8077200" cy="441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697524" y="2300842"/>
            <a:ext cx="7772400" cy="44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import </a:t>
            </a:r>
            <a:r>
              <a:rPr lang="en-US" alt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java.util.Scanner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Course 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// Attributes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String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studentName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String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courseCode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private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static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Scanner input = new Scanner(System.in); </a:t>
            </a:r>
            <a:endParaRPr lang="en-US" altLang="en-US" sz="1400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// Methods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enterDataFromKeyBoard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(“Enter the student name: ”);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studentName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input.next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(“Enter the course code: ”);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courseCode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input.next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displayData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(“The student name is: ” +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studentName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(“The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the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course code is: ”+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courseCode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434248" y="4000500"/>
            <a:ext cx="7924800" cy="285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22221" name="Rectangle 13"/>
          <p:cNvSpPr>
            <a:spLocks noChangeArrowheads="1"/>
          </p:cNvSpPr>
          <p:nvPr/>
        </p:nvSpPr>
        <p:spPr bwMode="auto">
          <a:xfrm>
            <a:off x="708752" y="5756313"/>
            <a:ext cx="6553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48" y="82885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Method Invocation/Call</a:t>
            </a:r>
            <a:endParaRPr lang="en-GB" altLang="en-US" dirty="0" smtClean="0"/>
          </a:p>
        </p:txBody>
      </p:sp>
      <p:sp>
        <p:nvSpPr>
          <p:cNvPr id="122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1870" y="20955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Invoking a method of a given object requires using: </a:t>
            </a:r>
          </a:p>
          <a:p>
            <a:pPr lvl="2"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339966"/>
                </a:solidFill>
              </a:rPr>
              <a:t>instance variable</a:t>
            </a:r>
            <a:r>
              <a:rPr lang="en-US" altLang="en-US" dirty="0" smtClean="0"/>
              <a:t> that </a:t>
            </a:r>
            <a:r>
              <a:rPr lang="en-US" altLang="en-US" dirty="0" smtClean="0">
                <a:solidFill>
                  <a:srgbClr val="339966"/>
                </a:solidFill>
              </a:rPr>
              <a:t>refers</a:t>
            </a:r>
            <a:r>
              <a:rPr lang="en-US" altLang="en-US" dirty="0" smtClean="0"/>
              <a:t> to this </a:t>
            </a:r>
            <a:r>
              <a:rPr lang="en-US" altLang="en-US" dirty="0" smtClean="0">
                <a:solidFill>
                  <a:srgbClr val="339966"/>
                </a:solidFill>
              </a:rPr>
              <a:t>object</a:t>
            </a:r>
            <a:r>
              <a:rPr lang="en-US" altLang="en-US" dirty="0" smtClean="0"/>
              <a:t>.</a:t>
            </a:r>
          </a:p>
          <a:p>
            <a:pPr lvl="2" eaLnBrk="1" hangingPunct="1"/>
            <a:r>
              <a:rPr lang="en-US" altLang="en-US" dirty="0" smtClean="0"/>
              <a:t>the dot (</a:t>
            </a:r>
            <a:r>
              <a:rPr lang="en-US" altLang="en-US" b="1" dirty="0" smtClean="0">
                <a:solidFill>
                  <a:srgbClr val="990033"/>
                </a:solidFill>
              </a:rPr>
              <a:t>.</a:t>
            </a:r>
            <a:r>
              <a:rPr lang="en-US" altLang="en-US" dirty="0" smtClean="0"/>
              <a:t>) operator as following:</a:t>
            </a:r>
          </a:p>
          <a:p>
            <a:pPr lvl="4" eaLnBrk="1" hangingPunct="1">
              <a:buFontTx/>
              <a:buNone/>
            </a:pPr>
            <a:r>
              <a:rPr lang="en-US" altLang="en-US" dirty="0" err="1" smtClean="0">
                <a:solidFill>
                  <a:srgbClr val="339966"/>
                </a:solidFill>
              </a:rPr>
              <a:t>instanceVariable</a:t>
            </a:r>
            <a:r>
              <a:rPr lang="en-US" altLang="en-US" b="1" dirty="0" err="1" smtClean="0">
                <a:solidFill>
                  <a:srgbClr val="990033"/>
                </a:solidFill>
              </a:rPr>
              <a:t>.</a:t>
            </a:r>
            <a:r>
              <a:rPr lang="en-US" altLang="en-US" dirty="0" err="1" smtClean="0">
                <a:solidFill>
                  <a:srgbClr val="339966"/>
                </a:solidFill>
              </a:rPr>
              <a:t>methodName</a:t>
            </a:r>
            <a:r>
              <a:rPr lang="en-US" altLang="en-US" dirty="0" smtClean="0">
                <a:solidFill>
                  <a:srgbClr val="990033"/>
                </a:solidFill>
              </a:rPr>
              <a:t>(</a:t>
            </a:r>
            <a:r>
              <a:rPr lang="en-US" altLang="en-US" dirty="0" smtClean="0">
                <a:solidFill>
                  <a:srgbClr val="339966"/>
                </a:solidFill>
              </a:rPr>
              <a:t>arguments</a:t>
            </a:r>
            <a:r>
              <a:rPr lang="en-US" altLang="en-US" dirty="0" smtClean="0">
                <a:solidFill>
                  <a:srgbClr val="990033"/>
                </a:solidFill>
              </a:rPr>
              <a:t>)</a:t>
            </a:r>
          </a:p>
          <a:p>
            <a:pPr lvl="2" eaLnBrk="1" hangingPunct="1">
              <a:buFontTx/>
              <a:buNone/>
            </a:pPr>
            <a:endParaRPr lang="en-GB" altLang="en-US" dirty="0" smtClean="0"/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08752" y="5070513"/>
            <a:ext cx="6553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597665" y="4000500"/>
            <a:ext cx="8458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CourseRegistration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Course course1, course2;</a:t>
            </a:r>
          </a:p>
          <a:p>
            <a:pPr eaLnBrk="1" hangingPunct="1"/>
            <a:r>
              <a: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//Create and assign values to course1</a:t>
            </a:r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course1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Course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altLang="en-US" sz="1400" dirty="0">
              <a:solidFill>
                <a:srgbClr val="00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course1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enterDataFromKeyBoard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r>
              <a:rPr lang="en-US" altLang="en-US" sz="1400" b="1" dirty="0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course1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sz="1400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//Create and assign values to course2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	course2 = 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Course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altLang="en-US" sz="1400" dirty="0">
              <a:solidFill>
                <a:srgbClr val="00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course2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enterDataFromKeyBoard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r>
              <a:rPr lang="en-US" altLang="en-US" sz="1400" b="1" dirty="0">
                <a:solidFill>
                  <a:srgbClr val="33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course2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sz="1400" dirty="0">
              <a:solidFill>
                <a:srgbClr val="00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4EE7-F55F-4C32-8E13-F523D38715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4.272"/>
  <p:tag name="TIMELINE" val="15.9/39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2294</Words>
  <Application>Microsoft Office PowerPoint</Application>
  <PresentationFormat>On-screen Show (4:3)</PresentationFormat>
  <Paragraphs>671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メイリオ</vt:lpstr>
      <vt:lpstr>ＭＳ Ｐゴシック</vt:lpstr>
      <vt:lpstr>ＭＳ Ｐゴシック</vt:lpstr>
      <vt:lpstr>Arial</vt:lpstr>
      <vt:lpstr>Calibri</vt:lpstr>
      <vt:lpstr>Century Gothic</vt:lpstr>
      <vt:lpstr>Comic Sans MS</vt:lpstr>
      <vt:lpstr>Courier New</vt:lpstr>
      <vt:lpstr>Monotype Sorts</vt:lpstr>
      <vt:lpstr>Tahoma</vt:lpstr>
      <vt:lpstr>Times New Roman</vt:lpstr>
      <vt:lpstr>Wingdings 3</vt:lpstr>
      <vt:lpstr>Ion Boardroom</vt:lpstr>
      <vt:lpstr>Chapter 10</vt:lpstr>
      <vt:lpstr>Accessing Objects</vt:lpstr>
      <vt:lpstr>What are Methods</vt:lpstr>
      <vt:lpstr>Why Methods</vt:lpstr>
      <vt:lpstr>Method Declaration</vt:lpstr>
      <vt:lpstr>Method Declaration (cont.)</vt:lpstr>
      <vt:lpstr>Method Header</vt:lpstr>
      <vt:lpstr>Example of Methods with  No-Parameters and No-Return value</vt:lpstr>
      <vt:lpstr>Method Invocation/Call</vt:lpstr>
      <vt:lpstr>Method Invocation Execution Schema</vt:lpstr>
      <vt:lpstr>Flow of Execution – Example (void)</vt:lpstr>
      <vt:lpstr>Flow of Execution – Example (parameters)</vt:lpstr>
      <vt:lpstr>Returning a Value from a Method </vt:lpstr>
      <vt:lpstr>The return keyword</vt:lpstr>
      <vt:lpstr>Example of a Method with Return value</vt:lpstr>
      <vt:lpstr>Template for Methods  with Return value</vt:lpstr>
      <vt:lpstr>Passing Information to a Method</vt:lpstr>
      <vt:lpstr>Arguments and Parameters</vt:lpstr>
      <vt:lpstr>Matching Arguments and Parameters</vt:lpstr>
      <vt:lpstr>Parameter Passing</vt:lpstr>
      <vt:lpstr>Formal parameters </vt:lpstr>
      <vt:lpstr>PowerPoint Presentation</vt:lpstr>
      <vt:lpstr>Void method with parameters: Example </vt:lpstr>
      <vt:lpstr>Void method with parameters: Example (print area of a rectangle)</vt:lpstr>
      <vt:lpstr>PowerPoint Presentation</vt:lpstr>
      <vt:lpstr>PowerPoint Presentation</vt:lpstr>
      <vt:lpstr>Return Statement – Equivalent Examples</vt:lpstr>
      <vt:lpstr>How Private Attributes could be Accessed</vt:lpstr>
      <vt:lpstr>PowerPoint Presentation</vt:lpstr>
      <vt:lpstr>Getters</vt:lpstr>
      <vt:lpstr>Template for Getters</vt:lpstr>
      <vt:lpstr>Setters</vt:lpstr>
      <vt:lpstr>Template for Setters</vt:lpstr>
      <vt:lpstr>PowerPoint Presentation</vt:lpstr>
      <vt:lpstr>PowerPoint Presentation</vt:lpstr>
      <vt:lpstr>Class Constructors</vt:lpstr>
      <vt:lpstr>The Default Class Constructor</vt:lpstr>
      <vt:lpstr>Class Constructors Declaration</vt:lpstr>
      <vt:lpstr>Example of  a Constructor with No-Parameter</vt:lpstr>
      <vt:lpstr>Class with Multiple Constructors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Awatef</dc:creator>
  <cp:lastModifiedBy>Aseel</cp:lastModifiedBy>
  <cp:revision>42</cp:revision>
  <dcterms:created xsi:type="dcterms:W3CDTF">2014-11-12T05:41:25Z</dcterms:created>
  <dcterms:modified xsi:type="dcterms:W3CDTF">2014-11-12T13:25:16Z</dcterms:modified>
</cp:coreProperties>
</file>