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54FFA11-ED6F-4982-A75F-F340928B8A51}" type="datetimeFigureOut">
              <a:rPr lang="ar-SA" smtClean="0"/>
              <a:t>11/12/1435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764494B-CBB7-4174-A168-50943311FF0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7679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777181F-FA9E-4491-9F2F-55E205C3EE07}" type="slidenum">
              <a:rPr lang="en-US" altLang="ar-SA" sz="1200"/>
              <a:pPr/>
              <a:t>2</a:t>
            </a:fld>
            <a:endParaRPr lang="en-US" altLang="ar-SA" sz="1200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2688" y="698500"/>
            <a:ext cx="4635500" cy="3476625"/>
          </a:xfrm>
          <a:ln cap="flat"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0075"/>
            <a:ext cx="5127625" cy="4175125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2875831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A37E600-A21C-474C-88A4-33D0162DB037}" type="slidenum">
              <a:rPr lang="en-US" altLang="ar-SA" sz="1200"/>
              <a:pPr/>
              <a:t>3</a:t>
            </a:fld>
            <a:endParaRPr lang="en-US" altLang="ar-SA" sz="1200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2688" y="698500"/>
            <a:ext cx="4635500" cy="3476625"/>
          </a:xfrm>
          <a:ln cap="flat"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0075"/>
            <a:ext cx="5127625" cy="4175125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1428231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8A319686-83A2-4BCC-B27E-552A65FC9DA6}" type="slidenum">
              <a:rPr lang="en-US" altLang="ar-SA" sz="1200"/>
              <a:pPr/>
              <a:t>4</a:t>
            </a:fld>
            <a:endParaRPr lang="en-US" altLang="ar-SA" sz="1200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102928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9B2F80BE-0BBA-447A-90D5-954BE961E476}" type="slidenum">
              <a:rPr lang="en-US" altLang="ar-SA" sz="1200"/>
              <a:pPr/>
              <a:t>5</a:t>
            </a:fld>
            <a:endParaRPr lang="en-US" altLang="ar-SA" sz="1200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689423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83205FA-DF49-44A8-A76B-69BB07B5674D}" type="slidenum">
              <a:rPr lang="en-US" altLang="ar-SA" sz="1200"/>
              <a:pPr/>
              <a:t>6</a:t>
            </a:fld>
            <a:endParaRPr lang="en-US" altLang="ar-SA" sz="1200"/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82688" y="698500"/>
            <a:ext cx="4635500" cy="3476625"/>
          </a:xfrm>
          <a:ln cap="flat"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0075"/>
            <a:ext cx="5127625" cy="4175125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468069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CB8BED0-0450-49A5-BCCB-0C738970F332}" type="slidenum">
              <a:rPr lang="en-US" altLang="ar-SA" sz="1200"/>
              <a:pPr/>
              <a:t>7</a:t>
            </a:fld>
            <a:endParaRPr lang="en-US" altLang="ar-SA" sz="1200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1275596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3D97D8E-1FFB-4DE9-9E3C-603CF74BC9CE}" type="slidenum">
              <a:rPr lang="en-US" altLang="ar-SA" sz="1200"/>
              <a:pPr/>
              <a:t>8</a:t>
            </a:fld>
            <a:endParaRPr lang="en-US" altLang="ar-SA" sz="1200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</p:spTree>
    <p:extLst>
      <p:ext uri="{BB962C8B-B14F-4D97-AF65-F5344CB8AC3E}">
        <p14:creationId xmlns:p14="http://schemas.microsoft.com/office/powerpoint/2010/main" val="1945762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4494B-CBB7-4174-A168-50943311FF0A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06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413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952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035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" y="0"/>
            <a:ext cx="8585200" cy="806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2100" y="1090613"/>
            <a:ext cx="4216400" cy="47577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0900" y="1090613"/>
            <a:ext cx="4216400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0900" y="3544888"/>
            <a:ext cx="4216400" cy="2303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968500" y="6248400"/>
            <a:ext cx="1752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9497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ar-S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80250" y="6248400"/>
            <a:ext cx="1670050" cy="457200"/>
          </a:xfrm>
        </p:spPr>
        <p:txBody>
          <a:bodyPr/>
          <a:lstStyle>
            <a:lvl1pPr>
              <a:defRPr/>
            </a:lvl1pPr>
          </a:lstStyle>
          <a:p>
            <a:fld id="{C3E4ED75-3616-4C91-814A-B0E4B8798A17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094179024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48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616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20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73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191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209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2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838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940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200" rtl="1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06000" indent="-3060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GC 101</a:t>
            </a:r>
            <a:endParaRPr lang="ar-SA" dirty="0"/>
          </a:p>
        </p:txBody>
      </p:sp>
      <p:sp>
        <p:nvSpPr>
          <p:cNvPr id="4" name="TextBox 3"/>
          <p:cNvSpPr txBox="1"/>
          <p:nvPr/>
        </p:nvSpPr>
        <p:spPr>
          <a:xfrm>
            <a:off x="581192" y="3490175"/>
            <a:ext cx="77256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Introduction to computers and programs</a:t>
            </a:r>
            <a:endParaRPr lang="ar-S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68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1" eaLnBrk="1" hangingPunct="1"/>
            <a:fld id="{DE8A6D3F-2D62-4323-9D9D-DCD0EAF791B4}" type="slidenum">
              <a:rPr lang="en-US" altLang="ar-SA" sz="1400">
                <a:latin typeface="Arial" panose="020B0604020202020204" pitchFamily="34" charset="0"/>
              </a:rPr>
              <a:pPr lvl="1" eaLnBrk="1" hangingPunct="1"/>
              <a:t>10</a:t>
            </a:fld>
            <a:endParaRPr lang="en-US" altLang="ar-SA" sz="1400">
              <a:latin typeface="Arial" panose="020B0604020202020204" pitchFamily="34" charset="0"/>
            </a:endParaRP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381000"/>
            <a:ext cx="8080375" cy="990600"/>
          </a:xfrm>
        </p:spPr>
        <p:txBody>
          <a:bodyPr/>
          <a:lstStyle/>
          <a:p>
            <a:pPr rtl="0" eaLnBrk="1" hangingPunct="1">
              <a:defRPr/>
            </a:pPr>
            <a:r>
              <a:rPr lang="en-US" dirty="0" smtClean="0">
                <a:ea typeface="ＭＳ Ｐゴシック" charset="-128"/>
                <a:cs typeface="Times New Roman" charset="0"/>
              </a:rPr>
              <a:t>Computer Organization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1944710"/>
            <a:ext cx="7772400" cy="4151289"/>
          </a:xfrm>
        </p:spPr>
        <p:txBody>
          <a:bodyPr>
            <a:normAutofit fontScale="77500" lnSpcReduction="20000"/>
          </a:bodyPr>
          <a:lstStyle/>
          <a:p>
            <a:pPr algn="l" rtl="0" eaLnBrk="1" hangingPunct="1">
              <a:lnSpc>
                <a:spcPct val="80000"/>
              </a:lnSpc>
            </a:pPr>
            <a:r>
              <a:rPr lang="en-US" altLang="ar-SA" sz="2800" dirty="0" smtClean="0"/>
              <a:t>Six logical units of computer system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ar-SA" sz="2400" dirty="0" smtClean="0"/>
              <a:t>Input unit</a:t>
            </a:r>
          </a:p>
          <a:p>
            <a:pPr lvl="2" algn="l" rtl="0" eaLnBrk="1" hangingPunct="1">
              <a:lnSpc>
                <a:spcPct val="90000"/>
              </a:lnSpc>
            </a:pPr>
            <a:r>
              <a:rPr lang="en-US" altLang="ar-SA" sz="2000" dirty="0" smtClean="0"/>
              <a:t>Mouse, keyboard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ar-SA" sz="2400" dirty="0" smtClean="0"/>
              <a:t>Output unit</a:t>
            </a:r>
          </a:p>
          <a:p>
            <a:pPr lvl="2" algn="l" rtl="0" eaLnBrk="1" hangingPunct="1">
              <a:lnSpc>
                <a:spcPct val="90000"/>
              </a:lnSpc>
            </a:pPr>
            <a:r>
              <a:rPr lang="en-US" altLang="ar-SA" sz="2000" dirty="0" smtClean="0"/>
              <a:t>Printer, monitor, audio speakers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ar-SA" sz="2400" dirty="0" smtClean="0"/>
              <a:t>Memory unit</a:t>
            </a:r>
          </a:p>
          <a:p>
            <a:pPr lvl="2" algn="l" rtl="0" eaLnBrk="1" hangingPunct="1">
              <a:lnSpc>
                <a:spcPct val="90000"/>
              </a:lnSpc>
            </a:pPr>
            <a:r>
              <a:rPr lang="en-US" altLang="ar-SA" sz="2000" dirty="0" smtClean="0"/>
              <a:t>Retains input and processed information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ar-SA" sz="2400" dirty="0" smtClean="0"/>
              <a:t>Arithmetic and logic unit (ALU)</a:t>
            </a:r>
          </a:p>
          <a:p>
            <a:pPr lvl="2" algn="l" rtl="0" eaLnBrk="1" hangingPunct="1">
              <a:lnSpc>
                <a:spcPct val="90000"/>
              </a:lnSpc>
            </a:pPr>
            <a:r>
              <a:rPr lang="en-US" altLang="ar-SA" sz="2000" dirty="0" smtClean="0"/>
              <a:t>Performs calculations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ar-SA" sz="2400" dirty="0" smtClean="0"/>
              <a:t>Central processing unit (CPU)</a:t>
            </a:r>
          </a:p>
          <a:p>
            <a:pPr lvl="2" algn="l" rtl="0" eaLnBrk="1" hangingPunct="1">
              <a:lnSpc>
                <a:spcPct val="90000"/>
              </a:lnSpc>
            </a:pPr>
            <a:r>
              <a:rPr lang="en-US" altLang="ar-SA" sz="2000" dirty="0" smtClean="0"/>
              <a:t>Supervises operation of other devices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ar-SA" sz="2400" dirty="0" smtClean="0"/>
              <a:t>Secondary storage unit</a:t>
            </a:r>
          </a:p>
          <a:p>
            <a:pPr lvl="2" algn="l" rtl="0" eaLnBrk="1" hangingPunct="1">
              <a:lnSpc>
                <a:spcPct val="90000"/>
              </a:lnSpc>
            </a:pPr>
            <a:r>
              <a:rPr lang="en-US" altLang="ar-SA" sz="2000" dirty="0" smtClean="0"/>
              <a:t>Hard drives, floppy drives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0" y="6553200"/>
            <a:ext cx="358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SA" sz="1400">
                <a:cs typeface="Times New Roman" panose="02020603050405020304" pitchFamily="18" charset="0"/>
                <a:sym typeface="Symbol" panose="05050102010706020507" pitchFamily="18" charset="2"/>
              </a:rPr>
              <a:t></a:t>
            </a:r>
            <a:r>
              <a:rPr lang="en-US" altLang="ar-SA" sz="1200">
                <a:cs typeface="Times New Roman" panose="02020603050405020304" pitchFamily="18" charset="0"/>
              </a:rPr>
              <a:t> 2003 Prentice Hall, Inc.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5106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266627C-925A-4D42-AA7F-1C601B2093EC}" type="slidenum">
              <a:rPr lang="en-US" altLang="ar-SA"/>
              <a:pPr algn="l"/>
              <a:t>11</a:t>
            </a:fld>
            <a:endParaRPr lang="en-US" altLang="ar-SA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title"/>
          </p:nvPr>
        </p:nvSpPr>
        <p:spPr>
          <a:xfrm>
            <a:off x="478160" y="750584"/>
            <a:ext cx="7989752" cy="1083329"/>
          </a:xfrm>
        </p:spPr>
        <p:txBody>
          <a:bodyPr/>
          <a:lstStyle/>
          <a:p>
            <a:pPr rtl="0"/>
            <a:r>
              <a:rPr lang="en-US" altLang="ar-SA" dirty="0">
                <a:latin typeface="+mn-lt"/>
              </a:rPr>
              <a:t>What Is a Computer?</a:t>
            </a:r>
          </a:p>
        </p:txBody>
      </p:sp>
      <p:sp>
        <p:nvSpPr>
          <p:cNvPr id="159752" name="Rectangle 8"/>
          <p:cNvSpPr>
            <a:spLocks noChangeArrowheads="1"/>
          </p:cNvSpPr>
          <p:nvPr/>
        </p:nvSpPr>
        <p:spPr bwMode="auto">
          <a:xfrm>
            <a:off x="283468" y="2289674"/>
            <a:ext cx="8585200" cy="219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lr>
                <a:schemeClr val="accent1"/>
              </a:buClr>
              <a:buSzPct val="80000"/>
              <a:buFont typeface="Monotype Sorts" charset="2"/>
              <a:defRPr kumimoji="1" sz="28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609600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  <a:defRPr kumimoji="1" sz="2600" b="1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028700" indent="-457200">
              <a:spcBef>
                <a:spcPct val="20000"/>
              </a:spcBef>
              <a:buClr>
                <a:srgbClr val="D94439"/>
              </a:buClr>
              <a:buFont typeface="Wingdings" panose="05000000000000000000" pitchFamily="2" charset="2"/>
              <a:buChar char="§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358900" indent="-381000">
              <a:spcBef>
                <a:spcPct val="20000"/>
              </a:spcBef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752600" indent="-381000">
              <a:spcBef>
                <a:spcPct val="20000"/>
              </a:spcBef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667000" indent="-381000" algn="l" rtl="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24200" indent="-381000" algn="l" rtl="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81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en-US" altLang="ar-SA" sz="2400" dirty="0"/>
              <a:t>How is a </a:t>
            </a:r>
            <a:r>
              <a:rPr lang="en-US" altLang="ar-SA" sz="2400" dirty="0">
                <a:solidFill>
                  <a:srgbClr val="D94439"/>
                </a:solidFill>
              </a:rPr>
              <a:t>computer</a:t>
            </a:r>
            <a:r>
              <a:rPr lang="en-US" altLang="ar-SA" sz="2400" dirty="0"/>
              <a:t> defined</a:t>
            </a:r>
            <a:r>
              <a:rPr lang="en-US" altLang="ar-SA" sz="2400" dirty="0" smtClean="0"/>
              <a:t>?</a:t>
            </a:r>
            <a:endParaRPr lang="en-US" altLang="ar-SA" sz="2400" b="0" dirty="0" smtClean="0">
              <a:latin typeface="+mn-lt"/>
            </a:endParaRPr>
          </a:p>
          <a:p>
            <a:pPr lvl="2"/>
            <a:r>
              <a:rPr lang="en-US" altLang="ar-SA" sz="2200" b="0" dirty="0" smtClean="0">
                <a:latin typeface="+mn-lt"/>
              </a:rPr>
              <a:t>Electronic </a:t>
            </a:r>
            <a:r>
              <a:rPr lang="en-US" altLang="ar-SA" sz="2200" b="0" dirty="0">
                <a:latin typeface="+mn-lt"/>
              </a:rPr>
              <a:t>device operating under the control of instructions stored in its own memory</a:t>
            </a:r>
          </a:p>
        </p:txBody>
      </p:sp>
    </p:spTree>
    <p:extLst>
      <p:ext uri="{BB962C8B-B14F-4D97-AF65-F5344CB8AC3E}">
        <p14:creationId xmlns:p14="http://schemas.microsoft.com/office/powerpoint/2010/main" val="333106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4236-7B57-4977-A9BD-9415A6851EDE}" type="slidenum">
              <a:rPr lang="en-US" altLang="ar-SA"/>
              <a:pPr/>
              <a:t>12</a:t>
            </a:fld>
            <a:endParaRPr lang="en-US" altLang="ar-SA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dirty="0"/>
              <a:t>What is the information processing cycle?</a:t>
            </a:r>
            <a:endParaRPr lang="en-US" altLang="ar-SA" dirty="0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3861515" y="3051969"/>
            <a:ext cx="0" cy="533400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H="1">
            <a:off x="2870915" y="3813969"/>
            <a:ext cx="914400" cy="381000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3861515" y="3813969"/>
            <a:ext cx="1066800" cy="457200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3442415" y="2514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ar-SA" b="1" dirty="0">
                <a:solidFill>
                  <a:srgbClr val="000000"/>
                </a:solidFill>
              </a:rPr>
              <a:t>Input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3251915" y="3432969"/>
            <a:ext cx="116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ar-SA" b="1">
                <a:solidFill>
                  <a:srgbClr val="000000"/>
                </a:solidFill>
              </a:rPr>
              <a:t>Process</a:t>
            </a:r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1804115" y="4194969"/>
            <a:ext cx="1590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1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None/>
            </a:pPr>
            <a:r>
              <a:rPr kumimoji="1" lang="en-US" altLang="ar-SA" b="1">
                <a:solidFill>
                  <a:srgbClr val="000000"/>
                </a:solidFill>
              </a:rPr>
              <a:t>Output</a:t>
            </a:r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4471115" y="4271169"/>
            <a:ext cx="1182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ar-SA" b="1">
                <a:solidFill>
                  <a:srgbClr val="000000"/>
                </a:solidFill>
              </a:rPr>
              <a:t>Storage</a:t>
            </a:r>
          </a:p>
        </p:txBody>
      </p:sp>
      <p:sp>
        <p:nvSpPr>
          <p:cNvPr id="9236" name="Freeform 20"/>
          <p:cNvSpPr>
            <a:spLocks/>
          </p:cNvSpPr>
          <p:nvPr/>
        </p:nvSpPr>
        <p:spPr bwMode="auto">
          <a:xfrm>
            <a:off x="2718515" y="4575969"/>
            <a:ext cx="2362200" cy="392113"/>
          </a:xfrm>
          <a:custGeom>
            <a:avLst/>
            <a:gdLst>
              <a:gd name="T0" fmla="*/ 0 w 1298"/>
              <a:gd name="T1" fmla="*/ 0 h 295"/>
              <a:gd name="T2" fmla="*/ 9 w 1298"/>
              <a:gd name="T3" fmla="*/ 277 h 295"/>
              <a:gd name="T4" fmla="*/ 1298 w 1298"/>
              <a:gd name="T5" fmla="*/ 295 h 295"/>
              <a:gd name="T6" fmla="*/ 1296 w 1298"/>
              <a:gd name="T7" fmla="*/ 96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8" h="295">
                <a:moveTo>
                  <a:pt x="0" y="0"/>
                </a:moveTo>
                <a:lnTo>
                  <a:pt x="9" y="277"/>
                </a:lnTo>
                <a:lnTo>
                  <a:pt x="1298" y="295"/>
                </a:lnTo>
                <a:lnTo>
                  <a:pt x="1296" y="96"/>
                </a:lnTo>
              </a:path>
            </a:pathLst>
          </a:custGeom>
          <a:noFill/>
          <a:ln w="28575" cmpd="sng">
            <a:solidFill>
              <a:srgbClr val="993366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 flipH="1">
            <a:off x="3861515" y="4956969"/>
            <a:ext cx="0" cy="609600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2794715" y="5490369"/>
            <a:ext cx="2284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ar-SA" b="1">
                <a:solidFill>
                  <a:srgbClr val="000000"/>
                </a:solidFill>
              </a:rPr>
              <a:t>Communication</a:t>
            </a:r>
          </a:p>
        </p:txBody>
      </p:sp>
      <p:sp>
        <p:nvSpPr>
          <p:cNvPr id="9239" name="Freeform 23"/>
          <p:cNvSpPr>
            <a:spLocks/>
          </p:cNvSpPr>
          <p:nvPr/>
        </p:nvSpPr>
        <p:spPr bwMode="auto">
          <a:xfrm>
            <a:off x="1488203" y="2975769"/>
            <a:ext cx="2601912" cy="3268663"/>
          </a:xfrm>
          <a:custGeom>
            <a:avLst/>
            <a:gdLst>
              <a:gd name="T0" fmla="*/ 1543 w 1543"/>
              <a:gd name="T1" fmla="*/ 1872 h 2059"/>
              <a:gd name="T2" fmla="*/ 1536 w 1543"/>
              <a:gd name="T3" fmla="*/ 2059 h 2059"/>
              <a:gd name="T4" fmla="*/ 37 w 1543"/>
              <a:gd name="T5" fmla="*/ 2032 h 2059"/>
              <a:gd name="T6" fmla="*/ 0 w 1543"/>
              <a:gd name="T7" fmla="*/ 377 h 2059"/>
              <a:gd name="T8" fmla="*/ 1015 w 1543"/>
              <a:gd name="T9" fmla="*/ 0 h 20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3" h="2059">
                <a:moveTo>
                  <a:pt x="1543" y="1872"/>
                </a:moveTo>
                <a:lnTo>
                  <a:pt x="1536" y="2059"/>
                </a:lnTo>
                <a:lnTo>
                  <a:pt x="37" y="2032"/>
                </a:lnTo>
                <a:lnTo>
                  <a:pt x="0" y="377"/>
                </a:lnTo>
                <a:lnTo>
                  <a:pt x="1015" y="0"/>
                </a:lnTo>
              </a:path>
            </a:pathLst>
          </a:custGeom>
          <a:noFill/>
          <a:ln w="38100" cmpd="sng">
            <a:solidFill>
              <a:srgbClr val="993366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487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6355385"/>
            <a:ext cx="770468" cy="365125"/>
          </a:xfrm>
        </p:spPr>
        <p:txBody>
          <a:bodyPr/>
          <a:lstStyle/>
          <a:p>
            <a:fld id="{46D3029C-429C-4A60-B879-A087D06300F0}" type="slidenum">
              <a:rPr lang="en-US" altLang="ar-SA"/>
              <a:pPr/>
              <a:t>13</a:t>
            </a:fld>
            <a:endParaRPr lang="en-US" altLang="ar-SA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 dirty="0">
                <a:latin typeface="+mn-lt"/>
              </a:rPr>
              <a:t>The Components of a Computer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0613"/>
            <a:ext cx="8585200" cy="4757737"/>
          </a:xfrm>
        </p:spPr>
        <p:txBody>
          <a:bodyPr/>
          <a:lstStyle/>
          <a:p>
            <a:r>
              <a:rPr lang="en-US" altLang="ar-SA"/>
              <a:t>What is an </a:t>
            </a:r>
            <a:r>
              <a:rPr lang="en-US" altLang="ar-SA">
                <a:solidFill>
                  <a:srgbClr val="D94439"/>
                </a:solidFill>
              </a:rPr>
              <a:t>input device</a:t>
            </a:r>
            <a:r>
              <a:rPr lang="en-US" altLang="ar-SA"/>
              <a:t>?</a:t>
            </a:r>
            <a:endParaRPr lang="en-US" altLang="ar-SA" sz="2400"/>
          </a:p>
        </p:txBody>
      </p:sp>
      <p:sp>
        <p:nvSpPr>
          <p:cNvPr id="160789" name="Rectangle 21"/>
          <p:cNvSpPr>
            <a:spLocks noChangeArrowheads="1"/>
          </p:cNvSpPr>
          <p:nvPr/>
        </p:nvSpPr>
        <p:spPr bwMode="auto">
          <a:xfrm>
            <a:off x="23073" y="2148592"/>
            <a:ext cx="3892104" cy="2112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</a:pPr>
            <a:r>
              <a:rPr kumimoji="1" lang="en-US" altLang="ar-SA" sz="2600" dirty="0" smtClean="0">
                <a:solidFill>
                  <a:srgbClr val="000000"/>
                </a:solidFill>
              </a:rPr>
              <a:t> What is an </a:t>
            </a:r>
            <a:r>
              <a:rPr kumimoji="1" lang="en-US" altLang="ar-SA" sz="2600" dirty="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t>input</a:t>
            </a:r>
            <a:r>
              <a:rPr kumimoji="1" lang="en-US" altLang="ar-SA" sz="2600" dirty="0" smtClean="0">
                <a:solidFill>
                  <a:srgbClr val="000000"/>
                </a:solidFill>
              </a:rPr>
              <a:t> device?    </a:t>
            </a:r>
          </a:p>
          <a:p>
            <a:pPr marL="914400" lvl="1" indent="-457200">
              <a:spcBef>
                <a:spcPct val="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</a:pPr>
            <a:r>
              <a:rPr kumimoji="1" lang="en-US" altLang="ar-SA" sz="2600" dirty="0" smtClean="0">
                <a:solidFill>
                  <a:srgbClr val="000000"/>
                </a:solidFill>
              </a:rPr>
              <a:t> Hardware </a:t>
            </a:r>
            <a:r>
              <a:rPr kumimoji="1" lang="en-US" altLang="ar-SA" sz="2600" dirty="0">
                <a:solidFill>
                  <a:srgbClr val="000000"/>
                </a:solidFill>
              </a:rPr>
              <a:t>used </a:t>
            </a:r>
            <a:r>
              <a:rPr kumimoji="1" lang="en-US" altLang="ar-SA" sz="2600" dirty="0" smtClean="0">
                <a:solidFill>
                  <a:srgbClr val="000000"/>
                </a:solidFill>
              </a:rPr>
              <a:t>to </a:t>
            </a:r>
            <a:r>
              <a:rPr kumimoji="1" lang="en-US" altLang="ar-SA" sz="2600" dirty="0">
                <a:solidFill>
                  <a:srgbClr val="000000"/>
                </a:solidFill>
              </a:rPr>
              <a:t>enter </a:t>
            </a:r>
            <a:r>
              <a:rPr kumimoji="1" lang="en-US" altLang="ar-SA" sz="2600" dirty="0" smtClean="0">
                <a:solidFill>
                  <a:srgbClr val="000000"/>
                </a:solidFill>
              </a:rPr>
              <a:t>data and instructions</a:t>
            </a:r>
            <a:endParaRPr kumimoji="1" lang="en-US" altLang="ar-SA" sz="2600" dirty="0">
              <a:solidFill>
                <a:srgbClr val="000000"/>
              </a:solidFill>
            </a:endParaRPr>
          </a:p>
        </p:txBody>
      </p:sp>
      <p:pic>
        <p:nvPicPr>
          <p:cNvPr id="160790" name="Picture 22" descr="Fig01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88874"/>
            <a:ext cx="5562600" cy="47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0791" name="Group 23"/>
          <p:cNvGrpSpPr>
            <a:grpSpLocks/>
          </p:cNvGrpSpPr>
          <p:nvPr/>
        </p:nvGrpSpPr>
        <p:grpSpPr bwMode="auto">
          <a:xfrm>
            <a:off x="2667000" y="1683537"/>
            <a:ext cx="5986463" cy="4811712"/>
            <a:chOff x="1680" y="809"/>
            <a:chExt cx="3771" cy="3031"/>
          </a:xfrm>
        </p:grpSpPr>
        <p:sp>
          <p:nvSpPr>
            <p:cNvPr id="160792" name="AutoShape 24"/>
            <p:cNvSpPr>
              <a:spLocks noChangeArrowheads="1"/>
            </p:cNvSpPr>
            <p:nvPr/>
          </p:nvSpPr>
          <p:spPr bwMode="auto">
            <a:xfrm rot="919484">
              <a:off x="1680" y="2256"/>
              <a:ext cx="720" cy="144"/>
            </a:xfrm>
            <a:prstGeom prst="rightArrow">
              <a:avLst>
                <a:gd name="adj1" fmla="val 50000"/>
                <a:gd name="adj2" fmla="val 125000"/>
              </a:avLst>
            </a:prstGeom>
            <a:solidFill>
              <a:srgbClr val="D944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60793" name="AutoShape 25"/>
            <p:cNvSpPr>
              <a:spLocks noChangeArrowheads="1"/>
            </p:cNvSpPr>
            <p:nvPr/>
          </p:nvSpPr>
          <p:spPr bwMode="auto">
            <a:xfrm rot="9261837">
              <a:off x="4552" y="809"/>
              <a:ext cx="629" cy="165"/>
            </a:xfrm>
            <a:prstGeom prst="rightArrow">
              <a:avLst>
                <a:gd name="adj1" fmla="val 50000"/>
                <a:gd name="adj2" fmla="val 95303"/>
              </a:avLst>
            </a:prstGeom>
            <a:solidFill>
              <a:srgbClr val="D944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60794" name="AutoShape 26"/>
            <p:cNvSpPr>
              <a:spLocks noChangeArrowheads="1"/>
            </p:cNvSpPr>
            <p:nvPr/>
          </p:nvSpPr>
          <p:spPr bwMode="auto">
            <a:xfrm rot="685071">
              <a:off x="2880" y="3024"/>
              <a:ext cx="720" cy="144"/>
            </a:xfrm>
            <a:prstGeom prst="rightArrow">
              <a:avLst>
                <a:gd name="adj1" fmla="val 50000"/>
                <a:gd name="adj2" fmla="val 125000"/>
              </a:avLst>
            </a:prstGeom>
            <a:solidFill>
              <a:srgbClr val="D944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60795" name="AutoShape 27"/>
            <p:cNvSpPr>
              <a:spLocks noChangeArrowheads="1"/>
            </p:cNvSpPr>
            <p:nvPr/>
          </p:nvSpPr>
          <p:spPr bwMode="auto">
            <a:xfrm>
              <a:off x="4176" y="2496"/>
              <a:ext cx="144" cy="432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rgbClr val="D944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60796" name="AutoShape 28"/>
            <p:cNvSpPr>
              <a:spLocks noChangeArrowheads="1"/>
            </p:cNvSpPr>
            <p:nvPr/>
          </p:nvSpPr>
          <p:spPr bwMode="auto">
            <a:xfrm rot="13557589">
              <a:off x="5163" y="2349"/>
              <a:ext cx="144" cy="432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D944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60797" name="AutoShape 29"/>
            <p:cNvSpPr>
              <a:spLocks noChangeArrowheads="1"/>
            </p:cNvSpPr>
            <p:nvPr/>
          </p:nvSpPr>
          <p:spPr bwMode="auto">
            <a:xfrm rot="-1082869">
              <a:off x="2256" y="3696"/>
              <a:ext cx="720" cy="144"/>
            </a:xfrm>
            <a:prstGeom prst="rightArrow">
              <a:avLst>
                <a:gd name="adj1" fmla="val 50000"/>
                <a:gd name="adj2" fmla="val 125000"/>
              </a:avLst>
            </a:prstGeom>
            <a:solidFill>
              <a:srgbClr val="D944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28765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8" name="Picture 6" descr="Fig01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154" y="1872952"/>
            <a:ext cx="5408246" cy="46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5460-057C-4476-A73F-EDA2F2D0BA73}" type="slidenum">
              <a:rPr lang="en-US" altLang="ar-SA"/>
              <a:pPr/>
              <a:t>14</a:t>
            </a:fld>
            <a:endParaRPr lang="en-US" altLang="ar-SA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SA">
                <a:latin typeface="+mn-lt"/>
              </a:rPr>
              <a:t>The Components of a Computer</a:t>
            </a:r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283335" y="2541429"/>
            <a:ext cx="3425065" cy="253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ct val="5000"/>
              </a:spcBef>
              <a:buClr>
                <a:schemeClr val="accent2">
                  <a:lumMod val="60000"/>
                  <a:lumOff val="40000"/>
                </a:schemeClr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ar-SA" sz="2600" dirty="0"/>
              <a:t>What is an </a:t>
            </a:r>
            <a:r>
              <a:rPr lang="en-US" altLang="ar-SA" sz="26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output device</a:t>
            </a:r>
            <a:r>
              <a:rPr lang="en-US" altLang="ar-SA" sz="2600" dirty="0" smtClean="0"/>
              <a:t>?</a:t>
            </a:r>
            <a:endParaRPr kumimoji="1" lang="en-US" altLang="ar-SA" sz="2600" dirty="0" smtClean="0">
              <a:solidFill>
                <a:srgbClr val="000000"/>
              </a:solidFill>
            </a:endParaRPr>
          </a:p>
          <a:p>
            <a:pPr marL="914400" lvl="1" indent="-457200">
              <a:spcBef>
                <a:spcPct val="5000"/>
              </a:spcBef>
              <a:buClr>
                <a:schemeClr val="accent2">
                  <a:lumMod val="60000"/>
                  <a:lumOff val="40000"/>
                </a:schemeClr>
              </a:buClr>
              <a:buSzPct val="75000"/>
              <a:buFont typeface="Wingdings" panose="05000000000000000000" pitchFamily="2" charset="2"/>
              <a:buChar char="§"/>
            </a:pPr>
            <a:r>
              <a:rPr kumimoji="1" lang="en-US" altLang="ar-SA" sz="2600" dirty="0" smtClean="0">
                <a:solidFill>
                  <a:srgbClr val="000000"/>
                </a:solidFill>
              </a:rPr>
              <a:t>Hardware </a:t>
            </a:r>
            <a:r>
              <a:rPr kumimoji="1" lang="en-US" altLang="ar-SA" sz="2600" dirty="0">
                <a:solidFill>
                  <a:srgbClr val="000000"/>
                </a:solidFill>
              </a:rPr>
              <a:t>that </a:t>
            </a:r>
          </a:p>
          <a:p>
            <a:pPr marL="914400" lvl="1" indent="-457200">
              <a:spcBef>
                <a:spcPct val="5000"/>
              </a:spcBef>
              <a:buClr>
                <a:schemeClr val="accent2">
                  <a:lumMod val="60000"/>
                  <a:lumOff val="40000"/>
                </a:schemeClr>
              </a:buClr>
              <a:buSzPct val="75000"/>
              <a:buFont typeface="Wingdings" panose="05000000000000000000" pitchFamily="2" charset="2"/>
              <a:buChar char="§"/>
            </a:pPr>
            <a:r>
              <a:rPr kumimoji="1" lang="en-US" altLang="ar-SA" sz="2600" dirty="0">
                <a:solidFill>
                  <a:srgbClr val="000000"/>
                </a:solidFill>
              </a:rPr>
              <a:t>conveys information </a:t>
            </a:r>
            <a:br>
              <a:rPr kumimoji="1" lang="en-US" altLang="ar-SA" sz="2600" dirty="0">
                <a:solidFill>
                  <a:srgbClr val="000000"/>
                </a:solidFill>
              </a:rPr>
            </a:br>
            <a:r>
              <a:rPr kumimoji="1" lang="en-US" altLang="ar-SA" sz="2600" dirty="0">
                <a:solidFill>
                  <a:srgbClr val="000000"/>
                </a:solidFill>
              </a:rPr>
              <a:t>to a user</a:t>
            </a:r>
          </a:p>
        </p:txBody>
      </p:sp>
      <p:grpSp>
        <p:nvGrpSpPr>
          <p:cNvPr id="161799" name="Group 7"/>
          <p:cNvGrpSpPr>
            <a:grpSpLocks/>
          </p:cNvGrpSpPr>
          <p:nvPr/>
        </p:nvGrpSpPr>
        <p:grpSpPr bwMode="auto">
          <a:xfrm>
            <a:off x="4191000" y="1689100"/>
            <a:ext cx="4468813" cy="3949700"/>
            <a:chOff x="2640" y="1064"/>
            <a:chExt cx="2815" cy="2488"/>
          </a:xfrm>
        </p:grpSpPr>
        <p:sp>
          <p:nvSpPr>
            <p:cNvPr id="161800" name="AutoShape 8"/>
            <p:cNvSpPr>
              <a:spLocks noChangeArrowheads="1"/>
            </p:cNvSpPr>
            <p:nvPr/>
          </p:nvSpPr>
          <p:spPr bwMode="auto">
            <a:xfrm rot="-1361010">
              <a:off x="3744" y="3408"/>
              <a:ext cx="720" cy="144"/>
            </a:xfrm>
            <a:prstGeom prst="rightArrow">
              <a:avLst>
                <a:gd name="adj1" fmla="val 50000"/>
                <a:gd name="adj2" fmla="val 125000"/>
              </a:avLst>
            </a:prstGeom>
            <a:solidFill>
              <a:srgbClr val="D944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61801" name="AutoShape 9"/>
            <p:cNvSpPr>
              <a:spLocks noChangeArrowheads="1"/>
            </p:cNvSpPr>
            <p:nvPr/>
          </p:nvSpPr>
          <p:spPr bwMode="auto">
            <a:xfrm rot="1241727">
              <a:off x="2640" y="2016"/>
              <a:ext cx="720" cy="144"/>
            </a:xfrm>
            <a:prstGeom prst="rightArrow">
              <a:avLst>
                <a:gd name="adj1" fmla="val 50000"/>
                <a:gd name="adj2" fmla="val 125000"/>
              </a:avLst>
            </a:prstGeom>
            <a:solidFill>
              <a:srgbClr val="D944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61802" name="AutoShape 10"/>
            <p:cNvSpPr>
              <a:spLocks noChangeArrowheads="1"/>
            </p:cNvSpPr>
            <p:nvPr/>
          </p:nvSpPr>
          <p:spPr bwMode="auto">
            <a:xfrm rot="12030007">
              <a:off x="5311" y="1388"/>
              <a:ext cx="144" cy="528"/>
            </a:xfrm>
            <a:prstGeom prst="upArrow">
              <a:avLst>
                <a:gd name="adj1" fmla="val 50000"/>
                <a:gd name="adj2" fmla="val 91667"/>
              </a:avLst>
            </a:prstGeom>
            <a:solidFill>
              <a:srgbClr val="D944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61803" name="AutoShape 11"/>
            <p:cNvSpPr>
              <a:spLocks noChangeArrowheads="1"/>
            </p:cNvSpPr>
            <p:nvPr/>
          </p:nvSpPr>
          <p:spPr bwMode="auto">
            <a:xfrm rot="20477176">
              <a:off x="4185" y="1064"/>
              <a:ext cx="144" cy="528"/>
            </a:xfrm>
            <a:prstGeom prst="downArrow">
              <a:avLst>
                <a:gd name="adj1" fmla="val 50000"/>
                <a:gd name="adj2" fmla="val 91667"/>
              </a:avLst>
            </a:prstGeom>
            <a:solidFill>
              <a:srgbClr val="D9443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5641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1" name="Picture 1029" descr="Fig01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75995"/>
            <a:ext cx="5562600" cy="47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4956879E-EC5A-461E-BC50-34BA179AF8A1}" type="slidenum">
              <a:rPr lang="en-US" altLang="ar-SA"/>
              <a:pPr algn="l"/>
              <a:t>15</a:t>
            </a:fld>
            <a:endParaRPr lang="en-US" altLang="ar-SA"/>
          </a:p>
        </p:txBody>
      </p:sp>
      <p:sp>
        <p:nvSpPr>
          <p:cNvPr id="1628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ar-SA"/>
              <a:t>The Components of a Computer</a:t>
            </a:r>
          </a:p>
        </p:txBody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850598"/>
            <a:ext cx="3971894" cy="1047148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altLang="ar-SA" sz="2600" dirty="0"/>
              <a:t>What is the </a:t>
            </a:r>
            <a:r>
              <a:rPr lang="en-US" altLang="ar-SA" sz="26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system unit</a:t>
            </a:r>
            <a:r>
              <a:rPr lang="en-US" altLang="ar-SA" sz="2600" dirty="0"/>
              <a:t>?</a:t>
            </a:r>
          </a:p>
        </p:txBody>
      </p:sp>
      <p:sp>
        <p:nvSpPr>
          <p:cNvPr id="162825" name="AutoShape 1033"/>
          <p:cNvSpPr>
            <a:spLocks noChangeArrowheads="1"/>
          </p:cNvSpPr>
          <p:nvPr/>
        </p:nvSpPr>
        <p:spPr bwMode="auto">
          <a:xfrm rot="12030007">
            <a:off x="5955599" y="1719908"/>
            <a:ext cx="354012" cy="890979"/>
          </a:xfrm>
          <a:prstGeom prst="upArrow">
            <a:avLst>
              <a:gd name="adj1" fmla="val 50000"/>
              <a:gd name="adj2" fmla="val 91480"/>
            </a:avLst>
          </a:prstGeom>
          <a:solidFill>
            <a:srgbClr val="D9443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62826" name="Rectangle 1034"/>
          <p:cNvSpPr>
            <a:spLocks noChangeArrowheads="1"/>
          </p:cNvSpPr>
          <p:nvPr/>
        </p:nvSpPr>
        <p:spPr bwMode="auto">
          <a:xfrm>
            <a:off x="19319" y="3005867"/>
            <a:ext cx="3618963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spcBef>
                <a:spcPct val="5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§"/>
            </a:pPr>
            <a:r>
              <a:rPr kumimoji="1" lang="en-US" altLang="ar-SA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ar-SA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Box-like case Containing electronic components used </a:t>
            </a:r>
            <a:r>
              <a:rPr kumimoji="1" lang="en-US" altLang="ar-SA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to </a:t>
            </a:r>
            <a:r>
              <a:rPr kumimoji="1" lang="en-US" altLang="ar-SA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process data</a:t>
            </a:r>
            <a:endParaRPr kumimoji="1" lang="en-US" altLang="ar-SA" sz="26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3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881A6-535F-413F-85CD-1728AD6FF3C5}" type="slidenum">
              <a:rPr lang="en-US" altLang="ar-SA"/>
              <a:pPr/>
              <a:t>16</a:t>
            </a:fld>
            <a:endParaRPr lang="en-US" altLang="ar-SA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ar-SA" sz="3200"/>
              <a:t/>
            </a:r>
            <a:br>
              <a:rPr lang="en-US" altLang="ar-SA" sz="3200"/>
            </a:br>
            <a:r>
              <a:rPr lang="en-US" altLang="ar-SA" sz="2800"/>
              <a:t>What is the magical inside the black box?</a:t>
            </a:r>
            <a:br>
              <a:rPr lang="en-US" altLang="ar-SA" sz="2800"/>
            </a:br>
            <a:endParaRPr lang="en-US" altLang="ar-SA" sz="280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0613"/>
            <a:ext cx="8585200" cy="4757737"/>
          </a:xfrm>
        </p:spPr>
        <p:txBody>
          <a:bodyPr/>
          <a:lstStyle/>
          <a:p>
            <a:endParaRPr lang="en-US" altLang="ar-SA"/>
          </a:p>
          <a:p>
            <a:endParaRPr lang="en-US" altLang="ar-SA"/>
          </a:p>
        </p:txBody>
      </p:sp>
      <p:pic>
        <p:nvPicPr>
          <p:cNvPr id="164872" name="Picture 8" descr="107-0702_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594" y="1921517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73" name="AutoShape 9"/>
          <p:cNvSpPr>
            <a:spLocks noChangeArrowheads="1"/>
          </p:cNvSpPr>
          <p:nvPr/>
        </p:nvSpPr>
        <p:spPr bwMode="auto">
          <a:xfrm rot="1934893">
            <a:off x="521594" y="3826517"/>
            <a:ext cx="990600" cy="609600"/>
          </a:xfrm>
          <a:prstGeom prst="rightArrow">
            <a:avLst>
              <a:gd name="adj1" fmla="val 50000"/>
              <a:gd name="adj2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64874" name="AutoShape 10"/>
          <p:cNvSpPr>
            <a:spLocks noChangeArrowheads="1"/>
          </p:cNvSpPr>
          <p:nvPr/>
        </p:nvSpPr>
        <p:spPr bwMode="auto">
          <a:xfrm rot="-2221434">
            <a:off x="5703194" y="3826517"/>
            <a:ext cx="990600" cy="609600"/>
          </a:xfrm>
          <a:prstGeom prst="rightArrow">
            <a:avLst>
              <a:gd name="adj1" fmla="val 50000"/>
              <a:gd name="adj2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SA">
                <a:solidFill>
                  <a:srgbClr val="D94439"/>
                </a:solidFill>
              </a:rPr>
              <a:t>CPU</a:t>
            </a:r>
          </a:p>
        </p:txBody>
      </p:sp>
      <p:sp>
        <p:nvSpPr>
          <p:cNvPr id="164875" name="AutoShape 11"/>
          <p:cNvSpPr>
            <a:spLocks noChangeArrowheads="1"/>
          </p:cNvSpPr>
          <p:nvPr/>
        </p:nvSpPr>
        <p:spPr bwMode="auto">
          <a:xfrm rot="7906068">
            <a:off x="4064894" y="2797817"/>
            <a:ext cx="990600" cy="609600"/>
          </a:xfrm>
          <a:prstGeom prst="rightArrow">
            <a:avLst>
              <a:gd name="adj1" fmla="val 50000"/>
              <a:gd name="adj2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64876" name="Text Box 12"/>
          <p:cNvSpPr txBox="1">
            <a:spLocks noChangeArrowheads="1"/>
          </p:cNvSpPr>
          <p:nvPr/>
        </p:nvSpPr>
        <p:spPr bwMode="auto">
          <a:xfrm>
            <a:off x="4331594" y="2759717"/>
            <a:ext cx="914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ar-SA" sz="1400" b="1">
                <a:solidFill>
                  <a:srgbClr val="D94439"/>
                </a:solidFill>
              </a:rPr>
              <a:t>Memory card</a:t>
            </a:r>
          </a:p>
        </p:txBody>
      </p:sp>
      <p:sp>
        <p:nvSpPr>
          <p:cNvPr id="164877" name="AutoShape 13"/>
          <p:cNvSpPr>
            <a:spLocks noChangeArrowheads="1"/>
          </p:cNvSpPr>
          <p:nvPr/>
        </p:nvSpPr>
        <p:spPr bwMode="auto">
          <a:xfrm rot="7906068">
            <a:off x="5436494" y="2950217"/>
            <a:ext cx="990600" cy="609600"/>
          </a:xfrm>
          <a:prstGeom prst="rightArrow">
            <a:avLst>
              <a:gd name="adj1" fmla="val 50000"/>
              <a:gd name="adj2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ar-SA" altLang="ar-SA"/>
          </a:p>
        </p:txBody>
      </p:sp>
      <p:sp>
        <p:nvSpPr>
          <p:cNvPr id="164878" name="AutoShape 14"/>
          <p:cNvSpPr>
            <a:spLocks noChangeArrowheads="1"/>
          </p:cNvSpPr>
          <p:nvPr/>
        </p:nvSpPr>
        <p:spPr bwMode="auto">
          <a:xfrm rot="13062425">
            <a:off x="6160394" y="6264917"/>
            <a:ext cx="990600" cy="609600"/>
          </a:xfrm>
          <a:prstGeom prst="rightArrow">
            <a:avLst>
              <a:gd name="adj1" fmla="val 50000"/>
              <a:gd name="adj2" fmla="val 406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64879" name="Text Box 15"/>
          <p:cNvSpPr txBox="1">
            <a:spLocks noChangeArrowheads="1"/>
          </p:cNvSpPr>
          <p:nvPr/>
        </p:nvSpPr>
        <p:spPr bwMode="auto">
          <a:xfrm>
            <a:off x="6236594" y="6188717"/>
            <a:ext cx="914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ar-SA" sz="1400" b="1">
                <a:solidFill>
                  <a:srgbClr val="D94439"/>
                </a:solidFill>
              </a:rPr>
              <a:t>Sound Card</a:t>
            </a:r>
          </a:p>
        </p:txBody>
      </p:sp>
      <p:sp>
        <p:nvSpPr>
          <p:cNvPr id="164880" name="Text Box 16"/>
          <p:cNvSpPr txBox="1">
            <a:spLocks noChangeArrowheads="1"/>
          </p:cNvSpPr>
          <p:nvPr/>
        </p:nvSpPr>
        <p:spPr bwMode="auto">
          <a:xfrm>
            <a:off x="5779394" y="2835917"/>
            <a:ext cx="914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ar-SA" sz="1400" b="1">
                <a:solidFill>
                  <a:srgbClr val="D94439"/>
                </a:solidFill>
              </a:rPr>
              <a:t>Video Card</a:t>
            </a:r>
          </a:p>
        </p:txBody>
      </p:sp>
      <p:sp>
        <p:nvSpPr>
          <p:cNvPr id="164881" name="AutoShape 17"/>
          <p:cNvSpPr>
            <a:spLocks noChangeArrowheads="1"/>
          </p:cNvSpPr>
          <p:nvPr/>
        </p:nvSpPr>
        <p:spPr bwMode="auto">
          <a:xfrm rot="545985">
            <a:off x="1055989" y="2385225"/>
            <a:ext cx="1447800" cy="609600"/>
          </a:xfrm>
          <a:prstGeom prst="rightArrow">
            <a:avLst>
              <a:gd name="adj1" fmla="val 50000"/>
              <a:gd name="adj2" fmla="val 59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ar-SA" sz="1600" dirty="0">
                <a:solidFill>
                  <a:srgbClr val="D94439"/>
                </a:solidFill>
              </a:rPr>
              <a:t>Storage Units</a:t>
            </a:r>
          </a:p>
        </p:txBody>
      </p:sp>
      <p:sp>
        <p:nvSpPr>
          <p:cNvPr id="164882" name="Text Box 18"/>
          <p:cNvSpPr txBox="1">
            <a:spLocks noChangeArrowheads="1"/>
          </p:cNvSpPr>
          <p:nvPr/>
        </p:nvSpPr>
        <p:spPr bwMode="auto">
          <a:xfrm>
            <a:off x="445394" y="3674117"/>
            <a:ext cx="762000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ar-SA" sz="1400" b="1">
                <a:solidFill>
                  <a:srgbClr val="D94439"/>
                </a:solidFill>
              </a:rPr>
              <a:t>Power</a:t>
            </a:r>
          </a:p>
          <a:p>
            <a:pPr>
              <a:spcBef>
                <a:spcPct val="50000"/>
              </a:spcBef>
            </a:pPr>
            <a:r>
              <a:rPr lang="en-US" altLang="ar-SA" sz="1400" b="1">
                <a:solidFill>
                  <a:srgbClr val="D94439"/>
                </a:solidFill>
              </a:rPr>
              <a:t>Supply</a:t>
            </a:r>
          </a:p>
        </p:txBody>
      </p:sp>
    </p:spTree>
    <p:extLst>
      <p:ext uri="{BB962C8B-B14F-4D97-AF65-F5344CB8AC3E}">
        <p14:creationId xmlns:p14="http://schemas.microsoft.com/office/powerpoint/2010/main" val="308117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altLang="ar-SA" dirty="0"/>
              <a:t>The Components of a Computer</a:t>
            </a:r>
          </a:p>
        </p:txBody>
      </p:sp>
      <p:pic>
        <p:nvPicPr>
          <p:cNvPr id="17423" name="Picture 15" descr="memo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269" y="3935195"/>
            <a:ext cx="3810000" cy="2222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3231619-9689-4CA6-BE70-E01EA6DBDAA7}" type="slidenum">
              <a:rPr lang="en-US" altLang="ar-SA"/>
              <a:pPr algn="l"/>
              <a:t>17</a:t>
            </a:fld>
            <a:endParaRPr lang="en-US" altLang="ar-SA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3032" y="1371600"/>
            <a:ext cx="8570944" cy="4757738"/>
          </a:xfrm>
        </p:spPr>
        <p:txBody>
          <a:bodyPr/>
          <a:lstStyle/>
          <a:p>
            <a:pPr marL="0" indent="0" algn="l" rtl="0">
              <a:lnSpc>
                <a:spcPct val="90000"/>
              </a:lnSpc>
            </a:pPr>
            <a:r>
              <a:rPr lang="en-US" altLang="ar-SA" sz="2000" dirty="0"/>
              <a:t>What are two main components on the motherboard</a:t>
            </a:r>
            <a:r>
              <a:rPr lang="en-US" altLang="ar-SA" sz="2000" dirty="0" smtClean="0"/>
              <a:t>?</a:t>
            </a:r>
            <a:endParaRPr lang="en-US" altLang="ar-SA" sz="2000" dirty="0"/>
          </a:p>
          <a:p>
            <a:pPr marL="114300" lvl="1" indent="0" algn="l" rtl="0">
              <a:lnSpc>
                <a:spcPct val="90000"/>
              </a:lnSpc>
            </a:pPr>
            <a:r>
              <a:rPr lang="en-US" altLang="ar-SA" sz="280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ar-SA" sz="24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Central Processing Unit (CPU)</a:t>
            </a:r>
          </a:p>
          <a:p>
            <a:pPr marL="571500" lvl="2" indent="0" algn="l" rtl="0">
              <a:lnSpc>
                <a:spcPct val="90000"/>
              </a:lnSpc>
            </a:pPr>
            <a:r>
              <a:rPr lang="en-US" altLang="ar-SA" sz="2000" dirty="0"/>
              <a:t>Also called a </a:t>
            </a:r>
            <a:r>
              <a:rPr lang="en-US" altLang="ar-SA" sz="20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processor</a:t>
            </a:r>
            <a:endParaRPr lang="en-US" altLang="ar-SA" sz="20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 marL="571500" lvl="2" indent="0" algn="l" rtl="0">
              <a:lnSpc>
                <a:spcPct val="90000"/>
              </a:lnSpc>
            </a:pPr>
            <a:r>
              <a:rPr lang="en-US" altLang="ar-SA" sz="2000" dirty="0"/>
              <a:t>Carries out </a:t>
            </a:r>
            <a:r>
              <a:rPr lang="en-US" altLang="ar-SA" sz="2000" dirty="0" smtClean="0"/>
              <a:t>instructions that </a:t>
            </a:r>
            <a:r>
              <a:rPr lang="en-US" altLang="ar-SA" sz="2000" dirty="0"/>
              <a:t>tell computer what to do</a:t>
            </a:r>
          </a:p>
          <a:p>
            <a:pPr marL="571500" lvl="2" indent="0" algn="l" rtl="0">
              <a:lnSpc>
                <a:spcPct val="90000"/>
              </a:lnSpc>
            </a:pPr>
            <a:endParaRPr lang="en-US" altLang="ar-SA" dirty="0"/>
          </a:p>
          <a:p>
            <a:pPr marL="114300" lvl="1" indent="0" algn="l" rtl="0">
              <a:lnSpc>
                <a:spcPct val="90000"/>
              </a:lnSpc>
            </a:pPr>
            <a:r>
              <a:rPr lang="en-US" altLang="ar-SA" sz="3000" dirty="0">
                <a:solidFill>
                  <a:schemeClr val="accent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ar-SA" sz="24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Memory</a:t>
            </a:r>
          </a:p>
          <a:p>
            <a:pPr marL="571500" lvl="2" indent="0" algn="l" rtl="0">
              <a:lnSpc>
                <a:spcPct val="90000"/>
              </a:lnSpc>
            </a:pPr>
            <a:r>
              <a:rPr lang="en-US" altLang="ar-SA" sz="2000" dirty="0"/>
              <a:t>Temporary holding place for </a:t>
            </a:r>
            <a:r>
              <a:rPr lang="en-US" altLang="ar-SA" sz="2000" dirty="0" smtClean="0"/>
              <a:t>data </a:t>
            </a:r>
            <a:r>
              <a:rPr lang="en-US" altLang="ar-SA" sz="2000" dirty="0"/>
              <a:t>and instructions</a:t>
            </a:r>
          </a:p>
        </p:txBody>
      </p:sp>
      <p:pic>
        <p:nvPicPr>
          <p:cNvPr id="17425" name="Picture 17" descr="cpu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10682" y="2072481"/>
            <a:ext cx="1779587" cy="1719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93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71450" indent="-171450" algn="l">
              <a:buClr>
                <a:schemeClr val="accent2"/>
              </a:buClr>
              <a:buFont typeface="Wingdings" panose="05000000000000000000" pitchFamily="2" charset="2"/>
              <a:buChar char="§"/>
            </a:pPr>
            <a:fld id="{4A5D3CEB-FE73-47C3-AC68-8EBA7E4F2B62}" type="slidenum">
              <a:rPr lang="en-US" altLang="ar-SA"/>
              <a:pPr marL="171450" indent="-171450" algn="l"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t>18</a:t>
            </a:fld>
            <a:endParaRPr lang="en-US" altLang="ar-SA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>
              <a:buClr>
                <a:schemeClr val="accent2"/>
              </a:buClr>
            </a:pPr>
            <a:r>
              <a:rPr lang="en-US" altLang="ar-SA" dirty="0">
                <a:latin typeface="+mn-lt"/>
              </a:rPr>
              <a:t>The Components of a Computer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374" y="1995393"/>
            <a:ext cx="8585200" cy="661987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§"/>
            </a:pPr>
            <a:r>
              <a:rPr lang="en-US" altLang="ar-SA" sz="2800" dirty="0"/>
              <a:t>What is </a:t>
            </a:r>
            <a:r>
              <a:rPr lang="en-US" altLang="ar-SA" sz="2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storage</a:t>
            </a:r>
            <a:r>
              <a:rPr lang="en-US" altLang="ar-SA" sz="2800" dirty="0"/>
              <a:t>?</a:t>
            </a: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283468" y="2881971"/>
            <a:ext cx="858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lr>
                <a:schemeClr val="accent1"/>
              </a:buClr>
              <a:buSzPct val="80000"/>
              <a:buFont typeface="Monotype Sorts" charset="2"/>
              <a:defRPr kumimoji="1" sz="2800" b="1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609600" indent="-495300">
              <a:spcBef>
                <a:spcPct val="5000"/>
              </a:spcBef>
              <a:buClr>
                <a:srgbClr val="D94439"/>
              </a:buClr>
              <a:buSzPct val="75000"/>
              <a:buFont typeface="Wingdings" panose="05000000000000000000" pitchFamily="2" charset="2"/>
              <a:buChar char="Ø"/>
              <a:defRPr kumimoji="1" sz="2600" b="1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028700" indent="-457200">
              <a:spcBef>
                <a:spcPct val="20000"/>
              </a:spcBef>
              <a:buClr>
                <a:srgbClr val="D94439"/>
              </a:buClr>
              <a:buFont typeface="Wingdings" panose="05000000000000000000" pitchFamily="2" charset="2"/>
              <a:buChar char="§"/>
              <a:defRPr kumimoji="1"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358900" indent="-381000">
              <a:spcBef>
                <a:spcPct val="20000"/>
              </a:spcBef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752600" indent="-381000">
              <a:spcBef>
                <a:spcPct val="20000"/>
              </a:spcBef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209800" indent="-381000" algn="l" rtl="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667000" indent="-381000" algn="l" rtl="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24200" indent="-381000" algn="l" rtl="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81400" indent="-381000" algn="l" rtl="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ar-SA" b="0" dirty="0">
                <a:latin typeface="+mn-lt"/>
              </a:rPr>
              <a:t>Holds data, instructions, and information </a:t>
            </a:r>
            <a:br>
              <a:rPr lang="en-US" altLang="ar-SA" b="0" dirty="0">
                <a:latin typeface="+mn-lt"/>
              </a:rPr>
            </a:br>
            <a:r>
              <a:rPr lang="en-US" altLang="ar-SA" b="0" dirty="0">
                <a:latin typeface="+mn-lt"/>
              </a:rPr>
              <a:t>for future use</a:t>
            </a:r>
          </a:p>
        </p:txBody>
      </p:sp>
    </p:spTree>
    <p:extLst>
      <p:ext uri="{BB962C8B-B14F-4D97-AF65-F5344CB8AC3E}">
        <p14:creationId xmlns:p14="http://schemas.microsoft.com/office/powerpoint/2010/main" val="346219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71450" indent="-171450" algn="l">
              <a:buClr>
                <a:schemeClr val="accent2"/>
              </a:buClr>
              <a:buFont typeface="Arial" panose="020B0604020202020204" pitchFamily="34" charset="0"/>
              <a:buChar char="•"/>
            </a:pPr>
            <a:fld id="{C2E295C3-F903-4E9D-A7C3-5D29A16DF359}" type="slidenum">
              <a:rPr lang="en-US" altLang="ar-SA"/>
              <a:pPr marL="171450" indent="-171450" algn="l"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t>19</a:t>
            </a:fld>
            <a:endParaRPr lang="en-US" altLang="ar-SA"/>
          </a:p>
        </p:txBody>
      </p:sp>
      <p:sp>
        <p:nvSpPr>
          <p:cNvPr id="105489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>
              <a:buClr>
                <a:schemeClr val="accent2"/>
              </a:buClr>
            </a:pPr>
            <a:r>
              <a:rPr lang="en-US" altLang="ar-SA" dirty="0">
                <a:latin typeface="+mn-lt"/>
              </a:rPr>
              <a:t>Why Is a Computer So Powerful?</a:t>
            </a:r>
          </a:p>
        </p:txBody>
      </p:sp>
      <p:sp>
        <p:nvSpPr>
          <p:cNvPr id="105493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244831" y="1951108"/>
            <a:ext cx="8585200" cy="455045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altLang="ar-SA" sz="2800" dirty="0"/>
              <a:t>What makes a computer powerful</a:t>
            </a:r>
            <a:r>
              <a:rPr lang="en-US" altLang="ar-SA" sz="2800" dirty="0" smtClean="0"/>
              <a:t>?</a:t>
            </a:r>
            <a:endParaRPr lang="en-US" altLang="ar-SA" sz="2800" dirty="0"/>
          </a:p>
          <a:p>
            <a:pPr algn="l" rtl="0">
              <a:spcBef>
                <a:spcPct val="50000"/>
              </a:spcBef>
              <a:buSzPct val="75000"/>
              <a:buFont typeface="Arial" panose="020B0604020202020204" pitchFamily="34" charset="0"/>
              <a:buChar char="•"/>
            </a:pPr>
            <a:r>
              <a:rPr lang="en-US" altLang="ar-SA" sz="2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Speed</a:t>
            </a:r>
          </a:p>
          <a:p>
            <a:pPr algn="l" rtl="0">
              <a:spcBef>
                <a:spcPct val="50000"/>
              </a:spcBef>
              <a:buSzPct val="75000"/>
              <a:buFont typeface="Arial" panose="020B0604020202020204" pitchFamily="34" charset="0"/>
              <a:buChar char="•"/>
            </a:pPr>
            <a:r>
              <a:rPr lang="en-US" altLang="ar-SA" sz="2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Reliability </a:t>
            </a:r>
          </a:p>
          <a:p>
            <a:pPr algn="l" rtl="0">
              <a:spcBef>
                <a:spcPct val="50000"/>
              </a:spcBef>
              <a:buSzPct val="75000"/>
              <a:buFont typeface="Arial" panose="020B0604020202020204" pitchFamily="34" charset="0"/>
              <a:buChar char="•"/>
            </a:pPr>
            <a:r>
              <a:rPr lang="en-US" altLang="ar-SA" sz="2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Accuracy</a:t>
            </a:r>
          </a:p>
          <a:p>
            <a:pPr algn="l" rtl="0">
              <a:spcBef>
                <a:spcPct val="50000"/>
              </a:spcBef>
              <a:buSzPct val="75000"/>
              <a:buFont typeface="Arial" panose="020B0604020202020204" pitchFamily="34" charset="0"/>
              <a:buChar char="•"/>
            </a:pPr>
            <a:r>
              <a:rPr lang="en-US" altLang="ar-SA" sz="2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Storage </a:t>
            </a:r>
          </a:p>
          <a:p>
            <a:pPr algn="l" rtl="0">
              <a:spcBef>
                <a:spcPct val="50000"/>
              </a:spcBef>
              <a:buSzPct val="75000"/>
              <a:buFont typeface="Arial" panose="020B0604020202020204" pitchFamily="34" charset="0"/>
              <a:buChar char="•"/>
            </a:pPr>
            <a:r>
              <a:rPr lang="en-US" altLang="ar-SA" sz="28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Communications</a:t>
            </a:r>
          </a:p>
          <a:p>
            <a:pPr algn="l" rtl="0">
              <a:buFont typeface="Arial" panose="020B0604020202020204" pitchFamily="34" charset="0"/>
              <a:buChar char="•"/>
            </a:pPr>
            <a:endParaRPr lang="en-US" altLang="ar-SA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77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mtClean="0">
                <a:latin typeface="+mn-lt"/>
                <a:ea typeface="ＭＳ Ｐゴシック" charset="-128"/>
              </a:rPr>
              <a:t>Course Description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l" rtl="0" eaLnBrk="1" hangingPunct="1"/>
            <a:r>
              <a:rPr lang="en-US" altLang="ar-SA" sz="2800" b="1" dirty="0" smtClean="0"/>
              <a:t>Official Description:</a:t>
            </a:r>
            <a:r>
              <a:rPr lang="en-US" altLang="ar-SA" sz="2800" dirty="0" smtClean="0"/>
              <a:t>  Elementary introduction to programming. The characteristics of computers are discussed and students design, code, and debug programs using a high level programming </a:t>
            </a:r>
            <a:r>
              <a:rPr lang="en-US" altLang="ar-SA" sz="2800" dirty="0" smtClean="0"/>
              <a:t>language (Java). </a:t>
            </a:r>
            <a:endParaRPr lang="en-US" altLang="ar-SA" sz="2800" dirty="0" smtClean="0"/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altLang="ar-SA" sz="2400" dirty="0" smtClean="0"/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altLang="ar-SA" sz="2400" dirty="0" smtClean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0" rIns="92075" bIns="0" anchor="b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1" eaLnBrk="1" hangingPunct="1"/>
            <a:fld id="{88628ADD-D24C-4868-8B32-3608A0B95181}" type="slidenum">
              <a:rPr lang="en-US" altLang="ar-SA" sz="1400">
                <a:latin typeface="+mn-lt"/>
              </a:rPr>
              <a:pPr lvl="1" eaLnBrk="1" hangingPunct="1"/>
              <a:t>2</a:t>
            </a:fld>
            <a:endParaRPr lang="en-US" altLang="ar-SA" sz="14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8949864"/>
      </p:ext>
    </p:extLst>
  </p:cSld>
  <p:clrMapOvr>
    <a:masterClrMapping/>
  </p:clrMapOvr>
  <p:transition>
    <p:cover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dirty="0" smtClean="0">
                <a:ea typeface="ＭＳ Ｐゴシック" charset="-128"/>
              </a:rPr>
              <a:t>What the class is really about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588" indent="-1588" algn="l" rtl="0" eaLnBrk="1" hangingPunct="1">
              <a:buFont typeface="Wingdings" charset="2"/>
              <a:buNone/>
              <a:defRPr/>
            </a:pPr>
            <a:r>
              <a:rPr lang="en-US" sz="2000" dirty="0" smtClean="0">
                <a:ea typeface="ＭＳ Ｐゴシック" charset="-128"/>
              </a:rPr>
              <a:t>There are two main goals of this course:</a:t>
            </a:r>
          </a:p>
          <a:p>
            <a:pPr marL="1588" indent="-1588" algn="l" rtl="0" eaLnBrk="1" hangingPunct="1">
              <a:buFont typeface="Wingdings" charset="2"/>
              <a:buNone/>
              <a:defRPr/>
            </a:pPr>
            <a:r>
              <a:rPr lang="en-US" sz="2000" dirty="0" smtClean="0">
                <a:ea typeface="ＭＳ Ｐゴシック" charset="-128"/>
              </a:rPr>
              <a:t>1.  Basics of Java</a:t>
            </a:r>
          </a:p>
          <a:p>
            <a:pPr marL="514350" indent="-514350" algn="l" rtl="0" eaLnBrk="1" hangingPunct="1">
              <a:buFont typeface="Wingdings" charset="2"/>
              <a:buAutoNum type="arabicPeriod" startAt="2"/>
              <a:defRPr/>
            </a:pPr>
            <a:r>
              <a:rPr lang="en-US" sz="2000" dirty="0" smtClean="0">
                <a:ea typeface="ＭＳ Ｐゴシック" charset="-128"/>
              </a:rPr>
              <a:t>Core Concepts of Programming Languages</a:t>
            </a:r>
          </a:p>
          <a:p>
            <a:pPr marL="914400" lvl="1" indent="-514350" algn="l" rtl="0" eaLnBrk="1" hangingPunct="1">
              <a:buFontTx/>
              <a:buNone/>
              <a:defRPr/>
            </a:pPr>
            <a:r>
              <a:rPr lang="en-US" sz="1800" dirty="0" smtClean="0">
                <a:solidFill>
                  <a:srgbClr val="FF0000"/>
                </a:solidFill>
                <a:ea typeface="ＭＳ Ｐゴシック" charset="-128"/>
              </a:rPr>
              <a:t>plus</a:t>
            </a:r>
          </a:p>
          <a:p>
            <a:pPr marL="514350" indent="-514350" algn="l" rtl="0" eaLnBrk="1" hangingPunct="1">
              <a:buFont typeface="Wingdings" charset="2"/>
              <a:buAutoNum type="arabicPeriod" startAt="2"/>
              <a:defRPr/>
            </a:pP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Introduction to computers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  <a:ea typeface="ＭＳ Ｐゴシック" charset="-128"/>
            </a:endParaRPr>
          </a:p>
          <a:p>
            <a:pPr marL="1588" indent="-1588" algn="l" rtl="0" eaLnBrk="1" hangingPunct="1">
              <a:buFont typeface="Wingdings" charset="2"/>
              <a:buNone/>
              <a:defRPr/>
            </a:pPr>
            <a:endParaRPr lang="en-US" sz="2000" dirty="0" smtClean="0">
              <a:ea typeface="ＭＳ Ｐゴシック" charset="-128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0" rIns="92075" bIns="0" anchor="b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1" eaLnBrk="1" hangingPunct="1"/>
            <a:fld id="{1F1849F9-AEF4-46DD-B112-F129E9FBD69C}" type="slidenum">
              <a:rPr lang="en-US" altLang="ar-SA" sz="1400">
                <a:latin typeface="Arial" panose="020B0604020202020204" pitchFamily="34" charset="0"/>
              </a:rPr>
              <a:pPr lvl="1" eaLnBrk="1" hangingPunct="1"/>
              <a:t>3</a:t>
            </a:fld>
            <a:endParaRPr lang="en-US" altLang="ar-SA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627661"/>
      </p:ext>
    </p:extLst>
  </p:cSld>
  <p:clrMapOvr>
    <a:masterClrMapping/>
  </p:clrMapOvr>
  <p:transition>
    <p:cover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ea typeface="ＭＳ Ｐゴシック" charset="-128"/>
              </a:rPr>
              <a:t>1.  Learn the Basics of Java Programming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1191" y="2228003"/>
            <a:ext cx="8099169" cy="3920385"/>
          </a:xfrm>
          <a:noFill/>
        </p:spPr>
        <p:txBody>
          <a:bodyPr>
            <a:normAutofit lnSpcReduction="10000"/>
          </a:bodyPr>
          <a:lstStyle/>
          <a:p>
            <a:pPr marL="1588" indent="-1588" algn="l" rtl="0" eaLnBrk="1" hangingPunct="1"/>
            <a:r>
              <a:rPr lang="en-US" altLang="ar-SA" sz="2800" dirty="0" smtClean="0"/>
              <a:t>  Java is a popular programming language, widely used in industry.</a:t>
            </a:r>
          </a:p>
          <a:p>
            <a:pPr marL="1588" indent="-1588" algn="l" rtl="0" eaLnBrk="1" hangingPunct="1"/>
            <a:r>
              <a:rPr lang="en-US" altLang="ar-SA" sz="2800" dirty="0" smtClean="0"/>
              <a:t>  We will learn all the specifics of how to program in Java.</a:t>
            </a:r>
          </a:p>
          <a:p>
            <a:pPr marL="1588" indent="-1588" algn="l" rtl="0" eaLnBrk="1" hangingPunct="1"/>
            <a:r>
              <a:rPr lang="en-US" altLang="ar-SA" sz="2800" dirty="0" smtClean="0"/>
              <a:t>  This includes all </a:t>
            </a:r>
            <a:r>
              <a:rPr lang="en-US" altLang="ar-SA" sz="2800" dirty="0" smtClean="0"/>
              <a:t>the </a:t>
            </a:r>
            <a:r>
              <a:rPr lang="en-US" altLang="ar-SA" sz="2800" dirty="0" smtClean="0"/>
              <a:t>rules that are specific to Java.</a:t>
            </a:r>
          </a:p>
          <a:p>
            <a:pPr marL="1588" indent="-1588" algn="l" rtl="0" eaLnBrk="1" hangingPunct="1"/>
            <a:r>
              <a:rPr lang="en-US" altLang="ar-SA" sz="2800" dirty="0" smtClean="0"/>
              <a:t>  We will cover the fundamentals:  Variables, Arithmetic, If / Else, For Loops, While Loops, Arrays, Methods, etc.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0" rIns="92075" bIns="0" anchor="b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1" algn="r" eaLnBrk="1" hangingPunct="1"/>
            <a:fld id="{671F60EF-7418-4E36-A4E5-EE2E0F4003E8}" type="slidenum">
              <a:rPr lang="en-US" altLang="ar-SA" sz="1400">
                <a:latin typeface="Arial" panose="020B0604020202020204" pitchFamily="34" charset="0"/>
              </a:rPr>
              <a:pPr lvl="1" algn="r" eaLnBrk="1" hangingPunct="1"/>
              <a:t>4</a:t>
            </a:fld>
            <a:endParaRPr lang="en-US" altLang="ar-SA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258623"/>
      </p:ext>
    </p:extLst>
  </p:cSld>
  <p:clrMapOvr>
    <a:masterClrMapping/>
  </p:clrMapOvr>
  <p:transition>
    <p:cover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20879" y="713232"/>
            <a:ext cx="7989752" cy="1083329"/>
          </a:xfrm>
        </p:spPr>
        <p:txBody>
          <a:bodyPr/>
          <a:lstStyle/>
          <a:p>
            <a:pPr rtl="0" eaLnBrk="1" hangingPunct="1">
              <a:defRPr/>
            </a:pPr>
            <a:r>
              <a:rPr lang="en-US" dirty="0" smtClean="0">
                <a:ea typeface="ＭＳ Ｐゴシック" charset="-128"/>
              </a:rPr>
              <a:t>For Example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879" y="2253761"/>
            <a:ext cx="7989752" cy="3630795"/>
          </a:xfrm>
          <a:noFill/>
        </p:spPr>
        <p:txBody>
          <a:bodyPr>
            <a:normAutofit fontScale="77500" lnSpcReduction="20000"/>
          </a:bodyPr>
          <a:lstStyle/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ar-SA" sz="2000" b="1" smtClean="0">
                <a:latin typeface="Courier New" panose="02070309020205020404" pitchFamily="49" charset="0"/>
              </a:rPr>
              <a:t>/*  Sample Java Program  */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ar-SA" sz="2000" b="1" smtClean="0">
              <a:latin typeface="Courier New" panose="02070309020205020404" pitchFamily="49" charset="0"/>
            </a:endParaRP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ar-SA" sz="2000" b="1" smtClean="0">
                <a:latin typeface="Courier New" panose="02070309020205020404" pitchFamily="49" charset="0"/>
              </a:rPr>
              <a:t>public class Sample 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ar-SA" sz="2000" b="1" smtClean="0">
                <a:latin typeface="Courier New" panose="02070309020205020404" pitchFamily="49" charset="0"/>
              </a:rPr>
              <a:t>{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ar-SA" sz="2000" b="1" smtClean="0">
                <a:latin typeface="Courier New" panose="02070309020205020404" pitchFamily="49" charset="0"/>
              </a:rPr>
              <a:t>	public static void main (String [] args) 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ar-SA" sz="2000" b="1" smtClean="0">
                <a:latin typeface="Courier New" panose="02070309020205020404" pitchFamily="49" charset="0"/>
              </a:rPr>
              <a:t>	{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ar-SA" sz="2000" b="1" smtClean="0">
                <a:latin typeface="Courier New" panose="02070309020205020404" pitchFamily="49" charset="0"/>
              </a:rPr>
              <a:t>		int i;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ar-SA" sz="2000" b="1" smtClean="0">
                <a:latin typeface="Courier New" panose="02070309020205020404" pitchFamily="49" charset="0"/>
              </a:rPr>
              <a:t>		for (i = 1; i &lt;= 10; i++) 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ar-SA" sz="2000" b="1" smtClean="0">
                <a:latin typeface="Courier New" panose="02070309020205020404" pitchFamily="49" charset="0"/>
              </a:rPr>
              <a:t>		{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ar-SA" sz="2000" b="1" smtClean="0">
                <a:latin typeface="Courier New" panose="02070309020205020404" pitchFamily="49" charset="0"/>
              </a:rPr>
              <a:t>		   System.out.println ("Number: " + i);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ar-SA" sz="2000" b="1" smtClean="0">
                <a:latin typeface="Courier New" panose="02070309020205020404" pitchFamily="49" charset="0"/>
              </a:rPr>
              <a:t>		}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ar-SA" sz="2000" b="1" smtClean="0">
                <a:latin typeface="Courier New" panose="02070309020205020404" pitchFamily="49" charset="0"/>
              </a:rPr>
              <a:t>	}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ar-SA" sz="2000" b="1" smtClean="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678487" y="1016358"/>
            <a:ext cx="2743200" cy="1939635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E0C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ar-SA"/>
              <a:t>This program counts from 1 to 10.  In a few weeks, it will all make sense (I promise!)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7239000" y="6174146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0" rIns="92075" bIns="0" anchor="b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1" eaLnBrk="1" hangingPunct="1"/>
            <a:fld id="{59952CE5-CF3B-44C2-8FEB-BC171AF2C116}" type="slidenum">
              <a:rPr lang="en-US" altLang="ar-SA" sz="1400">
                <a:latin typeface="Arial" panose="020B0604020202020204" pitchFamily="34" charset="0"/>
              </a:rPr>
              <a:pPr lvl="1" eaLnBrk="1" hangingPunct="1"/>
              <a:t>5</a:t>
            </a:fld>
            <a:endParaRPr lang="en-US" altLang="ar-SA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666632"/>
      </p:ext>
    </p:extLst>
  </p:cSld>
  <p:clrMapOvr>
    <a:masterClrMapping/>
  </p:clrMapOvr>
  <p:transition>
    <p:cover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304800"/>
            <a:ext cx="8080375" cy="1295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ea typeface="ＭＳ Ｐゴシック" charset="-128"/>
              </a:rPr>
              <a:t>2.  Learn the Core Concepts of all Programming Languages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38648"/>
            <a:ext cx="8153400" cy="4932608"/>
          </a:xfrm>
          <a:noFill/>
        </p:spPr>
        <p:txBody>
          <a:bodyPr>
            <a:normAutofit/>
          </a:bodyPr>
          <a:lstStyle/>
          <a:p>
            <a:pPr algn="l" rtl="0" eaLnBrk="1" hangingPunct="1">
              <a:lnSpc>
                <a:spcPct val="80000"/>
              </a:lnSpc>
            </a:pPr>
            <a:r>
              <a:rPr lang="en-US" altLang="ar-SA" sz="2400" dirty="0" smtClean="0"/>
              <a:t>There are many programming languages available:  Pascal, c, Java, </a:t>
            </a:r>
            <a:r>
              <a:rPr lang="en-US" altLang="ar-SA" sz="2400" dirty="0" smtClean="0"/>
              <a:t>Perl </a:t>
            </a:r>
            <a:r>
              <a:rPr lang="en-US" altLang="ar-SA" sz="2400" dirty="0" smtClean="0"/>
              <a:t>and Python.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ar-SA" sz="2400" dirty="0" smtClean="0"/>
              <a:t>All of these languages share core concepts.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ar-SA" sz="2400" dirty="0" smtClean="0"/>
              <a:t>By focusing on these concepts, you are better able to learn </a:t>
            </a:r>
            <a:r>
              <a:rPr lang="en-US" altLang="ar-SA" sz="2400" i="1" dirty="0" smtClean="0"/>
              <a:t>any</a:t>
            </a:r>
            <a:r>
              <a:rPr lang="en-US" altLang="ar-SA" sz="2400" dirty="0" smtClean="0"/>
              <a:t> programming language.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ar-SA" sz="2400" dirty="0" smtClean="0"/>
              <a:t>Hence, by learning Java, you are poised to learn other languages, such as C++ or Perl.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ar-SA" sz="2400" dirty="0" smtClean="0"/>
              <a:t>By learning the core concepts, you are also much more marketable as you are able to learn new technologies quicker</a:t>
            </a:r>
            <a:r>
              <a:rPr lang="en-US" altLang="ar-SA" sz="2400" dirty="0" smtClean="0"/>
              <a:t>.</a:t>
            </a:r>
            <a:endParaRPr lang="en-US" altLang="ar-SA" sz="2400" dirty="0" smtClean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0" rIns="92075" bIns="0" anchor="b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1" algn="r" eaLnBrk="1" hangingPunct="1"/>
            <a:fld id="{885A2F77-CE0C-41AD-A1C5-5929B95FEDB5}" type="slidenum">
              <a:rPr lang="en-US" altLang="ar-SA" sz="1400">
                <a:latin typeface="Arial" panose="020B0604020202020204" pitchFamily="34" charset="0"/>
              </a:rPr>
              <a:pPr lvl="1" algn="r" eaLnBrk="1" hangingPunct="1"/>
              <a:t>6</a:t>
            </a:fld>
            <a:endParaRPr lang="en-US" altLang="ar-SA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580990"/>
      </p:ext>
    </p:extLst>
  </p:cSld>
  <p:clrMapOvr>
    <a:masterClrMapping/>
  </p:clrMapOvr>
  <p:transition>
    <p:cover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dirty="0" smtClean="0">
                <a:ea typeface="ＭＳ Ｐゴシック" charset="-128"/>
              </a:rPr>
              <a:t>An Example:  For Loops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pPr marL="1588" indent="-1588" algn="l" rtl="0" eaLnBrk="1" hangingPunct="1"/>
            <a:r>
              <a:rPr lang="en-US" altLang="ar-SA" sz="2400" dirty="0" smtClean="0"/>
              <a:t>  Java has a construct called a for loop that enables a program to repeat actions over and over.</a:t>
            </a:r>
          </a:p>
          <a:p>
            <a:pPr marL="1588" indent="-1588" algn="l" rtl="0" eaLnBrk="1" hangingPunct="1"/>
            <a:r>
              <a:rPr lang="en-US" altLang="ar-SA" sz="2400" dirty="0" smtClean="0"/>
              <a:t>  Most other languages also have a for loop.</a:t>
            </a:r>
          </a:p>
          <a:p>
            <a:pPr marL="1588" indent="-1588" algn="l" rtl="0" eaLnBrk="1" hangingPunct="1"/>
            <a:r>
              <a:rPr lang="en-US" altLang="ar-SA" sz="2400" dirty="0" smtClean="0"/>
              <a:t>  Hence, by learning about for loops in Java, you can easily learn for loops in C or Python.</a:t>
            </a:r>
          </a:p>
          <a:p>
            <a:pPr marL="0" indent="0" algn="l" rtl="0" eaLnBrk="1" hangingPunct="1">
              <a:buNone/>
            </a:pPr>
            <a:endParaRPr lang="en-US" altLang="ar-SA" sz="2400" dirty="0" smtClean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0" rIns="92075" bIns="0" anchor="b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1" eaLnBrk="1" hangingPunct="1"/>
            <a:fld id="{3683520F-364E-4047-9755-F501A7D215CB}" type="slidenum">
              <a:rPr lang="en-US" altLang="ar-SA" sz="1400">
                <a:latin typeface="Arial" panose="020B0604020202020204" pitchFamily="34" charset="0"/>
              </a:rPr>
              <a:pPr lvl="1" eaLnBrk="1" hangingPunct="1"/>
              <a:t>7</a:t>
            </a:fld>
            <a:endParaRPr lang="en-US" altLang="ar-SA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44302"/>
      </p:ext>
    </p:extLst>
  </p:cSld>
  <p:clrMapOvr>
    <a:masterClrMapping/>
  </p:clrMapOvr>
  <p:transition>
    <p:cover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mtClean="0">
                <a:ea typeface="ＭＳ Ｐゴシック" charset="-128"/>
              </a:rPr>
              <a:t>Introduction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pPr algn="l" rtl="0" eaLnBrk="1" hangingPunct="1">
              <a:lnSpc>
                <a:spcPct val="80000"/>
              </a:lnSpc>
            </a:pPr>
            <a:r>
              <a:rPr lang="en-US" altLang="ar-SA" sz="2400" dirty="0" smtClean="0"/>
              <a:t>The purpose of this course is to teach you about computing, but particularly, programming in Java (a powerful, widely-used programming language).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ar-SA" sz="2400" dirty="0" smtClean="0"/>
              <a:t>Why care about computers and programming?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ar-SA" sz="2000" dirty="0" smtClean="0"/>
              <a:t>Enabling technology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ar-SA" sz="2000" dirty="0" smtClean="0"/>
              <a:t>Growing field with great opportunity 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ar-SA" sz="2000" dirty="0" smtClean="0"/>
              <a:t>Creative outlet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0" rIns="92075" bIns="0" anchor="b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1" eaLnBrk="1" hangingPunct="1"/>
            <a:fld id="{8FB910CC-A193-4E44-A089-465B23F3ED03}" type="slidenum">
              <a:rPr lang="en-US" altLang="ar-SA" sz="1400">
                <a:latin typeface="Arial" panose="020B0604020202020204" pitchFamily="34" charset="0"/>
              </a:rPr>
              <a:pPr lvl="1" eaLnBrk="1" hangingPunct="1"/>
              <a:t>8</a:t>
            </a:fld>
            <a:endParaRPr lang="en-US" altLang="ar-SA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3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1" eaLnBrk="1" hangingPunct="1"/>
            <a:fld id="{5315EF57-0F3B-44F1-B3EC-8AFD9BD605F3}" type="slidenum">
              <a:rPr lang="en-US" altLang="ar-SA" sz="1400">
                <a:latin typeface="Arial" panose="020B0604020202020204" pitchFamily="34" charset="0"/>
              </a:rPr>
              <a:pPr lvl="1" eaLnBrk="1" hangingPunct="1"/>
              <a:t>9</a:t>
            </a:fld>
            <a:endParaRPr lang="en-US" altLang="ar-SA" sz="1400">
              <a:latin typeface="Arial" panose="020B0604020202020204" pitchFamily="34" charset="0"/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dirty="0" smtClean="0">
                <a:ea typeface="ＭＳ Ｐゴシック" charset="-128"/>
                <a:cs typeface="Times New Roman" charset="0"/>
              </a:rPr>
              <a:t>What Is a Computer?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l" rtl="0" eaLnBrk="1" hangingPunct="1">
              <a:lnSpc>
                <a:spcPct val="80000"/>
              </a:lnSpc>
            </a:pPr>
            <a:r>
              <a:rPr lang="en-US" altLang="ar-SA" sz="2800" smtClean="0"/>
              <a:t>Computer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ar-SA" sz="2400" smtClean="0"/>
              <a:t>Performs computations and makes logical decisions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ar-SA" sz="2400" smtClean="0"/>
              <a:t>Millions / billions times faster than human beings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ar-SA" sz="2800" smtClean="0"/>
              <a:t>Computer programs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ar-SA" sz="2400" smtClean="0"/>
              <a:t>Sets of instructions by which a computer processes data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ar-SA" sz="2800" smtClean="0"/>
              <a:t>Hardware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ar-SA" sz="2400" smtClean="0"/>
              <a:t>Physical devices of computer system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ar-SA" sz="2800" smtClean="0"/>
              <a:t>Software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ar-SA" sz="2400" smtClean="0"/>
              <a:t>Programs that run on computers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0" y="6553200"/>
            <a:ext cx="358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SA" sz="1400">
                <a:cs typeface="Times New Roman" panose="02020603050405020304" pitchFamily="18" charset="0"/>
                <a:sym typeface="Symbol" panose="05050102010706020507" pitchFamily="18" charset="2"/>
              </a:rPr>
              <a:t></a:t>
            </a:r>
            <a:r>
              <a:rPr lang="en-US" altLang="ar-SA" sz="1200">
                <a:cs typeface="Times New Roman" panose="02020603050405020304" pitchFamily="18" charset="0"/>
              </a:rPr>
              <a:t> 2003 Prentice Hall, Inc.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5275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60</TotalTime>
  <Words>706</Words>
  <Application>Microsoft Office PowerPoint</Application>
  <PresentationFormat>On-screen Show (4:3)</PresentationFormat>
  <Paragraphs>145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MS PGothic</vt:lpstr>
      <vt:lpstr>MS PGothic</vt:lpstr>
      <vt:lpstr>Arial</vt:lpstr>
      <vt:lpstr>Calibri</vt:lpstr>
      <vt:lpstr>Courier New</vt:lpstr>
      <vt:lpstr>Gill Sans MT</vt:lpstr>
      <vt:lpstr>Majalla UI</vt:lpstr>
      <vt:lpstr>Symbol</vt:lpstr>
      <vt:lpstr>Times New Roman</vt:lpstr>
      <vt:lpstr>Wingdings</vt:lpstr>
      <vt:lpstr>Wingdings 2</vt:lpstr>
      <vt:lpstr>Dividend</vt:lpstr>
      <vt:lpstr>Chapter 1</vt:lpstr>
      <vt:lpstr>Course Description</vt:lpstr>
      <vt:lpstr>What the class is really about</vt:lpstr>
      <vt:lpstr>1.  Learn the Basics of Java Programming</vt:lpstr>
      <vt:lpstr>For Example</vt:lpstr>
      <vt:lpstr>2.  Learn the Core Concepts of all Programming Languages</vt:lpstr>
      <vt:lpstr>An Example:  For Loops</vt:lpstr>
      <vt:lpstr>Introduction</vt:lpstr>
      <vt:lpstr>What Is a Computer?</vt:lpstr>
      <vt:lpstr>Computer Organization</vt:lpstr>
      <vt:lpstr>What Is a Computer?</vt:lpstr>
      <vt:lpstr>What is the information processing cycle?</vt:lpstr>
      <vt:lpstr>The Components of a Computer</vt:lpstr>
      <vt:lpstr>The Components of a Computer</vt:lpstr>
      <vt:lpstr>The Components of a Computer</vt:lpstr>
      <vt:lpstr> What is the magical inside the black box? </vt:lpstr>
      <vt:lpstr>The Components of a Computer</vt:lpstr>
      <vt:lpstr>The Components of a Computer</vt:lpstr>
      <vt:lpstr>Why Is a Computer So Powerful?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Aseel</dc:creator>
  <cp:lastModifiedBy>Aseel</cp:lastModifiedBy>
  <cp:revision>31</cp:revision>
  <dcterms:created xsi:type="dcterms:W3CDTF">2014-09-06T18:11:34Z</dcterms:created>
  <dcterms:modified xsi:type="dcterms:W3CDTF">2014-09-06T19:11:37Z</dcterms:modified>
</cp:coreProperties>
</file>