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90" r:id="rId2"/>
    <p:sldId id="453" r:id="rId3"/>
    <p:sldId id="437" r:id="rId4"/>
    <p:sldId id="469" r:id="rId5"/>
    <p:sldId id="490" r:id="rId6"/>
    <p:sldId id="468" r:id="rId7"/>
    <p:sldId id="470" r:id="rId8"/>
    <p:sldId id="471" r:id="rId9"/>
    <p:sldId id="491" r:id="rId10"/>
    <p:sldId id="472" r:id="rId11"/>
    <p:sldId id="473" r:id="rId12"/>
    <p:sldId id="474" r:id="rId13"/>
    <p:sldId id="475" r:id="rId14"/>
    <p:sldId id="477" r:id="rId15"/>
    <p:sldId id="482" r:id="rId16"/>
    <p:sldId id="478" r:id="rId17"/>
    <p:sldId id="479" r:id="rId18"/>
    <p:sldId id="488" r:id="rId19"/>
    <p:sldId id="489" r:id="rId20"/>
    <p:sldId id="486" r:id="rId21"/>
    <p:sldId id="481" r:id="rId22"/>
    <p:sldId id="483" r:id="rId23"/>
    <p:sldId id="484" r:id="rId24"/>
    <p:sldId id="480" r:id="rId25"/>
    <p:sldId id="485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C33"/>
    <a:srgbClr val="0000FF"/>
    <a:srgbClr val="FFFFCC"/>
    <a:srgbClr val="FFFF99"/>
    <a:srgbClr val="000000"/>
    <a:srgbClr val="BD5C11"/>
    <a:srgbClr val="19FF5D"/>
    <a:srgbClr val="006699"/>
    <a:srgbClr val="FF0600"/>
    <a:srgbClr val="FF7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80858" autoAdjust="0"/>
  </p:normalViewPr>
  <p:slideViewPr>
    <p:cSldViewPr>
      <p:cViewPr varScale="1">
        <p:scale>
          <a:sx n="59" d="100"/>
          <a:sy n="59" d="100"/>
        </p:scale>
        <p:origin x="8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75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798AE43-E0E4-4A9D-99DE-4BB4F3311F75}" type="datetimeFigureOut">
              <a:rPr lang="en-US"/>
              <a:pPr>
                <a:defRPr/>
              </a:pPr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ED45BCD-29DA-4A3C-816C-E3B5B7A30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65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93B07F8-B2D9-460B-B9DA-3A18EAEBA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1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6CC40-8E26-4032-9780-E76DABAC700B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5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MS PGothic" pitchFamily="34" charset="-128"/>
                <a:cs typeface="ＭＳ Ｐゴシック" pitchFamily="-105" charset="-128"/>
              </a:rPr>
              <a:t>num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MS PGothic" pitchFamily="34" charset="-128"/>
                <a:cs typeface="ＭＳ Ｐゴシック" pitchFamily="-105" charset="-128"/>
              </a:rPr>
              <a:t> 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05" charset="0"/>
                <a:ea typeface="MS PGothic" pitchFamily="34" charset="-128"/>
                <a:cs typeface="ＭＳ Ｐゴシック" pitchFamily="-105" charset="-128"/>
              </a:rPr>
              <a:t>xlsread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05" charset="0"/>
                <a:ea typeface="MS PGothic" pitchFamily="34" charset="-128"/>
                <a:cs typeface="ＭＳ Ｐゴシック" pitchFamily="-105" charset="-128"/>
              </a:rPr>
              <a:t>('????? ????? ????? ????????','k4:k52')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B07F8-B2D9-460B-B9DA-3A18EAEBAC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2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B07F8-B2D9-460B-B9DA-3A18EAEBAC5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6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EBA4-E1D6-493B-8C24-725CEE329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C5D3-685C-4C37-8208-4F070A074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918B-1842-420E-B60C-86F94D40C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19DC-32CF-492D-8FF6-B8849720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1482-95F5-4430-8D1F-0168C65C8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0408-EA6E-4C97-A59C-46FD44D87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3C38-3C11-4546-8CFE-72F67D399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F176-4FE3-4EBB-8EB3-911731425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7B74-99D8-4E1C-9AD0-62EBBCCB2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F32C-C802-4638-B7AC-AFA50A44D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32A1-7769-4B8E-945A-CF2203313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741A-7587-456A-900D-294BA1B99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0EFC-580D-43EE-BE4B-17B4B7C00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14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D77CD33-EA51-404C-91B7-BE3A5FFBF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5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0" r:id="rId2"/>
    <p:sldLayoutId id="2147484031" r:id="rId3"/>
    <p:sldLayoutId id="214748404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42" r:id="rId10"/>
    <p:sldLayoutId id="2147484037" r:id="rId11"/>
    <p:sldLayoutId id="2147484038" r:id="rId12"/>
    <p:sldLayoutId id="214748403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8077200" cy="3352800"/>
          </a:xfrm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u="sng" dirty="0">
                <a:solidFill>
                  <a:schemeClr val="tx1"/>
                </a:solidFill>
                <a:ea typeface="ＭＳ Ｐゴシック" charset="-128"/>
              </a:rPr>
              <a:t>CHAPTER-9</a:t>
            </a:r>
            <a:br>
              <a:rPr lang="en-US" sz="6000" u="sng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6000" u="sng" dirty="0">
                <a:solidFill>
                  <a:schemeClr val="tx1"/>
                </a:solidFill>
                <a:ea typeface="ＭＳ Ｐゴシック" charset="-128"/>
              </a:rPr>
              <a:t>Repetition Structures</a:t>
            </a:r>
            <a:endParaRPr lang="en-US" sz="5400" dirty="0">
              <a:solidFill>
                <a:srgbClr val="FFFF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3393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NewBaskervilleStd-Bold"/>
              </a:rPr>
              <a:t>9.2 WHILE LOOPS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781135"/>
            <a:ext cx="5410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While loops are similar to for loops. While loops continue until some criterion is met. </a:t>
            </a:r>
          </a:p>
          <a:p>
            <a:endParaRPr lang="en-US" dirty="0"/>
          </a:p>
          <a:p>
            <a:r>
              <a:rPr lang="en-US" dirty="0"/>
              <a:t>A counter, k, is </a:t>
            </a:r>
            <a:r>
              <a:rPr lang="en-US" b="1" u="sng" dirty="0"/>
              <a:t>initialized</a:t>
            </a:r>
          </a:p>
          <a:p>
            <a:r>
              <a:rPr lang="en-US" b="1" u="sng" dirty="0"/>
              <a:t>Comparison</a:t>
            </a:r>
            <a:r>
              <a:rPr lang="en-US" dirty="0"/>
              <a:t>: k less than 3</a:t>
            </a:r>
          </a:p>
          <a:p>
            <a:r>
              <a:rPr lang="en-US" dirty="0"/>
              <a:t>k is </a:t>
            </a:r>
            <a:r>
              <a:rPr lang="en-US" b="1" u="sng" dirty="0"/>
              <a:t>incremented</a:t>
            </a:r>
            <a:r>
              <a:rPr lang="en-US" dirty="0"/>
              <a:t> by 1 in every cycle (k = k+1)</a:t>
            </a:r>
          </a:p>
          <a:p>
            <a:r>
              <a:rPr lang="en-US" dirty="0">
                <a:solidFill>
                  <a:srgbClr val="C00000"/>
                </a:solidFill>
              </a:rPr>
              <a:t>Loop is repeated three times, giving </a:t>
            </a:r>
          </a:p>
          <a:p>
            <a:r>
              <a:rPr lang="en-US" dirty="0">
                <a:solidFill>
                  <a:srgbClr val="C00000"/>
                </a:solidFill>
              </a:rPr>
              <a:t>k = 1, k = 2, k = 3 so long the comparison is true</a:t>
            </a:r>
          </a:p>
          <a:p>
            <a:r>
              <a:rPr lang="en-US" dirty="0"/>
              <a:t>Notice that when k=3 the criterion in the while statement k &lt; 3 is false</a:t>
            </a:r>
          </a:p>
        </p:txBody>
      </p:sp>
      <p:sp>
        <p:nvSpPr>
          <p:cNvPr id="5" name="Rectangle 4"/>
          <p:cNvSpPr/>
          <p:nvPr/>
        </p:nvSpPr>
        <p:spPr>
          <a:xfrm>
            <a:off x="5810250" y="639441"/>
            <a:ext cx="3124200" cy="92333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while </a:t>
            </a:r>
            <a:r>
              <a:rPr lang="en-US" b="1" dirty="0">
                <a:solidFill>
                  <a:srgbClr val="0000FF"/>
                </a:solidFill>
              </a:rPr>
              <a:t>criterion </a:t>
            </a:r>
          </a:p>
          <a:p>
            <a:r>
              <a:rPr lang="en-US" b="1" dirty="0">
                <a:solidFill>
                  <a:srgbClr val="0000FF"/>
                </a:solidFill>
              </a:rPr>
              <a:t>commands to be executed </a:t>
            </a:r>
          </a:p>
          <a:p>
            <a:r>
              <a:rPr lang="en-US" b="1" dirty="0">
                <a:solidFill>
                  <a:srgbClr val="C00000"/>
                </a:solidFill>
              </a:rPr>
              <a:t>end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7870" y="1676400"/>
            <a:ext cx="3108960" cy="1200329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k = 0; </a:t>
            </a:r>
          </a:p>
          <a:p>
            <a:r>
              <a:rPr lang="en-US" b="1" dirty="0">
                <a:solidFill>
                  <a:srgbClr val="0000FF"/>
                </a:solidFill>
              </a:rPr>
              <a:t>while k&lt;3</a:t>
            </a:r>
          </a:p>
          <a:p>
            <a:r>
              <a:rPr lang="en-US" b="1" dirty="0">
                <a:solidFill>
                  <a:srgbClr val="0000FF"/>
                </a:solidFill>
              </a:rPr>
              <a:t>k = k+1 </a:t>
            </a:r>
          </a:p>
          <a:p>
            <a:r>
              <a:rPr lang="en-US" b="1" dirty="0">
                <a:solidFill>
                  <a:srgbClr val="0000FF"/>
                </a:solidFill>
              </a:rPr>
              <a:t>end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6435" y="2966823"/>
            <a:ext cx="1573530" cy="1754326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nn-NO" dirty="0"/>
              <a:t>k = </a:t>
            </a:r>
          </a:p>
          <a:p>
            <a:r>
              <a:rPr lang="nn-NO" dirty="0"/>
              <a:t>	1 </a:t>
            </a:r>
          </a:p>
          <a:p>
            <a:r>
              <a:rPr lang="nn-NO" dirty="0"/>
              <a:t>k = </a:t>
            </a:r>
          </a:p>
          <a:p>
            <a:r>
              <a:rPr lang="nn-NO" dirty="0"/>
              <a:t>	2 </a:t>
            </a:r>
          </a:p>
          <a:p>
            <a:r>
              <a:rPr lang="nn-NO" dirty="0"/>
              <a:t>k = </a:t>
            </a:r>
          </a:p>
          <a:p>
            <a:r>
              <a:rPr lang="nn-NO" dirty="0"/>
              <a:t>	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02630" y="189892"/>
            <a:ext cx="312420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While loop format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4336" y="3403295"/>
            <a:ext cx="4644031" cy="3293892"/>
            <a:chOff x="-1393735" y="3520490"/>
            <a:chExt cx="4644031" cy="3293892"/>
          </a:xfrm>
        </p:grpSpPr>
        <p:sp>
          <p:nvSpPr>
            <p:cNvPr id="9" name="Rectangle 8"/>
            <p:cNvSpPr/>
            <p:nvPr/>
          </p:nvSpPr>
          <p:spPr>
            <a:xfrm>
              <a:off x="1632535" y="3520490"/>
              <a:ext cx="1617761" cy="1477328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k = 0;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while k&lt;3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k = k+1;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a(k) = 5^k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end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1393735" y="3961181"/>
              <a:ext cx="3897180" cy="2853201"/>
              <a:chOff x="-1699360" y="2429551"/>
              <a:chExt cx="3897180" cy="285320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-1289618" y="2429551"/>
                <a:ext cx="1614900" cy="923330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>
                    <a:solidFill>
                      <a:srgbClr val="0000FF"/>
                    </a:solidFill>
                    <a:latin typeface="NewBaskervilleStd-Roman"/>
                  </a:rPr>
                  <a:t>for k = 1:3 </a:t>
                </a:r>
              </a:p>
              <a:p>
                <a:pPr algn="just"/>
                <a:r>
                  <a:rPr lang="en-US" b="1" dirty="0">
                    <a:solidFill>
                      <a:srgbClr val="0000FF"/>
                    </a:solidFill>
                    <a:latin typeface="NewBaskervilleStd-Roman"/>
                  </a:rPr>
                  <a:t>a</a:t>
                </a:r>
                <a:r>
                  <a:rPr lang="en-US" b="1" dirty="0" smtClean="0">
                    <a:solidFill>
                      <a:srgbClr val="0000FF"/>
                    </a:solidFill>
                    <a:latin typeface="NewBaskervilleStd-Roman"/>
                  </a:rPr>
                  <a:t> (k) </a:t>
                </a:r>
                <a:r>
                  <a:rPr lang="en-US" b="1" dirty="0">
                    <a:solidFill>
                      <a:srgbClr val="0000FF"/>
                    </a:solidFill>
                    <a:latin typeface="NewBaskervilleStd-Roman"/>
                  </a:rPr>
                  <a:t>= 5^k </a:t>
                </a:r>
              </a:p>
              <a:p>
                <a:pPr algn="just"/>
                <a:r>
                  <a:rPr lang="en-US" b="1" dirty="0">
                    <a:solidFill>
                      <a:srgbClr val="0000FF"/>
                    </a:solidFill>
                    <a:latin typeface="NewBaskervilleStd-Roman"/>
                  </a:rPr>
                  <a:t>end</a:t>
                </a:r>
              </a:p>
            </p:txBody>
          </p:sp>
          <p:sp>
            <p:nvSpPr>
              <p:cNvPr id="13" name="Curved Right Arrow 12"/>
              <p:cNvSpPr/>
              <p:nvPr/>
            </p:nvSpPr>
            <p:spPr>
              <a:xfrm>
                <a:off x="-1699360" y="3126350"/>
                <a:ext cx="381000" cy="1452537"/>
              </a:xfrm>
              <a:prstGeom prst="curved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-1170956" y="3528426"/>
                <a:ext cx="3368776" cy="175432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b="1" dirty="0">
                    <a:latin typeface="NewBaskervilleStd-Roman"/>
                  </a:rPr>
                  <a:t>a = </a:t>
                </a:r>
              </a:p>
              <a:p>
                <a:pPr algn="just"/>
                <a:r>
                  <a:rPr lang="pt-BR" b="1" dirty="0">
                    <a:latin typeface="NewBaskervilleStd-Roman"/>
                  </a:rPr>
                  <a:t>	5 </a:t>
                </a:r>
              </a:p>
              <a:p>
                <a:pPr algn="just"/>
                <a:r>
                  <a:rPr lang="pt-BR" b="1" dirty="0">
                    <a:latin typeface="NewBaskervilleStd-Roman"/>
                  </a:rPr>
                  <a:t>a = </a:t>
                </a:r>
              </a:p>
              <a:p>
                <a:pPr algn="just"/>
                <a:r>
                  <a:rPr lang="pt-BR" b="1" dirty="0">
                    <a:latin typeface="NewBaskervilleStd-Roman"/>
                  </a:rPr>
                  <a:t>	5	25 </a:t>
                </a:r>
              </a:p>
              <a:p>
                <a:pPr algn="just"/>
                <a:r>
                  <a:rPr lang="pt-BR" b="1" dirty="0">
                    <a:latin typeface="NewBaskervilleStd-Roman"/>
                  </a:rPr>
                  <a:t>a = </a:t>
                </a:r>
              </a:p>
              <a:p>
                <a:pPr algn="just"/>
                <a:r>
                  <a:rPr lang="pt-BR" b="1" dirty="0">
                    <a:latin typeface="NewBaskervilleStd-Roman"/>
                  </a:rPr>
                  <a:t>	5	25	125</a:t>
                </a:r>
              </a:p>
            </p:txBody>
          </p:sp>
          <p:sp>
            <p:nvSpPr>
              <p:cNvPr id="15" name="Curved Right Arrow 14"/>
              <p:cNvSpPr/>
              <p:nvPr/>
            </p:nvSpPr>
            <p:spPr>
              <a:xfrm rot="1102596">
                <a:off x="847035" y="2875086"/>
                <a:ext cx="375246" cy="630321"/>
              </a:xfrm>
              <a:prstGeom prst="curved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4844946" y="3570507"/>
            <a:ext cx="170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as an index number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191000" y="3886200"/>
            <a:ext cx="612685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01739" y="5077939"/>
            <a:ext cx="170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or = while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0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9150" y="457200"/>
            <a:ext cx="2485092" cy="3808512"/>
            <a:chOff x="1257289" y="3750342"/>
            <a:chExt cx="1557858" cy="3808512"/>
          </a:xfrm>
        </p:grpSpPr>
        <p:sp>
          <p:nvSpPr>
            <p:cNvPr id="3" name="Rectangle 2"/>
            <p:cNvSpPr/>
            <p:nvPr/>
          </p:nvSpPr>
          <p:spPr>
            <a:xfrm>
              <a:off x="1639789" y="3750342"/>
              <a:ext cx="1175358" cy="1200329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k = 0;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while (a&lt;10)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a = a+3;</a:t>
              </a:r>
            </a:p>
            <a:p>
              <a:r>
                <a:rPr lang="en-US" b="1" dirty="0">
                  <a:solidFill>
                    <a:srgbClr val="0000FF"/>
                  </a:solidFill>
                </a:rPr>
                <a:t>end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57289" y="4614196"/>
              <a:ext cx="1510089" cy="2944658"/>
              <a:chOff x="951664" y="3082566"/>
              <a:chExt cx="1510089" cy="294465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332664" y="3718900"/>
                <a:ext cx="1129089" cy="23083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b="1" dirty="0">
                    <a:latin typeface="NewBaskervilleStd-Roman"/>
                  </a:rPr>
                  <a:t>a = </a:t>
                </a:r>
              </a:p>
              <a:p>
                <a:pPr algn="just"/>
                <a:r>
                  <a:rPr lang="pt-BR" b="1" dirty="0">
                    <a:latin typeface="NewBaskervilleStd-Roman"/>
                  </a:rPr>
                  <a:t>	3 </a:t>
                </a:r>
              </a:p>
              <a:p>
                <a:pPr algn="just"/>
                <a:r>
                  <a:rPr lang="pt-BR" b="1" dirty="0">
                    <a:latin typeface="NewBaskervilleStd-Roman"/>
                  </a:rPr>
                  <a:t>a = </a:t>
                </a:r>
              </a:p>
              <a:p>
                <a:pPr algn="just"/>
                <a:r>
                  <a:rPr lang="pt-BR" b="1" dirty="0">
                    <a:latin typeface="NewBaskervilleStd-Roman"/>
                  </a:rPr>
                  <a:t>	6</a:t>
                </a:r>
              </a:p>
              <a:p>
                <a:pPr algn="just"/>
                <a:r>
                  <a:rPr lang="pt-BR" b="1" dirty="0">
                    <a:latin typeface="NewBaskervilleStd-Roman"/>
                  </a:rPr>
                  <a:t>a = </a:t>
                </a:r>
              </a:p>
              <a:p>
                <a:pPr algn="just"/>
                <a:r>
                  <a:rPr lang="pt-BR" b="1" dirty="0">
                    <a:latin typeface="NewBaskervilleStd-Roman"/>
                  </a:rPr>
                  <a:t>	9</a:t>
                </a:r>
              </a:p>
              <a:p>
                <a:pPr algn="just"/>
                <a:r>
                  <a:rPr lang="pt-BR" b="1" dirty="0">
                    <a:latin typeface="NewBaskervilleStd-Roman"/>
                  </a:rPr>
                  <a:t>a =</a:t>
                </a:r>
              </a:p>
              <a:p>
                <a:pPr algn="just"/>
                <a:r>
                  <a:rPr lang="pt-BR" b="1" dirty="0">
                    <a:latin typeface="NewBaskervilleStd-Roman"/>
                  </a:rPr>
                  <a:t>	12</a:t>
                </a:r>
              </a:p>
            </p:txBody>
          </p:sp>
          <p:sp>
            <p:nvSpPr>
              <p:cNvPr id="9" name="Curved Right Arrow 8"/>
              <p:cNvSpPr/>
              <p:nvPr/>
            </p:nvSpPr>
            <p:spPr>
              <a:xfrm>
                <a:off x="951664" y="3082566"/>
                <a:ext cx="381000" cy="1452537"/>
              </a:xfrm>
              <a:prstGeom prst="curved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895600" y="876375"/>
            <a:ext cx="5840917" cy="2933626"/>
            <a:chOff x="-695319" y="3750342"/>
            <a:chExt cx="3952869" cy="3139321"/>
          </a:xfrm>
        </p:grpSpPr>
        <p:sp>
          <p:nvSpPr>
            <p:cNvPr id="11" name="Rectangle 10"/>
            <p:cNvSpPr/>
            <p:nvPr/>
          </p:nvSpPr>
          <p:spPr>
            <a:xfrm>
              <a:off x="1407522" y="3750342"/>
              <a:ext cx="1850028" cy="3139321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scores = [76,45,98,97]; count = 0; </a:t>
              </a:r>
            </a:p>
            <a:p>
              <a:r>
                <a:rPr lang="en-US" dirty="0">
                  <a:solidFill>
                    <a:srgbClr val="0000FF"/>
                  </a:solidFill>
                </a:rPr>
                <a:t>k = 0; </a:t>
              </a:r>
            </a:p>
            <a:p>
              <a:r>
                <a:rPr lang="en-US" b="1" dirty="0"/>
                <a:t>while k&lt; length(scores) </a:t>
              </a:r>
            </a:p>
            <a:p>
              <a:r>
                <a:rPr lang="en-US" b="1" dirty="0"/>
                <a:t>   k = k+1; 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   </a:t>
              </a:r>
              <a:r>
                <a:rPr lang="en-US" b="1" dirty="0">
                  <a:solidFill>
                    <a:srgbClr val="C00000"/>
                  </a:solidFill>
                </a:rPr>
                <a:t>if scores(k)&gt;90</a:t>
              </a:r>
            </a:p>
            <a:p>
              <a:r>
                <a:rPr lang="en-US" b="1" dirty="0">
                  <a:solidFill>
                    <a:srgbClr val="C00000"/>
                  </a:solidFill>
                </a:rPr>
                <a:t>      count = count + 1; </a:t>
              </a:r>
            </a:p>
            <a:p>
              <a:r>
                <a:rPr lang="en-US" b="1" dirty="0">
                  <a:solidFill>
                    <a:srgbClr val="C00000"/>
                  </a:solidFill>
                </a:rPr>
                <a:t>   end</a:t>
              </a:r>
            </a:p>
            <a:p>
              <a:r>
                <a:rPr lang="en-US" b="1" dirty="0"/>
                <a:t>end </a:t>
              </a:r>
            </a:p>
            <a:p>
              <a:r>
                <a:rPr lang="en-US" dirty="0" err="1">
                  <a:solidFill>
                    <a:srgbClr val="0000FF"/>
                  </a:solidFill>
                </a:rPr>
                <a:t>disp</a:t>
              </a:r>
              <a:r>
                <a:rPr lang="en-US" dirty="0">
                  <a:solidFill>
                    <a:srgbClr val="0000FF"/>
                  </a:solidFill>
                </a:rPr>
                <a:t>(count)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695319" y="3759420"/>
              <a:ext cx="2062749" cy="247017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dirty="0">
                  <a:solidFill>
                    <a:srgbClr val="0000FF"/>
                  </a:solidFill>
                  <a:latin typeface="NewBaskervilleStd-Roman"/>
                </a:rPr>
                <a:t>scores = [76,45,98,97]; </a:t>
              </a:r>
            </a:p>
            <a:p>
              <a:pPr algn="just"/>
              <a:r>
                <a:rPr lang="en-US" dirty="0">
                  <a:solidFill>
                    <a:srgbClr val="0000FF"/>
                  </a:solidFill>
                  <a:latin typeface="NewBaskervilleStd-Roman"/>
                </a:rPr>
                <a:t>count = 0; </a:t>
              </a:r>
            </a:p>
            <a:p>
              <a:pPr algn="just"/>
              <a:r>
                <a:rPr lang="en-US" b="1" dirty="0">
                  <a:latin typeface="NewBaskervilleStd-Roman"/>
                </a:rPr>
                <a:t>for k=1:length(scores) </a:t>
              </a:r>
            </a:p>
            <a:p>
              <a:pPr algn="just"/>
              <a:r>
                <a:rPr lang="en-US" dirty="0">
                  <a:solidFill>
                    <a:srgbClr val="0000FF"/>
                  </a:solidFill>
                  <a:latin typeface="NewBaskervilleStd-Roman"/>
                </a:rPr>
                <a:t>   </a:t>
              </a:r>
              <a:r>
                <a:rPr lang="en-US" b="1" dirty="0">
                  <a:solidFill>
                    <a:srgbClr val="C00000"/>
                  </a:solidFill>
                  <a:latin typeface="NewBaskervilleStd-Roman"/>
                </a:rPr>
                <a:t>if scores(k)&gt;90 </a:t>
              </a:r>
            </a:p>
            <a:p>
              <a:pPr algn="just"/>
              <a:r>
                <a:rPr lang="en-US" b="1" dirty="0">
                  <a:solidFill>
                    <a:srgbClr val="C00000"/>
                  </a:solidFill>
                  <a:latin typeface="NewBaskervilleStd-Roman"/>
                </a:rPr>
                <a:t>      count = count + 1; </a:t>
              </a:r>
            </a:p>
            <a:p>
              <a:pPr algn="just"/>
              <a:r>
                <a:rPr lang="en-US" b="1" dirty="0">
                  <a:solidFill>
                    <a:srgbClr val="C00000"/>
                  </a:solidFill>
                  <a:latin typeface="NewBaskervilleStd-Roman"/>
                </a:rPr>
                <a:t>   end </a:t>
              </a:r>
            </a:p>
            <a:p>
              <a:pPr algn="just"/>
              <a:r>
                <a:rPr lang="en-US" b="1" dirty="0">
                  <a:latin typeface="NewBaskervilleStd-Roman"/>
                </a:rPr>
                <a:t>end</a:t>
              </a:r>
              <a:r>
                <a:rPr lang="en-US" dirty="0">
                  <a:solidFill>
                    <a:srgbClr val="0000FF"/>
                  </a:solidFill>
                  <a:latin typeface="NewBaskervilleStd-Roman"/>
                </a:rPr>
                <a:t> </a:t>
              </a:r>
            </a:p>
            <a:p>
              <a:pPr algn="just"/>
              <a:r>
                <a:rPr lang="en-US" dirty="0" err="1">
                  <a:solidFill>
                    <a:srgbClr val="0000FF"/>
                  </a:solidFill>
                  <a:latin typeface="NewBaskervilleStd-Roman"/>
                </a:rPr>
                <a:t>disp</a:t>
              </a:r>
              <a:r>
                <a:rPr lang="en-US" dirty="0">
                  <a:solidFill>
                    <a:srgbClr val="0000FF"/>
                  </a:solidFill>
                  <a:latin typeface="NewBaskervilleStd-Roman"/>
                </a:rPr>
                <a:t>(count)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895600" y="134034"/>
            <a:ext cx="58674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NewBaskervilleStd-Roman"/>
              </a:rPr>
              <a:t>How many students have scores more than 90</a:t>
            </a:r>
          </a:p>
          <a:p>
            <a:pPr algn="just"/>
            <a:r>
              <a:rPr lang="en-US" b="1" dirty="0">
                <a:latin typeface="NewBaskervilleStd-Roman"/>
              </a:rPr>
              <a:t>for loop</a:t>
            </a:r>
            <a:r>
              <a:rPr lang="en-US" dirty="0">
                <a:latin typeface="NewBaskervilleStd-Roman"/>
              </a:rPr>
              <a:t>	</a:t>
            </a:r>
            <a:r>
              <a:rPr lang="en-US" b="1" dirty="0">
                <a:latin typeface="NewBaskervilleStd-Roman"/>
              </a:rPr>
              <a:t>approach</a:t>
            </a:r>
            <a:r>
              <a:rPr lang="en-US" dirty="0">
                <a:latin typeface="NewBaskervilleStd-Roman"/>
              </a:rPr>
              <a:t>	   </a:t>
            </a:r>
            <a:r>
              <a:rPr lang="en-US" b="1" dirty="0">
                <a:latin typeface="NewBaskervilleStd-Roman"/>
              </a:rPr>
              <a:t>while loop approach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11382" y="4495800"/>
            <a:ext cx="5846818" cy="20313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x = input('Enter a positive value of x') </a:t>
            </a:r>
          </a:p>
          <a:p>
            <a:r>
              <a:rPr lang="en-US" b="1" dirty="0">
                <a:solidFill>
                  <a:srgbClr val="C00000"/>
                </a:solidFill>
              </a:rPr>
              <a:t>while (x&lt;=0) </a:t>
            </a:r>
          </a:p>
          <a:p>
            <a:r>
              <a:rPr lang="en-US" b="1" dirty="0">
                <a:solidFill>
                  <a:srgbClr val="C00000"/>
                </a:solidFill>
              </a:rPr>
              <a:t>   </a:t>
            </a:r>
            <a:r>
              <a:rPr lang="en-US" b="1" dirty="0" err="1">
                <a:solidFill>
                  <a:srgbClr val="C00000"/>
                </a:solidFill>
              </a:rPr>
              <a:t>disp</a:t>
            </a:r>
            <a:r>
              <a:rPr lang="en-US" b="1" dirty="0">
                <a:solidFill>
                  <a:srgbClr val="C00000"/>
                </a:solidFill>
              </a:rPr>
              <a:t>('log(x) is not defined for negative numbers') </a:t>
            </a:r>
          </a:p>
          <a:p>
            <a:r>
              <a:rPr lang="en-US" b="1" dirty="0">
                <a:solidFill>
                  <a:srgbClr val="C00000"/>
                </a:solidFill>
              </a:rPr>
              <a:t>   x = input('Enter a positive value of x') </a:t>
            </a:r>
          </a:p>
          <a:p>
            <a:r>
              <a:rPr lang="en-US" b="1" dirty="0">
                <a:solidFill>
                  <a:srgbClr val="C00000"/>
                </a:solidFill>
              </a:rPr>
              <a:t>end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y = log10(x); </a:t>
            </a:r>
          </a:p>
          <a:p>
            <a:r>
              <a:rPr lang="en-US" dirty="0" err="1">
                <a:solidFill>
                  <a:srgbClr val="0000FF"/>
                </a:solidFill>
              </a:rPr>
              <a:t>fprintf</a:t>
            </a:r>
            <a:r>
              <a:rPr lang="en-US" dirty="0">
                <a:solidFill>
                  <a:srgbClr val="0000FF"/>
                </a:solidFill>
              </a:rPr>
              <a:t>('The log base 10 of %4.2f is %5.2f \n',</a:t>
            </a:r>
            <a:r>
              <a:rPr lang="en-US" dirty="0" err="1">
                <a:solidFill>
                  <a:srgbClr val="0000FF"/>
                </a:solidFill>
              </a:rPr>
              <a:t>x,y</a:t>
            </a:r>
            <a:r>
              <a:rPr lang="en-US" dirty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4989" y="3968234"/>
            <a:ext cx="32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 terminate the code : </a:t>
            </a:r>
            <a:r>
              <a:rPr lang="en-US" dirty="0" err="1" smtClean="0">
                <a:solidFill>
                  <a:srgbClr val="FF0000"/>
                </a:solidFill>
              </a:rPr>
              <a:t>Ctrl+c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4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09fig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54" b="3284"/>
          <a:stretch/>
        </p:blipFill>
        <p:spPr bwMode="auto">
          <a:xfrm>
            <a:off x="4648200" y="937260"/>
            <a:ext cx="2813050" cy="50482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h09fig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" t="-2555" r="20888" b="2555"/>
          <a:stretch/>
        </p:blipFill>
        <p:spPr bwMode="auto">
          <a:xfrm>
            <a:off x="1066800" y="937260"/>
            <a:ext cx="2890837" cy="52197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334000" y="1447800"/>
            <a:ext cx="990600" cy="609600"/>
          </a:xfrm>
          <a:prstGeom prst="ellipse">
            <a:avLst/>
          </a:prstGeom>
          <a:noFill/>
          <a:ln>
            <a:solidFill>
              <a:srgbClr val="FF0C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2209800"/>
            <a:ext cx="990600" cy="609600"/>
          </a:xfrm>
          <a:prstGeom prst="ellipse">
            <a:avLst/>
          </a:prstGeom>
          <a:noFill/>
          <a:ln>
            <a:solidFill>
              <a:srgbClr val="FF0C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24400" y="3429000"/>
            <a:ext cx="990600" cy="228600"/>
          </a:xfrm>
          <a:prstGeom prst="ellipse">
            <a:avLst/>
          </a:prstGeom>
          <a:noFill/>
          <a:ln>
            <a:solidFill>
              <a:srgbClr val="FF0C3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572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 smtClean="0">
                <a:solidFill>
                  <a:srgbClr val="FF0000"/>
                </a:solidFill>
              </a:rPr>
              <a:t>function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9172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loop function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09fig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1" b="3284"/>
          <a:stretch/>
        </p:blipFill>
        <p:spPr bwMode="auto">
          <a:xfrm>
            <a:off x="76200" y="454182"/>
            <a:ext cx="298767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h09fig0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4"/>
          <a:stretch/>
        </p:blipFill>
        <p:spPr bwMode="auto">
          <a:xfrm>
            <a:off x="3063875" y="533400"/>
            <a:ext cx="39179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38731" y="2991838"/>
            <a:ext cx="3092450" cy="3416320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CourierStd-Bold"/>
              </a:rPr>
              <a:t>function output = </a:t>
            </a:r>
            <a:r>
              <a:rPr lang="en-US" sz="1200" dirty="0" err="1">
                <a:solidFill>
                  <a:srgbClr val="0000FF"/>
                </a:solidFill>
                <a:latin typeface="CourierStd-Bold"/>
              </a:rPr>
              <a:t>fact2</a:t>
            </a:r>
            <a:r>
              <a:rPr lang="en-US" sz="1200" dirty="0">
                <a:solidFill>
                  <a:srgbClr val="0000FF"/>
                </a:solidFill>
                <a:latin typeface="CourierStd-Bold"/>
              </a:rPr>
              <a:t>(x)</a:t>
            </a:r>
          </a:p>
          <a:p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ourierStd-Bold"/>
              </a:rPr>
              <a:t>% It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Std-Bold"/>
              </a:rPr>
              <a:t>uses a while loop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CourierStd-Bold"/>
              </a:rPr>
              <a:t>to find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Std-Bold"/>
              </a:rPr>
              <a:t>x!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Std-Bold"/>
              </a:rPr>
              <a:t>%The input must be a positive integer</a:t>
            </a:r>
          </a:p>
          <a:p>
            <a:r>
              <a:rPr lang="en-US" sz="1200" dirty="0">
                <a:latin typeface="CourierStd-Bold"/>
              </a:rPr>
              <a:t>if(length(x)&gt;1 | x&lt;0)</a:t>
            </a:r>
          </a:p>
          <a:p>
            <a:r>
              <a:rPr lang="en-US" sz="1200" dirty="0" err="1">
                <a:latin typeface="CourierStd-Bold"/>
              </a:rPr>
              <a:t>disp</a:t>
            </a:r>
            <a:r>
              <a:rPr lang="en-US" sz="1200" dirty="0">
                <a:latin typeface="CourierStd-Bold"/>
              </a:rPr>
              <a:t>('The input must be </a:t>
            </a:r>
            <a:r>
              <a:rPr lang="en-US" sz="1200" dirty="0" smtClean="0">
                <a:latin typeface="CourierStd-Bold"/>
              </a:rPr>
              <a:t>a positive </a:t>
            </a:r>
            <a:r>
              <a:rPr lang="en-US" sz="1200" dirty="0">
                <a:latin typeface="CourierStd-Bold"/>
              </a:rPr>
              <a:t>integer')</a:t>
            </a:r>
          </a:p>
          <a:p>
            <a:r>
              <a:rPr lang="en-US" sz="1200" dirty="0">
                <a:latin typeface="CourierStd-Bold"/>
              </a:rPr>
              <a:t>else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Std-Bold"/>
              </a:rPr>
              <a:t>%Initialize the running product</a:t>
            </a:r>
          </a:p>
          <a:p>
            <a:r>
              <a:rPr lang="en-US" sz="1200" dirty="0">
                <a:latin typeface="CourierStd-Bold"/>
              </a:rPr>
              <a:t>a = 1;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Std-Bold"/>
              </a:rPr>
              <a:t>%Initialize the counter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latin typeface="CourierStd-Bold"/>
              </a:rPr>
              <a:t>k = 1;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latin typeface="CourierStd-Bold"/>
              </a:rPr>
              <a:t>while k&lt;x</a:t>
            </a:r>
          </a:p>
          <a:p>
            <a:pPr lvl="1"/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Std-Bold"/>
              </a:rPr>
              <a:t>%Increment the counter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latin typeface="CourierStd-Bold"/>
              </a:rPr>
              <a:t>k = k + 1;</a:t>
            </a:r>
          </a:p>
          <a:p>
            <a:pPr lvl="1"/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urierStd-Bold"/>
              </a:rPr>
              <a:t>%Calculate the running product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latin typeface="CourierStd-Bold"/>
              </a:rPr>
              <a:t>a = a*k;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latin typeface="CourierStd-Bold"/>
              </a:rPr>
              <a:t>end</a:t>
            </a:r>
          </a:p>
          <a:p>
            <a:r>
              <a:rPr lang="en-US" sz="1200" dirty="0">
                <a:latin typeface="CourierStd-Bold"/>
              </a:rPr>
              <a:t>output = a;</a:t>
            </a:r>
          </a:p>
          <a:p>
            <a:r>
              <a:rPr lang="en-US" sz="1200" dirty="0">
                <a:latin typeface="CourierStd-Bold"/>
              </a:rPr>
              <a:t>end</a:t>
            </a:r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val="1267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034" y="83047"/>
            <a:ext cx="602665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FuturaStd-Book"/>
              </a:rPr>
              <a:t>THE ALTERNATING HARMONIC </a:t>
            </a:r>
            <a:r>
              <a:rPr lang="en-US" sz="2400" b="1" dirty="0" smtClean="0">
                <a:solidFill>
                  <a:srgbClr val="C00000"/>
                </a:solidFill>
                <a:latin typeface="FuturaStd-Book"/>
              </a:rPr>
              <a:t>SERIES</a:t>
            </a:r>
            <a:endParaRPr lang="ar-SA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034" y="714408"/>
                <a:ext cx="4606454" cy="83221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rgbClr val="000000"/>
                </a:solidFill>
              </a:ln>
            </p:spPr>
            <p:txBody>
              <a:bodyPr wrap="none" lIns="0" tIns="0" rIns="0" bIns="0" rtlCol="1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⋯⋯=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⁡(2)</m:t>
                      </m:r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34" y="714408"/>
                <a:ext cx="4606454" cy="8322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34" y="1729121"/>
            <a:ext cx="6315075" cy="3429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13" y="5340618"/>
            <a:ext cx="4600575" cy="91440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8" name="Picture 2" descr="Ch09fig08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10870" b="3284"/>
          <a:stretch/>
        </p:blipFill>
        <p:spPr bwMode="auto">
          <a:xfrm>
            <a:off x="6019800" y="469873"/>
            <a:ext cx="2971800" cy="6351024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8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119" y="228600"/>
            <a:ext cx="8991600" cy="618630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%% Calculating the Alternating Harmonic Series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clear,clc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 Define the first two elements in series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y(1)=1;         y(2)=-1/2;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%Calculate the first two cumulative sums</a:t>
            </a:r>
          </a:p>
          <a:p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total(1)=y(1);  total(2)=total(1) + y(2);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k=3;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(abs(total(k-1)-total(k-2))&gt;.001)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y(k)=(-1)^(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k+1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)/k;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total(k) = total(k-1) + y(k);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k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k+1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'Sequence converges when final element is equal to %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8.3f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\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n'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,y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(k-1))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'At which point value of the series is %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5.4f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 \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n'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,total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(k-1))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'This compares to value of the ln(2), %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5.4f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 \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n'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,log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(2))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'The sequence took %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3.0f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 terms to converge \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</a:rPr>
              <a:t>n'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,k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rgbClr val="228B22"/>
                </a:solidFill>
                <a:latin typeface="Courier New" panose="02070309020205020404" pitchFamily="49" charset="0"/>
              </a:rPr>
              <a:t>%% Plot the results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semilogx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(total)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'Value of the Alternating Harmonic Series'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'Number of terms'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</a:rPr>
              <a:t>'Sum of the terms'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16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40173" y="533400"/>
                <a:ext cx="4606454" cy="83221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28575">
                <a:solidFill>
                  <a:srgbClr val="000000"/>
                </a:solidFill>
              </a:ln>
            </p:spPr>
            <p:txBody>
              <a:bodyPr wrap="none" lIns="0" tIns="0" rIns="0" bIns="0" rtlCol="1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⋯⋯=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173" y="533400"/>
                <a:ext cx="4606454" cy="8322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5260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809" y="45275"/>
            <a:ext cx="454323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9.4 MIDPOINT BREAK LOOPS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62000"/>
            <a:ext cx="5943600" cy="255454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while(1</a:t>
            </a:r>
            <a:r>
              <a:rPr lang="en-US" sz="1600" dirty="0" smtClean="0">
                <a:solidFill>
                  <a:srgbClr val="0000FF"/>
                </a:solidFill>
              </a:rPr>
              <a:t>) </a:t>
            </a:r>
            <a:r>
              <a:rPr lang="en-US" sz="1600" dirty="0" smtClean="0">
                <a:solidFill>
                  <a:srgbClr val="00B050"/>
                </a:solidFill>
              </a:rPr>
              <a:t>%always pass with True &amp; inf. no of iterations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 smtClean="0">
                <a:solidFill>
                  <a:srgbClr val="0000FF"/>
                </a:solidFill>
              </a:rPr>
              <a:t>   </a:t>
            </a:r>
            <a:r>
              <a:rPr lang="en-US" sz="1600" dirty="0" err="1" smtClean="0">
                <a:solidFill>
                  <a:srgbClr val="0000FF"/>
                </a:solidFill>
              </a:rPr>
              <a:t>num_candy_bars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= input('Enter the number of candy bars '); 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C00000"/>
                </a:solidFill>
              </a:rPr>
              <a:t>  if </a:t>
            </a:r>
            <a:r>
              <a:rPr lang="en-US" sz="1600" dirty="0" err="1">
                <a:solidFill>
                  <a:srgbClr val="C00000"/>
                </a:solidFill>
              </a:rPr>
              <a:t>num_candy_bars</a:t>
            </a:r>
            <a:r>
              <a:rPr lang="en-US" sz="1600" dirty="0">
                <a:solidFill>
                  <a:srgbClr val="C00000"/>
                </a:solidFill>
              </a:rPr>
              <a:t>&lt;0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      </a:t>
            </a:r>
            <a:r>
              <a:rPr lang="en-US" sz="1600" dirty="0" err="1" smtClean="0">
                <a:solidFill>
                  <a:srgbClr val="C00000"/>
                </a:solidFill>
              </a:rPr>
              <a:t>disp</a:t>
            </a:r>
            <a:r>
              <a:rPr lang="en-US" sz="1600" dirty="0">
                <a:solidFill>
                  <a:srgbClr val="C00000"/>
                </a:solidFill>
              </a:rPr>
              <a:t>('Must be a positive number')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   else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      total </a:t>
            </a:r>
            <a:r>
              <a:rPr lang="en-US" sz="1600" dirty="0">
                <a:solidFill>
                  <a:srgbClr val="C00000"/>
                </a:solidFill>
              </a:rPr>
              <a:t>= </a:t>
            </a:r>
            <a:r>
              <a:rPr lang="en-US" sz="1600" dirty="0" err="1">
                <a:solidFill>
                  <a:srgbClr val="C00000"/>
                </a:solidFill>
              </a:rPr>
              <a:t>num_candy_bars</a:t>
            </a:r>
            <a:r>
              <a:rPr lang="en-US" sz="1600" dirty="0">
                <a:solidFill>
                  <a:srgbClr val="C00000"/>
                </a:solidFill>
              </a:rPr>
              <a:t> *.75;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      </a:t>
            </a:r>
            <a:r>
              <a:rPr lang="en-US" sz="1600" dirty="0" err="1" smtClean="0">
                <a:solidFill>
                  <a:srgbClr val="C00000"/>
                </a:solidFill>
              </a:rPr>
              <a:t>fprintf</a:t>
            </a:r>
            <a:r>
              <a:rPr lang="en-US" sz="1600" dirty="0">
                <a:solidFill>
                  <a:srgbClr val="C00000"/>
                </a:solidFill>
              </a:rPr>
              <a:t>('The total cost is %</a:t>
            </a:r>
            <a:r>
              <a:rPr lang="en-US" sz="1600" dirty="0" err="1">
                <a:solidFill>
                  <a:srgbClr val="C00000"/>
                </a:solidFill>
              </a:rPr>
              <a:t>5.2f</a:t>
            </a:r>
            <a:r>
              <a:rPr lang="en-US" sz="1600" dirty="0">
                <a:solidFill>
                  <a:srgbClr val="C00000"/>
                </a:solidFill>
              </a:rPr>
              <a:t> dollars \</a:t>
            </a:r>
            <a:r>
              <a:rPr lang="en-US" sz="1600" dirty="0" err="1">
                <a:solidFill>
                  <a:srgbClr val="C00000"/>
                </a:solidFill>
              </a:rPr>
              <a:t>n',total</a:t>
            </a:r>
            <a:r>
              <a:rPr lang="en-US" sz="1600" dirty="0">
                <a:solidFill>
                  <a:srgbClr val="C00000"/>
                </a:solidFill>
              </a:rPr>
              <a:t>)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      break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C00000"/>
                </a:solidFill>
              </a:rPr>
              <a:t>   end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end</a:t>
            </a:r>
            <a:endParaRPr lang="ar-SA" sz="16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1426905"/>
            <a:ext cx="3581400" cy="1077218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Enter the number of candy bars -3</a:t>
            </a:r>
          </a:p>
          <a:p>
            <a:r>
              <a:rPr lang="en-US" sz="1600" dirty="0"/>
              <a:t>Must be a positive number</a:t>
            </a:r>
          </a:p>
          <a:p>
            <a:r>
              <a:rPr lang="en-US" sz="1600" dirty="0"/>
              <a:t>Enter the number of candy bars 5</a:t>
            </a:r>
          </a:p>
          <a:p>
            <a:r>
              <a:rPr lang="en-US" sz="1600" dirty="0"/>
              <a:t>The total cost is 3.75 dollars</a:t>
            </a:r>
            <a:endParaRPr lang="ar-SA" sz="1600" dirty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7895" y="4244881"/>
            <a:ext cx="8836105" cy="2554545"/>
            <a:chOff x="231695" y="3571605"/>
            <a:chExt cx="8836105" cy="2554545"/>
          </a:xfrm>
        </p:grpSpPr>
        <p:sp>
          <p:nvSpPr>
            <p:cNvPr id="9" name="Rectangle 8"/>
            <p:cNvSpPr/>
            <p:nvPr/>
          </p:nvSpPr>
          <p:spPr>
            <a:xfrm>
              <a:off x="231695" y="3571605"/>
              <a:ext cx="5943600" cy="2554545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for k=1:3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   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num_candy_bars</a:t>
              </a:r>
              <a:r>
                <a:rPr lang="en-US" sz="1600" dirty="0" smtClean="0">
                  <a:solidFill>
                    <a:srgbClr val="0000FF"/>
                  </a:solidFill>
                </a:rPr>
                <a:t> </a:t>
              </a:r>
              <a:r>
                <a:rPr lang="en-US" sz="1600" dirty="0">
                  <a:solidFill>
                    <a:srgbClr val="0000FF"/>
                  </a:solidFill>
                </a:rPr>
                <a:t>= input('Enter the number of candy bars');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   if </a:t>
              </a:r>
              <a:r>
                <a:rPr lang="en-US" sz="1600" dirty="0" err="1">
                  <a:solidFill>
                    <a:srgbClr val="0000FF"/>
                  </a:solidFill>
                </a:rPr>
                <a:t>num_candy_bars</a:t>
              </a:r>
              <a:r>
                <a:rPr lang="en-US" sz="1600" dirty="0">
                  <a:solidFill>
                    <a:srgbClr val="0000FF"/>
                  </a:solidFill>
                </a:rPr>
                <a:t>&lt;0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      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disp</a:t>
              </a:r>
              <a:r>
                <a:rPr lang="en-US" sz="1600" dirty="0">
                  <a:solidFill>
                    <a:srgbClr val="0000FF"/>
                  </a:solidFill>
                </a:rPr>
                <a:t>('Must be a positive number')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   else</a:t>
              </a:r>
              <a:endParaRPr lang="en-US" sz="1600" dirty="0">
                <a:solidFill>
                  <a:srgbClr val="0000FF"/>
                </a:solidFill>
              </a:endParaRP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      total </a:t>
              </a:r>
              <a:r>
                <a:rPr lang="en-US" sz="1600" dirty="0">
                  <a:solidFill>
                    <a:srgbClr val="0000FF"/>
                  </a:solidFill>
                </a:rPr>
                <a:t>= </a:t>
              </a:r>
              <a:r>
                <a:rPr lang="en-US" sz="1600" dirty="0" err="1">
                  <a:solidFill>
                    <a:srgbClr val="0000FF"/>
                  </a:solidFill>
                </a:rPr>
                <a:t>num_candy_bars</a:t>
              </a:r>
              <a:r>
                <a:rPr lang="en-US" sz="1600" dirty="0">
                  <a:solidFill>
                    <a:srgbClr val="0000FF"/>
                  </a:solidFill>
                </a:rPr>
                <a:t> *.75;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      </a:t>
              </a:r>
              <a:r>
                <a:rPr lang="en-US" sz="1600" dirty="0" err="1" smtClean="0">
                  <a:solidFill>
                    <a:srgbClr val="0000FF"/>
                  </a:solidFill>
                </a:rPr>
                <a:t>fprintf</a:t>
              </a:r>
              <a:r>
                <a:rPr lang="en-US" sz="1600" dirty="0">
                  <a:solidFill>
                    <a:srgbClr val="0000FF"/>
                  </a:solidFill>
                </a:rPr>
                <a:t>('The total cost is %</a:t>
              </a:r>
              <a:r>
                <a:rPr lang="en-US" sz="1600" dirty="0" err="1">
                  <a:solidFill>
                    <a:srgbClr val="0000FF"/>
                  </a:solidFill>
                </a:rPr>
                <a:t>5.2f</a:t>
              </a:r>
              <a:r>
                <a:rPr lang="en-US" sz="1600" dirty="0">
                  <a:solidFill>
                    <a:srgbClr val="0000FF"/>
                  </a:solidFill>
                </a:rPr>
                <a:t> dollars \</a:t>
              </a:r>
              <a:r>
                <a:rPr lang="en-US" sz="1600" dirty="0" err="1">
                  <a:solidFill>
                    <a:srgbClr val="0000FF"/>
                  </a:solidFill>
                </a:rPr>
                <a:t>n',total</a:t>
              </a:r>
              <a:r>
                <a:rPr lang="en-US" sz="1600" dirty="0">
                  <a:solidFill>
                    <a:srgbClr val="0000FF"/>
                  </a:solidFill>
                </a:rPr>
                <a:t>)</a:t>
              </a: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      break</a:t>
              </a:r>
              <a:endParaRPr lang="en-US" sz="1600" dirty="0">
                <a:solidFill>
                  <a:srgbClr val="0000FF"/>
                </a:solidFill>
              </a:endParaRPr>
            </a:p>
            <a:p>
              <a:r>
                <a:rPr lang="en-US" sz="1600" dirty="0">
                  <a:solidFill>
                    <a:srgbClr val="0000FF"/>
                  </a:solidFill>
                </a:rPr>
                <a:t> </a:t>
              </a:r>
              <a:r>
                <a:rPr lang="en-US" sz="1600" dirty="0" smtClean="0">
                  <a:solidFill>
                    <a:srgbClr val="0000FF"/>
                  </a:solidFill>
                </a:rPr>
                <a:t>  end</a:t>
              </a:r>
              <a:endParaRPr lang="en-US" sz="1600" dirty="0">
                <a:solidFill>
                  <a:srgbClr val="0000FF"/>
                </a:solidFill>
              </a:endParaRPr>
            </a:p>
            <a:p>
              <a:r>
                <a:rPr lang="en-US" sz="1600" dirty="0">
                  <a:solidFill>
                    <a:srgbClr val="0000FF"/>
                  </a:solidFill>
                </a:rPr>
                <a:t>end</a:t>
              </a:r>
              <a:endParaRPr lang="ar-SA" sz="1600" dirty="0">
                <a:solidFill>
                  <a:srgbClr val="0000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86400" y="4392398"/>
              <a:ext cx="3581400" cy="1600438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Enter the number of candy bars -3</a:t>
              </a:r>
            </a:p>
            <a:p>
              <a:r>
                <a:rPr lang="en-US" sz="1600" dirty="0"/>
                <a:t>Must be a positive number</a:t>
              </a:r>
            </a:p>
            <a:p>
              <a:r>
                <a:rPr lang="en-US" sz="1600" dirty="0"/>
                <a:t>Enter the number of candy bars -2</a:t>
              </a:r>
            </a:p>
            <a:p>
              <a:r>
                <a:rPr lang="en-US" sz="1600" dirty="0"/>
                <a:t>Must be a positive number</a:t>
              </a:r>
            </a:p>
            <a:p>
              <a:r>
                <a:rPr lang="en-US" sz="1600" dirty="0"/>
                <a:t>Enter the number of candy bars -5</a:t>
              </a:r>
            </a:p>
            <a:p>
              <a:r>
                <a:rPr lang="en-US" sz="1600" dirty="0"/>
                <a:t>Must be a positive number</a:t>
              </a:r>
              <a:endParaRPr lang="ar-SA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91632" y="3355926"/>
            <a:ext cx="8723768" cy="58477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u="sng" dirty="0" smtClean="0"/>
              <a:t>NEVER ENDING LOOP: </a:t>
            </a:r>
            <a:r>
              <a:rPr lang="en-US" sz="1600" dirty="0" smtClean="0"/>
              <a:t>if the </a:t>
            </a:r>
            <a:r>
              <a:rPr lang="en-US" sz="1600" dirty="0"/>
              <a:t>user keeps replying with a negative number, the program will continue </a:t>
            </a:r>
            <a:r>
              <a:rPr lang="en-US" sz="1600" dirty="0" smtClean="0"/>
              <a:t>to prompt </a:t>
            </a:r>
            <a:r>
              <a:rPr lang="en-US" sz="1600" dirty="0"/>
              <a:t>for a positive value</a:t>
            </a:r>
            <a:endParaRPr lang="ar-SA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077" y="457200"/>
            <a:ext cx="8839200" cy="59093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Example 9.6</a:t>
            </a:r>
          </a:p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 Calculating the Alternating Numeric Series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clear,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Define the starting parameters</a:t>
            </a:r>
          </a:p>
          <a:p>
            <a:r>
              <a:rPr lang="es-E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y(1)=1; total(1)=y(1); </a:t>
            </a:r>
            <a:r>
              <a:rPr lang="es-E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criterion</a:t>
            </a:r>
            <a:r>
              <a:rPr lang="es-E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= .01;</a:t>
            </a:r>
          </a:p>
          <a:p>
            <a:r>
              <a:rPr lang="en-US" sz="1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max_iterations</a:t>
            </a:r>
            <a:r>
              <a:rPr lang="en-US" sz="1400" b="1" dirty="0">
                <a:solidFill>
                  <a:srgbClr val="000000"/>
                </a:solidFill>
                <a:latin typeface="Courier New" panose="02070309020205020404" pitchFamily="49" charset="0"/>
              </a:rPr>
              <a:t> = 50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Execute the loop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k=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2:max_iterations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y(k)=(-1)^(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k+1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)*k;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total(k) = total(k-1) + y(k);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(abs(total(k)-total(k-1))&lt;criterion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break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en-US" sz="14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400" dirty="0">
                <a:solidFill>
                  <a:srgbClr val="228B22"/>
                </a:solidFill>
                <a:latin typeface="Courier New" panose="02070309020205020404" pitchFamily="49" charset="0"/>
              </a:rPr>
              <a:t>%% Specify the output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 k==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max_iterations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'The sequence did not converge in %</a:t>
            </a:r>
            <a:r>
              <a:rPr lang="en-US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5.0f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 iterations \n'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max_iterations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'At which point the value of the series is %</a:t>
            </a:r>
            <a:r>
              <a:rPr lang="en-US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8.3f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 \n'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total(k))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'The sequence converged in %</a:t>
            </a:r>
            <a:r>
              <a:rPr lang="en-US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5.0f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 iterations \</a:t>
            </a:r>
            <a:r>
              <a:rPr lang="en-US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n'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,k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'The final element is equal to %</a:t>
            </a:r>
            <a:r>
              <a:rPr lang="en-US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8.3f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 \</a:t>
            </a:r>
            <a:r>
              <a:rPr lang="en-US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n'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,y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(k))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fprintf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'At which point the value of the series is %</a:t>
            </a:r>
            <a:r>
              <a:rPr lang="en-US" sz="1400" dirty="0" err="1">
                <a:solidFill>
                  <a:srgbClr val="A020F0"/>
                </a:solidFill>
                <a:latin typeface="Courier New" panose="02070309020205020404" pitchFamily="49" charset="0"/>
              </a:rPr>
              <a:t>8.3f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 \n'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, total(k))</a:t>
            </a:r>
          </a:p>
          <a:p>
            <a:r>
              <a:rPr lang="en-US" sz="140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plot(total)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'Number of Iterations'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'Cumulative Sum'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sz="1400" dirty="0">
                <a:solidFill>
                  <a:srgbClr val="A020F0"/>
                </a:solidFill>
                <a:latin typeface="Courier New" panose="02070309020205020404" pitchFamily="49" charset="0"/>
              </a:rPr>
              <a:t>'Summation of the Alternating Numeric Series'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963510" y="1447800"/>
            <a:ext cx="3657600" cy="400110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1-2+3-4+5-6 </a:t>
            </a:r>
            <a:r>
              <a:rPr lang="en-US" sz="2000" dirty="0" smtClean="0">
                <a:solidFill>
                  <a:srgbClr val="0000FF"/>
                </a:solidFill>
              </a:rPr>
              <a:t>...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...</a:t>
            </a:r>
            <a:r>
              <a:rPr lang="en-US" sz="2000" dirty="0">
                <a:solidFill>
                  <a:srgbClr val="0000FF"/>
                </a:solidFill>
              </a:rPr>
              <a:t> ...</a:t>
            </a:r>
            <a:r>
              <a:rPr lang="en-US" sz="2000" dirty="0" smtClean="0">
                <a:solidFill>
                  <a:srgbClr val="0000FF"/>
                </a:solidFill>
              </a:rPr>
              <a:t>...+(</a:t>
            </a:r>
            <a:r>
              <a:rPr lang="en-US" sz="2000" i="1" dirty="0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</a:rPr>
              <a:t>-1)-</a:t>
            </a:r>
            <a:r>
              <a:rPr lang="en-US" sz="2000" i="1" dirty="0">
                <a:solidFill>
                  <a:srgbClr val="0000FF"/>
                </a:solidFill>
              </a:rPr>
              <a:t>n</a:t>
            </a:r>
            <a:endParaRPr lang="ar-SA" sz="2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63510" y="1847910"/>
                <a:ext cx="3657600" cy="932884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pt-BR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</m:oMath>
                  </m:oMathPara>
                </a14:m>
                <a:endParaRPr lang="ar-SA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510" y="1847910"/>
                <a:ext cx="3657600" cy="9328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33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534400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152400"/>
            <a:ext cx="6019800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ar-SA" dirty="0"/>
              <a:t>The sequence did not converge in    50 iterations </a:t>
            </a:r>
          </a:p>
          <a:p>
            <a:r>
              <a:rPr lang="ar-SA" dirty="0"/>
              <a:t>At which point the value of the series is  -25.000 </a:t>
            </a:r>
          </a:p>
        </p:txBody>
      </p:sp>
    </p:spTree>
    <p:extLst>
      <p:ext uri="{BB962C8B-B14F-4D97-AF65-F5344CB8AC3E}">
        <p14:creationId xmlns:p14="http://schemas.microsoft.com/office/powerpoint/2010/main" val="30059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8534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Sections of computer code can be categorized as </a:t>
            </a:r>
            <a:r>
              <a:rPr lang="en-US" sz="2000" dirty="0">
                <a:solidFill>
                  <a:srgbClr val="FF0000"/>
                </a:solidFill>
              </a:rPr>
              <a:t>sequences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selection   structures</a:t>
            </a:r>
            <a:r>
              <a:rPr lang="en-US" sz="2000" dirty="0"/>
              <a:t>, and  </a:t>
            </a:r>
            <a:r>
              <a:rPr lang="en-US" sz="2000" b="1" u="sng" dirty="0">
                <a:solidFill>
                  <a:srgbClr val="FF0000"/>
                </a:solidFill>
              </a:rPr>
              <a:t>repetition structures </a:t>
            </a:r>
            <a:r>
              <a:rPr lang="en-US" sz="2000" dirty="0"/>
              <a:t>(if repeated more than three times). Repetition structures are often called loops. Loops allows repetition of sequences of commands until some criterion is met. All loops consist of five basic parts. </a:t>
            </a:r>
          </a:p>
          <a:p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parameter that controls the loop.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Initialization of this parameter.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Updating this parameter in every cycle.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comparison to a criterion to end the loop.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Calculations inside the loop.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46482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MATLAB supports two different types of loops: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FF0000"/>
                </a:solidFill>
              </a:rPr>
              <a:t>for loop </a:t>
            </a:r>
            <a:r>
              <a:rPr lang="en-US" sz="2000" dirty="0"/>
              <a:t>(more appropriate when number of cycles are predefined)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FF0000"/>
                </a:solidFill>
              </a:rPr>
              <a:t>while loop </a:t>
            </a:r>
            <a:r>
              <a:rPr lang="en-US" sz="2000" dirty="0"/>
              <a:t>(more appropriate when number of cycles are NOT predefined)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5534561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B050"/>
                </a:solidFill>
              </a:rPr>
              <a:t>~find and matrices operation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809" y="45275"/>
            <a:ext cx="310694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9.5 NESTED LOOPS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3064924"/>
            <a:ext cx="3962400" cy="3170099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[</a:t>
            </a:r>
            <a:r>
              <a:rPr lang="en-US" sz="2000" b="1" dirty="0" err="1"/>
              <a:t>rows,cols</a:t>
            </a:r>
            <a:r>
              <a:rPr lang="en-US" sz="2000" b="1" dirty="0"/>
              <a:t>]=size(x)</a:t>
            </a:r>
            <a:r>
              <a:rPr lang="en-US" b="1" dirty="0" smtClean="0"/>
              <a:t>;</a:t>
            </a:r>
            <a:endParaRPr lang="en-US" b="1" dirty="0"/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for k=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1:cols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maximum(k)=x(1,k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);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en-US" sz="2000" b="1" dirty="0" smtClean="0">
                <a:solidFill>
                  <a:srgbClr val="C00000"/>
                </a:solidFill>
              </a:rPr>
              <a:t>for </a:t>
            </a:r>
            <a:r>
              <a:rPr lang="en-US" sz="2000" b="1" dirty="0">
                <a:solidFill>
                  <a:srgbClr val="C00000"/>
                </a:solidFill>
              </a:rPr>
              <a:t>j=</a:t>
            </a:r>
            <a:r>
              <a:rPr lang="en-US" sz="2000" b="1" dirty="0" err="1">
                <a:solidFill>
                  <a:srgbClr val="C00000"/>
                </a:solidFill>
              </a:rPr>
              <a:t>1:rows</a:t>
            </a:r>
            <a:endParaRPr lang="en-US" sz="2000" b="1" dirty="0">
              <a:solidFill>
                <a:srgbClr val="C00000"/>
              </a:solidFill>
            </a:endParaRPr>
          </a:p>
          <a:p>
            <a:pPr lvl="2"/>
            <a:r>
              <a:rPr lang="en-US" sz="2000" b="1" dirty="0">
                <a:solidFill>
                  <a:srgbClr val="0000FF"/>
                </a:solidFill>
              </a:rPr>
              <a:t>if x(</a:t>
            </a:r>
            <a:r>
              <a:rPr lang="en-US" sz="2000" b="1" dirty="0" err="1">
                <a:solidFill>
                  <a:srgbClr val="0000FF"/>
                </a:solidFill>
              </a:rPr>
              <a:t>j,k</a:t>
            </a:r>
            <a:r>
              <a:rPr lang="en-US" sz="2000" b="1" dirty="0">
                <a:solidFill>
                  <a:srgbClr val="0000FF"/>
                </a:solidFill>
              </a:rPr>
              <a:t>)&gt;maximum(k)</a:t>
            </a:r>
          </a:p>
          <a:p>
            <a:pPr lvl="3"/>
            <a:r>
              <a:rPr lang="en-US" sz="2000" b="1" dirty="0">
                <a:solidFill>
                  <a:srgbClr val="0000FF"/>
                </a:solidFill>
              </a:rPr>
              <a:t>maximum(k)=x(</a:t>
            </a:r>
            <a:r>
              <a:rPr lang="en-US" sz="2000" b="1" dirty="0" err="1">
                <a:solidFill>
                  <a:srgbClr val="0000FF"/>
                </a:solidFill>
              </a:rPr>
              <a:t>j,k</a:t>
            </a:r>
            <a:r>
              <a:rPr lang="en-US" sz="2000" b="1" dirty="0">
                <a:solidFill>
                  <a:srgbClr val="0000FF"/>
                </a:solidFill>
              </a:rPr>
              <a:t>);</a:t>
            </a:r>
          </a:p>
          <a:p>
            <a:pPr lvl="2"/>
            <a:r>
              <a:rPr lang="en-US" sz="2000" b="1" dirty="0">
                <a:solidFill>
                  <a:srgbClr val="0000FF"/>
                </a:solidFill>
              </a:rPr>
              <a:t>end</a:t>
            </a:r>
          </a:p>
          <a:p>
            <a:pPr lvl="1"/>
            <a:r>
              <a:rPr lang="en-US" sz="2000" b="1" dirty="0">
                <a:solidFill>
                  <a:srgbClr val="C00000"/>
                </a:solidFill>
              </a:rPr>
              <a:t>end</a:t>
            </a:r>
          </a:p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end</a:t>
            </a:r>
          </a:p>
          <a:p>
            <a:r>
              <a:rPr lang="en-US" sz="2000" b="1" dirty="0"/>
              <a:t>maximum % </a:t>
            </a:r>
            <a:r>
              <a:rPr lang="en-US" sz="2000" b="1" dirty="0" smtClean="0"/>
              <a:t>Screen display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48449" y="590226"/>
                <a:ext cx="2757074" cy="113030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8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49" y="590226"/>
                <a:ext cx="2757074" cy="11303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592024" y="2069564"/>
            <a:ext cx="2757074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Std-Bold"/>
              </a:rPr>
              <a:t>max(x</a:t>
            </a:r>
            <a:r>
              <a:rPr lang="en-US" dirty="0" smtClean="0">
                <a:solidFill>
                  <a:srgbClr val="0000FF"/>
                </a:solidFill>
                <a:latin typeface="CourierStd-Bold"/>
              </a:rPr>
              <a:t>) =</a:t>
            </a:r>
          </a:p>
          <a:p>
            <a:r>
              <a:rPr lang="en-US" dirty="0">
                <a:solidFill>
                  <a:srgbClr val="0000FF"/>
                </a:solidFill>
                <a:latin typeface="CourierStd-Bold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CourierStd-Bold"/>
              </a:rPr>
              <a:t>12  18  6  13</a:t>
            </a:r>
            <a:endParaRPr lang="ar-SA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809" y="799583"/>
            <a:ext cx="54342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often useful to </a:t>
            </a:r>
            <a:r>
              <a:rPr lang="en-US" u="sng" dirty="0"/>
              <a:t>nest loops inside other loops</a:t>
            </a:r>
            <a:r>
              <a:rPr lang="en-US" dirty="0"/>
              <a:t>. This is actually how many of the MATLAB ®  built-in functions operate. For example, consider the  </a:t>
            </a:r>
            <a:r>
              <a:rPr lang="en-US" dirty="0" smtClean="0"/>
              <a:t>max function</a:t>
            </a:r>
            <a:r>
              <a:rPr lang="en-US" dirty="0"/>
              <a:t>. This function looks for the maximum value for each column in a matrix. We can develop a program to </a:t>
            </a:r>
            <a:r>
              <a:rPr lang="en-US" dirty="0" smtClean="0"/>
              <a:t>find </a:t>
            </a:r>
            <a:r>
              <a:rPr lang="en-US" dirty="0"/>
              <a:t>the maximum, using a simple 4 × 4 array, </a:t>
            </a:r>
            <a:r>
              <a:rPr lang="en-US" dirty="0" smtClean="0"/>
              <a:t>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444013"/>
              </p:ext>
            </p:extLst>
          </p:nvPr>
        </p:nvGraphicFramePr>
        <p:xfrm>
          <a:off x="4495800" y="203240"/>
          <a:ext cx="4114801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20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clc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clear;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 = ones(4,3);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x1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x2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] = size(M);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=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1:x1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for j=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i:x2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M(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j) =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i+j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M(j,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)= M(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i,j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end; 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 =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    2     3     4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    3     4     5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    4     5     6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+mj-lt"/>
                        </a:rPr>
                        <a:t>     1     1     1</a:t>
                      </a:r>
                      <a:endParaRPr lang="en-US" sz="1800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896892"/>
              </p:ext>
            </p:extLst>
          </p:nvPr>
        </p:nvGraphicFramePr>
        <p:xfrm>
          <a:off x="152400" y="4342936"/>
          <a:ext cx="888553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1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7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% Using for </a:t>
                      </a:r>
                      <a:r>
                        <a:rPr lang="en-US" sz="1800" b="0" dirty="0" smtClean="0">
                          <a:solidFill>
                            <a:srgbClr val="0000FF"/>
                          </a:solidFill>
                          <a:effectLst/>
                        </a:rPr>
                        <a:t>loop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FF"/>
                          </a:solidFill>
                          <a:effectLst/>
                        </a:rPr>
                        <a:t>clear</a:t>
                      </a: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;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x= pi/6; n =50;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rgbClr val="0000FF"/>
                          </a:solidFill>
                          <a:effectLst/>
                        </a:rPr>
                        <a:t>sum1</a:t>
                      </a: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 =1;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for </a:t>
                      </a:r>
                      <a:r>
                        <a:rPr lang="en-US" sz="1800" b="0" dirty="0" err="1">
                          <a:solidFill>
                            <a:srgbClr val="0000FF"/>
                          </a:solidFill>
                          <a:effectLst/>
                        </a:rPr>
                        <a:t>i</a:t>
                      </a: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=</a:t>
                      </a:r>
                      <a:r>
                        <a:rPr lang="en-US" sz="1800" b="0" dirty="0" err="1">
                          <a:solidFill>
                            <a:srgbClr val="0000FF"/>
                          </a:solidFill>
                          <a:effectLst/>
                        </a:rPr>
                        <a:t>1:n</a:t>
                      </a:r>
                      <a:endParaRPr lang="en-US" sz="1800" b="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    </a:t>
                      </a:r>
                      <a:r>
                        <a:rPr lang="en-US" sz="1800" b="0" dirty="0" err="1">
                          <a:solidFill>
                            <a:srgbClr val="0000FF"/>
                          </a:solidFill>
                          <a:effectLst/>
                        </a:rPr>
                        <a:t>sum1</a:t>
                      </a: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 = </a:t>
                      </a:r>
                      <a:r>
                        <a:rPr lang="en-US" sz="1800" b="0" dirty="0" err="1">
                          <a:solidFill>
                            <a:srgbClr val="0000FF"/>
                          </a:solidFill>
                          <a:effectLst/>
                        </a:rPr>
                        <a:t>sum1</a:t>
                      </a: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rgbClr val="0000FF"/>
                          </a:solidFill>
                          <a:effectLst/>
                        </a:rPr>
                        <a:t>+</a:t>
                      </a:r>
                      <a:r>
                        <a:rPr lang="en-US" sz="1800" b="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rgbClr val="0000FF"/>
                          </a:solidFill>
                          <a:effectLst/>
                        </a:rPr>
                        <a:t>x</a:t>
                      </a: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^(2*</a:t>
                      </a:r>
                      <a:r>
                        <a:rPr lang="en-US" sz="1800" b="0" dirty="0" err="1">
                          <a:solidFill>
                            <a:srgbClr val="0000FF"/>
                          </a:solidFill>
                          <a:effectLst/>
                        </a:rPr>
                        <a:t>i</a:t>
                      </a: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))/factorial(2*</a:t>
                      </a:r>
                      <a:r>
                        <a:rPr lang="en-US" sz="1800" b="0" dirty="0" err="1">
                          <a:solidFill>
                            <a:srgbClr val="0000FF"/>
                          </a:solidFill>
                          <a:effectLst/>
                        </a:rPr>
                        <a:t>i</a:t>
                      </a: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);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end;</a:t>
                      </a:r>
                      <a:endParaRPr lang="en-US" sz="18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% Using while </a:t>
                      </a:r>
                      <a:r>
                        <a:rPr lang="en-US" sz="1800" b="0" dirty="0" smtClean="0">
                          <a:solidFill>
                            <a:srgbClr val="0000FF"/>
                          </a:solidFill>
                          <a:effectLst/>
                        </a:rPr>
                        <a:t>loop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00FF"/>
                          </a:solidFill>
                          <a:effectLst/>
                        </a:rPr>
                        <a:t>clear</a:t>
                      </a: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;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x= pi/6; n =50;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rgbClr val="0000FF"/>
                          </a:solidFill>
                          <a:effectLst/>
                        </a:rPr>
                        <a:t>sum2</a:t>
                      </a: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 = 1;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while j&lt;=n;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    </a:t>
                      </a:r>
                      <a:r>
                        <a:rPr lang="en-US" sz="1800" b="0" dirty="0" err="1">
                          <a:solidFill>
                            <a:srgbClr val="0000FF"/>
                          </a:solidFill>
                          <a:effectLst/>
                        </a:rPr>
                        <a:t>sum2</a:t>
                      </a: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 = </a:t>
                      </a:r>
                      <a:r>
                        <a:rPr lang="en-US" sz="1800" b="0" dirty="0" err="1">
                          <a:solidFill>
                            <a:srgbClr val="0000FF"/>
                          </a:solidFill>
                          <a:effectLst/>
                        </a:rPr>
                        <a:t>sum2</a:t>
                      </a: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 + (x^(2*j))/factorial(2*j);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    j= </a:t>
                      </a:r>
                      <a:r>
                        <a:rPr lang="en-US" sz="1800" b="0" dirty="0" err="1">
                          <a:solidFill>
                            <a:srgbClr val="0000FF"/>
                          </a:solidFill>
                          <a:effectLst/>
                        </a:rPr>
                        <a:t>j+1</a:t>
                      </a: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</a:rPr>
                        <a:t>end</a:t>
                      </a:r>
                      <a:r>
                        <a:rPr lang="en-US" sz="1800" b="0" dirty="0" smtClean="0">
                          <a:solidFill>
                            <a:srgbClr val="0000FF"/>
                          </a:solidFill>
                          <a:effectLst/>
                        </a:rPr>
                        <a:t>;</a:t>
                      </a:r>
                      <a:endParaRPr lang="en-US" sz="18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2900" y="2990998"/>
                <a:ext cx="3089179" cy="697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ar-SA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ar-SA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SA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SA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S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S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S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SA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ar-SA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SA" i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ar-SA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S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S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S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SA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ar-SA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ar-SA" i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ar-SA" i="0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ar-S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ar-SA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S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SA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SA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endChr m:val=""/>
                              <m:ctrlPr>
                                <a:rPr lang="ar-S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SA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SA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ar-SA" i="0">
                                  <a:latin typeface="Cambria Math" panose="02040503050406030204" pitchFamily="18" charset="0"/>
                                </a:rPr>
                                <m:t>)!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ar-SA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2990998"/>
                <a:ext cx="3089179" cy="6973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28600" y="203240"/>
            <a:ext cx="4191000" cy="95410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+mj-lt"/>
                <a:ea typeface="Times New Roman" panose="02020603050405020304" pitchFamily="18" charset="0"/>
              </a:rPr>
              <a:t>Write the output of the following program (the matrices should be displayed in Mathematical format) (5 pts)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" y="2147427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 is desired to code the following sum (S)  using two methods</a:t>
            </a:r>
            <a:endParaRPr lang="ar-S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21055" y="3678599"/>
                <a:ext cx="59436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 x 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n=50, complete the script files below (9 pts)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55" y="3678599"/>
                <a:ext cx="594360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21" t="-114754" b="-177049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0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04" y="1828800"/>
            <a:ext cx="6629400" cy="341632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% use a while-loop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clear </a:t>
            </a:r>
            <a:r>
              <a:rPr lang="en-US" dirty="0">
                <a:solidFill>
                  <a:srgbClr val="A120F1"/>
                </a:solidFill>
                <a:latin typeface="Courier New" panose="02070309020205020404" pitchFamily="49" charset="0"/>
              </a:rPr>
              <a:t>all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xo=1.95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xold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=xo;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counter=0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while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counter&lt;=3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xsol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(2*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xold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xold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xsol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counter=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counter+1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([counter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xsol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])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A120F1"/>
                </a:solidFill>
                <a:latin typeface="Courier New" panose="02070309020205020404" pitchFamily="49" charset="0"/>
              </a:rPr>
              <a:t>'The solution to </a:t>
            </a:r>
            <a:r>
              <a:rPr lang="en-US" dirty="0" err="1">
                <a:solidFill>
                  <a:srgbClr val="A120F1"/>
                </a:solidFill>
                <a:latin typeface="Courier New" panose="02070309020205020404" pitchFamily="49" charset="0"/>
              </a:rPr>
              <a:t>sqrt</a:t>
            </a:r>
            <a:r>
              <a:rPr lang="en-US" dirty="0">
                <a:solidFill>
                  <a:srgbClr val="A120F1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A120F1"/>
                </a:solidFill>
                <a:latin typeface="Courier New" panose="02070309020205020404" pitchFamily="49" charset="0"/>
              </a:rPr>
              <a:t>2x</a:t>
            </a:r>
            <a:r>
              <a:rPr lang="en-US" dirty="0">
                <a:solidFill>
                  <a:srgbClr val="A120F1"/>
                </a:solidFill>
                <a:latin typeface="Courier New" panose="02070309020205020404" pitchFamily="49" charset="0"/>
              </a:rPr>
              <a:t>)-x=0 is :'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xsol</a:t>
            </a:r>
            <a:endParaRPr lang="ar-SA" dirty="0"/>
          </a:p>
        </p:txBody>
      </p:sp>
      <p:sp>
        <p:nvSpPr>
          <p:cNvPr id="3" name="Rectangle 2"/>
          <p:cNvSpPr/>
          <p:nvPr/>
        </p:nvSpPr>
        <p:spPr>
          <a:xfrm>
            <a:off x="5181600" y="304800"/>
            <a:ext cx="350520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   1.0000    1.9748</a:t>
            </a:r>
          </a:p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   2.0000    1.9874</a:t>
            </a:r>
          </a:p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   3.0000    1.9937</a:t>
            </a:r>
          </a:p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   4.0000    1.9968</a:t>
            </a:r>
          </a:p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The solution to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sqrt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2x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)-x=0 is :</a:t>
            </a:r>
          </a:p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xsol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=</a:t>
            </a:r>
          </a:p>
          <a:p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    1.9968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42163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9600" y="152400"/>
            <a:ext cx="4648200" cy="4801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clear 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counti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0;countj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0;ri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0;rj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=0;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Table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=[];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for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=1:4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counti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counti+2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i^2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1"/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cRj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=[];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for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j=1:3:7</a:t>
            </a:r>
          </a:p>
          <a:p>
            <a:pPr lvl="2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j&gt;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3"/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countj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countj+1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lvl="3"/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rj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*j;</a:t>
            </a:r>
          </a:p>
          <a:p>
            <a:pPr lvl="2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lvl="2"/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cRj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=[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cRj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countj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rj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];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pPr lvl="1"/>
            <a:r>
              <a:rPr lang="it-IT" dirty="0">
                <a:solidFill>
                  <a:srgbClr val="000000"/>
                </a:solidFill>
                <a:latin typeface="Courier New" panose="02070309020205020404" pitchFamily="49" charset="0"/>
              </a:rPr>
              <a:t>Table(i,:)=[i counti ri cRj];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Table</a:t>
            </a:r>
            <a:endParaRPr lang="ar-S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4" y="1828800"/>
            <a:ext cx="4566723" cy="1981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617" y="213949"/>
            <a:ext cx="4191000" cy="40011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Follow </a:t>
            </a:r>
            <a:r>
              <a:rPr lang="en-US" sz="2000" b="1" dirty="0">
                <a:solidFill>
                  <a:srgbClr val="0000FF"/>
                </a:solidFill>
                <a:latin typeface="+mj-lt"/>
              </a:rPr>
              <a:t>the execution of the </a:t>
            </a:r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program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224796"/>
            <a:ext cx="5181600" cy="13910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18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06256"/>
              </p:ext>
            </p:extLst>
          </p:nvPr>
        </p:nvGraphicFramePr>
        <p:xfrm>
          <a:off x="6172200" y="825374"/>
          <a:ext cx="2362200" cy="441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19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 err="1">
                          <a:solidFill>
                            <a:srgbClr val="C00000"/>
                          </a:solidFill>
                          <a:effectLst/>
                        </a:rPr>
                        <a:t>i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rgbClr val="C00000"/>
                          </a:solidFill>
                          <a:effectLst/>
                        </a:rPr>
                        <a:t>j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C00000"/>
                          </a:solidFill>
                          <a:effectLst/>
                        </a:rPr>
                        <a:t>A(i,j)</a:t>
                      </a:r>
                      <a:endParaRPr lang="en-US" sz="14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15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046" marR="62046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3622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ar-SA" b="1" u="sng" dirty="0">
                <a:latin typeface="+mj-lt"/>
                <a:ea typeface="Times New Roman" panose="02020603050405020304" pitchFamily="18" charset="0"/>
              </a:rPr>
              <a:t>QUESTION (3) </a:t>
            </a:r>
            <a:r>
              <a:rPr lang="en-US" altLang="ar-SA" b="1" dirty="0">
                <a:latin typeface="+mj-lt"/>
                <a:ea typeface="Times New Roman" panose="02020603050405020304" pitchFamily="18" charset="0"/>
              </a:rPr>
              <a:t>[15 Pts]</a:t>
            </a:r>
            <a:endParaRPr lang="en-US" altLang="ar-SA" dirty="0">
              <a:latin typeface="+mj-lt"/>
            </a:endParaRPr>
          </a:p>
          <a:p>
            <a:pPr lvl="0" eaLnBrk="0" hangingPunct="0"/>
            <a:r>
              <a:rPr lang="ar-SA" altLang="ar-SA" dirty="0">
                <a:latin typeface="+mj-lt"/>
                <a:ea typeface="Times New Roman" panose="02020603050405020304" pitchFamily="18" charset="0"/>
              </a:rPr>
              <a:t>Follow the execution of this program by filling the table and giving the final output for n=4</a:t>
            </a:r>
            <a:endParaRPr lang="ar-SA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02012" y="5175003"/>
                <a:ext cx="2895600" cy="1277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S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SA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ar-SA" sz="2400" i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ar-SA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ar-SA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ar-SA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SA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ar-SA" sz="2400" i="0"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e>
                                        <m:e>
                                          <m:r>
                                            <a:rPr lang="ar-SA" sz="2400" i="0"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ar-SA" sz="2400" i="0"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e>
                                        <m:e>
                                          <m:r>
                                            <a:rPr lang="ar-SA" sz="2400" i="0"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SA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ar-SA" sz="2400" i="0"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e>
                                        <m:e>
                                          <m:r>
                                            <a:rPr lang="ar-SA" sz="2400" i="0"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ar-SA" sz="2400" i="0"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e>
                                        <m:e>
                                          <m:r>
                                            <a:rPr lang="ar-SA" sz="2400" i="0"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r>
                                <a:rPr lang="ar-SA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</m:e>
                            <m:e>
                              <m:r>
                                <a:rPr lang="ar-SA" sz="24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ar-SA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SA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ar-SA" sz="2400" i="0"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e>
                                        <m:e>
                                          <m:r>
                                            <a:rPr lang="ar-SA" sz="2400" i="0"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ar-SA" sz="2400" i="0"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e>
                                        <m:e>
                                          <m:r>
                                            <a:rPr lang="ar-SA" sz="2400" i="0"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ar-SA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ar-SA" sz="2400" i="0"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e>
                                        <m:e>
                                          <m:r>
                                            <a:rPr lang="ar-SA" sz="2400" i="0"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ar-SA" sz="2400" i="0"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e>
                                        <m:e>
                                          <m:r>
                                            <a:rPr lang="ar-SA" sz="2400" i="0">
                                              <a:latin typeface="Cambria Math" panose="02040503050406030204" pitchFamily="18" charset="0"/>
                                            </a:rPr>
                                            <m:t>..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eqArr>
                          <m:r>
                            <a:rPr lang="ar-SA" sz="2400" i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d>
                    </m:oMath>
                  </m:oMathPara>
                </a14:m>
                <a:endParaRPr lang="ar-SA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012" y="5175003"/>
                <a:ext cx="2895600" cy="12778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4663" y="4936765"/>
            <a:ext cx="2362200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FF"/>
                </a:solidFill>
              </a:rPr>
              <a:t>A =</a:t>
            </a:r>
          </a:p>
          <a:p>
            <a:endParaRPr lang="pt-BR" dirty="0">
              <a:solidFill>
                <a:srgbClr val="0000FF"/>
              </a:solidFill>
            </a:endParaRPr>
          </a:p>
          <a:p>
            <a:r>
              <a:rPr lang="pt-BR" dirty="0">
                <a:solidFill>
                  <a:srgbClr val="0000FF"/>
                </a:solidFill>
              </a:rPr>
              <a:t>     1     1     1     1</a:t>
            </a:r>
          </a:p>
          <a:p>
            <a:r>
              <a:rPr lang="pt-BR" dirty="0">
                <a:solidFill>
                  <a:srgbClr val="0000FF"/>
                </a:solidFill>
              </a:rPr>
              <a:t>     1     2     3     4</a:t>
            </a:r>
          </a:p>
          <a:p>
            <a:r>
              <a:rPr lang="pt-BR" dirty="0">
                <a:solidFill>
                  <a:srgbClr val="0000FF"/>
                </a:solidFill>
              </a:rPr>
              <a:t>     1     3     6    10</a:t>
            </a:r>
          </a:p>
          <a:p>
            <a:r>
              <a:rPr lang="pt-BR" dirty="0">
                <a:solidFill>
                  <a:srgbClr val="0000FF"/>
                </a:solidFill>
              </a:rPr>
              <a:t>     1     4    10    20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838200"/>
            <a:ext cx="5867400" cy="397031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clear;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n=4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1:n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j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1:n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== 1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 A(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= 1;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</a:rPr>
              <a:t>elseif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j == 1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A(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= 1;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A(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 = A(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i,j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-1) + A(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i-1,j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635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2400"/>
            <a:ext cx="8382000" cy="1138773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2000" b="1" u="sng" dirty="0" smtClean="0">
                <a:solidFill>
                  <a:srgbClr val="0000FF"/>
                </a:solidFill>
              </a:rPr>
              <a:t>Question 1:</a:t>
            </a:r>
            <a:r>
              <a:rPr lang="en-US" dirty="0" smtClean="0"/>
              <a:t> Use </a:t>
            </a:r>
            <a:r>
              <a:rPr lang="en-US" dirty="0"/>
              <a:t>a for loop to sum the elements in the following </a:t>
            </a:r>
            <a:r>
              <a:rPr lang="en-US" dirty="0" smtClean="0"/>
              <a:t>vector: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x</a:t>
            </a:r>
            <a:r>
              <a:rPr lang="en-US" dirty="0"/>
              <a:t>= [1, 23, 43, 72, 87, 56, 98, </a:t>
            </a:r>
            <a:r>
              <a:rPr lang="en-US" dirty="0" smtClean="0"/>
              <a:t>33]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Check </a:t>
            </a:r>
            <a:r>
              <a:rPr lang="en-US" dirty="0"/>
              <a:t>your answer with the sum function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8382000" cy="92333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b="1" u="sng" dirty="0">
                <a:solidFill>
                  <a:srgbClr val="0000FF"/>
                </a:solidFill>
              </a:rPr>
              <a:t>Question </a:t>
            </a:r>
            <a:r>
              <a:rPr lang="en-US" b="1" u="sng" dirty="0" smtClean="0">
                <a:solidFill>
                  <a:srgbClr val="0000FF"/>
                </a:solidFill>
              </a:rPr>
              <a:t>2: </a:t>
            </a:r>
            <a:r>
              <a:rPr lang="en-US" dirty="0" smtClean="0"/>
              <a:t>Create </a:t>
            </a:r>
            <a:r>
              <a:rPr lang="en-US" dirty="0"/>
              <a:t>a Fibonacci sequence by adding the two previous elements. The simplest Fibonacci sequence starts with 1, 1 and proceeds as follows: </a:t>
            </a:r>
            <a:endParaRPr lang="en-US" dirty="0" smtClean="0"/>
          </a:p>
          <a:p>
            <a:pPr lvl="0"/>
            <a:r>
              <a:rPr lang="en-US" dirty="0" smtClean="0"/>
              <a:t>1</a:t>
            </a:r>
            <a:r>
              <a:rPr lang="en-US" dirty="0"/>
              <a:t>, 1, 2, 3, 5, 8, 13, …. , until 20 numbers.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2514600"/>
                <a:ext cx="8382000" cy="2499146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1" u="sng" dirty="0">
                    <a:solidFill>
                      <a:srgbClr val="0000FF"/>
                    </a:solidFill>
                  </a:rPr>
                  <a:t>Question </a:t>
                </a:r>
                <a:r>
                  <a:rPr lang="en-US" b="1" u="sng" dirty="0" smtClean="0">
                    <a:solidFill>
                      <a:srgbClr val="0000FF"/>
                    </a:solidFill>
                  </a:rPr>
                  <a:t>3: </a:t>
                </a:r>
                <a:r>
                  <a:rPr lang="en-US" dirty="0" smtClean="0"/>
                  <a:t>Computing </a:t>
                </a:r>
                <a:r>
                  <a:rPr lang="en-US" dirty="0"/>
                  <a:t>the square root of a number by Halley, as follows:</a:t>
                </a:r>
                <a:br>
                  <a:rPr lang="en-US" dirty="0"/>
                </a:br>
                <a:r>
                  <a:rPr lang="en-US" dirty="0"/>
                  <a:t>Start with an initial guess 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1</a:t>
                </a:r>
                <a:r>
                  <a:rPr lang="en-US" dirty="0"/>
                  <a:t>. The new approximation is then given by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Repeat these two calculations until convergence criterion, ε, is met.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ε</m:t>
                    </m:r>
                  </m:oMath>
                </a14:m>
                <a:r>
                  <a:rPr lang="en-US" dirty="0"/>
                  <a:t>. Write a function that has three inputs, the number, the initial guess and the convergence criterion, to calculate square root of 1050.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14600"/>
                <a:ext cx="8382000" cy="2499146"/>
              </a:xfrm>
              <a:prstGeom prst="rect">
                <a:avLst/>
              </a:prstGeom>
              <a:blipFill rotWithShape="0">
                <a:blip r:embed="rId2"/>
                <a:stretch>
                  <a:fillRect l="-507" t="-966" b="-966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5187567"/>
                <a:ext cx="8382000" cy="1448538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1" u="sng" dirty="0">
                    <a:solidFill>
                      <a:srgbClr val="0000FF"/>
                    </a:solidFill>
                  </a:rPr>
                  <a:t>Question </a:t>
                </a:r>
                <a:r>
                  <a:rPr lang="en-US" b="1" u="sng" dirty="0" smtClean="0">
                    <a:solidFill>
                      <a:srgbClr val="0000FF"/>
                    </a:solidFill>
                  </a:rPr>
                  <a:t>4: </a:t>
                </a:r>
                <a:r>
                  <a:rPr lang="en-US" dirty="0" smtClean="0"/>
                  <a:t>The </a:t>
                </a:r>
                <a:r>
                  <a:rPr lang="en-US" dirty="0"/>
                  <a:t>value of sin(x) can be approximated as</a:t>
                </a: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func>
                    <m:r>
                      <a:rPr lang="en-US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num>
                      <m:den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Make a function to calculate sin of 0.85 using while loop and with stopping criteria if value in one term is 0.00001..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87567"/>
                <a:ext cx="8382000" cy="1448538"/>
              </a:xfrm>
              <a:prstGeom prst="rect">
                <a:avLst/>
              </a:prstGeom>
              <a:blipFill rotWithShape="0">
                <a:blip r:embed="rId3"/>
                <a:stretch>
                  <a:fillRect l="-507" t="-1646" b="-1646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3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1" y="524345"/>
            <a:ext cx="563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latin typeface="NewBaskervilleStd-Roman"/>
              </a:rPr>
              <a:t>The first line identifies the loop and defines an index, which is a number that changes in each cycle and is used to determine when to stop. Next comes the group of commands. Finally, the end commands signals the end of the loop. </a:t>
            </a:r>
            <a:endParaRPr lang="en-US" b="1" dirty="0">
              <a:solidFill>
                <a:srgbClr val="0000FF"/>
              </a:solidFill>
              <a:latin typeface="NewBaskervilleStd-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9525"/>
            <a:ext cx="3313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NewBaskervilleStd-Bold"/>
              </a:rPr>
              <a:t>9.1 FOR LOOPS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10250" y="532745"/>
            <a:ext cx="3124200" cy="1089529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  <a:latin typeface="NewBaskervilleStd-Roman"/>
              </a:rPr>
              <a:t>for</a:t>
            </a:r>
            <a:r>
              <a:rPr lang="en-US" b="1" dirty="0">
                <a:solidFill>
                  <a:srgbClr val="0000FF"/>
                </a:solidFill>
                <a:latin typeface="NewBaskervilleStd-Roman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NewBaskervilleStd-Roman"/>
              </a:rPr>
              <a:t>index</a:t>
            </a:r>
            <a:r>
              <a:rPr lang="en-US" b="1" dirty="0">
                <a:solidFill>
                  <a:srgbClr val="0000FF"/>
                </a:solidFill>
                <a:latin typeface="NewBaskervilleStd-Roman"/>
              </a:rPr>
              <a:t> = [matrix] </a:t>
            </a:r>
          </a:p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rgbClr val="0000FF"/>
                </a:solidFill>
                <a:latin typeface="NewBaskervilleStd-Roman"/>
              </a:rPr>
              <a:t>commands to be executed </a:t>
            </a:r>
          </a:p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  <a:latin typeface="NewBaskervilleStd-Roman"/>
              </a:rPr>
              <a:t>end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2430770"/>
            <a:ext cx="2133600" cy="2791365"/>
            <a:chOff x="152400" y="2430770"/>
            <a:chExt cx="2133600" cy="2791365"/>
          </a:xfrm>
        </p:grpSpPr>
        <p:sp>
          <p:nvSpPr>
            <p:cNvPr id="10" name="Rectangle 9"/>
            <p:cNvSpPr/>
            <p:nvPr/>
          </p:nvSpPr>
          <p:spPr>
            <a:xfrm>
              <a:off x="533400" y="2430770"/>
              <a:ext cx="1752600" cy="92333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for </a:t>
              </a:r>
              <a:r>
                <a:rPr lang="en-US" b="1" dirty="0">
                  <a:solidFill>
                    <a:srgbClr val="00B050"/>
                  </a:solidFill>
                  <a:latin typeface="NewBaskervilleStd-Roman"/>
                </a:rPr>
                <a:t>k </a:t>
              </a:r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= [1,3,7] </a:t>
              </a:r>
            </a:p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k </a:t>
              </a:r>
            </a:p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end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" y="3467809"/>
              <a:ext cx="1295400" cy="17543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k = </a:t>
              </a:r>
            </a:p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	1 </a:t>
              </a:r>
            </a:p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k = </a:t>
              </a:r>
            </a:p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	3 </a:t>
              </a:r>
            </a:p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k = </a:t>
              </a:r>
            </a:p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	7</a:t>
              </a:r>
            </a:p>
          </p:txBody>
        </p:sp>
        <p:sp>
          <p:nvSpPr>
            <p:cNvPr id="4" name="Curved Right Arrow 3"/>
            <p:cNvSpPr/>
            <p:nvPr/>
          </p:nvSpPr>
          <p:spPr>
            <a:xfrm>
              <a:off x="152400" y="2892435"/>
              <a:ext cx="381000" cy="1452537"/>
            </a:xfrm>
            <a:prstGeom prst="curved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28075" y="2430770"/>
            <a:ext cx="1998900" cy="2804146"/>
            <a:chOff x="2628075" y="2430770"/>
            <a:chExt cx="1998900" cy="2804146"/>
          </a:xfrm>
        </p:grpSpPr>
        <p:sp>
          <p:nvSpPr>
            <p:cNvPr id="13" name="Rectangle 12"/>
            <p:cNvSpPr/>
            <p:nvPr/>
          </p:nvSpPr>
          <p:spPr>
            <a:xfrm>
              <a:off x="3012075" y="3480590"/>
              <a:ext cx="1587300" cy="175432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a = </a:t>
              </a:r>
            </a:p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	5 </a:t>
              </a:r>
            </a:p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a = </a:t>
              </a:r>
            </a:p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	25 </a:t>
              </a:r>
            </a:p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a = </a:t>
              </a:r>
            </a:p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	125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12075" y="2430770"/>
              <a:ext cx="1614900" cy="92333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for </a:t>
              </a:r>
              <a:r>
                <a:rPr lang="en-US" b="1" dirty="0">
                  <a:solidFill>
                    <a:srgbClr val="00B050"/>
                  </a:solidFill>
                  <a:latin typeface="NewBaskervilleStd-Roman"/>
                </a:rPr>
                <a:t>k</a:t>
              </a:r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 = 1:3 </a:t>
              </a:r>
            </a:p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a = 5^k </a:t>
              </a:r>
            </a:p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end</a:t>
              </a:r>
            </a:p>
          </p:txBody>
        </p:sp>
        <p:sp>
          <p:nvSpPr>
            <p:cNvPr id="20" name="Curved Right Arrow 19"/>
            <p:cNvSpPr/>
            <p:nvPr/>
          </p:nvSpPr>
          <p:spPr>
            <a:xfrm>
              <a:off x="2628075" y="3068656"/>
              <a:ext cx="381000" cy="1452537"/>
            </a:xfrm>
            <a:prstGeom prst="curved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22987" y="1817006"/>
            <a:ext cx="3340463" cy="3971908"/>
            <a:chOff x="5422987" y="1817006"/>
            <a:chExt cx="3340463" cy="3971908"/>
          </a:xfrm>
        </p:grpSpPr>
        <p:sp>
          <p:nvSpPr>
            <p:cNvPr id="15" name="Rectangle 14"/>
            <p:cNvSpPr/>
            <p:nvPr/>
          </p:nvSpPr>
          <p:spPr>
            <a:xfrm>
              <a:off x="5814060" y="1817006"/>
              <a:ext cx="1981200" cy="923330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da-DK" b="1" dirty="0">
                  <a:solidFill>
                    <a:srgbClr val="0000FF"/>
                  </a:solidFill>
                  <a:latin typeface="NewBaskervilleStd-Roman"/>
                </a:rPr>
                <a:t>for </a:t>
              </a:r>
              <a:r>
                <a:rPr lang="da-DK" b="1" dirty="0">
                  <a:solidFill>
                    <a:srgbClr val="00B050"/>
                  </a:solidFill>
                  <a:latin typeface="NewBaskervilleStd-Roman"/>
                </a:rPr>
                <a:t>k</a:t>
              </a:r>
              <a:r>
                <a:rPr lang="da-DK" b="1" dirty="0">
                  <a:solidFill>
                    <a:srgbClr val="0000FF"/>
                  </a:solidFill>
                  <a:latin typeface="NewBaskervilleStd-Roman"/>
                </a:rPr>
                <a:t> = 1:5 </a:t>
              </a:r>
            </a:p>
            <a:p>
              <a:pPr algn="just"/>
              <a:r>
                <a:rPr lang="da-DK" b="1" dirty="0">
                  <a:solidFill>
                    <a:srgbClr val="0000FF"/>
                  </a:solidFill>
                  <a:latin typeface="NewBaskervilleStd-Roman"/>
                </a:rPr>
                <a:t>a(k) = k^2 </a:t>
              </a:r>
            </a:p>
            <a:p>
              <a:pPr algn="just"/>
              <a:r>
                <a:rPr lang="da-DK" b="1" dirty="0">
                  <a:solidFill>
                    <a:srgbClr val="0000FF"/>
                  </a:solidFill>
                  <a:latin typeface="NewBaskervilleStd-Roman"/>
                </a:rPr>
                <a:t>end </a:t>
              </a:r>
              <a:endParaRPr lang="en-US" b="1" dirty="0">
                <a:solidFill>
                  <a:srgbClr val="0000FF"/>
                </a:solidFill>
                <a:latin typeface="NewBaskervilleStd-Roma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810250" y="2926592"/>
              <a:ext cx="2953200" cy="286232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a = </a:t>
              </a:r>
            </a:p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	1 </a:t>
              </a:r>
            </a:p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a = </a:t>
              </a:r>
            </a:p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	1  4 </a:t>
              </a:r>
            </a:p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a = </a:t>
              </a:r>
            </a:p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	1  4  9 </a:t>
              </a:r>
            </a:p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a = </a:t>
              </a:r>
            </a:p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	1  4  9  16 </a:t>
              </a:r>
            </a:p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a = </a:t>
              </a:r>
            </a:p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	1  4  9  16  25 </a:t>
              </a:r>
            </a:p>
          </p:txBody>
        </p:sp>
        <p:sp>
          <p:nvSpPr>
            <p:cNvPr id="21" name="Curved Right Arrow 20"/>
            <p:cNvSpPr/>
            <p:nvPr/>
          </p:nvSpPr>
          <p:spPr>
            <a:xfrm>
              <a:off x="5422987" y="2627831"/>
              <a:ext cx="381000" cy="1452537"/>
            </a:xfrm>
            <a:prstGeom prst="curved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1813" y="5371958"/>
            <a:ext cx="3334200" cy="1398594"/>
            <a:chOff x="131813" y="5371958"/>
            <a:chExt cx="3334200" cy="1398594"/>
          </a:xfrm>
        </p:grpSpPr>
        <p:sp>
          <p:nvSpPr>
            <p:cNvPr id="18" name="Rectangle 17"/>
            <p:cNvSpPr/>
            <p:nvPr/>
          </p:nvSpPr>
          <p:spPr>
            <a:xfrm>
              <a:off x="512813" y="5371958"/>
              <a:ext cx="1752600" cy="646331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k = 1:5 </a:t>
              </a:r>
            </a:p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a = k.^2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2813" y="6124221"/>
              <a:ext cx="2953200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a = </a:t>
              </a:r>
            </a:p>
            <a:p>
              <a:pPr algn="just"/>
              <a:r>
                <a:rPr lang="pt-BR" b="1" dirty="0">
                  <a:solidFill>
                    <a:srgbClr val="0000FF"/>
                  </a:solidFill>
                  <a:latin typeface="NewBaskervilleStd-Roman"/>
                </a:rPr>
                <a:t>	1  4  9  16  25 </a:t>
              </a:r>
            </a:p>
          </p:txBody>
        </p:sp>
        <p:sp>
          <p:nvSpPr>
            <p:cNvPr id="22" name="Curved Right Arrow 21"/>
            <p:cNvSpPr/>
            <p:nvPr/>
          </p:nvSpPr>
          <p:spPr>
            <a:xfrm>
              <a:off x="131813" y="5569473"/>
              <a:ext cx="381000" cy="983727"/>
            </a:xfrm>
            <a:prstGeom prst="curved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57600" y="6262720"/>
            <a:ext cx="3339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Vectorization: easier than loop!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9771" y="8646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2"/>
          </p:cNvCxnSpPr>
          <p:nvPr/>
        </p:nvCxnSpPr>
        <p:spPr>
          <a:xfrm flipH="1">
            <a:off x="6477000" y="455801"/>
            <a:ext cx="399061" cy="155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7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808149"/>
            <a:ext cx="2757074" cy="3013617"/>
            <a:chOff x="286913" y="266543"/>
            <a:chExt cx="2757074" cy="3013617"/>
          </a:xfrm>
        </p:grpSpPr>
        <p:sp>
          <p:nvSpPr>
            <p:cNvPr id="10" name="Rectangle 9"/>
            <p:cNvSpPr/>
            <p:nvPr/>
          </p:nvSpPr>
          <p:spPr>
            <a:xfrm>
              <a:off x="290213" y="971836"/>
              <a:ext cx="2734987" cy="2308324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scores = [76,45,98,97]; </a:t>
              </a:r>
            </a:p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count = 0; </a:t>
              </a:r>
            </a:p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for k=1:length(scores) </a:t>
              </a:r>
            </a:p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   if scores(k)&gt;90 </a:t>
              </a:r>
            </a:p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      count = count + 1; </a:t>
              </a:r>
            </a:p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   end </a:t>
              </a:r>
            </a:p>
            <a:p>
              <a:pPr algn="just"/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end </a:t>
              </a:r>
            </a:p>
            <a:p>
              <a:pPr algn="just"/>
              <a:r>
                <a:rPr lang="en-US" b="1" dirty="0" err="1">
                  <a:solidFill>
                    <a:srgbClr val="0000FF"/>
                  </a:solidFill>
                  <a:latin typeface="NewBaskervilleStd-Roman"/>
                </a:rPr>
                <a:t>disp</a:t>
              </a:r>
              <a:r>
                <a:rPr lang="en-US" b="1" dirty="0">
                  <a:solidFill>
                    <a:srgbClr val="0000FF"/>
                  </a:solidFill>
                  <a:latin typeface="NewBaskervilleStd-Roman"/>
                </a:rPr>
                <a:t>(count)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6913" y="266543"/>
              <a:ext cx="2757074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dirty="0">
                  <a:latin typeface="NewBaskervilleStd-Roman"/>
                </a:rPr>
                <a:t>How many students have scores more than 90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53000" y="1808149"/>
            <a:ext cx="3477450" cy="4762450"/>
            <a:chOff x="3157800" y="177256"/>
            <a:chExt cx="3477450" cy="4762450"/>
          </a:xfrm>
        </p:grpSpPr>
        <p:grpSp>
          <p:nvGrpSpPr>
            <p:cNvPr id="25" name="Group 24"/>
            <p:cNvGrpSpPr/>
            <p:nvPr/>
          </p:nvGrpSpPr>
          <p:grpSpPr>
            <a:xfrm>
              <a:off x="3157800" y="1063082"/>
              <a:ext cx="3477450" cy="3543581"/>
              <a:chOff x="89213" y="5224981"/>
              <a:chExt cx="3477450" cy="3543581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12813" y="5224981"/>
                <a:ext cx="3053850" cy="923330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da-DK" b="1" dirty="0">
                    <a:solidFill>
                      <a:srgbClr val="0000FF"/>
                    </a:solidFill>
                    <a:latin typeface="NewBaskervilleStd-Roman"/>
                  </a:rPr>
                  <a:t>for k = [1,2,3; 1,4,9; 1,8,27] </a:t>
                </a:r>
              </a:p>
              <a:p>
                <a:pPr algn="just"/>
                <a:r>
                  <a:rPr lang="da-DK" b="1" dirty="0">
                    <a:solidFill>
                      <a:srgbClr val="0000FF"/>
                    </a:solidFill>
                    <a:latin typeface="NewBaskervilleStd-Roman"/>
                  </a:rPr>
                  <a:t>a = k‘</a:t>
                </a:r>
              </a:p>
              <a:p>
                <a:pPr algn="just"/>
                <a:r>
                  <a:rPr lang="da-DK" b="1" dirty="0">
                    <a:solidFill>
                      <a:srgbClr val="0000FF"/>
                    </a:solidFill>
                    <a:latin typeface="NewBaskervilleStd-Roman"/>
                  </a:rPr>
                  <a:t>end</a:t>
                </a:r>
                <a:endParaRPr lang="en-US" b="1" dirty="0">
                  <a:solidFill>
                    <a:srgbClr val="0000FF"/>
                  </a:solidFill>
                  <a:latin typeface="NewBaskervilleStd-Roman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82213" y="6292780"/>
                <a:ext cx="2953200" cy="175432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b="1" dirty="0">
                    <a:solidFill>
                      <a:srgbClr val="0000FF"/>
                    </a:solidFill>
                    <a:latin typeface="NewBaskervilleStd-Roman"/>
                  </a:rPr>
                  <a:t>a = </a:t>
                </a:r>
              </a:p>
              <a:p>
                <a:pPr algn="just"/>
                <a:r>
                  <a:rPr lang="pt-BR" b="1" dirty="0">
                    <a:solidFill>
                      <a:srgbClr val="0000FF"/>
                    </a:solidFill>
                    <a:latin typeface="NewBaskervilleStd-Roman"/>
                  </a:rPr>
                  <a:t>	1  1  1 </a:t>
                </a:r>
              </a:p>
              <a:p>
                <a:pPr algn="just"/>
                <a:r>
                  <a:rPr lang="pt-BR" b="1" dirty="0">
                    <a:solidFill>
                      <a:srgbClr val="0000FF"/>
                    </a:solidFill>
                    <a:latin typeface="NewBaskervilleStd-Roman"/>
                  </a:rPr>
                  <a:t>a = </a:t>
                </a:r>
              </a:p>
              <a:p>
                <a:pPr algn="just"/>
                <a:r>
                  <a:rPr lang="pt-BR" b="1" dirty="0">
                    <a:solidFill>
                      <a:srgbClr val="0000FF"/>
                    </a:solidFill>
                    <a:latin typeface="NewBaskervilleStd-Roman"/>
                  </a:rPr>
                  <a:t>	2  4  8 </a:t>
                </a:r>
              </a:p>
              <a:p>
                <a:pPr algn="just"/>
                <a:r>
                  <a:rPr lang="pt-BR" b="1" dirty="0">
                    <a:solidFill>
                      <a:srgbClr val="0000FF"/>
                    </a:solidFill>
                    <a:latin typeface="NewBaskervilleStd-Roman"/>
                  </a:rPr>
                  <a:t>a = </a:t>
                </a:r>
              </a:p>
              <a:p>
                <a:pPr algn="just"/>
                <a:r>
                  <a:rPr lang="pt-BR" b="1" dirty="0">
                    <a:solidFill>
                      <a:srgbClr val="0000FF"/>
                    </a:solidFill>
                    <a:latin typeface="NewBaskervilleStd-Roman"/>
                  </a:rPr>
                  <a:t>	3  9  27</a:t>
                </a:r>
              </a:p>
            </p:txBody>
          </p:sp>
          <p:sp>
            <p:nvSpPr>
              <p:cNvPr id="22" name="Curved Right Arrow 21"/>
              <p:cNvSpPr/>
              <p:nvPr/>
            </p:nvSpPr>
            <p:spPr>
              <a:xfrm>
                <a:off x="91140" y="5569473"/>
                <a:ext cx="381000" cy="1646637"/>
              </a:xfrm>
              <a:prstGeom prst="curved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Curved Right Arrow 28"/>
              <p:cNvSpPr/>
              <p:nvPr/>
            </p:nvSpPr>
            <p:spPr>
              <a:xfrm>
                <a:off x="89213" y="7784835"/>
                <a:ext cx="381000" cy="983727"/>
              </a:xfrm>
              <a:prstGeom prst="curved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3550800" y="177256"/>
                  <a:ext cx="2757074" cy="82490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0800" y="177256"/>
                  <a:ext cx="2757074" cy="8249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3581400" y="4114800"/>
                  <a:ext cx="2757074" cy="82490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F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MY" i="1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400" y="4114800"/>
                  <a:ext cx="2757074" cy="8249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>
                  <a:solidFill>
                    <a:srgbClr val="0000FF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/>
          <p:cNvSpPr/>
          <p:nvPr/>
        </p:nvSpPr>
        <p:spPr>
          <a:xfrm>
            <a:off x="381000" y="493023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Another common use for </a:t>
            </a:r>
            <a:r>
              <a:rPr lang="en-US" dirty="0" smtClean="0"/>
              <a:t>a </a:t>
            </a:r>
            <a:r>
              <a:rPr lang="en-US" b="1" dirty="0"/>
              <a:t>for</a:t>
            </a:r>
            <a:r>
              <a:rPr lang="en-US" dirty="0"/>
              <a:t> </a:t>
            </a:r>
            <a:r>
              <a:rPr lang="en-US" b="1" dirty="0" smtClean="0"/>
              <a:t>loop</a:t>
            </a:r>
            <a:r>
              <a:rPr lang="en-US" dirty="0" smtClean="0"/>
              <a:t> </a:t>
            </a:r>
            <a:r>
              <a:rPr lang="en-US" dirty="0"/>
              <a:t>is to combine it with an </a:t>
            </a:r>
            <a:r>
              <a:rPr lang="en-US" dirty="0" smtClean="0"/>
              <a:t>if statement </a:t>
            </a:r>
            <a:r>
              <a:rPr lang="en-US" dirty="0"/>
              <a:t>and determine how many times something is true. For example, in the list of test scores shown in the </a:t>
            </a:r>
            <a:r>
              <a:rPr lang="en-US" dirty="0" smtClean="0"/>
              <a:t>first </a:t>
            </a:r>
            <a:r>
              <a:rPr lang="en-US" dirty="0"/>
              <a:t>line, how many are above 90?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8968" y="2036618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</a:t>
            </a:r>
            <a:r>
              <a:rPr lang="en-US" dirty="0" smtClean="0">
                <a:solidFill>
                  <a:srgbClr val="C00000"/>
                </a:solidFill>
              </a:rPr>
              <a:t>ength(scores)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718" y="5253829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</a:t>
            </a:r>
            <a:r>
              <a:rPr lang="en-US" dirty="0"/>
              <a:t>a two-dimensional matrix is </a:t>
            </a:r>
            <a:r>
              <a:rPr lang="en-US" dirty="0" smtClean="0"/>
              <a:t>defined </a:t>
            </a:r>
            <a:r>
              <a:rPr lang="en-US" dirty="0"/>
              <a:t>in the index </a:t>
            </a:r>
            <a:r>
              <a:rPr lang="en-US" dirty="0" smtClean="0"/>
              <a:t>specification</a:t>
            </a:r>
            <a:r>
              <a:rPr lang="en-US" dirty="0"/>
              <a:t>, MATLAB ®  uses an entire column as the index each time through the loop</a:t>
            </a:r>
          </a:p>
        </p:txBody>
      </p:sp>
    </p:spTree>
    <p:extLst>
      <p:ext uri="{BB962C8B-B14F-4D97-AF65-F5344CB8AC3E}">
        <p14:creationId xmlns:p14="http://schemas.microsoft.com/office/powerpoint/2010/main" val="20525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127" y="1295400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</a:t>
            </a:r>
            <a:r>
              <a:rPr lang="en-US" dirty="0"/>
              <a:t>of the techniques learned to </a:t>
            </a:r>
            <a:r>
              <a:rPr lang="en-US" dirty="0" smtClean="0"/>
              <a:t>define </a:t>
            </a:r>
            <a:r>
              <a:rPr lang="en-US" dirty="0"/>
              <a:t>a matrix can be used to </a:t>
            </a:r>
            <a:r>
              <a:rPr lang="en-US" dirty="0" smtClean="0"/>
              <a:t>define </a:t>
            </a:r>
            <a:r>
              <a:rPr lang="en-US" dirty="0"/>
              <a:t>the index matrix. One common approach is to use the colon operator, as in </a:t>
            </a:r>
          </a:p>
          <a:p>
            <a:pPr algn="ctr"/>
            <a:r>
              <a:rPr lang="en-US" b="1" dirty="0"/>
              <a:t>for index = </a:t>
            </a:r>
            <a:r>
              <a:rPr lang="en-US" b="1" dirty="0" err="1" smtClean="0"/>
              <a:t>start:inc:final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smtClean="0"/>
              <a:t> </a:t>
            </a:r>
            <a:r>
              <a:rPr lang="en-US" dirty="0"/>
              <a:t>If the expression is a row vector, the elements are used one at a time—once for each time through the loop. </a:t>
            </a:r>
          </a:p>
          <a:p>
            <a:r>
              <a:rPr lang="en-US" dirty="0"/>
              <a:t> •  </a:t>
            </a:r>
            <a:r>
              <a:rPr lang="en-US" dirty="0" smtClean="0"/>
              <a:t>If </a:t>
            </a:r>
            <a:r>
              <a:rPr lang="en-US" dirty="0"/>
              <a:t>the expression is a two-dimensional matrix (this alternative is not common), each time through the loop the index will contain the next  column  in the matrix. This means that the index will be a column vector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/>
              <a:t> •  </a:t>
            </a:r>
            <a:r>
              <a:rPr lang="en-US" dirty="0" smtClean="0"/>
              <a:t>Once </a:t>
            </a:r>
            <a:r>
              <a:rPr lang="en-US" dirty="0"/>
              <a:t>you’ve completed </a:t>
            </a:r>
            <a:r>
              <a:rPr lang="en-US" dirty="0" smtClean="0"/>
              <a:t>a for </a:t>
            </a:r>
            <a:r>
              <a:rPr lang="en-US" dirty="0"/>
              <a:t>loop, the index variable retains the last value used. </a:t>
            </a:r>
          </a:p>
          <a:p>
            <a:r>
              <a:rPr lang="en-US" dirty="0"/>
              <a:t> • 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smtClean="0"/>
              <a:t>loops </a:t>
            </a:r>
            <a:r>
              <a:rPr lang="en-US" dirty="0"/>
              <a:t>can often be avoided by </a:t>
            </a:r>
            <a:r>
              <a:rPr lang="en-US" dirty="0" err="1">
                <a:solidFill>
                  <a:srgbClr val="FF0000"/>
                </a:solidFill>
              </a:rPr>
              <a:t>vectorizing</a:t>
            </a:r>
            <a:r>
              <a:rPr lang="en-US" dirty="0"/>
              <a:t> the code.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267200"/>
            <a:ext cx="4519612" cy="24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8686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Create a table that converts angle values from degrees to radians, from 0 to 360 degrees, in increments of 10 degrees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53693"/>
            <a:ext cx="2333625" cy="4086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29000" y="1752600"/>
            <a:ext cx="3905250" cy="3139321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FF"/>
                </a:solidFill>
                <a:latin typeface="+mj-lt"/>
              </a:rPr>
              <a:t>% Create a table of degrees to radians 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+mj-lt"/>
              </a:rPr>
              <a:t>clear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+mj-lt"/>
              </a:rPr>
              <a:t>%Use a for loop for calculations 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+mj-lt"/>
              </a:rPr>
              <a:t>for k=1:36</a:t>
            </a:r>
          </a:p>
          <a:p>
            <a:pPr algn="just"/>
            <a:r>
              <a:rPr lang="en-US" dirty="0" err="1">
                <a:solidFill>
                  <a:srgbClr val="0000FF"/>
                </a:solidFill>
                <a:latin typeface="+mj-lt"/>
              </a:rPr>
              <a:t>deg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(k) =k*10;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+mj-lt"/>
              </a:rPr>
              <a:t>rad(k) =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deg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(k)*pi/180;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+mj-lt"/>
              </a:rPr>
              <a:t>end</a:t>
            </a:r>
          </a:p>
          <a:p>
            <a:pPr algn="just"/>
            <a:r>
              <a:rPr lang="en-US" dirty="0">
                <a:solidFill>
                  <a:srgbClr val="0000FF"/>
                </a:solidFill>
                <a:latin typeface="+mj-lt"/>
              </a:rPr>
              <a:t>% Create 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atable</a:t>
            </a:r>
            <a:endParaRPr lang="en-US" dirty="0">
              <a:solidFill>
                <a:srgbClr val="0000FF"/>
              </a:solidFill>
              <a:latin typeface="+mj-lt"/>
            </a:endParaRPr>
          </a:p>
          <a:p>
            <a:pPr algn="just"/>
            <a:r>
              <a:rPr lang="en-US" dirty="0">
                <a:solidFill>
                  <a:srgbClr val="0000FF"/>
                </a:solidFill>
                <a:latin typeface="+mj-lt"/>
              </a:rPr>
              <a:t>t = [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deg;rad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]</a:t>
            </a:r>
          </a:p>
          <a:p>
            <a:pPr algn="just"/>
            <a:r>
              <a:rPr lang="en-US" dirty="0" err="1">
                <a:solidFill>
                  <a:srgbClr val="0000FF"/>
                </a:solidFill>
                <a:latin typeface="+mj-lt"/>
              </a:rPr>
              <a:t>disp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(‘Degree to Radians’)</a:t>
            </a:r>
          </a:p>
          <a:p>
            <a:pPr algn="just"/>
            <a:r>
              <a:rPr lang="en-US" dirty="0" err="1">
                <a:solidFill>
                  <a:srgbClr val="0000FF"/>
                </a:solidFill>
                <a:latin typeface="+mj-lt"/>
              </a:rPr>
              <a:t>Fprintf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(‘%8.0f  %8.2f \</a:t>
            </a:r>
            <a:r>
              <a:rPr lang="en-US" dirty="0" err="1">
                <a:solidFill>
                  <a:srgbClr val="0000FF"/>
                </a:solidFill>
                <a:latin typeface="+mj-lt"/>
              </a:rPr>
              <a:t>n’,t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4093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8686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 Create a function called fact to calculate the factorial of any number. Assume scalar input</a:t>
            </a:r>
            <a:r>
              <a:rPr lang="en-US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95600" y="1600200"/>
                <a:ext cx="6096000" cy="2862322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𝑢𝑛𝑐𝑡𝑖𝑜𝑛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𝑜𝑢𝑡𝑝𝑢𝑡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𝑓𝑎𝑐𝑡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00FF"/>
                  </a:solidFill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𝑎𝑐𝑐𝑒𝑝𝑡𝑠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𝑠𝑐𝑎𝑙𝑎𝑟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𝑖𝑛𝑝𝑢𝑡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𝑐𝑎𝑙𝑐𝑢𝑙𝑎𝑡𝑒𝑠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𝑖𝑡𝑠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𝑓𝑎𝑐𝑡𝑜𝑟𝑖𝑎𝑙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rgbClr val="0000FF"/>
                  </a:solidFill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𝑖𝑛𝑖𝑡𝑖𝑎𝑙𝑖𝑧𝑒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rgbClr val="0000FF"/>
                  </a:solidFill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𝑈𝑠𝑒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𝑙𝑜𝑜𝑝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𝑐𝑎𝑙𝑐𝑢𝑙𝑎𝑡𝑒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𝑓𝑎𝑐𝑡𝑜𝑟𝑖𝑎𝑙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rgbClr val="0000FF"/>
                  </a:solidFill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i="1" dirty="0">
                  <a:solidFill>
                    <a:srgbClr val="FF0000"/>
                  </a:solidFill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𝑒𝑛𝑑</m:t>
                      </m:r>
                    </m:oMath>
                  </m:oMathPara>
                </a14:m>
                <a:endParaRPr lang="en-US" i="1" dirty="0">
                  <a:solidFill>
                    <a:srgbClr val="FF0000"/>
                  </a:solidFill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𝑜𝑢𝑡𝑝𝑢𝑡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  <a:latin typeface="NewBaskervilleStd-Roman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6096000" cy="2862322"/>
              </a:xfrm>
              <a:prstGeom prst="rect">
                <a:avLst/>
              </a:prstGeom>
              <a:blipFill>
                <a:blip r:embed="rId2"/>
                <a:stretch>
                  <a:fillRect l="-10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21526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4800"/>
            <a:ext cx="8686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 Create a function called fact to calculate the factorial of any number. Assume scalar input</a:t>
            </a:r>
            <a:r>
              <a:rPr lang="en-US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17785" y="1356955"/>
                <a:ext cx="4648200" cy="4524315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𝑜𝑢𝑡𝑝𝑢𝑡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𝑓𝑎𝑐𝑡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00FF"/>
                  </a:solidFill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This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function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accepts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scalar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  <a:latin typeface="+mj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%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input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calculates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its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factorial</m:t>
                      </m:r>
                    </m:oMath>
                  </m:oMathPara>
                </a14:m>
                <a:endParaRPr lang="en-US" i="1" dirty="0">
                  <a:solidFill>
                    <a:srgbClr val="0000FF"/>
                  </a:solidFill>
                  <a:latin typeface="+mj-lt"/>
                </a:endParaRPr>
              </a:p>
              <a:p>
                <a:pPr algn="just"/>
                <a:endParaRPr lang="en-US" i="1" dirty="0">
                  <a:solidFill>
                    <a:srgbClr val="0000FF"/>
                  </a:solidFill>
                  <a:latin typeface="+mj-lt"/>
                </a:endParaRPr>
              </a:p>
              <a:p>
                <a:pPr algn="just"/>
                <a:r>
                  <a:rPr lang="en-US" dirty="0">
                    <a:solidFill>
                      <a:srgbClr val="0000FF"/>
                    </a:solidFill>
                    <a:latin typeface="+mj-lt"/>
                  </a:rPr>
                  <a:t>%Check x is a single-value array </a:t>
                </a:r>
              </a:p>
              <a:p>
                <a:pPr algn="just"/>
                <a:r>
                  <a:rPr lang="en-US" dirty="0">
                    <a:solidFill>
                      <a:srgbClr val="0000FF"/>
                    </a:solidFill>
                    <a:latin typeface="+mj-lt"/>
                  </a:rPr>
                  <a:t>if(length(x)&gt;1 | x&lt;0) </a:t>
                </a:r>
              </a:p>
              <a:p>
                <a:pPr algn="just"/>
                <a:r>
                  <a:rPr lang="en-US" i="1" dirty="0">
                    <a:solidFill>
                      <a:srgbClr val="0000FF"/>
                    </a:solidFill>
                    <a:latin typeface="+mj-lt"/>
                  </a:rPr>
                  <a:t>   </a:t>
                </a:r>
                <a:r>
                  <a:rPr lang="en-US" dirty="0">
                    <a:solidFill>
                      <a:srgbClr val="0000FF"/>
                    </a:solidFill>
                    <a:latin typeface="+mj-lt"/>
                  </a:rPr>
                  <a:t>output = 'Input must be a positive integer'; </a:t>
                </a:r>
              </a:p>
              <a:p>
                <a:pPr algn="just"/>
                <a:r>
                  <a:rPr lang="en-US" dirty="0">
                    <a:solidFill>
                      <a:srgbClr val="0000FF"/>
                    </a:solidFill>
                    <a:latin typeface="+mj-lt"/>
                  </a:rPr>
                  <a:t>else </a:t>
                </a:r>
              </a:p>
              <a:p>
                <a:pPr algn="just"/>
                <a:r>
                  <a:rPr lang="en-US" dirty="0">
                    <a:solidFill>
                      <a:srgbClr val="0000FF"/>
                    </a:solidFill>
                    <a:latin typeface="+mj-lt"/>
                  </a:rPr>
                  <a:t>   % initialize a </a:t>
                </a:r>
              </a:p>
              <a:p>
                <a:pPr algn="just"/>
                <a:r>
                  <a:rPr lang="en-US" dirty="0">
                    <a:solidFill>
                      <a:srgbClr val="0000FF"/>
                    </a:solidFill>
                    <a:latin typeface="+mj-lt"/>
                  </a:rPr>
                  <a:t>   a = 1; </a:t>
                </a:r>
              </a:p>
              <a:p>
                <a:pPr algn="just"/>
                <a:r>
                  <a:rPr lang="en-US" dirty="0">
                    <a:solidFill>
                      <a:srgbClr val="0000FF"/>
                    </a:solidFill>
                    <a:latin typeface="+mj-lt"/>
                  </a:rPr>
                  <a:t>  %Use a loop to calculate the factorial </a:t>
                </a:r>
              </a:p>
              <a:p>
                <a:pPr algn="just"/>
                <a:r>
                  <a:rPr lang="en-US" dirty="0">
                    <a:solidFill>
                      <a:srgbClr val="0000FF"/>
                    </a:solidFill>
                    <a:latin typeface="+mj-lt"/>
                  </a:rPr>
                  <a:t>    for k = 1:x </a:t>
                </a:r>
              </a:p>
              <a:p>
                <a:pPr algn="just"/>
                <a:r>
                  <a:rPr lang="en-US" dirty="0">
                    <a:solidFill>
                      <a:srgbClr val="0000FF"/>
                    </a:solidFill>
                    <a:latin typeface="+mj-lt"/>
                  </a:rPr>
                  <a:t>        a = a*k; </a:t>
                </a:r>
              </a:p>
              <a:p>
                <a:pPr algn="just"/>
                <a:r>
                  <a:rPr lang="en-US" dirty="0">
                    <a:solidFill>
                      <a:srgbClr val="0000FF"/>
                    </a:solidFill>
                    <a:latin typeface="+mj-lt"/>
                  </a:rPr>
                  <a:t>   end </a:t>
                </a:r>
              </a:p>
              <a:p>
                <a:pPr algn="just"/>
                <a:r>
                  <a:rPr lang="en-US" dirty="0">
                    <a:solidFill>
                      <a:srgbClr val="0000FF"/>
                    </a:solidFill>
                    <a:latin typeface="+mj-lt"/>
                  </a:rPr>
                  <a:t>   output = a; </a:t>
                </a:r>
              </a:p>
              <a:p>
                <a:pPr algn="just"/>
                <a:r>
                  <a:rPr lang="en-US" dirty="0">
                    <a:solidFill>
                      <a:srgbClr val="0000FF"/>
                    </a:solidFill>
                    <a:latin typeface="+mj-lt"/>
                  </a:rPr>
                  <a:t>end 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785" y="1356955"/>
                <a:ext cx="4648200" cy="4524315"/>
              </a:xfrm>
              <a:prstGeom prst="rect">
                <a:avLst/>
              </a:prstGeom>
              <a:blipFill>
                <a:blip r:embed="rId2"/>
                <a:stretch>
                  <a:fillRect l="-913" b="-80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75" y="1447800"/>
            <a:ext cx="35623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6096"/>
          <a:stretch/>
        </p:blipFill>
        <p:spPr>
          <a:xfrm>
            <a:off x="381001" y="381000"/>
            <a:ext cx="7696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3429000"/>
            <a:ext cx="79152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14364</TotalTime>
  <Words>2195</Words>
  <Application>Microsoft Office PowerPoint</Application>
  <PresentationFormat>On-screen Show (4:3)</PresentationFormat>
  <Paragraphs>498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ＭＳ Ｐゴシック</vt:lpstr>
      <vt:lpstr>ＭＳ Ｐゴシック</vt:lpstr>
      <vt:lpstr>Arial</vt:lpstr>
      <vt:lpstr>Calibri</vt:lpstr>
      <vt:lpstr>Cambria Math</vt:lpstr>
      <vt:lpstr>Constantia</vt:lpstr>
      <vt:lpstr>Courier New</vt:lpstr>
      <vt:lpstr>CourierStd-Bold</vt:lpstr>
      <vt:lpstr>FuturaStd-Book</vt:lpstr>
      <vt:lpstr>Majalla UI</vt:lpstr>
      <vt:lpstr>NewBaskervilleStd-Bold</vt:lpstr>
      <vt:lpstr>NewBaskervilleStd-Roman</vt:lpstr>
      <vt:lpstr>Times New Roman</vt:lpstr>
      <vt:lpstr>Wingdings 2</vt:lpstr>
      <vt:lpstr>Flow</vt:lpstr>
      <vt:lpstr>CHAPTER-9 Repetition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mpage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GE209</dc:subject>
  <dc:creator>Dr.Abdelbasset</dc:creator>
  <cp:lastModifiedBy>Teacher</cp:lastModifiedBy>
  <cp:revision>784</cp:revision>
  <cp:lastPrinted>2009-09-24T15:51:59Z</cp:lastPrinted>
  <dcterms:created xsi:type="dcterms:W3CDTF">2009-11-06T15:44:47Z</dcterms:created>
  <dcterms:modified xsi:type="dcterms:W3CDTF">2019-11-07T06:49:52Z</dcterms:modified>
</cp:coreProperties>
</file>