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handoutMasterIdLst>
    <p:handoutMasterId r:id="rId29"/>
  </p:handoutMasterIdLst>
  <p:sldIdLst>
    <p:sldId id="390" r:id="rId2"/>
    <p:sldId id="453" r:id="rId3"/>
    <p:sldId id="437" r:id="rId4"/>
    <p:sldId id="454" r:id="rId5"/>
    <p:sldId id="465" r:id="rId6"/>
    <p:sldId id="466" r:id="rId7"/>
    <p:sldId id="455" r:id="rId8"/>
    <p:sldId id="456" r:id="rId9"/>
    <p:sldId id="457" r:id="rId10"/>
    <p:sldId id="458" r:id="rId11"/>
    <p:sldId id="460" r:id="rId12"/>
    <p:sldId id="470" r:id="rId13"/>
    <p:sldId id="471" r:id="rId14"/>
    <p:sldId id="472" r:id="rId15"/>
    <p:sldId id="473" r:id="rId16"/>
    <p:sldId id="459" r:id="rId17"/>
    <p:sldId id="462" r:id="rId18"/>
    <p:sldId id="474" r:id="rId19"/>
    <p:sldId id="461" r:id="rId20"/>
    <p:sldId id="463" r:id="rId21"/>
    <p:sldId id="464" r:id="rId22"/>
    <p:sldId id="467" r:id="rId23"/>
    <p:sldId id="477" r:id="rId24"/>
    <p:sldId id="476" r:id="rId25"/>
    <p:sldId id="475" r:id="rId26"/>
    <p:sldId id="469"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mannaa" initials="m" lastIdx="1" clrIdx="0">
    <p:extLst>
      <p:ext uri="{19B8F6BF-5375-455C-9EA6-DF929625EA0E}">
        <p15:presenceInfo xmlns:p15="http://schemas.microsoft.com/office/powerpoint/2012/main" userId="malmanna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FFFF99"/>
    <a:srgbClr val="FFFFCC"/>
    <a:srgbClr val="BD5C11"/>
    <a:srgbClr val="19FF5D"/>
    <a:srgbClr val="FF0C33"/>
    <a:srgbClr val="006699"/>
    <a:srgbClr val="FF0600"/>
    <a:srgbClr val="FF7C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0" autoAdjust="0"/>
    <p:restoredTop sz="85401" autoAdjust="0"/>
  </p:normalViewPr>
  <p:slideViewPr>
    <p:cSldViewPr>
      <p:cViewPr varScale="1">
        <p:scale>
          <a:sx n="95" d="100"/>
          <a:sy n="95" d="100"/>
        </p:scale>
        <p:origin x="190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3" d="100"/>
          <a:sy n="63" d="100"/>
        </p:scale>
        <p:origin x="-275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ea typeface="ＭＳ Ｐゴシック" charset="-128"/>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atin typeface="Arial" charset="0"/>
                <a:ea typeface="ＭＳ Ｐゴシック" charset="-128"/>
              </a:defRPr>
            </a:lvl1pPr>
          </a:lstStyle>
          <a:p>
            <a:pPr>
              <a:defRPr/>
            </a:pPr>
            <a:fld id="{9798AE43-E0E4-4A9D-99DE-4BB4F3311F75}" type="datetimeFigureOut">
              <a:rPr lang="en-US"/>
              <a:pPr>
                <a:defRPr/>
              </a:pPr>
              <a:t>11/11/2019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charset="0"/>
                <a:ea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atin typeface="Arial" charset="0"/>
                <a:ea typeface="ＭＳ Ｐゴシック" charset="-128"/>
              </a:defRPr>
            </a:lvl1pPr>
          </a:lstStyle>
          <a:p>
            <a:pPr>
              <a:defRPr/>
            </a:pPr>
            <a:fld id="{BED45BCD-29DA-4A3C-816C-E3B5B7A30CB4}" type="slidenum">
              <a:rPr lang="en-US"/>
              <a:pPr>
                <a:defRPr/>
              </a:pPr>
              <a:t>‹#›</a:t>
            </a:fld>
            <a:endParaRPr lang="en-US"/>
          </a:p>
        </p:txBody>
      </p:sp>
    </p:spTree>
    <p:extLst>
      <p:ext uri="{BB962C8B-B14F-4D97-AF65-F5344CB8AC3E}">
        <p14:creationId xmlns:p14="http://schemas.microsoft.com/office/powerpoint/2010/main" val="2286165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ea typeface="ＭＳ Ｐゴシック" charset="-128"/>
              </a:defRPr>
            </a:lvl1pPr>
          </a:lstStyle>
          <a:p>
            <a:pPr>
              <a:defRPr/>
            </a:pPr>
            <a:endParaRPr lang="en-US"/>
          </a:p>
        </p:txBody>
      </p:sp>
      <p:sp>
        <p:nvSpPr>
          <p:cNvPr id="43011"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ea typeface="ＭＳ Ｐゴシック" charset="-128"/>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3014"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ea typeface="ＭＳ Ｐゴシック" charset="-128"/>
              </a:defRPr>
            </a:lvl1pPr>
          </a:lstStyle>
          <a:p>
            <a:pPr>
              <a:defRPr/>
            </a:pPr>
            <a:endParaRPr lang="en-US"/>
          </a:p>
        </p:txBody>
      </p:sp>
      <p:sp>
        <p:nvSpPr>
          <p:cNvPr id="43015"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ea typeface="ＭＳ Ｐゴシック" charset="-128"/>
              </a:defRPr>
            </a:lvl1pPr>
          </a:lstStyle>
          <a:p>
            <a:pPr>
              <a:defRPr/>
            </a:pPr>
            <a:fld id="{593B07F8-B2D9-460B-B9DA-3A18EAEBAC52}" type="slidenum">
              <a:rPr lang="en-US"/>
              <a:pPr>
                <a:defRPr/>
              </a:pPr>
              <a:t>‹#›</a:t>
            </a:fld>
            <a:endParaRPr lang="en-US"/>
          </a:p>
        </p:txBody>
      </p:sp>
    </p:spTree>
    <p:extLst>
      <p:ext uri="{BB962C8B-B14F-4D97-AF65-F5344CB8AC3E}">
        <p14:creationId xmlns:p14="http://schemas.microsoft.com/office/powerpoint/2010/main" val="17165185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MS PGothic" pitchFamily="34"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206CC40-8E26-4032-9780-E76DABAC700B}" type="slidenum">
              <a:rPr lang="en-US" smtClean="0">
                <a:latin typeface="Arial" pitchFamily="34" charset="0"/>
                <a:ea typeface="MS PGothic" pitchFamily="34" charset="-128"/>
              </a:rPr>
              <a:pPr/>
              <a:t>1</a:t>
            </a:fld>
            <a:endParaRPr lang="en-US">
              <a:latin typeface="Arial" pitchFamily="34" charset="0"/>
              <a:ea typeface="MS PGothic" pitchFamily="34" charset="-128"/>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586255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pitchFamily="-105" charset="0"/>
                <a:ea typeface="MS PGothic" pitchFamily="34" charset="-128"/>
                <a:cs typeface="ＭＳ Ｐゴシック" pitchFamily="-105" charset="-128"/>
              </a:rPr>
              <a:t>function [n1]=</a:t>
            </a:r>
            <a:r>
              <a:rPr lang="en-US" sz="1200" b="0" i="0" kern="1200" dirty="0" err="1" smtClean="0">
                <a:solidFill>
                  <a:schemeClr val="tx1"/>
                </a:solidFill>
                <a:effectLst/>
                <a:latin typeface="Arial" pitchFamily="-105" charset="0"/>
                <a:ea typeface="MS PGothic" pitchFamily="34" charset="-128"/>
                <a:cs typeface="ＭＳ Ｐゴシック" pitchFamily="-105" charset="-128"/>
              </a:rPr>
              <a:t>my_asin</a:t>
            </a:r>
            <a:r>
              <a:rPr lang="en-US" sz="1200" b="0" i="0" kern="1200" dirty="0" smtClean="0">
                <a:solidFill>
                  <a:schemeClr val="tx1"/>
                </a:solidFill>
                <a:effectLst/>
                <a:latin typeface="Arial" pitchFamily="-105" charset="0"/>
                <a:ea typeface="MS PGothic" pitchFamily="34" charset="-128"/>
                <a:cs typeface="ＭＳ Ｐゴシック" pitchFamily="-105" charset="-128"/>
              </a:rPr>
              <a:t>(valor)</a:t>
            </a:r>
          </a:p>
          <a:p>
            <a:r>
              <a:rPr lang="en-US" sz="1200" b="0" i="0" kern="1200" dirty="0" smtClean="0">
                <a:solidFill>
                  <a:schemeClr val="tx1"/>
                </a:solidFill>
                <a:effectLst/>
                <a:latin typeface="Arial" pitchFamily="-105" charset="0"/>
                <a:ea typeface="MS PGothic" pitchFamily="34" charset="-128"/>
                <a:cs typeface="ＭＳ Ｐゴシック" pitchFamily="-105" charset="-128"/>
              </a:rPr>
              <a:t>if abs(valor) &gt; 1 % checks both &lt;-1 and &gt;1 condition</a:t>
            </a:r>
          </a:p>
          <a:p>
            <a:r>
              <a:rPr lang="en-US" sz="1200" b="0" i="0" kern="1200" dirty="0" smtClean="0">
                <a:solidFill>
                  <a:schemeClr val="tx1"/>
                </a:solidFill>
                <a:effectLst/>
                <a:latin typeface="Arial" pitchFamily="-105" charset="0"/>
                <a:ea typeface="MS PGothic" pitchFamily="34" charset="-128"/>
                <a:cs typeface="ＭＳ Ｐゴシック" pitchFamily="-105" charset="-128"/>
              </a:rPr>
              <a:t>error('</a:t>
            </a:r>
            <a:r>
              <a:rPr lang="en-US" sz="1200" b="0" i="0" kern="1200" dirty="0" err="1" smtClean="0">
                <a:solidFill>
                  <a:schemeClr val="tx1"/>
                </a:solidFill>
                <a:effectLst/>
                <a:latin typeface="Arial" pitchFamily="-105" charset="0"/>
                <a:ea typeface="MS PGothic" pitchFamily="34" charset="-128"/>
                <a:cs typeface="ＭＳ Ｐゴシック" pitchFamily="-105" charset="-128"/>
              </a:rPr>
              <a:t>Fuera</a:t>
            </a:r>
            <a:r>
              <a:rPr lang="en-US" sz="1200" b="0" i="0" kern="1200" dirty="0" smtClean="0">
                <a:solidFill>
                  <a:schemeClr val="tx1"/>
                </a:solidFill>
                <a:effectLst/>
                <a:latin typeface="Arial" pitchFamily="-105" charset="0"/>
                <a:ea typeface="MS PGothic" pitchFamily="34" charset="-128"/>
                <a:cs typeface="ＭＳ Ｐゴシック" pitchFamily="-105" charset="-128"/>
              </a:rPr>
              <a:t> de </a:t>
            </a:r>
            <a:r>
              <a:rPr lang="en-US" sz="1200" b="0" i="0" kern="1200" dirty="0" err="1" smtClean="0">
                <a:solidFill>
                  <a:schemeClr val="tx1"/>
                </a:solidFill>
                <a:effectLst/>
                <a:latin typeface="Arial" pitchFamily="-105" charset="0"/>
                <a:ea typeface="MS PGothic" pitchFamily="34" charset="-128"/>
                <a:cs typeface="ＭＳ Ｐゴシック" pitchFamily="-105" charset="-128"/>
              </a:rPr>
              <a:t>Rango</a:t>
            </a:r>
            <a:r>
              <a:rPr lang="en-US" sz="1200" b="0" i="0" kern="1200" dirty="0" smtClean="0">
                <a:solidFill>
                  <a:schemeClr val="tx1"/>
                </a:solidFill>
                <a:effectLst/>
                <a:latin typeface="Arial" pitchFamily="-105" charset="0"/>
                <a:ea typeface="MS PGothic" pitchFamily="34" charset="-128"/>
                <a:cs typeface="ＭＳ Ｐゴシック" pitchFamily="-105" charset="-128"/>
              </a:rPr>
              <a:t>') % stops execution with an error</a:t>
            </a:r>
          </a:p>
          <a:p>
            <a:r>
              <a:rPr lang="en-US" sz="1200" b="0" i="0" kern="1200" dirty="0" smtClean="0">
                <a:solidFill>
                  <a:schemeClr val="tx1"/>
                </a:solidFill>
                <a:effectLst/>
                <a:latin typeface="Arial" pitchFamily="-105" charset="0"/>
                <a:ea typeface="MS PGothic" pitchFamily="34" charset="-128"/>
                <a:cs typeface="ＭＳ Ｐゴシック" pitchFamily="-105" charset="-128"/>
              </a:rPr>
              <a:t>else</a:t>
            </a:r>
          </a:p>
          <a:p>
            <a:r>
              <a:rPr lang="en-US" sz="1200" b="0" i="0" kern="1200" dirty="0" smtClean="0">
                <a:solidFill>
                  <a:schemeClr val="tx1"/>
                </a:solidFill>
                <a:effectLst/>
                <a:latin typeface="Arial" pitchFamily="-105" charset="0"/>
                <a:ea typeface="MS PGothic" pitchFamily="34" charset="-128"/>
                <a:cs typeface="ＭＳ Ｐゴシック" pitchFamily="-105" charset="-128"/>
              </a:rPr>
              <a:t>n1 = </a:t>
            </a:r>
            <a:r>
              <a:rPr lang="en-US" sz="1200" b="0" i="0" kern="1200" dirty="0" err="1" smtClean="0">
                <a:solidFill>
                  <a:schemeClr val="tx1"/>
                </a:solidFill>
                <a:effectLst/>
                <a:latin typeface="Arial" pitchFamily="-105" charset="0"/>
                <a:ea typeface="MS PGothic" pitchFamily="34" charset="-128"/>
                <a:cs typeface="ＭＳ Ｐゴシック" pitchFamily="-105" charset="-128"/>
              </a:rPr>
              <a:t>asind</a:t>
            </a:r>
            <a:r>
              <a:rPr lang="en-US" sz="1200" b="0" i="0" kern="1200" dirty="0" smtClean="0">
                <a:solidFill>
                  <a:schemeClr val="tx1"/>
                </a:solidFill>
                <a:effectLst/>
                <a:latin typeface="Arial" pitchFamily="-105" charset="0"/>
                <a:ea typeface="MS PGothic" pitchFamily="34" charset="-128"/>
                <a:cs typeface="ＭＳ Ｐゴシック" pitchFamily="-105" charset="-128"/>
              </a:rPr>
              <a:t>(valor); % computes the result and places it in the return variable</a:t>
            </a:r>
          </a:p>
          <a:p>
            <a:r>
              <a:rPr lang="en-US" sz="1200" b="0" i="0" kern="1200" dirty="0" smtClean="0">
                <a:solidFill>
                  <a:schemeClr val="tx1"/>
                </a:solidFill>
                <a:effectLst/>
                <a:latin typeface="Arial" pitchFamily="-105" charset="0"/>
                <a:ea typeface="MS PGothic" pitchFamily="34" charset="-128"/>
                <a:cs typeface="ＭＳ Ｐゴシック" pitchFamily="-105" charset="-128"/>
              </a:rPr>
              <a:t>end</a:t>
            </a:r>
          </a:p>
          <a:p>
            <a:endParaRPr lang="en-US" dirty="0"/>
          </a:p>
        </p:txBody>
      </p:sp>
      <p:sp>
        <p:nvSpPr>
          <p:cNvPr id="4" name="Slide Number Placeholder 3"/>
          <p:cNvSpPr>
            <a:spLocks noGrp="1"/>
          </p:cNvSpPr>
          <p:nvPr>
            <p:ph type="sldNum" sz="quarter" idx="10"/>
          </p:nvPr>
        </p:nvSpPr>
        <p:spPr/>
        <p:txBody>
          <a:bodyPr/>
          <a:lstStyle/>
          <a:p>
            <a:pPr>
              <a:defRPr/>
            </a:pPr>
            <a:fld id="{593B07F8-B2D9-460B-B9DA-3A18EAEBAC52}" type="slidenum">
              <a:rPr lang="en-US" smtClean="0"/>
              <a:pPr>
                <a:defRPr/>
              </a:pPr>
              <a:t>26</a:t>
            </a:fld>
            <a:endParaRPr lang="en-US"/>
          </a:p>
        </p:txBody>
      </p:sp>
    </p:spTree>
    <p:extLst>
      <p:ext uri="{BB962C8B-B14F-4D97-AF65-F5344CB8AC3E}">
        <p14:creationId xmlns:p14="http://schemas.microsoft.com/office/powerpoint/2010/main" val="3563967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2A99EBA4-E1D6-493B-8C24-725CEE329B7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4614C5D3-685C-4C37-8208-4F070A07402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DD3918B-1842-420E-B60C-86F94D40CAB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98C19DC-32CF-492D-8FF6-B88497205B5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8DB01482-95F5-4430-8D1F-0168C65C805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19310408-EA6E-4C97-A59C-46FD44D87A5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2723C38-3C11-4546-8CFE-72F67D39945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A6F176-4FE3-4EBB-8EB3-911731425C4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3CD7B74-99D8-4E1C-9AD0-62EBBCCB239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A0A3F32C-C802-4638-B7AC-AFA50A44D89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C39B32A1-7769-4B8E-945A-CF2203313C5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21E741A-7587-456A-900D-294BA1B99A8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4A80EFC-580D-43EE-BE4B-17B4B7C00C1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614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614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ＭＳ Ｐゴシック" charset="-128"/>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ＭＳ Ｐゴシック" charset="-128"/>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ea typeface="ＭＳ Ｐゴシック" charset="-128"/>
              </a:defRPr>
            </a:lvl1pPr>
          </a:lstStyle>
          <a:p>
            <a:pPr>
              <a:defRPr/>
            </a:pPr>
            <a:fld id="{AD77CD33-EA51-404C-91B7-BE3A5FFBF44F}" type="slidenum">
              <a:rPr lang="en-US"/>
              <a:pPr>
                <a:defRPr/>
              </a:pPr>
              <a:t>‹#›</a:t>
            </a:fld>
            <a:endParaRPr lang="en-US"/>
          </a:p>
        </p:txBody>
      </p:sp>
      <p:grpSp>
        <p:nvGrpSpPr>
          <p:cNvPr id="615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a typeface="ＭＳ Ｐゴシック" charset="-128"/>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a typeface="ＭＳ Ｐゴシック" charset="-128"/>
              </a:endParaRPr>
            </a:p>
          </p:txBody>
        </p:sp>
      </p:grpSp>
    </p:spTree>
  </p:cSld>
  <p:clrMap bg1="lt1" tx1="dk1" bg2="lt2" tx2="dk2" accent1="accent1" accent2="accent2" accent3="accent3" accent4="accent4" accent5="accent5" accent6="accent6" hlink="hlink" folHlink="folHlink"/>
  <p:sldLayoutIdLst>
    <p:sldLayoutId id="2147484040" r:id="rId1"/>
    <p:sldLayoutId id="2147484030" r:id="rId2"/>
    <p:sldLayoutId id="2147484031" r:id="rId3"/>
    <p:sldLayoutId id="2147484041" r:id="rId4"/>
    <p:sldLayoutId id="2147484032" r:id="rId5"/>
    <p:sldLayoutId id="2147484033" r:id="rId6"/>
    <p:sldLayoutId id="2147484034" r:id="rId7"/>
    <p:sldLayoutId id="2147484035" r:id="rId8"/>
    <p:sldLayoutId id="2147484036" r:id="rId9"/>
    <p:sldLayoutId id="2147484042" r:id="rId10"/>
    <p:sldLayoutId id="2147484037" r:id="rId11"/>
    <p:sldLayoutId id="2147484038" r:id="rId12"/>
    <p:sldLayoutId id="2147484039"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8"/>
          <p:cNvSpPr>
            <a:spLocks noGrp="1" noChangeArrowheads="1"/>
          </p:cNvSpPr>
          <p:nvPr>
            <p:ph type="ctrTitle"/>
          </p:nvPr>
        </p:nvSpPr>
        <p:spPr>
          <a:xfrm>
            <a:off x="533400" y="685800"/>
            <a:ext cx="8077200" cy="3352800"/>
          </a:xfrm>
        </p:spPr>
        <p:txBody>
          <a:bodyPr>
            <a:normAutofit/>
          </a:bodyPr>
          <a:lstStyle/>
          <a:p>
            <a:pPr algn="ctr" eaLnBrk="1" fontAlgn="auto" hangingPunct="1">
              <a:spcAft>
                <a:spcPts val="0"/>
              </a:spcAft>
              <a:defRPr/>
            </a:pPr>
            <a:r>
              <a:rPr lang="en-US" sz="6000" u="sng" dirty="0">
                <a:solidFill>
                  <a:schemeClr val="tx1"/>
                </a:solidFill>
                <a:ea typeface="ＭＳ Ｐゴシック" charset="-128"/>
              </a:rPr>
              <a:t>CHAPTER-8</a:t>
            </a:r>
            <a:br>
              <a:rPr lang="en-US" sz="6000" u="sng" dirty="0">
                <a:solidFill>
                  <a:schemeClr val="tx1"/>
                </a:solidFill>
                <a:ea typeface="ＭＳ Ｐゴシック" charset="-128"/>
              </a:rPr>
            </a:br>
            <a:r>
              <a:rPr lang="en-US" sz="6000" u="sng" dirty="0">
                <a:solidFill>
                  <a:schemeClr val="tx1"/>
                </a:solidFill>
                <a:ea typeface="ＭＳ Ｐゴシック" charset="-128"/>
              </a:rPr>
              <a:t>Logical Functions &amp; Selection Structure</a:t>
            </a:r>
            <a:endParaRPr lang="en-US" sz="5400" dirty="0">
              <a:solidFill>
                <a:srgbClr val="FFFF00"/>
              </a:solidFill>
              <a:ea typeface="ＭＳ Ｐゴシック" charset="-128"/>
            </a:endParaRPr>
          </a:p>
        </p:txBody>
      </p:sp>
      <p:sp>
        <p:nvSpPr>
          <p:cNvPr id="2" name="Rectangle 1">
            <a:extLst>
              <a:ext uri="{FF2B5EF4-FFF2-40B4-BE49-F238E27FC236}">
                <a16:creationId xmlns:a16="http://schemas.microsoft.com/office/drawing/2014/main" id="{5A597D19-0006-422F-ADCD-93599C5AFFB8}"/>
              </a:ext>
            </a:extLst>
          </p:cNvPr>
          <p:cNvSpPr/>
          <p:nvPr/>
        </p:nvSpPr>
        <p:spPr>
          <a:xfrm>
            <a:off x="533400" y="4191000"/>
            <a:ext cx="8305800" cy="1477328"/>
          </a:xfrm>
          <a:prstGeom prst="rect">
            <a:avLst/>
          </a:prstGeom>
        </p:spPr>
        <p:txBody>
          <a:bodyPr wrap="square">
            <a:spAutoFit/>
          </a:bodyPr>
          <a:lstStyle/>
          <a:p>
            <a:r>
              <a:rPr lang="en-US" dirty="0"/>
              <a:t>Objectives:</a:t>
            </a:r>
          </a:p>
          <a:p>
            <a:r>
              <a:rPr lang="en-US" dirty="0"/>
              <a:t> •  Understand how MATLAB ®  interprets  relational and logical operators </a:t>
            </a:r>
          </a:p>
          <a:p>
            <a:r>
              <a:rPr lang="en-US" dirty="0"/>
              <a:t> •  Use the find function  </a:t>
            </a:r>
          </a:p>
          <a:p>
            <a:r>
              <a:rPr lang="en-US" dirty="0"/>
              <a:t> •  Understand the appropriate uses of the if/else  family of commands </a:t>
            </a:r>
          </a:p>
          <a:p>
            <a:r>
              <a:rPr lang="en-US" dirty="0"/>
              <a:t> •  Understand the switch/ case  structure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814083"/>
            <a:ext cx="8382000" cy="646331"/>
          </a:xfrm>
          <a:prstGeom prst="rect">
            <a:avLst/>
          </a:prstGeom>
        </p:spPr>
        <p:txBody>
          <a:bodyPr wrap="square">
            <a:spAutoFit/>
          </a:bodyPr>
          <a:lstStyle/>
          <a:p>
            <a:endParaRPr lang="en-US" dirty="0"/>
          </a:p>
          <a:p>
            <a:r>
              <a:rPr lang="en-US" b="1" dirty="0"/>
              <a:t> To create a more readable report use the </a:t>
            </a:r>
            <a:r>
              <a:rPr lang="en-US" b="1" dirty="0" err="1"/>
              <a:t>disp</a:t>
            </a:r>
            <a:r>
              <a:rPr lang="en-US" b="1" dirty="0"/>
              <a:t>  and  </a:t>
            </a:r>
            <a:r>
              <a:rPr lang="en-US" b="1" dirty="0" err="1"/>
              <a:t>fprintf</a:t>
            </a:r>
            <a:r>
              <a:rPr lang="en-US" b="1" dirty="0"/>
              <a:t> functions: </a:t>
            </a:r>
          </a:p>
        </p:txBody>
      </p:sp>
      <p:sp>
        <p:nvSpPr>
          <p:cNvPr id="6" name="Rectangle 5"/>
          <p:cNvSpPr/>
          <p:nvPr/>
        </p:nvSpPr>
        <p:spPr>
          <a:xfrm>
            <a:off x="457200" y="2057400"/>
            <a:ext cx="8077200" cy="3416320"/>
          </a:xfrm>
          <a:prstGeom prst="rect">
            <a:avLst/>
          </a:prstGeom>
        </p:spPr>
        <p:txBody>
          <a:bodyPr wrap="square">
            <a:spAutoFit/>
          </a:bodyPr>
          <a:lstStyle/>
          <a:p>
            <a:r>
              <a:rPr lang="en-US" dirty="0" err="1"/>
              <a:t>disp</a:t>
            </a:r>
            <a:r>
              <a:rPr lang="en-US" dirty="0"/>
              <a:t>('The following candidates meet the height requirement'); </a:t>
            </a:r>
            <a:r>
              <a:rPr lang="en-US" dirty="0" err="1"/>
              <a:t>fprintf</a:t>
            </a:r>
            <a:r>
              <a:rPr lang="en-US" dirty="0"/>
              <a:t>('Candidate # %4.0f is %4.0f inches tall \n', [</a:t>
            </a:r>
            <a:r>
              <a:rPr lang="en-US" dirty="0" err="1"/>
              <a:t>accept;height</a:t>
            </a:r>
            <a:r>
              <a:rPr lang="en-US" dirty="0"/>
              <a:t>(accept)])</a:t>
            </a:r>
          </a:p>
          <a:p>
            <a:endParaRPr lang="en-US" dirty="0"/>
          </a:p>
          <a:p>
            <a:r>
              <a:rPr lang="en-US" b="1" dirty="0"/>
              <a:t>These commands return the following table in the command window: </a:t>
            </a:r>
          </a:p>
          <a:p>
            <a:r>
              <a:rPr lang="en-US" dirty="0"/>
              <a:t> </a:t>
            </a:r>
          </a:p>
          <a:p>
            <a:r>
              <a:rPr lang="en-US" dirty="0">
                <a:solidFill>
                  <a:srgbClr val="0000FF"/>
                </a:solidFill>
              </a:rPr>
              <a:t>The following candidates meet the height requirement </a:t>
            </a:r>
          </a:p>
          <a:p>
            <a:r>
              <a:rPr lang="en-US" dirty="0">
                <a:solidFill>
                  <a:srgbClr val="0000FF"/>
                </a:solidFill>
              </a:rPr>
              <a:t>Candidate #  2 is  67 inches tall </a:t>
            </a:r>
          </a:p>
          <a:p>
            <a:r>
              <a:rPr lang="en-US" dirty="0">
                <a:solidFill>
                  <a:srgbClr val="0000FF"/>
                </a:solidFill>
              </a:rPr>
              <a:t>Candidate #  4 is  72 inches tall </a:t>
            </a:r>
          </a:p>
          <a:p>
            <a:r>
              <a:rPr lang="en-US" dirty="0">
                <a:solidFill>
                  <a:srgbClr val="0000FF"/>
                </a:solidFill>
              </a:rPr>
              <a:t>Candidate #  5 is  69 inches tall</a:t>
            </a:r>
          </a:p>
          <a:p>
            <a:r>
              <a:rPr lang="en-US" dirty="0">
                <a:solidFill>
                  <a:srgbClr val="0000FF"/>
                </a:solidFill>
              </a:rPr>
              <a:t>Candidate #  6 is  78 inches tall </a:t>
            </a:r>
          </a:p>
          <a:p>
            <a:r>
              <a:rPr lang="en-US" dirty="0">
                <a:solidFill>
                  <a:srgbClr val="0000FF"/>
                </a:solidFill>
              </a:rPr>
              <a:t>Candidate #  7 is  75 inches tall</a:t>
            </a:r>
          </a:p>
          <a:p>
            <a:r>
              <a:rPr lang="en-US" dirty="0"/>
              <a:t> </a:t>
            </a:r>
          </a:p>
        </p:txBody>
      </p:sp>
      <p:sp>
        <p:nvSpPr>
          <p:cNvPr id="7" name="Rectangle 6"/>
          <p:cNvSpPr/>
          <p:nvPr/>
        </p:nvSpPr>
        <p:spPr>
          <a:xfrm>
            <a:off x="457200" y="4953000"/>
            <a:ext cx="8410486" cy="2031325"/>
          </a:xfrm>
          <a:prstGeom prst="rect">
            <a:avLst/>
          </a:prstGeom>
        </p:spPr>
        <p:txBody>
          <a:bodyPr wrap="square">
            <a:spAutoFit/>
          </a:bodyPr>
          <a:lstStyle/>
          <a:p>
            <a:endParaRPr lang="en-US" dirty="0"/>
          </a:p>
          <a:p>
            <a:r>
              <a:rPr lang="en-US" b="1" dirty="0"/>
              <a:t>Clearly, you could also create a table of those who do not meet the requirement: </a:t>
            </a:r>
          </a:p>
          <a:p>
            <a:r>
              <a:rPr lang="en-US" dirty="0"/>
              <a:t> </a:t>
            </a:r>
          </a:p>
          <a:p>
            <a:r>
              <a:rPr lang="en-US" dirty="0" err="1"/>
              <a:t>disp</a:t>
            </a:r>
            <a:r>
              <a:rPr lang="en-US" dirty="0"/>
              <a:t>('The following candidates do not meet the height  requirement') </a:t>
            </a:r>
            <a:r>
              <a:rPr lang="en-US" dirty="0" err="1"/>
              <a:t>fprintf</a:t>
            </a:r>
            <a:r>
              <a:rPr lang="en-US" dirty="0"/>
              <a:t>('Candidate # %4.0f is %4.0f inches tall \n',  [</a:t>
            </a:r>
            <a:r>
              <a:rPr lang="en-US" dirty="0" err="1"/>
              <a:t>decline;height</a:t>
            </a:r>
            <a:r>
              <a:rPr lang="en-US" dirty="0"/>
              <a:t>(decline)])</a:t>
            </a:r>
          </a:p>
          <a:p>
            <a:r>
              <a:rPr lang="en-US" dirty="0"/>
              <a:t> </a:t>
            </a:r>
          </a:p>
        </p:txBody>
      </p:sp>
    </p:spTree>
    <p:extLst>
      <p:ext uri="{BB962C8B-B14F-4D97-AF65-F5344CB8AC3E}">
        <p14:creationId xmlns:p14="http://schemas.microsoft.com/office/powerpoint/2010/main" val="4228445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72200" y="133539"/>
            <a:ext cx="2790825" cy="2257060"/>
          </a:xfrm>
          <a:prstGeom prst="rect">
            <a:avLst/>
          </a:prstGeom>
        </p:spPr>
      </p:pic>
      <p:sp>
        <p:nvSpPr>
          <p:cNvPr id="3" name="Rectangle 2"/>
          <p:cNvSpPr/>
          <p:nvPr/>
        </p:nvSpPr>
        <p:spPr>
          <a:xfrm>
            <a:off x="152400" y="141084"/>
            <a:ext cx="5606453" cy="923330"/>
          </a:xfrm>
          <a:prstGeom prst="rect">
            <a:avLst/>
          </a:prstGeom>
        </p:spPr>
        <p:txBody>
          <a:bodyPr wrap="square">
            <a:spAutoFit/>
          </a:bodyPr>
          <a:lstStyle/>
          <a:p>
            <a:r>
              <a:rPr lang="en-US" dirty="0"/>
              <a:t>For example, suppose besides satisfying the height condition the applicants must be at least 18 years old and less than 35 years old. </a:t>
            </a:r>
          </a:p>
        </p:txBody>
      </p:sp>
      <p:grpSp>
        <p:nvGrpSpPr>
          <p:cNvPr id="6" name="Group 5"/>
          <p:cNvGrpSpPr/>
          <p:nvPr/>
        </p:nvGrpSpPr>
        <p:grpSpPr>
          <a:xfrm>
            <a:off x="188267" y="1752600"/>
            <a:ext cx="6267450" cy="4953000"/>
            <a:chOff x="-38100" y="1543050"/>
            <a:chExt cx="6267450" cy="4953000"/>
          </a:xfrm>
        </p:grpSpPr>
        <p:pic>
          <p:nvPicPr>
            <p:cNvPr id="4" name="Picture 3"/>
            <p:cNvPicPr>
              <a:picLocks noChangeAspect="1"/>
            </p:cNvPicPr>
            <p:nvPr/>
          </p:nvPicPr>
          <p:blipFill>
            <a:blip r:embed="rId3"/>
            <a:stretch>
              <a:fillRect/>
            </a:stretch>
          </p:blipFill>
          <p:spPr>
            <a:xfrm>
              <a:off x="76200" y="1827334"/>
              <a:ext cx="6153150" cy="4384431"/>
            </a:xfrm>
            <a:prstGeom prst="rect">
              <a:avLst/>
            </a:prstGeom>
          </p:spPr>
        </p:pic>
        <p:sp>
          <p:nvSpPr>
            <p:cNvPr id="5" name="Rectangle 4"/>
            <p:cNvSpPr/>
            <p:nvPr/>
          </p:nvSpPr>
          <p:spPr>
            <a:xfrm>
              <a:off x="-38100" y="1543050"/>
              <a:ext cx="6267450" cy="4953000"/>
            </a:xfrm>
            <a:prstGeom prst="rect">
              <a:avLst/>
            </a:prstGeom>
            <a:solidFill>
              <a:schemeClr val="accent1">
                <a:alpha val="10000"/>
              </a:schemeClr>
            </a:solidFill>
            <a:ln>
              <a:solidFill>
                <a:srgbClr val="FF0C3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7" name="Rectangle 6"/>
          <p:cNvSpPr/>
          <p:nvPr/>
        </p:nvSpPr>
        <p:spPr>
          <a:xfrm>
            <a:off x="35141" y="1056310"/>
            <a:ext cx="6389954" cy="584775"/>
          </a:xfrm>
          <a:prstGeom prst="rect">
            <a:avLst/>
          </a:prstGeom>
          <a:solidFill>
            <a:srgbClr val="FFFFCC"/>
          </a:solidFill>
          <a:ln w="28575">
            <a:solidFill>
              <a:srgbClr val="C00000"/>
            </a:solidFill>
          </a:ln>
        </p:spPr>
        <p:txBody>
          <a:bodyPr wrap="square">
            <a:spAutoFit/>
          </a:bodyPr>
          <a:lstStyle/>
          <a:p>
            <a:r>
              <a:rPr lang="fr-FR" sz="1600" dirty="0" err="1">
                <a:solidFill>
                  <a:srgbClr val="0000FF"/>
                </a:solidFill>
                <a:latin typeface="+mj-lt"/>
              </a:rPr>
              <a:t>applicants</a:t>
            </a:r>
            <a:r>
              <a:rPr lang="fr-FR" sz="1600" dirty="0">
                <a:solidFill>
                  <a:srgbClr val="0000FF"/>
                </a:solidFill>
                <a:latin typeface="+mj-lt"/>
              </a:rPr>
              <a:t> = [ 63, 18; 67, 19; 65, 18; 72, 20; 69, 36; 78, 3</a:t>
            </a:r>
            <a:r>
              <a:rPr lang="en-US" sz="1600" dirty="0">
                <a:solidFill>
                  <a:srgbClr val="0000FF"/>
                </a:solidFill>
                <a:latin typeface="+mj-lt"/>
              </a:rPr>
              <a:t>4; 75, 12]</a:t>
            </a:r>
          </a:p>
          <a:p>
            <a:r>
              <a:rPr lang="en-US" sz="1600" dirty="0">
                <a:solidFill>
                  <a:srgbClr val="0000FF"/>
                </a:solidFill>
                <a:latin typeface="+mj-lt"/>
              </a:rPr>
              <a:t>pass = find(applicants(:,1)&gt;=66 &amp; applicants(:,2)&gt;=18 &amp; applicants(:,2) &lt; 35)</a:t>
            </a:r>
            <a:endParaRPr lang="ar-SA" sz="2000" b="1" dirty="0">
              <a:solidFill>
                <a:srgbClr val="0000FF"/>
              </a:solidFill>
              <a:latin typeface="CourierStd-Bold"/>
            </a:endParaRPr>
          </a:p>
        </p:txBody>
      </p:sp>
    </p:spTree>
    <p:extLst>
      <p:ext uri="{BB962C8B-B14F-4D97-AF65-F5344CB8AC3E}">
        <p14:creationId xmlns:p14="http://schemas.microsoft.com/office/powerpoint/2010/main" val="3179434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81200"/>
            <a:ext cx="7086600" cy="369332"/>
          </a:xfrm>
          <a:prstGeom prst="rect">
            <a:avLst/>
          </a:prstGeom>
        </p:spPr>
        <p:txBody>
          <a:bodyPr wrap="square">
            <a:spAutoFit/>
          </a:bodyPr>
          <a:lstStyle/>
          <a:p>
            <a:r>
              <a:rPr lang="en-US" dirty="0"/>
              <a:t>results = [</a:t>
            </a:r>
            <a:r>
              <a:rPr lang="en-US" dirty="0" err="1"/>
              <a:t>pass,applicants</a:t>
            </a:r>
            <a:r>
              <a:rPr lang="en-US" dirty="0"/>
              <a:t>(pass,1),applicants(pass,2)]';</a:t>
            </a:r>
          </a:p>
        </p:txBody>
      </p:sp>
      <p:sp>
        <p:nvSpPr>
          <p:cNvPr id="3" name="Rectangle 2"/>
          <p:cNvSpPr/>
          <p:nvPr/>
        </p:nvSpPr>
        <p:spPr>
          <a:xfrm>
            <a:off x="304800" y="2413338"/>
            <a:ext cx="7848600" cy="923330"/>
          </a:xfrm>
          <a:prstGeom prst="rect">
            <a:avLst/>
          </a:prstGeom>
        </p:spPr>
        <p:txBody>
          <a:bodyPr wrap="square">
            <a:spAutoFit/>
          </a:bodyPr>
          <a:lstStyle/>
          <a:p>
            <a:r>
              <a:rPr lang="en-US" b="1" dirty="0"/>
              <a:t>Then use </a:t>
            </a:r>
            <a:r>
              <a:rPr lang="en-US" b="1" dirty="0" err="1"/>
              <a:t>fprintf</a:t>
            </a:r>
            <a:r>
              <a:rPr lang="en-US" b="1" dirty="0"/>
              <a:t>  to send the results to the command window: </a:t>
            </a:r>
          </a:p>
          <a:p>
            <a:r>
              <a:rPr lang="en-US" b="1" dirty="0"/>
              <a:t> </a:t>
            </a:r>
          </a:p>
          <a:p>
            <a:r>
              <a:rPr lang="en-US" b="1" dirty="0"/>
              <a:t> </a:t>
            </a:r>
          </a:p>
        </p:txBody>
      </p:sp>
      <p:sp>
        <p:nvSpPr>
          <p:cNvPr id="4" name="Rectangle 3"/>
          <p:cNvSpPr/>
          <p:nvPr/>
        </p:nvSpPr>
        <p:spPr>
          <a:xfrm>
            <a:off x="304800" y="2967335"/>
            <a:ext cx="7924800" cy="646331"/>
          </a:xfrm>
          <a:prstGeom prst="rect">
            <a:avLst/>
          </a:prstGeom>
        </p:spPr>
        <p:txBody>
          <a:bodyPr wrap="square">
            <a:spAutoFit/>
          </a:bodyPr>
          <a:lstStyle/>
          <a:p>
            <a:r>
              <a:rPr lang="en-US" dirty="0" err="1"/>
              <a:t>fprintf</a:t>
            </a:r>
            <a:r>
              <a:rPr lang="en-US" dirty="0"/>
              <a:t>('Applicant # %4.0f is %4.0f inches tall and  %4.0f years old\</a:t>
            </a:r>
            <a:r>
              <a:rPr lang="en-US" dirty="0" err="1"/>
              <a:t>n',results</a:t>
            </a:r>
            <a:r>
              <a:rPr lang="en-US" dirty="0"/>
              <a:t>)</a:t>
            </a:r>
          </a:p>
          <a:p>
            <a:r>
              <a:rPr lang="en-US" dirty="0"/>
              <a:t> </a:t>
            </a:r>
          </a:p>
        </p:txBody>
      </p:sp>
      <p:sp>
        <p:nvSpPr>
          <p:cNvPr id="5" name="Rectangle 4"/>
          <p:cNvSpPr/>
          <p:nvPr/>
        </p:nvSpPr>
        <p:spPr>
          <a:xfrm>
            <a:off x="152400" y="718065"/>
            <a:ext cx="8610600" cy="923330"/>
          </a:xfrm>
          <a:prstGeom prst="rect">
            <a:avLst/>
          </a:prstGeom>
        </p:spPr>
        <p:txBody>
          <a:bodyPr wrap="square">
            <a:spAutoFit/>
          </a:bodyPr>
          <a:lstStyle/>
          <a:p>
            <a:endParaRPr lang="en-US" b="1" dirty="0"/>
          </a:p>
          <a:p>
            <a:r>
              <a:rPr lang="en-US" b="1" dirty="0"/>
              <a:t>We could use </a:t>
            </a:r>
            <a:r>
              <a:rPr lang="en-US" b="1" dirty="0" err="1"/>
              <a:t>fprintf</a:t>
            </a:r>
            <a:r>
              <a:rPr lang="en-US" b="1" dirty="0"/>
              <a:t> to create a nicer output. First create a table of the data to be displayed: </a:t>
            </a:r>
          </a:p>
        </p:txBody>
      </p:sp>
    </p:spTree>
    <p:extLst>
      <p:ext uri="{BB962C8B-B14F-4D97-AF65-F5344CB8AC3E}">
        <p14:creationId xmlns:p14="http://schemas.microsoft.com/office/powerpoint/2010/main" val="4078698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8915400" cy="5632311"/>
          </a:xfrm>
          <a:prstGeom prst="rect">
            <a:avLst/>
          </a:prstGeom>
        </p:spPr>
        <p:txBody>
          <a:bodyPr wrap="square">
            <a:spAutoFit/>
          </a:bodyPr>
          <a:lstStyle/>
          <a:p>
            <a:r>
              <a:rPr lang="en-US" dirty="0">
                <a:solidFill>
                  <a:srgbClr val="0000FF"/>
                </a:solidFill>
              </a:rPr>
              <a:t>[row, col] = find(criteria)</a:t>
            </a:r>
          </a:p>
          <a:p>
            <a:r>
              <a:rPr lang="en-US" dirty="0"/>
              <a:t>it will return the appropriate row and column numbers (also called the row and column index numbers or subscripts). </a:t>
            </a:r>
          </a:p>
          <a:p>
            <a:endParaRPr lang="en-US" dirty="0"/>
          </a:p>
          <a:p>
            <a:r>
              <a:rPr lang="en-US" dirty="0"/>
              <a:t>Now, imagine that you have a matrix of patient temperature values measured in a clinic. The column represents the number of the station where the temperature was taken. Thus, the command </a:t>
            </a:r>
          </a:p>
          <a:p>
            <a:r>
              <a:rPr lang="en-US" dirty="0"/>
              <a:t> </a:t>
            </a:r>
          </a:p>
          <a:p>
            <a:r>
              <a:rPr lang="en-US" dirty="0">
                <a:solidFill>
                  <a:srgbClr val="0000FF"/>
                </a:solidFill>
              </a:rPr>
              <a:t> temp = [95.3, 100.2, 98.6; 97.4,99.2, 98.9; 100.1,99.3, 97]</a:t>
            </a:r>
          </a:p>
          <a:p>
            <a:endParaRPr lang="en-US" dirty="0"/>
          </a:p>
          <a:p>
            <a:r>
              <a:rPr lang="en-US" dirty="0"/>
              <a:t> gives </a:t>
            </a:r>
          </a:p>
          <a:p>
            <a:r>
              <a:rPr lang="en-US" dirty="0"/>
              <a:t> </a:t>
            </a:r>
          </a:p>
          <a:p>
            <a:r>
              <a:rPr lang="en-US" dirty="0">
                <a:solidFill>
                  <a:srgbClr val="0000FF"/>
                </a:solidFill>
              </a:rPr>
              <a:t> </a:t>
            </a:r>
            <a:r>
              <a:rPr lang="en-US" dirty="0">
                <a:solidFill>
                  <a:schemeClr val="bg1">
                    <a:lumMod val="50000"/>
                  </a:schemeClr>
                </a:solidFill>
              </a:rPr>
              <a:t>temp =</a:t>
            </a:r>
          </a:p>
          <a:p>
            <a:r>
              <a:rPr lang="en-US" dirty="0">
                <a:solidFill>
                  <a:schemeClr val="bg1">
                    <a:lumMod val="50000"/>
                  </a:schemeClr>
                </a:solidFill>
              </a:rPr>
              <a:t>95.3000 100.2000 98.6000 </a:t>
            </a:r>
          </a:p>
          <a:p>
            <a:r>
              <a:rPr lang="en-US" dirty="0">
                <a:solidFill>
                  <a:schemeClr val="bg1">
                    <a:lumMod val="50000"/>
                  </a:schemeClr>
                </a:solidFill>
              </a:rPr>
              <a:t>97.4000  99.2000  98.9000 </a:t>
            </a:r>
          </a:p>
          <a:p>
            <a:r>
              <a:rPr lang="en-US" dirty="0">
                <a:solidFill>
                  <a:schemeClr val="bg1">
                    <a:lumMod val="50000"/>
                  </a:schemeClr>
                </a:solidFill>
              </a:rPr>
              <a:t>100.1000 99.3000 97.0000</a:t>
            </a:r>
          </a:p>
          <a:p>
            <a:r>
              <a:rPr lang="en-US" dirty="0"/>
              <a:t> </a:t>
            </a:r>
          </a:p>
          <a:p>
            <a:r>
              <a:rPr lang="en-US" dirty="0">
                <a:solidFill>
                  <a:srgbClr val="0000FF"/>
                </a:solidFill>
              </a:rPr>
              <a:t> element = find(temp&gt;98.6)</a:t>
            </a:r>
          </a:p>
          <a:p>
            <a:r>
              <a:rPr lang="en-US" dirty="0">
                <a:solidFill>
                  <a:srgbClr val="0000FF"/>
                </a:solidFill>
              </a:rPr>
              <a:t>[row, col] = find(temp&gt;98.6)</a:t>
            </a:r>
          </a:p>
          <a:p>
            <a:r>
              <a:rPr lang="en-US" dirty="0"/>
              <a:t> </a:t>
            </a:r>
          </a:p>
        </p:txBody>
      </p:sp>
      <p:pic>
        <p:nvPicPr>
          <p:cNvPr id="3" name="Picture 2"/>
          <p:cNvPicPr>
            <a:picLocks noChangeAspect="1"/>
          </p:cNvPicPr>
          <p:nvPr/>
        </p:nvPicPr>
        <p:blipFill>
          <a:blip r:embed="rId2"/>
          <a:stretch>
            <a:fillRect/>
          </a:stretch>
        </p:blipFill>
        <p:spPr>
          <a:xfrm>
            <a:off x="3200400" y="4343400"/>
            <a:ext cx="5781675" cy="1123914"/>
          </a:xfrm>
          <a:prstGeom prst="rect">
            <a:avLst/>
          </a:prstGeom>
        </p:spPr>
      </p:pic>
    </p:spTree>
    <p:extLst>
      <p:ext uri="{BB962C8B-B14F-4D97-AF65-F5344CB8AC3E}">
        <p14:creationId xmlns:p14="http://schemas.microsoft.com/office/powerpoint/2010/main" val="181284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8200"/>
            <a:ext cx="8915400" cy="1200329"/>
          </a:xfrm>
          <a:prstGeom prst="rect">
            <a:avLst/>
          </a:prstGeom>
        </p:spPr>
        <p:txBody>
          <a:bodyPr wrap="square">
            <a:spAutoFit/>
          </a:bodyPr>
          <a:lstStyle/>
          <a:p>
            <a:endParaRPr lang="en-US" dirty="0"/>
          </a:p>
          <a:p>
            <a:r>
              <a:rPr lang="en-US" dirty="0"/>
              <a:t> Using </a:t>
            </a:r>
            <a:r>
              <a:rPr lang="en-US" b="1" dirty="0" err="1"/>
              <a:t>fprintf</a:t>
            </a:r>
            <a:r>
              <a:rPr lang="en-US" dirty="0"/>
              <a:t>, we can create a more readable report. For example, </a:t>
            </a:r>
          </a:p>
          <a:p>
            <a:r>
              <a:rPr lang="en-US" dirty="0"/>
              <a:t> </a:t>
            </a:r>
          </a:p>
          <a:p>
            <a:r>
              <a:rPr lang="en-US" dirty="0" err="1">
                <a:solidFill>
                  <a:srgbClr val="0000FF"/>
                </a:solidFill>
              </a:rPr>
              <a:t>fprintf</a:t>
            </a:r>
            <a:r>
              <a:rPr lang="en-US" dirty="0">
                <a:solidFill>
                  <a:srgbClr val="0000FF"/>
                </a:solidFill>
              </a:rPr>
              <a:t>('Patient%3.0f at station%3.0f had a temp of%6.1f \n', [</a:t>
            </a:r>
            <a:r>
              <a:rPr lang="en-US" dirty="0" err="1">
                <a:solidFill>
                  <a:srgbClr val="0000FF"/>
                </a:solidFill>
              </a:rPr>
              <a:t>row,col,temp</a:t>
            </a:r>
            <a:r>
              <a:rPr lang="en-US" dirty="0">
                <a:solidFill>
                  <a:srgbClr val="0000FF"/>
                </a:solidFill>
              </a:rPr>
              <a:t>(element)]')</a:t>
            </a:r>
          </a:p>
        </p:txBody>
      </p:sp>
      <p:sp>
        <p:nvSpPr>
          <p:cNvPr id="3" name="Rectangle 2"/>
          <p:cNvSpPr/>
          <p:nvPr/>
        </p:nvSpPr>
        <p:spPr>
          <a:xfrm>
            <a:off x="685800" y="2743200"/>
            <a:ext cx="4572000" cy="1477328"/>
          </a:xfrm>
          <a:prstGeom prst="rect">
            <a:avLst/>
          </a:prstGeom>
        </p:spPr>
        <p:txBody>
          <a:bodyPr wrap="square">
            <a:spAutoFit/>
          </a:bodyPr>
          <a:lstStyle/>
          <a:p>
            <a:r>
              <a:rPr lang="en-US" dirty="0">
                <a:solidFill>
                  <a:schemeClr val="bg1">
                    <a:lumMod val="65000"/>
                  </a:schemeClr>
                </a:solidFill>
              </a:rPr>
              <a:t>Patient 3 at station 1 had a temp of 100.1 Patient 1 at station 2 had a temp of 100.2 Patient 2 at station 2 had a temp of 99.2 Patient 3 at station 2 had a temp of 99.3 Patient 2 at station 3 had a temp of 98.</a:t>
            </a:r>
          </a:p>
        </p:txBody>
      </p:sp>
    </p:spTree>
    <p:extLst>
      <p:ext uri="{BB962C8B-B14F-4D97-AF65-F5344CB8AC3E}">
        <p14:creationId xmlns:p14="http://schemas.microsoft.com/office/powerpoint/2010/main" val="1861051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54593"/>
            <a:ext cx="915635" cy="369332"/>
          </a:xfrm>
          <a:prstGeom prst="rect">
            <a:avLst/>
          </a:prstGeom>
        </p:spPr>
        <p:txBody>
          <a:bodyPr wrap="none">
            <a:spAutoFit/>
          </a:bodyPr>
          <a:lstStyle/>
          <a:p>
            <a:r>
              <a:rPr lang="en-US" b="1" dirty="0">
                <a:solidFill>
                  <a:srgbClr val="C00000"/>
                </a:solidFill>
                <a:latin typeface="NewBaskervilleStd-Bold"/>
              </a:rPr>
              <a:t>Ex. 6.1</a:t>
            </a:r>
          </a:p>
        </p:txBody>
      </p:sp>
      <p:pic>
        <p:nvPicPr>
          <p:cNvPr id="3" name="Picture 2"/>
          <p:cNvPicPr>
            <a:picLocks noChangeAspect="1"/>
          </p:cNvPicPr>
          <p:nvPr/>
        </p:nvPicPr>
        <p:blipFill>
          <a:blip r:embed="rId2"/>
          <a:stretch>
            <a:fillRect/>
          </a:stretch>
        </p:blipFill>
        <p:spPr>
          <a:xfrm>
            <a:off x="1219200" y="923925"/>
            <a:ext cx="6724650" cy="5934075"/>
          </a:xfrm>
          <a:prstGeom prst="rect">
            <a:avLst/>
          </a:prstGeom>
        </p:spPr>
      </p:pic>
    </p:spTree>
    <p:extLst>
      <p:ext uri="{BB962C8B-B14F-4D97-AF65-F5344CB8AC3E}">
        <p14:creationId xmlns:p14="http://schemas.microsoft.com/office/powerpoint/2010/main" val="1613975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0"/>
            <a:ext cx="6400800" cy="2031325"/>
          </a:xfrm>
          <a:prstGeom prst="rect">
            <a:avLst/>
          </a:prstGeom>
        </p:spPr>
        <p:txBody>
          <a:bodyPr wrap="square">
            <a:spAutoFit/>
          </a:bodyPr>
          <a:lstStyle/>
          <a:p>
            <a:r>
              <a:rPr lang="en-US" dirty="0"/>
              <a:t> </a:t>
            </a:r>
            <a:r>
              <a:rPr lang="en-US" b="1" dirty="0">
                <a:solidFill>
                  <a:srgbClr val="C00000"/>
                </a:solidFill>
              </a:rPr>
              <a:t>8.4.1  The Simple If </a:t>
            </a:r>
          </a:p>
          <a:p>
            <a:r>
              <a:rPr lang="en-US" dirty="0"/>
              <a:t>If the comparison (a logical expression) is true, the statements between the </a:t>
            </a:r>
            <a:r>
              <a:rPr lang="en-US" b="1" dirty="0"/>
              <a:t>if</a:t>
            </a:r>
            <a:r>
              <a:rPr lang="en-US" dirty="0"/>
              <a:t> statement and the end statement are executed.</a:t>
            </a:r>
          </a:p>
          <a:p>
            <a:r>
              <a:rPr lang="en-US" dirty="0"/>
              <a:t>If the comparison is false, the program jumps immediately to the statement following </a:t>
            </a:r>
            <a:r>
              <a:rPr lang="en-US" b="1" dirty="0"/>
              <a:t>end</a:t>
            </a:r>
            <a:r>
              <a:rPr lang="en-US" dirty="0"/>
              <a:t>.</a:t>
            </a:r>
          </a:p>
          <a:p>
            <a:endParaRPr lang="en-US" dirty="0"/>
          </a:p>
        </p:txBody>
      </p:sp>
      <p:sp>
        <p:nvSpPr>
          <p:cNvPr id="3" name="Rectangle 2"/>
          <p:cNvSpPr/>
          <p:nvPr/>
        </p:nvSpPr>
        <p:spPr>
          <a:xfrm>
            <a:off x="6705600" y="1828800"/>
            <a:ext cx="2209800" cy="1200329"/>
          </a:xfrm>
          <a:prstGeom prst="rect">
            <a:avLst/>
          </a:prstGeom>
          <a:solidFill>
            <a:srgbClr val="FFFFCC"/>
          </a:solidFill>
          <a:ln w="28575">
            <a:solidFill>
              <a:srgbClr val="C00000"/>
            </a:solidFill>
          </a:ln>
        </p:spPr>
        <p:txBody>
          <a:bodyPr wrap="square">
            <a:spAutoFit/>
          </a:bodyPr>
          <a:lstStyle/>
          <a:p>
            <a:pPr algn="ctr"/>
            <a:r>
              <a:rPr lang="en-US" b="1" i="1" u="sng" dirty="0"/>
              <a:t>Structure</a:t>
            </a:r>
          </a:p>
          <a:p>
            <a:r>
              <a:rPr lang="en-US" b="1" dirty="0"/>
              <a:t>if comparison </a:t>
            </a:r>
          </a:p>
          <a:p>
            <a:r>
              <a:rPr lang="en-US" b="1" dirty="0"/>
              <a:t>statements </a:t>
            </a:r>
          </a:p>
          <a:p>
            <a:r>
              <a:rPr lang="en-US" b="1" dirty="0"/>
              <a:t>end</a:t>
            </a:r>
            <a:endParaRPr lang="en-US" b="1" dirty="0">
              <a:solidFill>
                <a:srgbClr val="0000FF"/>
              </a:solidFill>
            </a:endParaRPr>
          </a:p>
        </p:txBody>
      </p:sp>
      <p:sp>
        <p:nvSpPr>
          <p:cNvPr id="4" name="Rectangle 3"/>
          <p:cNvSpPr/>
          <p:nvPr/>
        </p:nvSpPr>
        <p:spPr>
          <a:xfrm>
            <a:off x="4267200" y="3546053"/>
            <a:ext cx="4648200" cy="1477328"/>
          </a:xfrm>
          <a:prstGeom prst="rect">
            <a:avLst/>
          </a:prstGeom>
          <a:solidFill>
            <a:srgbClr val="FFFFCC"/>
          </a:solidFill>
          <a:ln w="28575">
            <a:solidFill>
              <a:srgbClr val="C00000"/>
            </a:solidFill>
          </a:ln>
        </p:spPr>
        <p:txBody>
          <a:bodyPr wrap="square">
            <a:spAutoFit/>
          </a:bodyPr>
          <a:lstStyle/>
          <a:p>
            <a:pPr algn="ctr"/>
            <a:r>
              <a:rPr lang="en-US" b="1" i="1" u="sng" dirty="0">
                <a:solidFill>
                  <a:schemeClr val="accent4">
                    <a:lumMod val="75000"/>
                  </a:schemeClr>
                </a:solidFill>
              </a:rPr>
              <a:t>%Example</a:t>
            </a:r>
          </a:p>
          <a:p>
            <a:r>
              <a:rPr lang="en-US" dirty="0">
                <a:solidFill>
                  <a:srgbClr val="0000FF"/>
                </a:solidFill>
              </a:rPr>
              <a:t>if G&lt;50 </a:t>
            </a:r>
          </a:p>
          <a:p>
            <a:r>
              <a:rPr lang="en-US" dirty="0">
                <a:solidFill>
                  <a:srgbClr val="0000FF"/>
                </a:solidFill>
              </a:rPr>
              <a:t>	</a:t>
            </a:r>
            <a:r>
              <a:rPr lang="en-US" dirty="0" err="1">
                <a:solidFill>
                  <a:srgbClr val="0000FF"/>
                </a:solidFill>
              </a:rPr>
              <a:t>disp</a:t>
            </a:r>
            <a:r>
              <a:rPr lang="en-US" dirty="0">
                <a:solidFill>
                  <a:srgbClr val="0000FF"/>
                </a:solidFill>
              </a:rPr>
              <a:t>('G is a small value equal to:') </a:t>
            </a:r>
          </a:p>
          <a:p>
            <a:r>
              <a:rPr lang="en-US" dirty="0">
                <a:solidFill>
                  <a:srgbClr val="0000FF"/>
                </a:solidFill>
              </a:rPr>
              <a:t>	</a:t>
            </a:r>
            <a:r>
              <a:rPr lang="en-US" dirty="0" err="1">
                <a:solidFill>
                  <a:srgbClr val="0000FF"/>
                </a:solidFill>
              </a:rPr>
              <a:t>disp</a:t>
            </a:r>
            <a:r>
              <a:rPr lang="en-US" dirty="0">
                <a:solidFill>
                  <a:srgbClr val="0000FF"/>
                </a:solidFill>
              </a:rPr>
              <a:t>(G); </a:t>
            </a:r>
          </a:p>
          <a:p>
            <a:r>
              <a:rPr lang="en-US" dirty="0">
                <a:solidFill>
                  <a:srgbClr val="0000FF"/>
                </a:solidFill>
              </a:rPr>
              <a:t>end</a:t>
            </a:r>
          </a:p>
        </p:txBody>
      </p:sp>
      <p:sp>
        <p:nvSpPr>
          <p:cNvPr id="5" name="Rectangle 4"/>
          <p:cNvSpPr/>
          <p:nvPr/>
        </p:nvSpPr>
        <p:spPr>
          <a:xfrm>
            <a:off x="76200" y="160690"/>
            <a:ext cx="8991600" cy="1354217"/>
          </a:xfrm>
          <a:prstGeom prst="rect">
            <a:avLst/>
          </a:prstGeom>
        </p:spPr>
        <p:txBody>
          <a:bodyPr wrap="square">
            <a:spAutoFit/>
          </a:bodyPr>
          <a:lstStyle/>
          <a:p>
            <a:r>
              <a:rPr lang="en-US" sz="2800" b="1" dirty="0">
                <a:solidFill>
                  <a:srgbClr val="C00000"/>
                </a:solidFill>
                <a:latin typeface="NewBaskervilleStd-Bold"/>
              </a:rPr>
              <a:t>8.4 SELECTION STRUCTURES </a:t>
            </a:r>
          </a:p>
          <a:p>
            <a:r>
              <a:rPr lang="en-US" dirty="0"/>
              <a:t>Using the </a:t>
            </a:r>
            <a:r>
              <a:rPr lang="en-US" b="1" dirty="0"/>
              <a:t>find</a:t>
            </a:r>
            <a:r>
              <a:rPr lang="en-US" dirty="0"/>
              <a:t> command is recommended instead of an </a:t>
            </a:r>
            <a:r>
              <a:rPr lang="en-US" b="1" dirty="0"/>
              <a:t>if</a:t>
            </a:r>
            <a:r>
              <a:rPr lang="en-US" dirty="0"/>
              <a:t> statement. In some cases, however, the if statement is required.</a:t>
            </a:r>
          </a:p>
          <a:p>
            <a:r>
              <a:rPr lang="en-US" dirty="0"/>
              <a:t>- </a:t>
            </a:r>
            <a:r>
              <a:rPr lang="en-US" b="1" dirty="0"/>
              <a:t>Indent</a:t>
            </a:r>
            <a:r>
              <a:rPr lang="en-US" dirty="0"/>
              <a:t> </a:t>
            </a:r>
          </a:p>
        </p:txBody>
      </p:sp>
      <p:sp>
        <p:nvSpPr>
          <p:cNvPr id="6" name="Rectangle 5"/>
          <p:cNvSpPr/>
          <p:nvPr/>
        </p:nvSpPr>
        <p:spPr>
          <a:xfrm>
            <a:off x="228600" y="3229462"/>
            <a:ext cx="3733800" cy="923330"/>
          </a:xfrm>
          <a:prstGeom prst="rect">
            <a:avLst/>
          </a:prstGeom>
          <a:solidFill>
            <a:srgbClr val="FFFFCC"/>
          </a:solidFill>
          <a:ln w="28575">
            <a:solidFill>
              <a:srgbClr val="C00000"/>
            </a:solidFill>
          </a:ln>
        </p:spPr>
        <p:txBody>
          <a:bodyPr wrap="square">
            <a:spAutoFit/>
          </a:bodyPr>
          <a:lstStyle/>
          <a:p>
            <a:pPr algn="ctr"/>
            <a:r>
              <a:rPr lang="en-US" b="1" i="1" u="sng" dirty="0"/>
              <a:t>Check the output for</a:t>
            </a:r>
          </a:p>
          <a:p>
            <a:pPr marL="285750" indent="-285750">
              <a:buFont typeface="Arial" panose="020B0604020202020204" pitchFamily="34" charset="0"/>
              <a:buChar char="•"/>
            </a:pPr>
            <a:r>
              <a:rPr lang="en-US" dirty="0"/>
              <a:t>G= 25</a:t>
            </a:r>
          </a:p>
          <a:p>
            <a:pPr marL="285750" indent="-285750">
              <a:buFont typeface="Arial" panose="020B0604020202020204" pitchFamily="34" charset="0"/>
              <a:buChar char="•"/>
            </a:pPr>
            <a:r>
              <a:rPr lang="en-US" dirty="0"/>
              <a:t>G=0:10:80</a:t>
            </a:r>
          </a:p>
        </p:txBody>
      </p:sp>
      <p:sp>
        <p:nvSpPr>
          <p:cNvPr id="8" name="Rectangle 7"/>
          <p:cNvSpPr/>
          <p:nvPr/>
        </p:nvSpPr>
        <p:spPr>
          <a:xfrm>
            <a:off x="228600" y="4152792"/>
            <a:ext cx="3733800" cy="2585323"/>
          </a:xfrm>
          <a:prstGeom prst="rect">
            <a:avLst/>
          </a:prstGeom>
          <a:solidFill>
            <a:srgbClr val="FFFFCC"/>
          </a:solidFill>
          <a:ln w="28575">
            <a:solidFill>
              <a:srgbClr val="C00000"/>
            </a:solidFill>
          </a:ln>
        </p:spPr>
        <p:txBody>
          <a:bodyPr wrap="square">
            <a:spAutoFit/>
          </a:bodyPr>
          <a:lstStyle/>
          <a:p>
            <a:pPr marR="0" lvl="0">
              <a:lnSpc>
                <a:spcPct val="150000"/>
              </a:lnSpc>
              <a:spcBef>
                <a:spcPts val="0"/>
              </a:spcBef>
              <a:spcAft>
                <a:spcPts val="0"/>
              </a:spcAft>
              <a:buSzPts val="1000"/>
              <a:tabLst>
                <a:tab pos="228600" algn="l"/>
              </a:tabLst>
            </a:pPr>
            <a:r>
              <a:rPr lang="en-US" b="1" dirty="0">
                <a:solidFill>
                  <a:srgbClr val="000000"/>
                </a:solidFill>
                <a:latin typeface="Times New Roman" panose="02020603050405020304" pitchFamily="18" charset="0"/>
                <a:ea typeface="Calibri" panose="020F0502020204030204" pitchFamily="34" charset="0"/>
                <a:cs typeface="Arial" panose="020B0604020202020204" pitchFamily="34" charset="0"/>
              </a:rPr>
              <a:t>Grade 	  Score</a:t>
            </a:r>
            <a:br>
              <a:rPr lang="en-US" b="1" dirty="0">
                <a:solidFill>
                  <a:srgbClr val="000000"/>
                </a:solidFill>
                <a:latin typeface="Times New Roman" panose="02020603050405020304" pitchFamily="18" charset="0"/>
                <a:ea typeface="Calibri" panose="020F0502020204030204" pitchFamily="34" charset="0"/>
                <a:cs typeface="Arial" panose="020B0604020202020204" pitchFamily="34" charset="0"/>
              </a:rPr>
            </a:br>
            <a:r>
              <a:rPr lang="en-US" b="1" dirty="0">
                <a:solidFill>
                  <a:srgbClr val="000000"/>
                </a:solidFill>
                <a:latin typeface="Times New Roman" panose="02020603050405020304" pitchFamily="18" charset="0"/>
                <a:ea typeface="Calibri" panose="020F0502020204030204" pitchFamily="34" charset="0"/>
                <a:cs typeface="Arial" panose="020B0604020202020204" pitchFamily="34" charset="0"/>
              </a:rPr>
              <a:t>A 		90 to 100</a:t>
            </a:r>
            <a:br>
              <a:rPr lang="en-US" b="1" dirty="0">
                <a:solidFill>
                  <a:srgbClr val="000000"/>
                </a:solidFill>
                <a:latin typeface="Times New Roman" panose="02020603050405020304" pitchFamily="18" charset="0"/>
                <a:ea typeface="Calibri" panose="020F0502020204030204" pitchFamily="34" charset="0"/>
                <a:cs typeface="Arial" panose="020B0604020202020204" pitchFamily="34" charset="0"/>
              </a:rPr>
            </a:br>
            <a:r>
              <a:rPr lang="en-US" b="1" dirty="0">
                <a:solidFill>
                  <a:srgbClr val="000000"/>
                </a:solidFill>
                <a:latin typeface="Times New Roman" panose="02020603050405020304" pitchFamily="18" charset="0"/>
                <a:ea typeface="Calibri" panose="020F0502020204030204" pitchFamily="34" charset="0"/>
                <a:cs typeface="Arial" panose="020B0604020202020204" pitchFamily="34" charset="0"/>
              </a:rPr>
              <a:t>B 		80 to 90</a:t>
            </a:r>
            <a:br>
              <a:rPr lang="en-US" b="1" dirty="0">
                <a:solidFill>
                  <a:srgbClr val="000000"/>
                </a:solidFill>
                <a:latin typeface="Times New Roman" panose="02020603050405020304" pitchFamily="18" charset="0"/>
                <a:ea typeface="Calibri" panose="020F0502020204030204" pitchFamily="34" charset="0"/>
                <a:cs typeface="Arial" panose="020B0604020202020204" pitchFamily="34" charset="0"/>
              </a:rPr>
            </a:br>
            <a:r>
              <a:rPr lang="en-US" b="1" dirty="0">
                <a:solidFill>
                  <a:srgbClr val="000000"/>
                </a:solidFill>
                <a:latin typeface="Times New Roman" panose="02020603050405020304" pitchFamily="18" charset="0"/>
                <a:ea typeface="Calibri" panose="020F0502020204030204" pitchFamily="34" charset="0"/>
                <a:cs typeface="Arial" panose="020B0604020202020204" pitchFamily="34" charset="0"/>
              </a:rPr>
              <a:t>C 		70 to 80</a:t>
            </a:r>
            <a:br>
              <a:rPr lang="en-US" b="1" dirty="0">
                <a:solidFill>
                  <a:srgbClr val="000000"/>
                </a:solidFill>
                <a:latin typeface="Times New Roman" panose="02020603050405020304" pitchFamily="18" charset="0"/>
                <a:ea typeface="Calibri" panose="020F0502020204030204" pitchFamily="34" charset="0"/>
                <a:cs typeface="Arial" panose="020B0604020202020204" pitchFamily="34" charset="0"/>
              </a:rPr>
            </a:br>
            <a:r>
              <a:rPr lang="en-US" b="1" dirty="0">
                <a:solidFill>
                  <a:srgbClr val="000000"/>
                </a:solidFill>
                <a:latin typeface="Times New Roman" panose="02020603050405020304" pitchFamily="18" charset="0"/>
                <a:ea typeface="Calibri" panose="020F0502020204030204" pitchFamily="34" charset="0"/>
                <a:cs typeface="Arial" panose="020B0604020202020204" pitchFamily="34" charset="0"/>
              </a:rPr>
              <a:t>D 		60 to 70</a:t>
            </a:r>
            <a:br>
              <a:rPr lang="en-US" b="1" dirty="0">
                <a:solidFill>
                  <a:srgbClr val="000000"/>
                </a:solidFill>
                <a:latin typeface="Times New Roman" panose="02020603050405020304" pitchFamily="18" charset="0"/>
                <a:ea typeface="Calibri" panose="020F0502020204030204" pitchFamily="34" charset="0"/>
                <a:cs typeface="Arial" panose="020B0604020202020204" pitchFamily="34" charset="0"/>
              </a:rPr>
            </a:br>
            <a:r>
              <a:rPr lang="en-US" b="1" dirty="0">
                <a:solidFill>
                  <a:srgbClr val="000000"/>
                </a:solidFill>
                <a:latin typeface="Times New Roman" panose="02020603050405020304" pitchFamily="18" charset="0"/>
                <a:ea typeface="Calibri" panose="020F0502020204030204" pitchFamily="34" charset="0"/>
                <a:cs typeface="Arial" panose="020B0604020202020204" pitchFamily="34" charset="0"/>
              </a:rPr>
              <a:t>E 		60</a:t>
            </a:r>
            <a:endParaRPr lang="en-US" sz="1400" b="1" dirty="0">
              <a:latin typeface="Calibri" panose="020F0502020204030204" pitchFamily="34" charset="0"/>
              <a:ea typeface="Calibri" panose="020F0502020204030204" pitchFamily="34" charset="0"/>
              <a:cs typeface="Arial" panose="020B0604020202020204" pitchFamily="34" charset="0"/>
            </a:endParaRPr>
          </a:p>
        </p:txBody>
      </p:sp>
      <p:sp>
        <p:nvSpPr>
          <p:cNvPr id="7" name="TextBox 6"/>
          <p:cNvSpPr txBox="1"/>
          <p:nvPr/>
        </p:nvSpPr>
        <p:spPr>
          <a:xfrm>
            <a:off x="4343401" y="5867400"/>
            <a:ext cx="3886200" cy="369332"/>
          </a:xfrm>
          <a:prstGeom prst="rect">
            <a:avLst/>
          </a:prstGeom>
          <a:noFill/>
        </p:spPr>
        <p:txBody>
          <a:bodyPr wrap="square" rtlCol="0">
            <a:spAutoFit/>
          </a:bodyPr>
          <a:lstStyle/>
          <a:p>
            <a:r>
              <a:rPr lang="en-US">
                <a:solidFill>
                  <a:srgbClr val="FF0000"/>
                </a:solidFill>
              </a:rPr>
              <a:t>When </a:t>
            </a:r>
            <a:r>
              <a:rPr lang="en-US" smtClean="0">
                <a:solidFill>
                  <a:srgbClr val="FF0000"/>
                </a:solidFill>
              </a:rPr>
              <a:t>vector: </a:t>
            </a:r>
            <a:r>
              <a:rPr lang="en-US" dirty="0">
                <a:solidFill>
                  <a:srgbClr val="FF0000"/>
                </a:solidFill>
              </a:rPr>
              <a:t>True for every element</a:t>
            </a:r>
          </a:p>
        </p:txBody>
      </p:sp>
    </p:spTree>
    <p:extLst>
      <p:ext uri="{BB962C8B-B14F-4D97-AF65-F5344CB8AC3E}">
        <p14:creationId xmlns:p14="http://schemas.microsoft.com/office/powerpoint/2010/main" val="3169778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0780"/>
            <a:ext cx="8991600" cy="1200329"/>
          </a:xfrm>
          <a:prstGeom prst="rect">
            <a:avLst/>
          </a:prstGeom>
        </p:spPr>
        <p:txBody>
          <a:bodyPr wrap="square">
            <a:spAutoFit/>
          </a:bodyPr>
          <a:lstStyle/>
          <a:p>
            <a:r>
              <a:rPr lang="en-US" dirty="0"/>
              <a:t> </a:t>
            </a:r>
            <a:r>
              <a:rPr lang="en-US" b="1" dirty="0">
                <a:solidFill>
                  <a:srgbClr val="C00000"/>
                </a:solidFill>
              </a:rPr>
              <a:t>8.4.2  The  If/Else Structure </a:t>
            </a:r>
          </a:p>
          <a:p>
            <a:r>
              <a:rPr lang="en-US" dirty="0"/>
              <a:t>The simple if allows execution of a series of statements if a condition is true and skips those steps if the condition is false. The  else clause allows us to execute one set of statements if the comparison is true and a different set if the comparison is false. </a:t>
            </a:r>
          </a:p>
        </p:txBody>
      </p:sp>
      <p:sp>
        <p:nvSpPr>
          <p:cNvPr id="4" name="Rectangle 3"/>
          <p:cNvSpPr/>
          <p:nvPr/>
        </p:nvSpPr>
        <p:spPr>
          <a:xfrm>
            <a:off x="199553" y="1483184"/>
            <a:ext cx="6667500" cy="1754326"/>
          </a:xfrm>
          <a:prstGeom prst="rect">
            <a:avLst/>
          </a:prstGeom>
          <a:solidFill>
            <a:srgbClr val="FFFFCC"/>
          </a:solidFill>
          <a:ln w="28575">
            <a:solidFill>
              <a:srgbClr val="C00000"/>
            </a:solidFill>
          </a:ln>
        </p:spPr>
        <p:txBody>
          <a:bodyPr wrap="square">
            <a:spAutoFit/>
          </a:bodyPr>
          <a:lstStyle/>
          <a:p>
            <a:pPr algn="ctr"/>
            <a:r>
              <a:rPr lang="en-US" b="1" i="1" u="sng" dirty="0">
                <a:solidFill>
                  <a:schemeClr val="accent4">
                    <a:lumMod val="75000"/>
                  </a:schemeClr>
                </a:solidFill>
              </a:rPr>
              <a:t>%Example (log must be greater than 0)</a:t>
            </a:r>
          </a:p>
          <a:p>
            <a:r>
              <a:rPr lang="en-US" dirty="0">
                <a:solidFill>
                  <a:srgbClr val="0000FF"/>
                </a:solidFill>
              </a:rPr>
              <a:t>if x &gt;0 </a:t>
            </a:r>
          </a:p>
          <a:p>
            <a:r>
              <a:rPr lang="en-US" dirty="0">
                <a:solidFill>
                  <a:srgbClr val="0000FF"/>
                </a:solidFill>
              </a:rPr>
              <a:t>	y = log(x) </a:t>
            </a:r>
          </a:p>
          <a:p>
            <a:r>
              <a:rPr lang="en-US" dirty="0">
                <a:solidFill>
                  <a:srgbClr val="0000FF"/>
                </a:solidFill>
              </a:rPr>
              <a:t>else </a:t>
            </a:r>
          </a:p>
          <a:p>
            <a:r>
              <a:rPr lang="en-US" dirty="0">
                <a:solidFill>
                  <a:srgbClr val="0000FF"/>
                </a:solidFill>
              </a:rPr>
              <a:t>	</a:t>
            </a:r>
            <a:r>
              <a:rPr lang="en-US" dirty="0" err="1">
                <a:solidFill>
                  <a:srgbClr val="0000FF"/>
                </a:solidFill>
              </a:rPr>
              <a:t>disp</a:t>
            </a:r>
            <a:r>
              <a:rPr lang="en-US" dirty="0">
                <a:solidFill>
                  <a:srgbClr val="0000FF"/>
                </a:solidFill>
              </a:rPr>
              <a:t>('The input to the log function must be positive') </a:t>
            </a:r>
          </a:p>
          <a:p>
            <a:r>
              <a:rPr lang="en-US" dirty="0">
                <a:solidFill>
                  <a:srgbClr val="0000FF"/>
                </a:solidFill>
              </a:rPr>
              <a:t>end</a:t>
            </a:r>
          </a:p>
        </p:txBody>
      </p:sp>
      <p:sp>
        <p:nvSpPr>
          <p:cNvPr id="6" name="Rectangle 5"/>
          <p:cNvSpPr/>
          <p:nvPr/>
        </p:nvSpPr>
        <p:spPr>
          <a:xfrm>
            <a:off x="190500" y="3288836"/>
            <a:ext cx="8763000" cy="923330"/>
          </a:xfrm>
          <a:prstGeom prst="rect">
            <a:avLst/>
          </a:prstGeom>
          <a:solidFill>
            <a:srgbClr val="FFFFCC"/>
          </a:solidFill>
          <a:ln w="28575">
            <a:solidFill>
              <a:srgbClr val="C00000"/>
            </a:solidFill>
          </a:ln>
        </p:spPr>
        <p:txBody>
          <a:bodyPr wrap="square">
            <a:spAutoFit/>
          </a:bodyPr>
          <a:lstStyle/>
          <a:p>
            <a:pPr algn="ctr"/>
            <a:r>
              <a:rPr lang="en-US" b="1" i="1" u="sng" dirty="0"/>
              <a:t>Check the output for</a:t>
            </a:r>
          </a:p>
          <a:p>
            <a:pPr marL="285750" indent="-285750">
              <a:buFont typeface="Arial" panose="020B0604020202020204" pitchFamily="34" charset="0"/>
              <a:buChar char="•"/>
            </a:pPr>
            <a:r>
              <a:rPr lang="en-US" dirty="0"/>
              <a:t>x= 10</a:t>
            </a:r>
          </a:p>
          <a:p>
            <a:pPr marL="285750" indent="-285750">
              <a:buFont typeface="Arial" panose="020B0604020202020204" pitchFamily="34" charset="0"/>
              <a:buChar char="•"/>
            </a:pPr>
            <a:r>
              <a:rPr lang="en-US" dirty="0"/>
              <a:t>x = 0:0.5:2; (Comparison is true only if it is true for every element in the matrix)</a:t>
            </a:r>
          </a:p>
        </p:txBody>
      </p:sp>
      <p:sp>
        <p:nvSpPr>
          <p:cNvPr id="8" name="Rectangle 7"/>
          <p:cNvSpPr/>
          <p:nvPr/>
        </p:nvSpPr>
        <p:spPr>
          <a:xfrm>
            <a:off x="189746" y="4272280"/>
            <a:ext cx="8763754" cy="923330"/>
          </a:xfrm>
          <a:prstGeom prst="rect">
            <a:avLst/>
          </a:prstGeom>
          <a:solidFill>
            <a:schemeClr val="accent2">
              <a:lumMod val="20000"/>
              <a:lumOff val="80000"/>
            </a:schemeClr>
          </a:solidFill>
          <a:ln w="19050">
            <a:solidFill>
              <a:srgbClr val="000000"/>
            </a:solidFill>
          </a:ln>
        </p:spPr>
        <p:txBody>
          <a:bodyPr wrap="square">
            <a:spAutoFit/>
          </a:bodyPr>
          <a:lstStyle/>
          <a:p>
            <a:r>
              <a:rPr lang="en-US" dirty="0"/>
              <a:t>The comparison is true only if it is true for every element in the matrix. </a:t>
            </a:r>
          </a:p>
          <a:p>
            <a:r>
              <a:rPr lang="en-US" dirty="0"/>
              <a:t>Since the elements in the matrix are not all greater than 0, therefore, MATLAB skips to the else portion of the statement and displays the error message.</a:t>
            </a:r>
          </a:p>
        </p:txBody>
      </p:sp>
      <p:pic>
        <p:nvPicPr>
          <p:cNvPr id="3" name="Picture 2"/>
          <p:cNvPicPr>
            <a:picLocks noChangeAspect="1"/>
          </p:cNvPicPr>
          <p:nvPr/>
        </p:nvPicPr>
        <p:blipFill>
          <a:blip r:embed="rId2"/>
          <a:stretch>
            <a:fillRect/>
          </a:stretch>
        </p:blipFill>
        <p:spPr>
          <a:xfrm>
            <a:off x="381000" y="5334000"/>
            <a:ext cx="3990975" cy="1152525"/>
          </a:xfrm>
          <a:prstGeom prst="rect">
            <a:avLst/>
          </a:prstGeom>
          <a:ln w="19050">
            <a:solidFill>
              <a:schemeClr val="accent1"/>
            </a:solidFill>
          </a:ln>
        </p:spPr>
      </p:pic>
    </p:spTree>
    <p:extLst>
      <p:ext uri="{BB962C8B-B14F-4D97-AF65-F5344CB8AC3E}">
        <p14:creationId xmlns:p14="http://schemas.microsoft.com/office/powerpoint/2010/main" val="1548576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5800" y="1676400"/>
            <a:ext cx="7981718" cy="3667125"/>
          </a:xfrm>
          <a:prstGeom prst="rect">
            <a:avLst/>
          </a:prstGeom>
        </p:spPr>
      </p:pic>
    </p:spTree>
    <p:extLst>
      <p:ext uri="{BB962C8B-B14F-4D97-AF65-F5344CB8AC3E}">
        <p14:creationId xmlns:p14="http://schemas.microsoft.com/office/powerpoint/2010/main" val="9923089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6474"/>
            <a:ext cx="8915400" cy="1477328"/>
          </a:xfrm>
          <a:prstGeom prst="rect">
            <a:avLst/>
          </a:prstGeom>
        </p:spPr>
        <p:txBody>
          <a:bodyPr wrap="square">
            <a:spAutoFit/>
          </a:bodyPr>
          <a:lstStyle/>
          <a:p>
            <a:r>
              <a:rPr lang="en-US" b="1" dirty="0">
                <a:solidFill>
                  <a:srgbClr val="C00000"/>
                </a:solidFill>
              </a:rPr>
              <a:t>8.4.3  The </a:t>
            </a:r>
            <a:r>
              <a:rPr lang="en-US" b="1" dirty="0" err="1">
                <a:solidFill>
                  <a:srgbClr val="C00000"/>
                </a:solidFill>
              </a:rPr>
              <a:t>elseif</a:t>
            </a:r>
            <a:r>
              <a:rPr lang="en-US" b="1" dirty="0">
                <a:solidFill>
                  <a:srgbClr val="C00000"/>
                </a:solidFill>
              </a:rPr>
              <a:t> Structure</a:t>
            </a:r>
          </a:p>
          <a:p>
            <a:r>
              <a:rPr lang="en-US" dirty="0"/>
              <a:t>When several levels of  if/else statements are nested, it may be difficult to determine which logical expressions must be true (or false) in order to execute each set of statements. The  </a:t>
            </a:r>
            <a:r>
              <a:rPr lang="en-US" b="1" i="1" u="sng" dirty="0" err="1"/>
              <a:t>elseif</a:t>
            </a:r>
            <a:r>
              <a:rPr lang="en-US" dirty="0"/>
              <a:t> function allows to check multiple criteria while keeping the code easy to read. </a:t>
            </a:r>
          </a:p>
        </p:txBody>
      </p:sp>
      <p:sp>
        <p:nvSpPr>
          <p:cNvPr id="4" name="Rectangle 3"/>
          <p:cNvSpPr/>
          <p:nvPr/>
        </p:nvSpPr>
        <p:spPr>
          <a:xfrm>
            <a:off x="304800" y="2308638"/>
            <a:ext cx="5299237" cy="2585323"/>
          </a:xfrm>
          <a:prstGeom prst="rect">
            <a:avLst/>
          </a:prstGeom>
          <a:solidFill>
            <a:srgbClr val="FFFFCC"/>
          </a:solidFill>
          <a:ln w="28575">
            <a:solidFill>
              <a:srgbClr val="C00000"/>
            </a:solidFill>
          </a:ln>
        </p:spPr>
        <p:txBody>
          <a:bodyPr wrap="square">
            <a:spAutoFit/>
          </a:bodyPr>
          <a:lstStyle/>
          <a:p>
            <a:pPr algn="ctr"/>
            <a:r>
              <a:rPr lang="en-US" b="1" i="1" u="sng" dirty="0">
                <a:solidFill>
                  <a:schemeClr val="accent4">
                    <a:lumMod val="75000"/>
                  </a:schemeClr>
                </a:solidFill>
              </a:rPr>
              <a:t>%Example</a:t>
            </a:r>
          </a:p>
          <a:p>
            <a:r>
              <a:rPr lang="en-US" sz="1600" dirty="0">
                <a:solidFill>
                  <a:srgbClr val="0000FF"/>
                </a:solidFill>
              </a:rPr>
              <a:t>if age&lt;16 </a:t>
            </a:r>
          </a:p>
          <a:p>
            <a:r>
              <a:rPr lang="en-US" sz="1600" dirty="0">
                <a:solidFill>
                  <a:srgbClr val="0000FF"/>
                </a:solidFill>
              </a:rPr>
              <a:t>	</a:t>
            </a:r>
            <a:r>
              <a:rPr lang="en-US" sz="1600" dirty="0" err="1">
                <a:solidFill>
                  <a:srgbClr val="0000FF"/>
                </a:solidFill>
              </a:rPr>
              <a:t>disp</a:t>
            </a:r>
            <a:r>
              <a:rPr lang="en-US" sz="1600" dirty="0">
                <a:solidFill>
                  <a:srgbClr val="0000FF"/>
                </a:solidFill>
              </a:rPr>
              <a:t>('Sorry – You'll have to wait') </a:t>
            </a:r>
          </a:p>
          <a:p>
            <a:r>
              <a:rPr lang="en-US" sz="1600" dirty="0" err="1">
                <a:solidFill>
                  <a:srgbClr val="0000FF"/>
                </a:solidFill>
              </a:rPr>
              <a:t>elseif</a:t>
            </a:r>
            <a:r>
              <a:rPr lang="en-US" sz="1600" dirty="0">
                <a:solidFill>
                  <a:srgbClr val="0000FF"/>
                </a:solidFill>
              </a:rPr>
              <a:t> age&lt;18 </a:t>
            </a:r>
          </a:p>
          <a:p>
            <a:r>
              <a:rPr lang="en-US" sz="1600" dirty="0">
                <a:solidFill>
                  <a:srgbClr val="0000FF"/>
                </a:solidFill>
              </a:rPr>
              <a:t>	</a:t>
            </a:r>
            <a:r>
              <a:rPr lang="en-US" sz="1600" dirty="0" err="1">
                <a:solidFill>
                  <a:srgbClr val="0000FF"/>
                </a:solidFill>
              </a:rPr>
              <a:t>disp</a:t>
            </a:r>
            <a:r>
              <a:rPr lang="en-US" sz="1600" dirty="0">
                <a:solidFill>
                  <a:srgbClr val="0000FF"/>
                </a:solidFill>
              </a:rPr>
              <a:t>('You may have a youth license‘</a:t>
            </a:r>
          </a:p>
          <a:p>
            <a:r>
              <a:rPr lang="en-US" sz="1600" dirty="0" err="1">
                <a:solidFill>
                  <a:srgbClr val="0000FF"/>
                </a:solidFill>
              </a:rPr>
              <a:t>elseif</a:t>
            </a:r>
            <a:r>
              <a:rPr lang="en-US" sz="1600" dirty="0">
                <a:solidFill>
                  <a:srgbClr val="0000FF"/>
                </a:solidFill>
              </a:rPr>
              <a:t> age&lt;70 </a:t>
            </a:r>
          </a:p>
          <a:p>
            <a:r>
              <a:rPr lang="en-US" sz="1600" dirty="0">
                <a:solidFill>
                  <a:srgbClr val="0000FF"/>
                </a:solidFill>
              </a:rPr>
              <a:t>	</a:t>
            </a:r>
            <a:r>
              <a:rPr lang="en-US" sz="1600" dirty="0" err="1">
                <a:solidFill>
                  <a:srgbClr val="0000FF"/>
                </a:solidFill>
              </a:rPr>
              <a:t>disp</a:t>
            </a:r>
            <a:r>
              <a:rPr lang="en-US" sz="1600" dirty="0">
                <a:solidFill>
                  <a:srgbClr val="0000FF"/>
                </a:solidFill>
              </a:rPr>
              <a:t>('You may have a standard license') </a:t>
            </a:r>
          </a:p>
          <a:p>
            <a:r>
              <a:rPr lang="en-US" sz="1600" dirty="0">
                <a:solidFill>
                  <a:srgbClr val="FF0000"/>
                </a:solidFill>
              </a:rPr>
              <a:t>else</a:t>
            </a:r>
            <a:r>
              <a:rPr lang="en-US" sz="1600" dirty="0">
                <a:solidFill>
                  <a:srgbClr val="0000FF"/>
                </a:solidFill>
              </a:rPr>
              <a:t> </a:t>
            </a:r>
          </a:p>
          <a:p>
            <a:r>
              <a:rPr lang="en-US" sz="1600" dirty="0">
                <a:solidFill>
                  <a:srgbClr val="0000FF"/>
                </a:solidFill>
              </a:rPr>
              <a:t>	</a:t>
            </a:r>
            <a:r>
              <a:rPr lang="en-US" sz="1600" dirty="0" err="1">
                <a:solidFill>
                  <a:srgbClr val="0000FF"/>
                </a:solidFill>
              </a:rPr>
              <a:t>disp</a:t>
            </a:r>
            <a:r>
              <a:rPr lang="en-US" sz="1600" dirty="0">
                <a:solidFill>
                  <a:srgbClr val="0000FF"/>
                </a:solidFill>
              </a:rPr>
              <a:t>('Drivers over 70 require a special license') </a:t>
            </a:r>
          </a:p>
          <a:p>
            <a:r>
              <a:rPr lang="en-US" sz="1600" dirty="0">
                <a:solidFill>
                  <a:srgbClr val="0000FF"/>
                </a:solidFill>
              </a:rPr>
              <a:t>end</a:t>
            </a:r>
          </a:p>
        </p:txBody>
      </p:sp>
      <p:sp>
        <p:nvSpPr>
          <p:cNvPr id="6" name="Rectangle 5"/>
          <p:cNvSpPr/>
          <p:nvPr/>
        </p:nvSpPr>
        <p:spPr>
          <a:xfrm>
            <a:off x="152400" y="1633802"/>
            <a:ext cx="8610600" cy="646331"/>
          </a:xfrm>
          <a:prstGeom prst="rect">
            <a:avLst/>
          </a:prstGeom>
        </p:spPr>
        <p:txBody>
          <a:bodyPr wrap="square">
            <a:spAutoFit/>
          </a:bodyPr>
          <a:lstStyle/>
          <a:p>
            <a:r>
              <a:rPr lang="en-US" dirty="0"/>
              <a:t>Consider the following lines of code that evaluate whether to issue a driver’s license, based on the applicant’s age: </a:t>
            </a:r>
          </a:p>
        </p:txBody>
      </p:sp>
      <p:sp>
        <p:nvSpPr>
          <p:cNvPr id="2" name="Rectangle 1"/>
          <p:cNvSpPr/>
          <p:nvPr/>
        </p:nvSpPr>
        <p:spPr>
          <a:xfrm>
            <a:off x="198120" y="5105400"/>
            <a:ext cx="8839200" cy="1569660"/>
          </a:xfrm>
          <a:prstGeom prst="rect">
            <a:avLst/>
          </a:prstGeom>
        </p:spPr>
        <p:txBody>
          <a:bodyPr wrap="square">
            <a:spAutoFit/>
          </a:bodyPr>
          <a:lstStyle/>
          <a:p>
            <a:r>
              <a:rPr lang="en-US" sz="1600" dirty="0"/>
              <a:t>If age &lt; 16, the program executes the next line or set of lines, displays the message </a:t>
            </a:r>
            <a:r>
              <a:rPr lang="en-US" sz="1600" dirty="0">
                <a:solidFill>
                  <a:srgbClr val="C00000"/>
                </a:solidFill>
              </a:rPr>
              <a:t>Sorry— You'll have to wait</a:t>
            </a:r>
            <a:r>
              <a:rPr lang="en-US" sz="1600" dirty="0"/>
              <a:t>, and then exits the if structure. </a:t>
            </a:r>
          </a:p>
          <a:p>
            <a:r>
              <a:rPr lang="en-US" sz="1600" dirty="0"/>
              <a:t>If the comparison is false, it checks if age &lt; 18. The program continues through the if structure until it finally finds a true comparison or until it encounters the else. </a:t>
            </a:r>
          </a:p>
          <a:p>
            <a:r>
              <a:rPr lang="en-US" sz="1600" dirty="0"/>
              <a:t>Notice that the else line does not include a comparison, since it executes if the </a:t>
            </a:r>
            <a:r>
              <a:rPr lang="en-US" sz="1600" dirty="0" err="1">
                <a:solidFill>
                  <a:srgbClr val="C00000"/>
                </a:solidFill>
              </a:rPr>
              <a:t>elseif</a:t>
            </a:r>
            <a:r>
              <a:rPr lang="en-US" sz="1600" dirty="0">
                <a:solidFill>
                  <a:srgbClr val="C00000"/>
                </a:solidFill>
              </a:rPr>
              <a:t> </a:t>
            </a:r>
            <a:r>
              <a:rPr lang="en-US" sz="1600" dirty="0"/>
              <a:t>immediately before it is false. </a:t>
            </a:r>
          </a:p>
        </p:txBody>
      </p:sp>
    </p:spTree>
    <p:extLst>
      <p:ext uri="{BB962C8B-B14F-4D97-AF65-F5344CB8AC3E}">
        <p14:creationId xmlns:p14="http://schemas.microsoft.com/office/powerpoint/2010/main" val="3882876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534400" cy="3970318"/>
          </a:xfrm>
          <a:prstGeom prst="rect">
            <a:avLst/>
          </a:prstGeom>
        </p:spPr>
        <p:txBody>
          <a:bodyPr wrap="square">
            <a:spAutoFit/>
          </a:bodyPr>
          <a:lstStyle/>
          <a:p>
            <a:r>
              <a:rPr lang="en-US" dirty="0"/>
              <a:t>Computer code usually consists of sequences, selection structures, and  repetition structures  </a:t>
            </a:r>
          </a:p>
          <a:p>
            <a:r>
              <a:rPr lang="en-US" dirty="0"/>
              <a:t>  </a:t>
            </a:r>
          </a:p>
          <a:p>
            <a:r>
              <a:rPr lang="en-US" dirty="0"/>
              <a:t>•   A </a:t>
            </a:r>
            <a:r>
              <a:rPr lang="en-US" b="1" dirty="0"/>
              <a:t>sequence</a:t>
            </a:r>
            <a:r>
              <a:rPr lang="en-US" dirty="0"/>
              <a:t> is a list of commands that are executed one after another. </a:t>
            </a:r>
          </a:p>
          <a:p>
            <a:r>
              <a:rPr lang="en-US" dirty="0"/>
              <a:t> </a:t>
            </a:r>
          </a:p>
          <a:p>
            <a:r>
              <a:rPr lang="en-US" dirty="0"/>
              <a:t>•  A </a:t>
            </a:r>
            <a:r>
              <a:rPr lang="en-US" b="1" dirty="0"/>
              <a:t>selection structure </a:t>
            </a:r>
            <a:r>
              <a:rPr lang="en-US" dirty="0"/>
              <a:t>allows the execution of one command (or set of commands) if some criterion is true and a second command (or set of commands) if the criterion is false. A selection statement provides the means of choosing between these paths, based on a  </a:t>
            </a:r>
            <a:r>
              <a:rPr lang="en-US" u="sng" dirty="0"/>
              <a:t>logical condition </a:t>
            </a:r>
            <a:r>
              <a:rPr lang="en-US" dirty="0"/>
              <a:t>. The conditions that are evaluated often contain both  relational  and  logical  operators or functions. </a:t>
            </a:r>
          </a:p>
          <a:p>
            <a:r>
              <a:rPr lang="en-US" dirty="0"/>
              <a:t> </a:t>
            </a:r>
          </a:p>
          <a:p>
            <a:r>
              <a:rPr lang="en-US" dirty="0"/>
              <a:t>•   A repetition structure, or loop, causes a group of statements to be executed multiple times. The number of times a loop is executed depends on either a counter or the evaluation of a logical condition.</a:t>
            </a:r>
          </a:p>
        </p:txBody>
      </p:sp>
      <p:pic>
        <p:nvPicPr>
          <p:cNvPr id="6" name="Picture 5"/>
          <p:cNvPicPr>
            <a:picLocks noChangeAspect="1"/>
          </p:cNvPicPr>
          <p:nvPr/>
        </p:nvPicPr>
        <p:blipFill>
          <a:blip r:embed="rId2"/>
          <a:stretch>
            <a:fillRect/>
          </a:stretch>
        </p:blipFill>
        <p:spPr>
          <a:xfrm>
            <a:off x="2362200" y="4360349"/>
            <a:ext cx="4114800" cy="2301240"/>
          </a:xfrm>
          <a:prstGeom prst="rect">
            <a:avLst/>
          </a:prstGeom>
          <a:solidFill>
            <a:schemeClr val="accent3">
              <a:lumMod val="20000"/>
              <a:lumOff val="80000"/>
            </a:schemeClr>
          </a:solidFill>
          <a:ln w="28575">
            <a:solidFill>
              <a:srgbClr val="C00000"/>
            </a:solidFill>
          </a:ln>
        </p:spPr>
      </p:pic>
    </p:spTree>
    <p:extLst>
      <p:ext uri="{BB962C8B-B14F-4D97-AF65-F5344CB8AC3E}">
        <p14:creationId xmlns:p14="http://schemas.microsoft.com/office/powerpoint/2010/main" val="117912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05000" y="381000"/>
            <a:ext cx="5029200" cy="6019800"/>
            <a:chOff x="5451637" y="2514600"/>
            <a:chExt cx="3581400" cy="4572000"/>
          </a:xfrm>
        </p:grpSpPr>
        <p:pic>
          <p:nvPicPr>
            <p:cNvPr id="3" name="Picture 2" descr="Ch08fig09.jpg"/>
            <p:cNvPicPr>
              <a:picLocks noChangeAspect="1"/>
            </p:cNvPicPr>
            <p:nvPr/>
          </p:nvPicPr>
          <p:blipFill rotWithShape="1">
            <a:blip r:embed="rId2">
              <a:extLst>
                <a:ext uri="{28A0092B-C50C-407E-A947-70E740481C1C}">
                  <a14:useLocalDpi xmlns:a14="http://schemas.microsoft.com/office/drawing/2010/main" val="0"/>
                </a:ext>
              </a:extLst>
            </a:blip>
            <a:srcRect b="3284"/>
            <a:stretch/>
          </p:blipFill>
          <p:spPr bwMode="auto">
            <a:xfrm>
              <a:off x="5581863" y="2721739"/>
              <a:ext cx="3320948" cy="415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451637" y="2514600"/>
              <a:ext cx="3581400" cy="4572000"/>
            </a:xfrm>
            <a:prstGeom prst="rect">
              <a:avLst/>
            </a:prstGeom>
            <a:solidFill>
              <a:schemeClr val="accent1">
                <a:alpha val="10000"/>
              </a:schemeClr>
            </a:solidFill>
            <a:ln>
              <a:solidFill>
                <a:srgbClr val="FF0C3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Tree>
    <p:extLst>
      <p:ext uri="{BB962C8B-B14F-4D97-AF65-F5344CB8AC3E}">
        <p14:creationId xmlns:p14="http://schemas.microsoft.com/office/powerpoint/2010/main" val="458754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38200"/>
            <a:ext cx="8763000" cy="5632311"/>
          </a:xfrm>
          <a:prstGeom prst="rect">
            <a:avLst/>
          </a:prstGeom>
        </p:spPr>
        <p:txBody>
          <a:bodyPr wrap="square">
            <a:spAutoFit/>
          </a:bodyPr>
          <a:lstStyle/>
          <a:p>
            <a:r>
              <a:rPr lang="en-US" dirty="0"/>
              <a:t>This structure is easy to interpret if age is a scalar. If it is a matrix, the comparison must be true for every element in the matrix. </a:t>
            </a:r>
          </a:p>
          <a:p>
            <a:endParaRPr lang="en-US" dirty="0"/>
          </a:p>
          <a:p>
            <a:r>
              <a:rPr lang="en-US" dirty="0"/>
              <a:t>Consider this age matrix </a:t>
            </a:r>
          </a:p>
          <a:p>
            <a:r>
              <a:rPr lang="en-US" b="1" dirty="0">
                <a:solidFill>
                  <a:srgbClr val="0000FF"/>
                </a:solidFill>
              </a:rPr>
              <a:t>	age = [15,17,25,55,75] </a:t>
            </a:r>
          </a:p>
          <a:p>
            <a:endParaRPr lang="en-US" dirty="0"/>
          </a:p>
          <a:p>
            <a:r>
              <a:rPr lang="en-US" dirty="0"/>
              <a:t>The first comparison</a:t>
            </a:r>
            <a:r>
              <a:rPr lang="en-US" u="sng" dirty="0"/>
              <a:t>, </a:t>
            </a:r>
            <a:r>
              <a:rPr lang="en-US" u="sng" dirty="0">
                <a:solidFill>
                  <a:srgbClr val="0000FF"/>
                </a:solidFill>
              </a:rPr>
              <a:t>if age &lt; 16</a:t>
            </a:r>
            <a:r>
              <a:rPr lang="en-US" dirty="0"/>
              <a:t>, is false, because it is not true for every element in the array. </a:t>
            </a:r>
          </a:p>
          <a:p>
            <a:endParaRPr lang="en-US" dirty="0"/>
          </a:p>
          <a:p>
            <a:r>
              <a:rPr lang="en-US" dirty="0"/>
              <a:t>The second comparison, </a:t>
            </a:r>
            <a:r>
              <a:rPr lang="en-US" u="sng" dirty="0" err="1">
                <a:solidFill>
                  <a:srgbClr val="0000FF"/>
                </a:solidFill>
              </a:rPr>
              <a:t>elseif</a:t>
            </a:r>
            <a:r>
              <a:rPr lang="en-US" u="sng" dirty="0">
                <a:solidFill>
                  <a:srgbClr val="0000FF"/>
                </a:solidFill>
              </a:rPr>
              <a:t> age &lt; 18</a:t>
            </a:r>
            <a:r>
              <a:rPr lang="en-US" dirty="0"/>
              <a:t>, is also false. </a:t>
            </a:r>
          </a:p>
          <a:p>
            <a:endParaRPr lang="en-US" dirty="0"/>
          </a:p>
          <a:p>
            <a:r>
              <a:rPr lang="en-US" dirty="0"/>
              <a:t>The third comparison, </a:t>
            </a:r>
            <a:r>
              <a:rPr lang="en-US" u="sng" dirty="0" err="1">
                <a:solidFill>
                  <a:srgbClr val="0000FF"/>
                </a:solidFill>
              </a:rPr>
              <a:t>elseif</a:t>
            </a:r>
            <a:r>
              <a:rPr lang="en-US" u="sng" dirty="0">
                <a:solidFill>
                  <a:srgbClr val="0000FF"/>
                </a:solidFill>
              </a:rPr>
              <a:t> age &lt; 70</a:t>
            </a:r>
            <a:r>
              <a:rPr lang="en-US" dirty="0"/>
              <a:t>, is false as well, since not all of the ages are below 70. </a:t>
            </a:r>
          </a:p>
          <a:p>
            <a:endParaRPr lang="en-US" dirty="0"/>
          </a:p>
          <a:p>
            <a:r>
              <a:rPr lang="en-US" dirty="0"/>
              <a:t>The result is  </a:t>
            </a:r>
            <a:r>
              <a:rPr lang="en-US" dirty="0">
                <a:solidFill>
                  <a:srgbClr val="C00000"/>
                </a:solidFill>
              </a:rPr>
              <a:t>Drivers over 70 require a special license</a:t>
            </a:r>
            <a:r>
              <a:rPr lang="en-US" dirty="0"/>
              <a:t>.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06048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804074695"/>
              </p:ext>
            </p:extLst>
          </p:nvPr>
        </p:nvGraphicFramePr>
        <p:xfrm>
          <a:off x="152400" y="484709"/>
          <a:ext cx="6477000" cy="3108960"/>
        </p:xfrm>
        <a:graphic>
          <a:graphicData uri="http://schemas.openxmlformats.org/drawingml/2006/table">
            <a:tbl>
              <a:tblPr firstRow="1" firstCol="1" bandRow="1">
                <a:tableStyleId>{5C22544A-7EE6-4342-B048-85BDC9FD1C3A}</a:tableStyleId>
              </a:tblPr>
              <a:tblGrid>
                <a:gridCol w="32766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0">
                <a:tc>
                  <a:txBody>
                    <a:bodyPr/>
                    <a:lstStyle/>
                    <a:p>
                      <a:pPr marL="0" marR="0">
                        <a:spcBef>
                          <a:spcPts val="0"/>
                        </a:spcBef>
                        <a:spcAft>
                          <a:spcPts val="0"/>
                        </a:spcAft>
                      </a:pPr>
                      <a:r>
                        <a:rPr lang="en-US" sz="1200" dirty="0">
                          <a:solidFill>
                            <a:schemeClr val="tx1"/>
                          </a:solidFill>
                          <a:effectLst/>
                        </a:rPr>
                        <a:t>% </a:t>
                      </a:r>
                      <a:r>
                        <a:rPr lang="en-US" sz="1200" dirty="0">
                          <a:solidFill>
                            <a:schemeClr val="accent4">
                              <a:lumMod val="50000"/>
                            </a:schemeClr>
                          </a:solidFill>
                          <a:effectLst/>
                        </a:rPr>
                        <a:t>Case 1a: Implementation</a:t>
                      </a:r>
                      <a:r>
                        <a:rPr lang="en-US" sz="1200" dirty="0">
                          <a:solidFill>
                            <a:schemeClr val="tx1"/>
                          </a:solidFill>
                          <a:effectLst/>
                        </a:rPr>
                        <a:t> </a:t>
                      </a:r>
                    </a:p>
                    <a:p>
                      <a:pPr marL="0" marR="0">
                        <a:spcBef>
                          <a:spcPts val="0"/>
                        </a:spcBef>
                        <a:spcAft>
                          <a:spcPts val="0"/>
                        </a:spcAft>
                      </a:pPr>
                      <a:endParaRPr lang="en-US" sz="1200" dirty="0">
                        <a:solidFill>
                          <a:schemeClr val="tx1"/>
                        </a:solidFill>
                        <a:effectLst/>
                      </a:endParaRPr>
                    </a:p>
                    <a:p>
                      <a:pPr marL="0" marR="0">
                        <a:spcBef>
                          <a:spcPts val="0"/>
                        </a:spcBef>
                        <a:spcAft>
                          <a:spcPts val="0"/>
                        </a:spcAft>
                      </a:pPr>
                      <a:r>
                        <a:rPr lang="en-US" sz="1200" dirty="0">
                          <a:solidFill>
                            <a:schemeClr val="tx1"/>
                          </a:solidFill>
                          <a:effectLst/>
                        </a:rPr>
                        <a:t>s=input('Enter the </a:t>
                      </a:r>
                      <a:r>
                        <a:rPr lang="en-US" sz="1200" dirty="0" err="1">
                          <a:solidFill>
                            <a:schemeClr val="tx1"/>
                          </a:solidFill>
                          <a:effectLst/>
                        </a:rPr>
                        <a:t>student''s</a:t>
                      </a:r>
                      <a:r>
                        <a:rPr lang="en-US" sz="1200" dirty="0">
                          <a:solidFill>
                            <a:schemeClr val="tx1"/>
                          </a:solidFill>
                          <a:effectLst/>
                        </a:rPr>
                        <a:t> score: ');</a:t>
                      </a:r>
                    </a:p>
                    <a:p>
                      <a:pPr marL="0" marR="0">
                        <a:spcBef>
                          <a:spcPts val="0"/>
                        </a:spcBef>
                        <a:spcAft>
                          <a:spcPts val="0"/>
                        </a:spcAft>
                      </a:pPr>
                      <a:r>
                        <a:rPr lang="en-US" sz="1200" dirty="0">
                          <a:solidFill>
                            <a:schemeClr val="tx1"/>
                          </a:solidFill>
                          <a:effectLst/>
                        </a:rPr>
                        <a:t>if s &lt; 60</a:t>
                      </a:r>
                    </a:p>
                    <a:p>
                      <a:pPr marL="0" marR="0">
                        <a:spcBef>
                          <a:spcPts val="0"/>
                        </a:spcBef>
                        <a:spcAft>
                          <a:spcPts val="0"/>
                        </a:spcAft>
                      </a:pPr>
                      <a:r>
                        <a:rPr lang="en-US" sz="1200" dirty="0">
                          <a:solidFill>
                            <a:schemeClr val="tx1"/>
                          </a:solidFill>
                          <a:effectLst/>
                        </a:rPr>
                        <a:t>    g = 'F';</a:t>
                      </a:r>
                    </a:p>
                    <a:p>
                      <a:pPr marL="0" marR="0">
                        <a:spcBef>
                          <a:spcPts val="0"/>
                        </a:spcBef>
                        <a:spcAft>
                          <a:spcPts val="0"/>
                        </a:spcAft>
                      </a:pPr>
                      <a:r>
                        <a:rPr lang="en-US" sz="1200" dirty="0" err="1">
                          <a:solidFill>
                            <a:schemeClr val="tx1"/>
                          </a:solidFill>
                          <a:effectLst/>
                        </a:rPr>
                        <a:t>elseif</a:t>
                      </a:r>
                      <a:r>
                        <a:rPr lang="en-US" sz="1200" dirty="0">
                          <a:solidFill>
                            <a:schemeClr val="tx1"/>
                          </a:solidFill>
                          <a:effectLst/>
                        </a:rPr>
                        <a:t> s &lt; 70</a:t>
                      </a:r>
                    </a:p>
                    <a:p>
                      <a:pPr marL="0" marR="0">
                        <a:spcBef>
                          <a:spcPts val="0"/>
                        </a:spcBef>
                        <a:spcAft>
                          <a:spcPts val="0"/>
                        </a:spcAft>
                      </a:pPr>
                      <a:r>
                        <a:rPr lang="en-US" sz="1200" dirty="0">
                          <a:solidFill>
                            <a:schemeClr val="tx1"/>
                          </a:solidFill>
                          <a:effectLst/>
                        </a:rPr>
                        <a:t>    g = 'D';</a:t>
                      </a:r>
                    </a:p>
                    <a:p>
                      <a:pPr marL="0" marR="0">
                        <a:spcBef>
                          <a:spcPts val="0"/>
                        </a:spcBef>
                        <a:spcAft>
                          <a:spcPts val="0"/>
                        </a:spcAft>
                      </a:pPr>
                      <a:r>
                        <a:rPr lang="en-US" sz="1200" dirty="0" err="1">
                          <a:solidFill>
                            <a:schemeClr val="tx1"/>
                          </a:solidFill>
                          <a:effectLst/>
                        </a:rPr>
                        <a:t>elseif</a:t>
                      </a:r>
                      <a:r>
                        <a:rPr lang="en-US" sz="1200" dirty="0">
                          <a:solidFill>
                            <a:schemeClr val="tx1"/>
                          </a:solidFill>
                          <a:effectLst/>
                        </a:rPr>
                        <a:t> s &lt; 80</a:t>
                      </a:r>
                    </a:p>
                    <a:p>
                      <a:pPr marL="0" marR="0">
                        <a:spcBef>
                          <a:spcPts val="0"/>
                        </a:spcBef>
                        <a:spcAft>
                          <a:spcPts val="0"/>
                        </a:spcAft>
                      </a:pPr>
                      <a:r>
                        <a:rPr lang="en-US" sz="1200" dirty="0">
                          <a:solidFill>
                            <a:schemeClr val="tx1"/>
                          </a:solidFill>
                          <a:effectLst/>
                        </a:rPr>
                        <a:t>    g = 'C';</a:t>
                      </a:r>
                    </a:p>
                    <a:p>
                      <a:pPr marL="0" marR="0">
                        <a:spcBef>
                          <a:spcPts val="0"/>
                        </a:spcBef>
                        <a:spcAft>
                          <a:spcPts val="0"/>
                        </a:spcAft>
                      </a:pPr>
                      <a:r>
                        <a:rPr lang="en-US" sz="1200" dirty="0" err="1">
                          <a:solidFill>
                            <a:schemeClr val="tx1"/>
                          </a:solidFill>
                          <a:effectLst/>
                        </a:rPr>
                        <a:t>elseif</a:t>
                      </a:r>
                      <a:r>
                        <a:rPr lang="en-US" sz="1200" dirty="0">
                          <a:solidFill>
                            <a:schemeClr val="tx1"/>
                          </a:solidFill>
                          <a:effectLst/>
                        </a:rPr>
                        <a:t> s &lt; 90</a:t>
                      </a:r>
                    </a:p>
                    <a:p>
                      <a:pPr marL="0" marR="0">
                        <a:spcBef>
                          <a:spcPts val="0"/>
                        </a:spcBef>
                        <a:spcAft>
                          <a:spcPts val="0"/>
                        </a:spcAft>
                      </a:pPr>
                      <a:r>
                        <a:rPr lang="en-US" sz="1200" dirty="0">
                          <a:solidFill>
                            <a:schemeClr val="tx1"/>
                          </a:solidFill>
                          <a:effectLst/>
                        </a:rPr>
                        <a:t>    g = 'B';</a:t>
                      </a:r>
                    </a:p>
                    <a:p>
                      <a:pPr marL="0" marR="0">
                        <a:spcBef>
                          <a:spcPts val="0"/>
                        </a:spcBef>
                        <a:spcAft>
                          <a:spcPts val="0"/>
                        </a:spcAft>
                      </a:pPr>
                      <a:r>
                        <a:rPr lang="en-US" sz="1200" dirty="0">
                          <a:solidFill>
                            <a:schemeClr val="tx1"/>
                          </a:solidFill>
                          <a:effectLst/>
                        </a:rPr>
                        <a:t>else</a:t>
                      </a:r>
                    </a:p>
                    <a:p>
                      <a:pPr marL="0" marR="0">
                        <a:spcBef>
                          <a:spcPts val="0"/>
                        </a:spcBef>
                        <a:spcAft>
                          <a:spcPts val="0"/>
                        </a:spcAft>
                      </a:pPr>
                      <a:r>
                        <a:rPr lang="en-US" sz="1200" dirty="0">
                          <a:solidFill>
                            <a:schemeClr val="tx1"/>
                          </a:solidFill>
                          <a:effectLst/>
                        </a:rPr>
                        <a:t>    g = 'A';</a:t>
                      </a:r>
                    </a:p>
                    <a:p>
                      <a:pPr marL="0" marR="0">
                        <a:spcBef>
                          <a:spcPts val="0"/>
                        </a:spcBef>
                        <a:spcAft>
                          <a:spcPts val="0"/>
                        </a:spcAft>
                      </a:pPr>
                      <a:r>
                        <a:rPr lang="en-US" sz="1200" dirty="0">
                          <a:solidFill>
                            <a:schemeClr val="tx1"/>
                          </a:solidFill>
                          <a:effectLst/>
                        </a:rPr>
                        <a:t>end</a:t>
                      </a:r>
                    </a:p>
                    <a:p>
                      <a:pPr marL="0" marR="0">
                        <a:spcBef>
                          <a:spcPts val="0"/>
                        </a:spcBef>
                        <a:spcAft>
                          <a:spcPts val="0"/>
                        </a:spcAft>
                      </a:pPr>
                      <a:r>
                        <a:rPr lang="en-US" sz="1200" dirty="0" err="1">
                          <a:solidFill>
                            <a:schemeClr val="tx1"/>
                          </a:solidFill>
                          <a:effectLst/>
                        </a:rPr>
                        <a:t>disp</a:t>
                      </a:r>
                      <a:r>
                        <a:rPr lang="en-US" sz="1200" dirty="0">
                          <a:solidFill>
                            <a:schemeClr val="tx1"/>
                          </a:solidFill>
                          <a:effectLst/>
                        </a:rPr>
                        <a:t>('The </a:t>
                      </a:r>
                      <a:r>
                        <a:rPr lang="en-US" sz="1200" dirty="0" err="1">
                          <a:solidFill>
                            <a:schemeClr val="tx1"/>
                          </a:solidFill>
                          <a:effectLst/>
                        </a:rPr>
                        <a:t>student''s</a:t>
                      </a:r>
                      <a:r>
                        <a:rPr lang="en-US" sz="1200" dirty="0">
                          <a:solidFill>
                            <a:schemeClr val="tx1"/>
                          </a:solidFill>
                          <a:effectLst/>
                        </a:rPr>
                        <a:t> grade is')</a:t>
                      </a:r>
                    </a:p>
                    <a:p>
                      <a:pPr marL="0" marR="0">
                        <a:spcBef>
                          <a:spcPts val="0"/>
                        </a:spcBef>
                        <a:spcAft>
                          <a:spcPts val="0"/>
                        </a:spcAft>
                      </a:pPr>
                      <a:r>
                        <a:rPr lang="en-US" sz="1200" dirty="0" err="1">
                          <a:solidFill>
                            <a:schemeClr val="tx1"/>
                          </a:solidFill>
                          <a:effectLst/>
                        </a:rPr>
                        <a:t>disp</a:t>
                      </a:r>
                      <a:r>
                        <a:rPr lang="en-US" sz="1200" dirty="0">
                          <a:solidFill>
                            <a:schemeClr val="tx1"/>
                          </a:solidFill>
                          <a:effectLst/>
                        </a:rPr>
                        <a:t>(g)</a:t>
                      </a:r>
                    </a:p>
                    <a:p>
                      <a:pPr marL="0" marR="0">
                        <a:spcBef>
                          <a:spcPts val="0"/>
                        </a:spcBef>
                        <a:spcAft>
                          <a:spcPts val="0"/>
                        </a:spcAft>
                      </a:pPr>
                      <a:r>
                        <a:rPr lang="en-US"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spcBef>
                          <a:spcPts val="0"/>
                        </a:spcBef>
                        <a:spcAft>
                          <a:spcPts val="0"/>
                        </a:spcAft>
                      </a:pPr>
                      <a:r>
                        <a:rPr lang="en-US" sz="1200" dirty="0">
                          <a:solidFill>
                            <a:schemeClr val="accent4">
                              <a:lumMod val="50000"/>
                            </a:schemeClr>
                          </a:solidFill>
                          <a:effectLst/>
                        </a:rPr>
                        <a:t>% Case 1b: Implementation</a:t>
                      </a:r>
                    </a:p>
                    <a:p>
                      <a:pPr marL="0" marR="0">
                        <a:spcBef>
                          <a:spcPts val="0"/>
                        </a:spcBef>
                        <a:spcAft>
                          <a:spcPts val="0"/>
                        </a:spcAft>
                      </a:pPr>
                      <a:endParaRPr lang="en-US" sz="1200" dirty="0">
                        <a:solidFill>
                          <a:schemeClr val="tx1"/>
                        </a:solidFill>
                        <a:effectLst/>
                      </a:endParaRPr>
                    </a:p>
                    <a:p>
                      <a:pPr marL="0" marR="0">
                        <a:spcBef>
                          <a:spcPts val="0"/>
                        </a:spcBef>
                        <a:spcAft>
                          <a:spcPts val="0"/>
                        </a:spcAft>
                      </a:pPr>
                      <a:r>
                        <a:rPr lang="en-US" sz="1200" dirty="0">
                          <a:solidFill>
                            <a:schemeClr val="tx1"/>
                          </a:solidFill>
                          <a:effectLst/>
                        </a:rPr>
                        <a:t>s=input('Enter the </a:t>
                      </a:r>
                      <a:r>
                        <a:rPr lang="en-US" sz="1200" dirty="0" err="1">
                          <a:solidFill>
                            <a:schemeClr val="tx1"/>
                          </a:solidFill>
                          <a:effectLst/>
                        </a:rPr>
                        <a:t>student''s</a:t>
                      </a:r>
                      <a:r>
                        <a:rPr lang="en-US" sz="1200" dirty="0">
                          <a:solidFill>
                            <a:schemeClr val="tx1"/>
                          </a:solidFill>
                          <a:effectLst/>
                        </a:rPr>
                        <a:t> score: ');</a:t>
                      </a:r>
                    </a:p>
                    <a:p>
                      <a:pPr marL="0" marR="0">
                        <a:spcBef>
                          <a:spcPts val="0"/>
                        </a:spcBef>
                        <a:spcAft>
                          <a:spcPts val="0"/>
                        </a:spcAft>
                      </a:pPr>
                      <a:r>
                        <a:rPr lang="en-US" sz="1200" dirty="0">
                          <a:solidFill>
                            <a:schemeClr val="tx1"/>
                          </a:solidFill>
                          <a:effectLst/>
                        </a:rPr>
                        <a:t>if s &lt; 60</a:t>
                      </a:r>
                    </a:p>
                    <a:p>
                      <a:pPr marL="0" marR="0">
                        <a:spcBef>
                          <a:spcPts val="0"/>
                        </a:spcBef>
                        <a:spcAft>
                          <a:spcPts val="0"/>
                        </a:spcAft>
                      </a:pPr>
                      <a:r>
                        <a:rPr lang="en-US" sz="1200" dirty="0">
                          <a:solidFill>
                            <a:schemeClr val="tx1"/>
                          </a:solidFill>
                          <a:effectLst/>
                        </a:rPr>
                        <a:t>g = 'F';</a:t>
                      </a:r>
                    </a:p>
                    <a:p>
                      <a:pPr marL="0" marR="0">
                        <a:spcBef>
                          <a:spcPts val="0"/>
                        </a:spcBef>
                        <a:spcAft>
                          <a:spcPts val="0"/>
                        </a:spcAft>
                      </a:pPr>
                      <a:r>
                        <a:rPr lang="en-US" sz="1200" dirty="0" err="1">
                          <a:solidFill>
                            <a:schemeClr val="tx1"/>
                          </a:solidFill>
                          <a:effectLst/>
                        </a:rPr>
                        <a:t>elseif</a:t>
                      </a:r>
                      <a:r>
                        <a:rPr lang="en-US" sz="1200" dirty="0">
                          <a:solidFill>
                            <a:schemeClr val="tx1"/>
                          </a:solidFill>
                          <a:effectLst/>
                        </a:rPr>
                        <a:t> s &lt;= 70</a:t>
                      </a:r>
                    </a:p>
                    <a:p>
                      <a:pPr marL="0" marR="0">
                        <a:spcBef>
                          <a:spcPts val="0"/>
                        </a:spcBef>
                        <a:spcAft>
                          <a:spcPts val="0"/>
                        </a:spcAft>
                      </a:pPr>
                      <a:r>
                        <a:rPr lang="en-US" sz="1200" dirty="0">
                          <a:solidFill>
                            <a:schemeClr val="tx1"/>
                          </a:solidFill>
                          <a:effectLst/>
                        </a:rPr>
                        <a:t>g = 'D';</a:t>
                      </a:r>
                    </a:p>
                    <a:p>
                      <a:pPr marL="0" marR="0">
                        <a:spcBef>
                          <a:spcPts val="0"/>
                        </a:spcBef>
                        <a:spcAft>
                          <a:spcPts val="0"/>
                        </a:spcAft>
                      </a:pPr>
                      <a:r>
                        <a:rPr lang="en-US" sz="1200" dirty="0" err="1">
                          <a:solidFill>
                            <a:schemeClr val="tx1"/>
                          </a:solidFill>
                          <a:effectLst/>
                        </a:rPr>
                        <a:t>elseif</a:t>
                      </a:r>
                      <a:r>
                        <a:rPr lang="en-US" sz="1200" dirty="0">
                          <a:solidFill>
                            <a:schemeClr val="tx1"/>
                          </a:solidFill>
                          <a:effectLst/>
                        </a:rPr>
                        <a:t> s &lt;= 80</a:t>
                      </a:r>
                    </a:p>
                    <a:p>
                      <a:pPr marL="0" marR="0">
                        <a:spcBef>
                          <a:spcPts val="0"/>
                        </a:spcBef>
                        <a:spcAft>
                          <a:spcPts val="0"/>
                        </a:spcAft>
                      </a:pPr>
                      <a:r>
                        <a:rPr lang="en-US" sz="1200" dirty="0">
                          <a:solidFill>
                            <a:schemeClr val="tx1"/>
                          </a:solidFill>
                          <a:effectLst/>
                        </a:rPr>
                        <a:t>g = 'C';</a:t>
                      </a:r>
                    </a:p>
                    <a:p>
                      <a:pPr marL="0" marR="0">
                        <a:spcBef>
                          <a:spcPts val="0"/>
                        </a:spcBef>
                        <a:spcAft>
                          <a:spcPts val="0"/>
                        </a:spcAft>
                      </a:pPr>
                      <a:r>
                        <a:rPr lang="en-US" sz="1200" dirty="0" err="1">
                          <a:solidFill>
                            <a:schemeClr val="tx1"/>
                          </a:solidFill>
                          <a:effectLst/>
                        </a:rPr>
                        <a:t>elseif</a:t>
                      </a:r>
                      <a:r>
                        <a:rPr lang="en-US" sz="1200" dirty="0">
                          <a:solidFill>
                            <a:schemeClr val="tx1"/>
                          </a:solidFill>
                          <a:effectLst/>
                        </a:rPr>
                        <a:t> s &lt;= 90</a:t>
                      </a:r>
                    </a:p>
                    <a:p>
                      <a:pPr marL="0" marR="0">
                        <a:spcBef>
                          <a:spcPts val="0"/>
                        </a:spcBef>
                        <a:spcAft>
                          <a:spcPts val="0"/>
                        </a:spcAft>
                      </a:pPr>
                      <a:r>
                        <a:rPr lang="en-US" sz="1200" dirty="0">
                          <a:solidFill>
                            <a:schemeClr val="tx1"/>
                          </a:solidFill>
                          <a:effectLst/>
                        </a:rPr>
                        <a:t>g = 'B';</a:t>
                      </a:r>
                    </a:p>
                    <a:p>
                      <a:pPr marL="0" marR="0">
                        <a:spcBef>
                          <a:spcPts val="0"/>
                        </a:spcBef>
                        <a:spcAft>
                          <a:spcPts val="0"/>
                        </a:spcAft>
                      </a:pPr>
                      <a:r>
                        <a:rPr lang="en-US" sz="1200" dirty="0">
                          <a:solidFill>
                            <a:schemeClr val="tx1"/>
                          </a:solidFill>
                          <a:effectLst/>
                        </a:rPr>
                        <a:t>else</a:t>
                      </a:r>
                    </a:p>
                    <a:p>
                      <a:pPr marL="0" marR="0">
                        <a:spcBef>
                          <a:spcPts val="0"/>
                        </a:spcBef>
                        <a:spcAft>
                          <a:spcPts val="0"/>
                        </a:spcAft>
                      </a:pPr>
                      <a:r>
                        <a:rPr lang="en-US" sz="1200" dirty="0">
                          <a:solidFill>
                            <a:schemeClr val="tx1"/>
                          </a:solidFill>
                          <a:effectLst/>
                        </a:rPr>
                        <a:t>g = 'A';</a:t>
                      </a:r>
                    </a:p>
                    <a:p>
                      <a:pPr marL="0" marR="0">
                        <a:spcBef>
                          <a:spcPts val="0"/>
                        </a:spcBef>
                        <a:spcAft>
                          <a:spcPts val="0"/>
                        </a:spcAft>
                      </a:pPr>
                      <a:r>
                        <a:rPr lang="en-US" sz="1200" dirty="0">
                          <a:solidFill>
                            <a:schemeClr val="tx1"/>
                          </a:solidFill>
                          <a:effectLst/>
                        </a:rPr>
                        <a:t>end</a:t>
                      </a:r>
                    </a:p>
                    <a:p>
                      <a:pPr marL="0" marR="0">
                        <a:spcBef>
                          <a:spcPts val="0"/>
                        </a:spcBef>
                        <a:spcAft>
                          <a:spcPts val="0"/>
                        </a:spcAft>
                      </a:pPr>
                      <a:r>
                        <a:rPr lang="en-US" sz="1200" dirty="0" err="1">
                          <a:solidFill>
                            <a:schemeClr val="tx1"/>
                          </a:solidFill>
                          <a:effectLst/>
                        </a:rPr>
                        <a:t>disp</a:t>
                      </a:r>
                      <a:r>
                        <a:rPr lang="en-US" sz="1200" dirty="0">
                          <a:solidFill>
                            <a:schemeClr val="tx1"/>
                          </a:solidFill>
                          <a:effectLst/>
                        </a:rPr>
                        <a:t>('The </a:t>
                      </a:r>
                      <a:r>
                        <a:rPr lang="en-US" sz="1200" dirty="0" err="1">
                          <a:solidFill>
                            <a:schemeClr val="tx1"/>
                          </a:solidFill>
                          <a:effectLst/>
                        </a:rPr>
                        <a:t>student''s</a:t>
                      </a:r>
                      <a:r>
                        <a:rPr lang="en-US" sz="1200" dirty="0">
                          <a:solidFill>
                            <a:schemeClr val="tx1"/>
                          </a:solidFill>
                          <a:effectLst/>
                        </a:rPr>
                        <a:t> grade is')</a:t>
                      </a:r>
                    </a:p>
                    <a:p>
                      <a:pPr marL="0" marR="0">
                        <a:spcBef>
                          <a:spcPts val="0"/>
                        </a:spcBef>
                        <a:spcAft>
                          <a:spcPts val="0"/>
                        </a:spcAft>
                      </a:pPr>
                      <a:r>
                        <a:rPr lang="en-US" sz="1200" dirty="0" err="1">
                          <a:solidFill>
                            <a:schemeClr val="tx1"/>
                          </a:solidFill>
                          <a:effectLst/>
                        </a:rPr>
                        <a:t>disp</a:t>
                      </a:r>
                      <a:r>
                        <a:rPr lang="en-US" sz="1200" dirty="0">
                          <a:solidFill>
                            <a:schemeClr val="tx1"/>
                          </a:solidFill>
                          <a:effectLst/>
                        </a:rPr>
                        <a:t>(g)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rgbClr val="FFFFCC"/>
                    </a:solidFill>
                  </a:tcPr>
                </a:tc>
                <a:extLst>
                  <a:ext uri="{0D108BD9-81ED-4DB2-BD59-A6C34878D82A}">
                    <a16:rowId xmlns:a16="http://schemas.microsoft.com/office/drawing/2014/main" val="10000"/>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652630355"/>
              </p:ext>
            </p:extLst>
          </p:nvPr>
        </p:nvGraphicFramePr>
        <p:xfrm>
          <a:off x="5257800" y="1219200"/>
          <a:ext cx="3733800" cy="1645920"/>
        </p:xfrm>
        <a:graphic>
          <a:graphicData uri="http://schemas.openxmlformats.org/drawingml/2006/table">
            <a:tbl>
              <a:tblPr>
                <a:tableStyleId>{5C22544A-7EE6-4342-B048-85BDC9FD1C3A}</a:tableStyleId>
              </a:tblPr>
              <a:tblGrid>
                <a:gridCol w="1866900">
                  <a:extLst>
                    <a:ext uri="{9D8B030D-6E8A-4147-A177-3AD203B41FA5}">
                      <a16:colId xmlns:a16="http://schemas.microsoft.com/office/drawing/2014/main" val="20000"/>
                    </a:ext>
                  </a:extLst>
                </a:gridCol>
                <a:gridCol w="1866900">
                  <a:extLst>
                    <a:ext uri="{9D8B030D-6E8A-4147-A177-3AD203B41FA5}">
                      <a16:colId xmlns:a16="http://schemas.microsoft.com/office/drawing/2014/main" val="20001"/>
                    </a:ext>
                  </a:extLst>
                </a:gridCol>
              </a:tblGrid>
              <a:tr h="0">
                <a:tc>
                  <a:txBody>
                    <a:bodyPr/>
                    <a:lstStyle/>
                    <a:p>
                      <a:pPr marL="0" marR="0" algn="ctr">
                        <a:spcBef>
                          <a:spcPts val="0"/>
                        </a:spcBef>
                        <a:spcAft>
                          <a:spcPts val="0"/>
                        </a:spcAft>
                        <a:tabLst>
                          <a:tab pos="457200" algn="l"/>
                        </a:tabLst>
                      </a:pPr>
                      <a:r>
                        <a:rPr lang="en-US" sz="1800" b="1" dirty="0">
                          <a:solidFill>
                            <a:srgbClr val="C00000"/>
                          </a:solidFill>
                          <a:effectLst/>
                        </a:rPr>
                        <a:t>Student's score</a:t>
                      </a:r>
                      <a:endParaRPr lang="en-US" sz="1800" b="1"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457200" algn="l"/>
                        </a:tabLst>
                      </a:pPr>
                      <a:r>
                        <a:rPr lang="en-US" sz="1800" b="1" dirty="0">
                          <a:solidFill>
                            <a:srgbClr val="C00000"/>
                          </a:solidFill>
                          <a:effectLst/>
                        </a:rPr>
                        <a:t>Student's grade</a:t>
                      </a:r>
                      <a:endParaRPr lang="en-US" sz="1800" b="1"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lgn="ctr">
                        <a:spcBef>
                          <a:spcPts val="0"/>
                        </a:spcBef>
                        <a:spcAft>
                          <a:spcPts val="0"/>
                        </a:spcAft>
                        <a:tabLst>
                          <a:tab pos="457200" algn="l"/>
                        </a:tabLst>
                      </a:pPr>
                      <a:r>
                        <a:rPr lang="en-US" sz="1800" dirty="0">
                          <a:effectLst/>
                        </a:rPr>
                        <a:t>100 </a:t>
                      </a:r>
                      <a:r>
                        <a:rPr lang="en-US" sz="1800" dirty="0">
                          <a:effectLst/>
                          <a:sym typeface="Symbol" panose="05050102010706020507" pitchFamily="18" charset="2"/>
                        </a:rPr>
                        <a:t></a:t>
                      </a:r>
                      <a:r>
                        <a:rPr lang="en-US" sz="1800" dirty="0">
                          <a:effectLst/>
                        </a:rPr>
                        <a:t> Score </a:t>
                      </a:r>
                      <a:r>
                        <a:rPr lang="en-US" sz="1800" dirty="0">
                          <a:effectLst/>
                          <a:sym typeface="Symbol" panose="05050102010706020507" pitchFamily="18" charset="2"/>
                        </a:rPr>
                        <a:t></a:t>
                      </a:r>
                      <a:r>
                        <a:rPr lang="en-US" sz="1800" dirty="0">
                          <a:effectLst/>
                        </a:rPr>
                        <a:t> 90</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457200" algn="l"/>
                        </a:tabLst>
                      </a:pPr>
                      <a:r>
                        <a:rPr lang="en-US" sz="1800">
                          <a:effectLst/>
                        </a:rPr>
                        <a:t>A</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0" marR="0" algn="ctr">
                        <a:spcBef>
                          <a:spcPts val="0"/>
                        </a:spcBef>
                        <a:spcAft>
                          <a:spcPts val="0"/>
                        </a:spcAft>
                        <a:tabLst>
                          <a:tab pos="457200" algn="l"/>
                        </a:tabLst>
                      </a:pPr>
                      <a:r>
                        <a:rPr lang="en-US" sz="1800" dirty="0">
                          <a:effectLst/>
                        </a:rPr>
                        <a:t>90 &gt; Score </a:t>
                      </a:r>
                      <a:r>
                        <a:rPr lang="en-US" sz="1800" dirty="0">
                          <a:effectLst/>
                          <a:sym typeface="Symbol" panose="05050102010706020507" pitchFamily="18" charset="2"/>
                        </a:rPr>
                        <a:t></a:t>
                      </a:r>
                      <a:r>
                        <a:rPr lang="en-US" sz="1800" dirty="0">
                          <a:effectLst/>
                        </a:rPr>
                        <a:t> 80</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457200" algn="l"/>
                        </a:tabLst>
                      </a:pPr>
                      <a:r>
                        <a:rPr lang="en-US" sz="1800" dirty="0">
                          <a:effectLst/>
                        </a:rPr>
                        <a:t>B</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marL="0" marR="0" algn="ctr">
                        <a:spcBef>
                          <a:spcPts val="0"/>
                        </a:spcBef>
                        <a:spcAft>
                          <a:spcPts val="0"/>
                        </a:spcAft>
                        <a:tabLst>
                          <a:tab pos="457200" algn="l"/>
                        </a:tabLst>
                      </a:pPr>
                      <a:r>
                        <a:rPr lang="en-US" sz="1800">
                          <a:effectLst/>
                        </a:rPr>
                        <a:t>80 &gt; Score </a:t>
                      </a:r>
                      <a:r>
                        <a:rPr lang="en-US" sz="1800">
                          <a:effectLst/>
                          <a:sym typeface="Symbol" panose="05050102010706020507" pitchFamily="18" charset="2"/>
                        </a:rPr>
                        <a:t></a:t>
                      </a:r>
                      <a:r>
                        <a:rPr lang="en-US" sz="1800">
                          <a:effectLst/>
                        </a:rPr>
                        <a:t> 70</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457200" algn="l"/>
                        </a:tabLst>
                      </a:pPr>
                      <a:r>
                        <a:rPr lang="en-US" sz="1800" dirty="0">
                          <a:effectLst/>
                        </a:rPr>
                        <a:t>C</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marL="0" marR="0" algn="ctr">
                        <a:spcBef>
                          <a:spcPts val="0"/>
                        </a:spcBef>
                        <a:spcAft>
                          <a:spcPts val="0"/>
                        </a:spcAft>
                        <a:tabLst>
                          <a:tab pos="457200" algn="l"/>
                        </a:tabLst>
                      </a:pPr>
                      <a:r>
                        <a:rPr lang="en-US" sz="1800">
                          <a:effectLst/>
                        </a:rPr>
                        <a:t>70 &gt; Score </a:t>
                      </a:r>
                      <a:r>
                        <a:rPr lang="en-US" sz="1800">
                          <a:effectLst/>
                          <a:sym typeface="Symbol" panose="05050102010706020507" pitchFamily="18" charset="2"/>
                        </a:rPr>
                        <a:t></a:t>
                      </a:r>
                      <a:r>
                        <a:rPr lang="en-US" sz="1800">
                          <a:effectLst/>
                        </a:rPr>
                        <a:t> 60</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457200" algn="l"/>
                        </a:tabLst>
                      </a:pPr>
                      <a:r>
                        <a:rPr lang="en-US" sz="1800" dirty="0">
                          <a:effectLst/>
                        </a:rPr>
                        <a:t>D</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marL="0" marR="0" algn="ctr">
                        <a:spcBef>
                          <a:spcPts val="0"/>
                        </a:spcBef>
                        <a:spcAft>
                          <a:spcPts val="0"/>
                        </a:spcAft>
                        <a:tabLst>
                          <a:tab pos="457200" algn="l"/>
                        </a:tabLst>
                      </a:pPr>
                      <a:r>
                        <a:rPr lang="en-US" sz="1800" dirty="0">
                          <a:effectLst/>
                        </a:rPr>
                        <a:t>Score &lt; 60</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457200" algn="l"/>
                        </a:tabLst>
                      </a:pPr>
                      <a:r>
                        <a:rPr lang="en-US" sz="1800" dirty="0">
                          <a:effectLst/>
                        </a:rPr>
                        <a:t>F</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3" name="Rectangle 1"/>
          <p:cNvSpPr>
            <a:spLocks noChangeArrowheads="1"/>
          </p:cNvSpPr>
          <p:nvPr/>
        </p:nvSpPr>
        <p:spPr bwMode="auto">
          <a:xfrm>
            <a:off x="152400" y="106233"/>
            <a:ext cx="8915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Write the program that evaluates the student's grade according to the university scale</a:t>
            </a:r>
            <a:r>
              <a:rPr kumimoji="0" 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142009125"/>
              </p:ext>
            </p:extLst>
          </p:nvPr>
        </p:nvGraphicFramePr>
        <p:xfrm>
          <a:off x="152400" y="3657600"/>
          <a:ext cx="8839200" cy="3474720"/>
        </p:xfrm>
        <a:graphic>
          <a:graphicData uri="http://schemas.openxmlformats.org/drawingml/2006/table">
            <a:tbl>
              <a:tblPr firstRow="1" firstCol="1" bandRow="1">
                <a:tableStyleId>{5C22544A-7EE6-4342-B048-85BDC9FD1C3A}</a:tableStyleId>
              </a:tblPr>
              <a:tblGrid>
                <a:gridCol w="3144715">
                  <a:extLst>
                    <a:ext uri="{9D8B030D-6E8A-4147-A177-3AD203B41FA5}">
                      <a16:colId xmlns:a16="http://schemas.microsoft.com/office/drawing/2014/main" val="20000"/>
                    </a:ext>
                  </a:extLst>
                </a:gridCol>
                <a:gridCol w="2875085">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0">
                <a:tc>
                  <a:txBody>
                    <a:bodyPr/>
                    <a:lstStyle/>
                    <a:p>
                      <a:pPr marL="0" marR="0">
                        <a:spcBef>
                          <a:spcPts val="0"/>
                        </a:spcBef>
                        <a:spcAft>
                          <a:spcPts val="0"/>
                        </a:spcAft>
                      </a:pPr>
                      <a:r>
                        <a:rPr lang="en-US" sz="1200" dirty="0">
                          <a:solidFill>
                            <a:schemeClr val="accent5">
                              <a:lumMod val="50000"/>
                            </a:schemeClr>
                          </a:solidFill>
                          <a:effectLst/>
                        </a:rPr>
                        <a:t>% Case 2a: Implementation</a:t>
                      </a:r>
                    </a:p>
                    <a:p>
                      <a:pPr marL="0" marR="0">
                        <a:spcBef>
                          <a:spcPts val="0"/>
                        </a:spcBef>
                        <a:spcAft>
                          <a:spcPts val="0"/>
                        </a:spcAft>
                      </a:pPr>
                      <a:r>
                        <a:rPr lang="en-US" sz="1200" dirty="0">
                          <a:solidFill>
                            <a:schemeClr val="tx1"/>
                          </a:solidFill>
                          <a:effectLst/>
                        </a:rPr>
                        <a:t> </a:t>
                      </a:r>
                    </a:p>
                    <a:p>
                      <a:pPr marL="0" marR="0">
                        <a:spcBef>
                          <a:spcPts val="0"/>
                        </a:spcBef>
                        <a:spcAft>
                          <a:spcPts val="0"/>
                        </a:spcAft>
                      </a:pPr>
                      <a:r>
                        <a:rPr lang="en-US" sz="1200" dirty="0">
                          <a:solidFill>
                            <a:schemeClr val="tx1"/>
                          </a:solidFill>
                          <a:effectLst/>
                        </a:rPr>
                        <a:t>s=input('Enter the </a:t>
                      </a:r>
                      <a:r>
                        <a:rPr lang="en-US" sz="1200" dirty="0" err="1">
                          <a:solidFill>
                            <a:schemeClr val="tx1"/>
                          </a:solidFill>
                          <a:effectLst/>
                        </a:rPr>
                        <a:t>student''s</a:t>
                      </a:r>
                      <a:r>
                        <a:rPr lang="en-US" sz="1200" dirty="0">
                          <a:solidFill>
                            <a:schemeClr val="tx1"/>
                          </a:solidFill>
                          <a:effectLst/>
                        </a:rPr>
                        <a:t> score: ');</a:t>
                      </a:r>
                    </a:p>
                    <a:p>
                      <a:pPr marL="0" marR="0">
                        <a:spcBef>
                          <a:spcPts val="0"/>
                        </a:spcBef>
                        <a:spcAft>
                          <a:spcPts val="0"/>
                        </a:spcAft>
                      </a:pPr>
                      <a:r>
                        <a:rPr lang="en-US" sz="1200" dirty="0">
                          <a:solidFill>
                            <a:schemeClr val="tx1"/>
                          </a:solidFill>
                          <a:effectLst/>
                        </a:rPr>
                        <a:t>if s &lt;= 100</a:t>
                      </a:r>
                    </a:p>
                    <a:p>
                      <a:pPr marL="0" marR="0">
                        <a:spcBef>
                          <a:spcPts val="0"/>
                        </a:spcBef>
                        <a:spcAft>
                          <a:spcPts val="0"/>
                        </a:spcAft>
                      </a:pPr>
                      <a:r>
                        <a:rPr lang="en-US" sz="1200" dirty="0">
                          <a:solidFill>
                            <a:schemeClr val="tx1"/>
                          </a:solidFill>
                          <a:effectLst/>
                        </a:rPr>
                        <a:t>g = 'A';</a:t>
                      </a:r>
                    </a:p>
                    <a:p>
                      <a:pPr marL="0" marR="0">
                        <a:spcBef>
                          <a:spcPts val="0"/>
                        </a:spcBef>
                        <a:spcAft>
                          <a:spcPts val="0"/>
                        </a:spcAft>
                      </a:pPr>
                      <a:r>
                        <a:rPr lang="en-US" sz="1200" dirty="0" err="1">
                          <a:solidFill>
                            <a:schemeClr val="tx1"/>
                          </a:solidFill>
                          <a:effectLst/>
                        </a:rPr>
                        <a:t>elseif</a:t>
                      </a:r>
                      <a:r>
                        <a:rPr lang="en-US" sz="1200" dirty="0">
                          <a:solidFill>
                            <a:schemeClr val="tx1"/>
                          </a:solidFill>
                          <a:effectLst/>
                        </a:rPr>
                        <a:t> s &lt; 90</a:t>
                      </a:r>
                    </a:p>
                    <a:p>
                      <a:pPr marL="0" marR="0">
                        <a:spcBef>
                          <a:spcPts val="0"/>
                        </a:spcBef>
                        <a:spcAft>
                          <a:spcPts val="0"/>
                        </a:spcAft>
                      </a:pPr>
                      <a:r>
                        <a:rPr lang="en-US" sz="1200" dirty="0">
                          <a:solidFill>
                            <a:schemeClr val="tx1"/>
                          </a:solidFill>
                          <a:effectLst/>
                        </a:rPr>
                        <a:t>g = 'B';</a:t>
                      </a:r>
                    </a:p>
                    <a:p>
                      <a:pPr marL="0" marR="0">
                        <a:spcBef>
                          <a:spcPts val="0"/>
                        </a:spcBef>
                        <a:spcAft>
                          <a:spcPts val="0"/>
                        </a:spcAft>
                      </a:pPr>
                      <a:r>
                        <a:rPr lang="en-US" sz="1200" dirty="0" err="1">
                          <a:solidFill>
                            <a:schemeClr val="tx1"/>
                          </a:solidFill>
                          <a:effectLst/>
                        </a:rPr>
                        <a:t>elseif</a:t>
                      </a:r>
                      <a:r>
                        <a:rPr lang="en-US" sz="1200" dirty="0">
                          <a:solidFill>
                            <a:schemeClr val="tx1"/>
                          </a:solidFill>
                          <a:effectLst/>
                        </a:rPr>
                        <a:t> s &lt; 80</a:t>
                      </a:r>
                    </a:p>
                    <a:p>
                      <a:pPr marL="0" marR="0">
                        <a:spcBef>
                          <a:spcPts val="0"/>
                        </a:spcBef>
                        <a:spcAft>
                          <a:spcPts val="0"/>
                        </a:spcAft>
                      </a:pPr>
                      <a:r>
                        <a:rPr lang="en-US" sz="1200" dirty="0">
                          <a:solidFill>
                            <a:schemeClr val="tx1"/>
                          </a:solidFill>
                          <a:effectLst/>
                        </a:rPr>
                        <a:t>g = 'C';</a:t>
                      </a:r>
                    </a:p>
                    <a:p>
                      <a:pPr marL="0" marR="0">
                        <a:spcBef>
                          <a:spcPts val="0"/>
                        </a:spcBef>
                        <a:spcAft>
                          <a:spcPts val="0"/>
                        </a:spcAft>
                      </a:pPr>
                      <a:r>
                        <a:rPr lang="en-US" sz="1200" dirty="0" err="1">
                          <a:solidFill>
                            <a:schemeClr val="tx1"/>
                          </a:solidFill>
                          <a:effectLst/>
                        </a:rPr>
                        <a:t>elseif</a:t>
                      </a:r>
                      <a:r>
                        <a:rPr lang="en-US" sz="1200" dirty="0">
                          <a:solidFill>
                            <a:schemeClr val="tx1"/>
                          </a:solidFill>
                          <a:effectLst/>
                        </a:rPr>
                        <a:t> s &lt; 70</a:t>
                      </a:r>
                    </a:p>
                    <a:p>
                      <a:pPr marL="0" marR="0">
                        <a:spcBef>
                          <a:spcPts val="0"/>
                        </a:spcBef>
                        <a:spcAft>
                          <a:spcPts val="0"/>
                        </a:spcAft>
                      </a:pPr>
                      <a:r>
                        <a:rPr lang="en-US" sz="1200" dirty="0">
                          <a:solidFill>
                            <a:schemeClr val="tx1"/>
                          </a:solidFill>
                          <a:effectLst/>
                        </a:rPr>
                        <a:t>g = 'D';</a:t>
                      </a:r>
                    </a:p>
                    <a:p>
                      <a:pPr marL="0" marR="0">
                        <a:spcBef>
                          <a:spcPts val="0"/>
                        </a:spcBef>
                        <a:spcAft>
                          <a:spcPts val="0"/>
                        </a:spcAft>
                      </a:pPr>
                      <a:r>
                        <a:rPr lang="en-US" sz="1200" dirty="0">
                          <a:solidFill>
                            <a:schemeClr val="tx1"/>
                          </a:solidFill>
                          <a:effectLst/>
                        </a:rPr>
                        <a:t>else s &lt; 60</a:t>
                      </a:r>
                    </a:p>
                    <a:p>
                      <a:pPr marL="0" marR="0">
                        <a:spcBef>
                          <a:spcPts val="0"/>
                        </a:spcBef>
                        <a:spcAft>
                          <a:spcPts val="0"/>
                        </a:spcAft>
                      </a:pPr>
                      <a:r>
                        <a:rPr lang="en-US" sz="1200" dirty="0">
                          <a:solidFill>
                            <a:schemeClr val="tx1"/>
                          </a:solidFill>
                          <a:effectLst/>
                        </a:rPr>
                        <a:t>g = 'F';</a:t>
                      </a:r>
                    </a:p>
                    <a:p>
                      <a:pPr marL="0" marR="0">
                        <a:spcBef>
                          <a:spcPts val="0"/>
                        </a:spcBef>
                        <a:spcAft>
                          <a:spcPts val="0"/>
                        </a:spcAft>
                      </a:pPr>
                      <a:r>
                        <a:rPr lang="en-US" sz="1200" dirty="0">
                          <a:solidFill>
                            <a:schemeClr val="tx1"/>
                          </a:solidFill>
                          <a:effectLst/>
                        </a:rPr>
                        <a:t>end</a:t>
                      </a:r>
                    </a:p>
                    <a:p>
                      <a:pPr marL="0" marR="0">
                        <a:spcBef>
                          <a:spcPts val="0"/>
                        </a:spcBef>
                        <a:spcAft>
                          <a:spcPts val="0"/>
                        </a:spcAft>
                      </a:pPr>
                      <a:r>
                        <a:rPr lang="en-US" sz="1200" dirty="0" err="1">
                          <a:solidFill>
                            <a:schemeClr val="tx1"/>
                          </a:solidFill>
                          <a:effectLst/>
                        </a:rPr>
                        <a:t>disp</a:t>
                      </a:r>
                      <a:r>
                        <a:rPr lang="en-US" sz="1200" dirty="0">
                          <a:solidFill>
                            <a:schemeClr val="tx1"/>
                          </a:solidFill>
                          <a:effectLst/>
                        </a:rPr>
                        <a:t>('The </a:t>
                      </a:r>
                      <a:r>
                        <a:rPr lang="en-US" sz="1200" dirty="0" err="1">
                          <a:solidFill>
                            <a:schemeClr val="tx1"/>
                          </a:solidFill>
                          <a:effectLst/>
                        </a:rPr>
                        <a:t>student''s</a:t>
                      </a:r>
                      <a:r>
                        <a:rPr lang="en-US" sz="1200" dirty="0">
                          <a:solidFill>
                            <a:schemeClr val="tx1"/>
                          </a:solidFill>
                          <a:effectLst/>
                        </a:rPr>
                        <a:t> grade is')</a:t>
                      </a:r>
                    </a:p>
                    <a:p>
                      <a:pPr marL="0" marR="0">
                        <a:spcBef>
                          <a:spcPts val="0"/>
                        </a:spcBef>
                        <a:spcAft>
                          <a:spcPts val="0"/>
                        </a:spcAft>
                      </a:pPr>
                      <a:r>
                        <a:rPr lang="en-US" sz="1200" dirty="0" err="1">
                          <a:solidFill>
                            <a:schemeClr val="tx1"/>
                          </a:solidFill>
                          <a:effectLst/>
                        </a:rPr>
                        <a:t>disp</a:t>
                      </a:r>
                      <a:r>
                        <a:rPr lang="en-US" sz="1200" dirty="0">
                          <a:solidFill>
                            <a:schemeClr val="tx1"/>
                          </a:solidFill>
                          <a:effectLst/>
                        </a:rPr>
                        <a:t>(g)</a:t>
                      </a:r>
                    </a:p>
                    <a:p>
                      <a:pPr marL="0" marR="0">
                        <a:spcBef>
                          <a:spcPts val="0"/>
                        </a:spcBef>
                        <a:spcAft>
                          <a:spcPts val="0"/>
                        </a:spcAft>
                      </a:pPr>
                      <a:r>
                        <a:rPr lang="en-US"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spcBef>
                          <a:spcPts val="0"/>
                        </a:spcBef>
                        <a:spcAft>
                          <a:spcPts val="0"/>
                        </a:spcAft>
                      </a:pPr>
                      <a:r>
                        <a:rPr lang="en-US" sz="1200" dirty="0">
                          <a:solidFill>
                            <a:schemeClr val="accent5">
                              <a:lumMod val="50000"/>
                            </a:schemeClr>
                          </a:solidFill>
                          <a:effectLst/>
                        </a:rPr>
                        <a:t>%Case 2b: Implementation</a:t>
                      </a:r>
                    </a:p>
                    <a:p>
                      <a:pPr marL="0" marR="0">
                        <a:spcBef>
                          <a:spcPts val="0"/>
                        </a:spcBef>
                        <a:spcAft>
                          <a:spcPts val="0"/>
                        </a:spcAft>
                      </a:pPr>
                      <a:r>
                        <a:rPr lang="en-US" sz="1200" dirty="0">
                          <a:solidFill>
                            <a:schemeClr val="tx1"/>
                          </a:solidFill>
                          <a:effectLst/>
                        </a:rPr>
                        <a:t> </a:t>
                      </a:r>
                    </a:p>
                    <a:p>
                      <a:pPr marL="0" marR="0">
                        <a:spcBef>
                          <a:spcPts val="0"/>
                        </a:spcBef>
                        <a:spcAft>
                          <a:spcPts val="0"/>
                        </a:spcAft>
                      </a:pPr>
                      <a:r>
                        <a:rPr lang="en-US" sz="1200" dirty="0">
                          <a:solidFill>
                            <a:schemeClr val="tx1"/>
                          </a:solidFill>
                          <a:effectLst/>
                        </a:rPr>
                        <a:t>s=input('Enter the </a:t>
                      </a:r>
                      <a:r>
                        <a:rPr lang="en-US" sz="1200" dirty="0" err="1">
                          <a:solidFill>
                            <a:schemeClr val="tx1"/>
                          </a:solidFill>
                          <a:effectLst/>
                        </a:rPr>
                        <a:t>student''s</a:t>
                      </a:r>
                      <a:r>
                        <a:rPr lang="en-US" sz="1200" dirty="0">
                          <a:solidFill>
                            <a:schemeClr val="tx1"/>
                          </a:solidFill>
                          <a:effectLst/>
                        </a:rPr>
                        <a:t> score: ');</a:t>
                      </a:r>
                    </a:p>
                    <a:p>
                      <a:pPr marL="0" marR="0">
                        <a:spcBef>
                          <a:spcPts val="0"/>
                        </a:spcBef>
                        <a:spcAft>
                          <a:spcPts val="0"/>
                        </a:spcAft>
                      </a:pPr>
                      <a:r>
                        <a:rPr lang="en-US" sz="1200" dirty="0">
                          <a:solidFill>
                            <a:schemeClr val="tx1"/>
                          </a:solidFill>
                          <a:effectLst/>
                        </a:rPr>
                        <a:t>if s &gt;= 90</a:t>
                      </a:r>
                    </a:p>
                    <a:p>
                      <a:pPr marL="0" marR="0">
                        <a:spcBef>
                          <a:spcPts val="0"/>
                        </a:spcBef>
                        <a:spcAft>
                          <a:spcPts val="0"/>
                        </a:spcAft>
                      </a:pPr>
                      <a:r>
                        <a:rPr lang="en-US" sz="1200" dirty="0">
                          <a:solidFill>
                            <a:schemeClr val="tx1"/>
                          </a:solidFill>
                          <a:effectLst/>
                        </a:rPr>
                        <a:t>g = 'A';</a:t>
                      </a:r>
                    </a:p>
                    <a:p>
                      <a:pPr marL="0" marR="0">
                        <a:spcBef>
                          <a:spcPts val="0"/>
                        </a:spcBef>
                        <a:spcAft>
                          <a:spcPts val="0"/>
                        </a:spcAft>
                      </a:pPr>
                      <a:r>
                        <a:rPr lang="en-US" sz="1200" dirty="0" err="1">
                          <a:solidFill>
                            <a:schemeClr val="tx1"/>
                          </a:solidFill>
                          <a:effectLst/>
                        </a:rPr>
                        <a:t>elseif</a:t>
                      </a:r>
                      <a:r>
                        <a:rPr lang="en-US" sz="1200" dirty="0">
                          <a:solidFill>
                            <a:schemeClr val="tx1"/>
                          </a:solidFill>
                          <a:effectLst/>
                        </a:rPr>
                        <a:t> s &gt;= 80</a:t>
                      </a:r>
                    </a:p>
                    <a:p>
                      <a:pPr marL="0" marR="0">
                        <a:spcBef>
                          <a:spcPts val="0"/>
                        </a:spcBef>
                        <a:spcAft>
                          <a:spcPts val="0"/>
                        </a:spcAft>
                      </a:pPr>
                      <a:r>
                        <a:rPr lang="en-US" sz="1200" dirty="0">
                          <a:solidFill>
                            <a:schemeClr val="tx1"/>
                          </a:solidFill>
                          <a:effectLst/>
                        </a:rPr>
                        <a:t>g = 'B';</a:t>
                      </a:r>
                    </a:p>
                    <a:p>
                      <a:pPr marL="0" marR="0">
                        <a:spcBef>
                          <a:spcPts val="0"/>
                        </a:spcBef>
                        <a:spcAft>
                          <a:spcPts val="0"/>
                        </a:spcAft>
                      </a:pPr>
                      <a:r>
                        <a:rPr lang="en-US" sz="1200" dirty="0" err="1">
                          <a:solidFill>
                            <a:schemeClr val="tx1"/>
                          </a:solidFill>
                          <a:effectLst/>
                        </a:rPr>
                        <a:t>elseif</a:t>
                      </a:r>
                      <a:r>
                        <a:rPr lang="en-US" sz="1200" dirty="0">
                          <a:solidFill>
                            <a:schemeClr val="tx1"/>
                          </a:solidFill>
                          <a:effectLst/>
                        </a:rPr>
                        <a:t> s &gt;= 70</a:t>
                      </a:r>
                    </a:p>
                    <a:p>
                      <a:pPr marL="0" marR="0">
                        <a:spcBef>
                          <a:spcPts val="0"/>
                        </a:spcBef>
                        <a:spcAft>
                          <a:spcPts val="0"/>
                        </a:spcAft>
                      </a:pPr>
                      <a:r>
                        <a:rPr lang="en-US" sz="1200" dirty="0">
                          <a:solidFill>
                            <a:schemeClr val="tx1"/>
                          </a:solidFill>
                          <a:effectLst/>
                        </a:rPr>
                        <a:t>g = 'C';</a:t>
                      </a:r>
                    </a:p>
                    <a:p>
                      <a:pPr marL="0" marR="0">
                        <a:spcBef>
                          <a:spcPts val="0"/>
                        </a:spcBef>
                        <a:spcAft>
                          <a:spcPts val="0"/>
                        </a:spcAft>
                      </a:pPr>
                      <a:r>
                        <a:rPr lang="en-US" sz="1200" dirty="0" err="1">
                          <a:solidFill>
                            <a:schemeClr val="tx1"/>
                          </a:solidFill>
                          <a:effectLst/>
                        </a:rPr>
                        <a:t>elseif</a:t>
                      </a:r>
                      <a:r>
                        <a:rPr lang="en-US" sz="1200" dirty="0">
                          <a:solidFill>
                            <a:schemeClr val="tx1"/>
                          </a:solidFill>
                          <a:effectLst/>
                        </a:rPr>
                        <a:t> s &gt;= 60</a:t>
                      </a:r>
                    </a:p>
                    <a:p>
                      <a:pPr marL="0" marR="0">
                        <a:spcBef>
                          <a:spcPts val="0"/>
                        </a:spcBef>
                        <a:spcAft>
                          <a:spcPts val="0"/>
                        </a:spcAft>
                      </a:pPr>
                      <a:r>
                        <a:rPr lang="en-US" sz="1200" dirty="0">
                          <a:solidFill>
                            <a:schemeClr val="tx1"/>
                          </a:solidFill>
                          <a:effectLst/>
                        </a:rPr>
                        <a:t>g = 'D';</a:t>
                      </a:r>
                    </a:p>
                    <a:p>
                      <a:pPr marL="0" marR="0">
                        <a:spcBef>
                          <a:spcPts val="0"/>
                        </a:spcBef>
                        <a:spcAft>
                          <a:spcPts val="0"/>
                        </a:spcAft>
                      </a:pPr>
                      <a:r>
                        <a:rPr lang="en-US" sz="1200" dirty="0">
                          <a:solidFill>
                            <a:schemeClr val="tx1"/>
                          </a:solidFill>
                          <a:effectLst/>
                        </a:rPr>
                        <a:t>else</a:t>
                      </a:r>
                    </a:p>
                    <a:p>
                      <a:pPr marL="0" marR="0">
                        <a:spcBef>
                          <a:spcPts val="0"/>
                        </a:spcBef>
                        <a:spcAft>
                          <a:spcPts val="0"/>
                        </a:spcAft>
                      </a:pPr>
                      <a:r>
                        <a:rPr lang="en-US" sz="1200" dirty="0">
                          <a:solidFill>
                            <a:schemeClr val="tx1"/>
                          </a:solidFill>
                          <a:effectLst/>
                        </a:rPr>
                        <a:t>g = 'F';</a:t>
                      </a:r>
                    </a:p>
                    <a:p>
                      <a:pPr marL="0" marR="0">
                        <a:spcBef>
                          <a:spcPts val="0"/>
                        </a:spcBef>
                        <a:spcAft>
                          <a:spcPts val="0"/>
                        </a:spcAft>
                      </a:pPr>
                      <a:r>
                        <a:rPr lang="en-US" sz="1200" dirty="0">
                          <a:solidFill>
                            <a:schemeClr val="tx1"/>
                          </a:solidFill>
                          <a:effectLst/>
                        </a:rPr>
                        <a:t>end</a:t>
                      </a:r>
                    </a:p>
                    <a:p>
                      <a:pPr marL="0" marR="0">
                        <a:spcBef>
                          <a:spcPts val="0"/>
                        </a:spcBef>
                        <a:spcAft>
                          <a:spcPts val="0"/>
                        </a:spcAft>
                      </a:pPr>
                      <a:r>
                        <a:rPr lang="en-US" sz="1200" dirty="0" err="1">
                          <a:solidFill>
                            <a:schemeClr val="tx1"/>
                          </a:solidFill>
                          <a:effectLst/>
                        </a:rPr>
                        <a:t>disp</a:t>
                      </a:r>
                      <a:r>
                        <a:rPr lang="en-US" sz="1200" dirty="0">
                          <a:solidFill>
                            <a:schemeClr val="tx1"/>
                          </a:solidFill>
                          <a:effectLst/>
                        </a:rPr>
                        <a:t>('The </a:t>
                      </a:r>
                      <a:r>
                        <a:rPr lang="en-US" sz="1200" dirty="0" err="1">
                          <a:solidFill>
                            <a:schemeClr val="tx1"/>
                          </a:solidFill>
                          <a:effectLst/>
                        </a:rPr>
                        <a:t>student''s</a:t>
                      </a:r>
                      <a:r>
                        <a:rPr lang="en-US" sz="1200" dirty="0">
                          <a:solidFill>
                            <a:schemeClr val="tx1"/>
                          </a:solidFill>
                          <a:effectLst/>
                        </a:rPr>
                        <a:t> grade is')</a:t>
                      </a:r>
                    </a:p>
                    <a:p>
                      <a:pPr marL="0" marR="0">
                        <a:spcBef>
                          <a:spcPts val="0"/>
                        </a:spcBef>
                        <a:spcAft>
                          <a:spcPts val="0"/>
                        </a:spcAft>
                      </a:pPr>
                      <a:r>
                        <a:rPr lang="en-US" sz="1200" dirty="0" err="1">
                          <a:solidFill>
                            <a:schemeClr val="tx1"/>
                          </a:solidFill>
                          <a:effectLst/>
                        </a:rPr>
                        <a:t>disp</a:t>
                      </a:r>
                      <a:r>
                        <a:rPr lang="en-US" sz="1200" dirty="0">
                          <a:solidFill>
                            <a:schemeClr val="tx1"/>
                          </a:solidFill>
                          <a:effectLst/>
                        </a:rPr>
                        <a:t>(g)</a:t>
                      </a:r>
                    </a:p>
                    <a:p>
                      <a:pPr marL="0" marR="0">
                        <a:spcBef>
                          <a:spcPts val="0"/>
                        </a:spcBef>
                        <a:spcAft>
                          <a:spcPts val="0"/>
                        </a:spcAft>
                      </a:pPr>
                      <a:r>
                        <a:rPr lang="en-US"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rgbClr val="FFFF99"/>
                    </a:solidFill>
                  </a:tcPr>
                </a:tc>
                <a:tc>
                  <a:txBody>
                    <a:bodyPr/>
                    <a:lstStyle/>
                    <a:p>
                      <a:pPr marL="0" marR="0">
                        <a:spcBef>
                          <a:spcPts val="60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rPr>
                        <a:t>function results = grade(x) </a:t>
                      </a:r>
                    </a:p>
                    <a:p>
                      <a:pPr marL="0" marR="0">
                        <a:spcBef>
                          <a:spcPts val="60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rPr>
                        <a:t>% It requires a scalar input </a:t>
                      </a:r>
                    </a:p>
                    <a:p>
                      <a:pPr marL="0" marR="0">
                        <a:spcBef>
                          <a:spcPts val="60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rPr>
                        <a:t>if (x&gt;=90) </a:t>
                      </a:r>
                    </a:p>
                    <a:p>
                      <a:pPr marL="0" marR="0">
                        <a:spcBef>
                          <a:spcPts val="60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rPr>
                        <a:t>results = 'A'; </a:t>
                      </a:r>
                    </a:p>
                    <a:p>
                      <a:pPr marL="0" marR="0">
                        <a:spcBef>
                          <a:spcPts val="600"/>
                        </a:spcBef>
                        <a:spcAft>
                          <a:spcPts val="0"/>
                        </a:spcAft>
                      </a:pPr>
                      <a:r>
                        <a:rPr lang="en-US" sz="1200" dirty="0" err="1">
                          <a:solidFill>
                            <a:schemeClr val="tx1"/>
                          </a:solidFill>
                          <a:effectLst/>
                          <a:latin typeface="Times New Roman" panose="02020603050405020304" pitchFamily="18" charset="0"/>
                          <a:ea typeface="Times New Roman" panose="02020603050405020304" pitchFamily="18" charset="0"/>
                        </a:rPr>
                        <a:t>elseif</a:t>
                      </a:r>
                      <a:r>
                        <a:rPr lang="en-US" sz="1200" dirty="0">
                          <a:solidFill>
                            <a:schemeClr val="tx1"/>
                          </a:solidFill>
                          <a:effectLst/>
                          <a:latin typeface="Times New Roman" panose="02020603050405020304" pitchFamily="18" charset="0"/>
                          <a:ea typeface="Times New Roman" panose="02020603050405020304" pitchFamily="18" charset="0"/>
                        </a:rPr>
                        <a:t> (x&gt;=80) </a:t>
                      </a:r>
                    </a:p>
                    <a:p>
                      <a:pPr marL="0" marR="0">
                        <a:spcBef>
                          <a:spcPts val="60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rPr>
                        <a:t>results = 'B'; </a:t>
                      </a:r>
                    </a:p>
                    <a:p>
                      <a:pPr marL="0" marR="0">
                        <a:spcBef>
                          <a:spcPts val="600"/>
                        </a:spcBef>
                        <a:spcAft>
                          <a:spcPts val="0"/>
                        </a:spcAft>
                      </a:pPr>
                      <a:r>
                        <a:rPr lang="en-US" sz="1200" dirty="0" err="1">
                          <a:solidFill>
                            <a:schemeClr val="tx1"/>
                          </a:solidFill>
                          <a:effectLst/>
                          <a:latin typeface="Times New Roman" panose="02020603050405020304" pitchFamily="18" charset="0"/>
                          <a:ea typeface="Times New Roman" panose="02020603050405020304" pitchFamily="18" charset="0"/>
                        </a:rPr>
                        <a:t>elseif</a:t>
                      </a:r>
                      <a:r>
                        <a:rPr lang="en-US" sz="1200" dirty="0">
                          <a:solidFill>
                            <a:schemeClr val="tx1"/>
                          </a:solidFill>
                          <a:effectLst/>
                          <a:latin typeface="Times New Roman" panose="02020603050405020304" pitchFamily="18" charset="0"/>
                          <a:ea typeface="Times New Roman" panose="02020603050405020304" pitchFamily="18" charset="0"/>
                        </a:rPr>
                        <a:t> (x&gt;=70) </a:t>
                      </a:r>
                    </a:p>
                    <a:p>
                      <a:pPr marL="0" marR="0">
                        <a:spcBef>
                          <a:spcPts val="60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rPr>
                        <a:t>results = 'C'; </a:t>
                      </a:r>
                    </a:p>
                    <a:p>
                      <a:pPr marL="0" marR="0">
                        <a:spcBef>
                          <a:spcPts val="600"/>
                        </a:spcBef>
                        <a:spcAft>
                          <a:spcPts val="0"/>
                        </a:spcAft>
                      </a:pPr>
                      <a:r>
                        <a:rPr lang="en-US" sz="1200" dirty="0" err="1">
                          <a:solidFill>
                            <a:schemeClr val="tx1"/>
                          </a:solidFill>
                          <a:effectLst/>
                          <a:latin typeface="Times New Roman" panose="02020603050405020304" pitchFamily="18" charset="0"/>
                          <a:ea typeface="Times New Roman" panose="02020603050405020304" pitchFamily="18" charset="0"/>
                        </a:rPr>
                        <a:t>elseif</a:t>
                      </a:r>
                      <a:r>
                        <a:rPr lang="en-US" sz="1200" dirty="0">
                          <a:solidFill>
                            <a:schemeClr val="tx1"/>
                          </a:solidFill>
                          <a:effectLst/>
                          <a:latin typeface="Times New Roman" panose="02020603050405020304" pitchFamily="18" charset="0"/>
                          <a:ea typeface="Times New Roman" panose="02020603050405020304" pitchFamily="18" charset="0"/>
                        </a:rPr>
                        <a:t> (x&gt;=60) </a:t>
                      </a:r>
                    </a:p>
                    <a:p>
                      <a:pPr marL="0" marR="0">
                        <a:spcBef>
                          <a:spcPts val="60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rPr>
                        <a:t>results = 'D'; </a:t>
                      </a:r>
                    </a:p>
                    <a:p>
                      <a:pPr marL="0" marR="0">
                        <a:spcBef>
                          <a:spcPts val="60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rPr>
                        <a:t>else </a:t>
                      </a:r>
                    </a:p>
                    <a:p>
                      <a:pPr marL="0" marR="0">
                        <a:spcBef>
                          <a:spcPts val="60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rPr>
                        <a:t>results = 'E'; </a:t>
                      </a:r>
                    </a:p>
                    <a:p>
                      <a:pPr marL="0" marR="0">
                        <a:spcBef>
                          <a:spcPts val="60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rPr>
                        <a:t>end</a:t>
                      </a:r>
                    </a:p>
                    <a:p>
                      <a:pPr marL="0" marR="0">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Multiply 4"/>
          <p:cNvSpPr/>
          <p:nvPr/>
        </p:nvSpPr>
        <p:spPr>
          <a:xfrm>
            <a:off x="1371600" y="4495800"/>
            <a:ext cx="1447800" cy="13716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Callout 7"/>
          <p:cNvSpPr/>
          <p:nvPr/>
        </p:nvSpPr>
        <p:spPr>
          <a:xfrm>
            <a:off x="1447800" y="1371600"/>
            <a:ext cx="1371600" cy="914400"/>
          </a:xfrm>
          <a:prstGeom prst="cloud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ln w="0"/>
                <a:solidFill>
                  <a:schemeClr val="bg1"/>
                </a:solidFill>
                <a:effectLst>
                  <a:outerShdw blurRad="38100" dist="19050" dir="2700000" algn="tl" rotWithShape="0">
                    <a:schemeClr val="dk1">
                      <a:alpha val="40000"/>
                    </a:schemeClr>
                  </a:outerShdw>
                </a:effectLst>
              </a:rPr>
              <a:t>??</a:t>
            </a:r>
            <a:r>
              <a:rPr lang="en-US" dirty="0">
                <a:ln w="0"/>
                <a:solidFill>
                  <a:schemeClr val="tx1"/>
                </a:solidFill>
                <a:effectLst>
                  <a:outerShdw blurRad="38100" dist="19050" dir="2700000" algn="tl" rotWithShape="0">
                    <a:schemeClr val="dk1">
                      <a:alpha val="40000"/>
                    </a:schemeClr>
                  </a:outerShdw>
                </a:effectLst>
              </a:rPr>
              <a:t>?</a:t>
            </a:r>
          </a:p>
        </p:txBody>
      </p:sp>
      <p:sp>
        <p:nvSpPr>
          <p:cNvPr id="4" name="TextBox 3">
            <a:extLst>
              <a:ext uri="{FF2B5EF4-FFF2-40B4-BE49-F238E27FC236}">
                <a16:creationId xmlns:a16="http://schemas.microsoft.com/office/drawing/2014/main" id="{7CDE0A1F-E746-4299-9B3F-4E3D37BF1AB3}"/>
              </a:ext>
            </a:extLst>
          </p:cNvPr>
          <p:cNvSpPr txBox="1"/>
          <p:nvPr/>
        </p:nvSpPr>
        <p:spPr>
          <a:xfrm>
            <a:off x="6477000" y="3124275"/>
            <a:ext cx="3124200" cy="369332"/>
          </a:xfrm>
          <a:prstGeom prst="rect">
            <a:avLst/>
          </a:prstGeom>
          <a:noFill/>
        </p:spPr>
        <p:txBody>
          <a:bodyPr wrap="square" rtlCol="0">
            <a:spAutoFit/>
          </a:bodyPr>
          <a:lstStyle/>
          <a:p>
            <a:r>
              <a:rPr lang="en-US" dirty="0">
                <a:solidFill>
                  <a:srgbClr val="FF0000"/>
                </a:solidFill>
              </a:rPr>
              <a:t>Function Error (‘ ***’)</a:t>
            </a:r>
          </a:p>
        </p:txBody>
      </p:sp>
    </p:spTree>
    <p:extLst>
      <p:ext uri="{BB962C8B-B14F-4D97-AF65-F5344CB8AC3E}">
        <p14:creationId xmlns:p14="http://schemas.microsoft.com/office/powerpoint/2010/main" val="4265326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427" y="58846"/>
            <a:ext cx="8915400" cy="5909310"/>
          </a:xfrm>
          <a:prstGeom prst="rect">
            <a:avLst/>
          </a:prstGeom>
        </p:spPr>
        <p:txBody>
          <a:bodyPr wrap="square">
            <a:spAutoFit/>
          </a:bodyPr>
          <a:lstStyle/>
          <a:p>
            <a:r>
              <a:rPr lang="en-US" b="1" dirty="0" smtClean="0">
                <a:solidFill>
                  <a:srgbClr val="C00000"/>
                </a:solidFill>
              </a:rPr>
              <a:t>8.4.4  Switch and case</a:t>
            </a:r>
            <a:endParaRPr lang="en-US" b="1" dirty="0">
              <a:solidFill>
                <a:srgbClr val="C00000"/>
              </a:solidFill>
            </a:endParaRPr>
          </a:p>
          <a:p>
            <a:endParaRPr lang="en-US" dirty="0"/>
          </a:p>
          <a:p>
            <a:r>
              <a:rPr lang="en-US" dirty="0"/>
              <a:t>The  switch/case structure is often used when a series of programming path options exists for a given variable, depending on its value. The switch/case is similar to the if/else/</a:t>
            </a:r>
            <a:r>
              <a:rPr lang="en-US" dirty="0" err="1"/>
              <a:t>elseif</a:t>
            </a:r>
            <a:r>
              <a:rPr lang="en-US" dirty="0"/>
              <a:t>. As a matter of fact, anything you can do with switch/case could be done with if/else/</a:t>
            </a:r>
            <a:r>
              <a:rPr lang="en-US" dirty="0" err="1"/>
              <a:t>elseif</a:t>
            </a:r>
            <a:r>
              <a:rPr lang="en-US" dirty="0"/>
              <a:t>. However, the code is a bit easier to read with switch/case, a structure that allows you to choose between multiple outcomes, based on some criterion. This is an important distinction between switch/case and </a:t>
            </a:r>
            <a:r>
              <a:rPr lang="en-US" dirty="0" err="1"/>
              <a:t>elseif</a:t>
            </a:r>
            <a:r>
              <a:rPr lang="en-US" dirty="0"/>
              <a:t>. The criterion can be either a scalar (a number) or a string. In practice, it is used more with strings than with numbers.  </a:t>
            </a:r>
            <a:endParaRPr lang="en-US" dirty="0"/>
          </a:p>
          <a:p>
            <a:r>
              <a:rPr lang="en-US" dirty="0"/>
              <a:t> </a:t>
            </a:r>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7" name="Rectangle 6">
            <a:extLst>
              <a:ext uri="{FF2B5EF4-FFF2-40B4-BE49-F238E27FC236}">
                <a16:creationId xmlns:a16="http://schemas.microsoft.com/office/drawing/2014/main" id="{5EDE2BA1-EF21-4C80-B014-96B0CD8A08B1}"/>
              </a:ext>
            </a:extLst>
          </p:cNvPr>
          <p:cNvSpPr/>
          <p:nvPr/>
        </p:nvSpPr>
        <p:spPr>
          <a:xfrm>
            <a:off x="838200" y="3048000"/>
            <a:ext cx="6687386" cy="2831544"/>
          </a:xfrm>
          <a:prstGeom prst="rect">
            <a:avLst/>
          </a:prstGeom>
          <a:solidFill>
            <a:srgbClr val="FFFFCC"/>
          </a:solidFill>
          <a:ln w="28575">
            <a:solidFill>
              <a:srgbClr val="C00000"/>
            </a:solidFill>
          </a:ln>
        </p:spPr>
        <p:txBody>
          <a:bodyPr wrap="square">
            <a:spAutoFit/>
          </a:bodyPr>
          <a:lstStyle/>
          <a:p>
            <a:pPr algn="ctr"/>
            <a:r>
              <a:rPr lang="en-US" b="1" i="1" u="sng" dirty="0">
                <a:solidFill>
                  <a:schemeClr val="accent4">
                    <a:lumMod val="75000"/>
                  </a:schemeClr>
                </a:solidFill>
              </a:rPr>
              <a:t>%Example</a:t>
            </a:r>
          </a:p>
          <a:p>
            <a:r>
              <a:rPr lang="en-US" sz="1600" dirty="0">
                <a:solidFill>
                  <a:srgbClr val="FF0000"/>
                </a:solidFill>
              </a:rPr>
              <a:t>switch</a:t>
            </a:r>
            <a:r>
              <a:rPr lang="en-US" sz="1600" dirty="0">
                <a:solidFill>
                  <a:srgbClr val="0000FF"/>
                </a:solidFill>
              </a:rPr>
              <a:t> variable </a:t>
            </a:r>
            <a:endParaRPr lang="en-US" sz="1600" dirty="0" smtClean="0">
              <a:solidFill>
                <a:srgbClr val="0000FF"/>
              </a:solidFill>
            </a:endParaRPr>
          </a:p>
          <a:p>
            <a:r>
              <a:rPr lang="en-US" sz="1600" dirty="0" smtClean="0">
                <a:solidFill>
                  <a:srgbClr val="FF0000"/>
                </a:solidFill>
              </a:rPr>
              <a:t>case</a:t>
            </a:r>
            <a:r>
              <a:rPr lang="en-US" sz="1600" dirty="0" smtClean="0">
                <a:solidFill>
                  <a:srgbClr val="0000FF"/>
                </a:solidFill>
              </a:rPr>
              <a:t> </a:t>
            </a:r>
            <a:r>
              <a:rPr lang="en-US" sz="1600" dirty="0">
                <a:solidFill>
                  <a:srgbClr val="0000FF"/>
                </a:solidFill>
              </a:rPr>
              <a:t>option1 </a:t>
            </a:r>
            <a:endParaRPr lang="en-US" sz="1600" dirty="0" smtClean="0">
              <a:solidFill>
                <a:srgbClr val="0000FF"/>
              </a:solidFill>
            </a:endParaRPr>
          </a:p>
          <a:p>
            <a:r>
              <a:rPr lang="en-US" sz="1600" dirty="0" smtClean="0">
                <a:solidFill>
                  <a:srgbClr val="0000FF"/>
                </a:solidFill>
              </a:rPr>
              <a:t>code </a:t>
            </a:r>
            <a:r>
              <a:rPr lang="en-US" sz="1600" dirty="0">
                <a:solidFill>
                  <a:srgbClr val="0000FF"/>
                </a:solidFill>
              </a:rPr>
              <a:t>to be executed if variable is equal to option 1 </a:t>
            </a:r>
            <a:endParaRPr lang="en-US" sz="1600" dirty="0" smtClean="0">
              <a:solidFill>
                <a:srgbClr val="0000FF"/>
              </a:solidFill>
            </a:endParaRPr>
          </a:p>
          <a:p>
            <a:r>
              <a:rPr lang="en-US" sz="1600" dirty="0" smtClean="0">
                <a:solidFill>
                  <a:srgbClr val="FF0000"/>
                </a:solidFill>
              </a:rPr>
              <a:t>case</a:t>
            </a:r>
            <a:r>
              <a:rPr lang="en-US" sz="1600" dirty="0" smtClean="0">
                <a:solidFill>
                  <a:srgbClr val="0000FF"/>
                </a:solidFill>
              </a:rPr>
              <a:t> </a:t>
            </a:r>
            <a:r>
              <a:rPr lang="en-US" sz="1600" dirty="0">
                <a:solidFill>
                  <a:srgbClr val="0000FF"/>
                </a:solidFill>
              </a:rPr>
              <a:t>option2 </a:t>
            </a:r>
            <a:endParaRPr lang="en-US" sz="1600" dirty="0" smtClean="0">
              <a:solidFill>
                <a:srgbClr val="0000FF"/>
              </a:solidFill>
            </a:endParaRPr>
          </a:p>
          <a:p>
            <a:r>
              <a:rPr lang="en-US" sz="1600" dirty="0" smtClean="0">
                <a:solidFill>
                  <a:srgbClr val="0000FF"/>
                </a:solidFill>
              </a:rPr>
              <a:t>code </a:t>
            </a:r>
            <a:r>
              <a:rPr lang="en-US" sz="1600" dirty="0">
                <a:solidFill>
                  <a:srgbClr val="0000FF"/>
                </a:solidFill>
              </a:rPr>
              <a:t>to be executed if variable is equal to option 2 o </a:t>
            </a:r>
            <a:endParaRPr lang="en-US" sz="1600" dirty="0" smtClean="0">
              <a:solidFill>
                <a:srgbClr val="0000FF"/>
              </a:solidFill>
            </a:endParaRPr>
          </a:p>
          <a:p>
            <a:r>
              <a:rPr lang="en-US" sz="1600" dirty="0" smtClean="0">
                <a:solidFill>
                  <a:srgbClr val="FF0000"/>
                </a:solidFill>
              </a:rPr>
              <a:t>case</a:t>
            </a:r>
            <a:r>
              <a:rPr lang="en-US" sz="1600" dirty="0" smtClean="0">
                <a:solidFill>
                  <a:srgbClr val="0000FF"/>
                </a:solidFill>
              </a:rPr>
              <a:t> </a:t>
            </a:r>
            <a:r>
              <a:rPr lang="en-US" sz="1600" dirty="0" err="1" smtClean="0">
                <a:solidFill>
                  <a:srgbClr val="0000FF"/>
                </a:solidFill>
              </a:rPr>
              <a:t>option_n</a:t>
            </a:r>
            <a:r>
              <a:rPr lang="en-US" sz="1600" dirty="0" smtClean="0">
                <a:solidFill>
                  <a:srgbClr val="0000FF"/>
                </a:solidFill>
              </a:rPr>
              <a:t> </a:t>
            </a:r>
          </a:p>
          <a:p>
            <a:r>
              <a:rPr lang="en-US" sz="1600" dirty="0" smtClean="0">
                <a:solidFill>
                  <a:srgbClr val="0000FF"/>
                </a:solidFill>
              </a:rPr>
              <a:t>code </a:t>
            </a:r>
            <a:r>
              <a:rPr lang="en-US" sz="1600" dirty="0">
                <a:solidFill>
                  <a:srgbClr val="0000FF"/>
                </a:solidFill>
              </a:rPr>
              <a:t>to be executed if variable is equal to option n </a:t>
            </a:r>
            <a:endParaRPr lang="en-US" sz="1600" dirty="0" smtClean="0">
              <a:solidFill>
                <a:srgbClr val="0000FF"/>
              </a:solidFill>
            </a:endParaRPr>
          </a:p>
          <a:p>
            <a:r>
              <a:rPr lang="en-US" sz="1600" dirty="0" smtClean="0">
                <a:solidFill>
                  <a:srgbClr val="FF0000"/>
                </a:solidFill>
              </a:rPr>
              <a:t>otherwise</a:t>
            </a:r>
            <a:r>
              <a:rPr lang="en-US" sz="1600" dirty="0" smtClean="0">
                <a:solidFill>
                  <a:srgbClr val="0000FF"/>
                </a:solidFill>
              </a:rPr>
              <a:t> </a:t>
            </a:r>
          </a:p>
          <a:p>
            <a:r>
              <a:rPr lang="en-US" sz="1600" dirty="0" smtClean="0">
                <a:solidFill>
                  <a:srgbClr val="0000FF"/>
                </a:solidFill>
              </a:rPr>
              <a:t>code to </a:t>
            </a:r>
            <a:r>
              <a:rPr lang="en-US" sz="1600" dirty="0">
                <a:solidFill>
                  <a:srgbClr val="0000FF"/>
                </a:solidFill>
              </a:rPr>
              <a:t>be executed if variable is not equal to any of </a:t>
            </a:r>
            <a:r>
              <a:rPr lang="en-US" sz="1600" dirty="0" smtClean="0">
                <a:solidFill>
                  <a:srgbClr val="0000FF"/>
                </a:solidFill>
              </a:rPr>
              <a:t>the </a:t>
            </a:r>
            <a:r>
              <a:rPr lang="en-US" sz="1600" dirty="0">
                <a:solidFill>
                  <a:srgbClr val="0000FF"/>
                </a:solidFill>
              </a:rPr>
              <a:t>options </a:t>
            </a:r>
            <a:endParaRPr lang="en-US" sz="1600" dirty="0" smtClean="0">
              <a:solidFill>
                <a:srgbClr val="0000FF"/>
              </a:solidFill>
            </a:endParaRPr>
          </a:p>
          <a:p>
            <a:r>
              <a:rPr lang="en-US" sz="1600" dirty="0" smtClean="0">
                <a:solidFill>
                  <a:srgbClr val="FF0000"/>
                </a:solidFill>
              </a:rPr>
              <a:t>end</a:t>
            </a:r>
            <a:endParaRPr lang="en-US" sz="1600" dirty="0">
              <a:solidFill>
                <a:srgbClr val="FF0000"/>
              </a:solidFill>
            </a:endParaRPr>
          </a:p>
        </p:txBody>
      </p:sp>
    </p:spTree>
    <p:extLst>
      <p:ext uri="{BB962C8B-B14F-4D97-AF65-F5344CB8AC3E}">
        <p14:creationId xmlns:p14="http://schemas.microsoft.com/office/powerpoint/2010/main" val="2542865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427" y="58846"/>
            <a:ext cx="8915400" cy="1477328"/>
          </a:xfrm>
          <a:prstGeom prst="rect">
            <a:avLst/>
          </a:prstGeom>
        </p:spPr>
        <p:txBody>
          <a:bodyPr wrap="square">
            <a:spAutoFit/>
          </a:bodyPr>
          <a:lstStyle/>
          <a:p>
            <a:r>
              <a:rPr lang="en-US" b="1" dirty="0" smtClean="0">
                <a:solidFill>
                  <a:srgbClr val="C00000"/>
                </a:solidFill>
              </a:rPr>
              <a:t>8.4.4  Switch and case</a:t>
            </a:r>
            <a:endParaRPr lang="en-US" b="1" dirty="0">
              <a:solidFill>
                <a:srgbClr val="C00000"/>
              </a:solidFill>
            </a:endParaRPr>
          </a:p>
          <a:p>
            <a:endParaRPr lang="en-US" dirty="0"/>
          </a:p>
          <a:p>
            <a:endParaRPr lang="en-US" dirty="0"/>
          </a:p>
          <a:p>
            <a:r>
              <a:rPr lang="en-US" dirty="0" smtClean="0"/>
              <a:t>Here’s </a:t>
            </a:r>
            <a:r>
              <a:rPr lang="en-US" dirty="0"/>
              <a:t>an example: Suppose you want to create a function that tells the user what the airfare is to one of three different cities: </a:t>
            </a:r>
            <a:r>
              <a:rPr lang="en-US" dirty="0" smtClean="0"/>
              <a:t> </a:t>
            </a:r>
            <a:endParaRPr lang="en-US" dirty="0"/>
          </a:p>
        </p:txBody>
      </p:sp>
      <p:sp>
        <p:nvSpPr>
          <p:cNvPr id="8" name="Rectangle 7">
            <a:extLst>
              <a:ext uri="{FF2B5EF4-FFF2-40B4-BE49-F238E27FC236}">
                <a16:creationId xmlns:a16="http://schemas.microsoft.com/office/drawing/2014/main" id="{5EDE2BA1-EF21-4C80-B014-96B0CD8A08B1}"/>
              </a:ext>
            </a:extLst>
          </p:cNvPr>
          <p:cNvSpPr/>
          <p:nvPr/>
        </p:nvSpPr>
        <p:spPr>
          <a:xfrm>
            <a:off x="1150434" y="1536174"/>
            <a:ext cx="6687386" cy="3077766"/>
          </a:xfrm>
          <a:prstGeom prst="rect">
            <a:avLst/>
          </a:prstGeom>
          <a:solidFill>
            <a:srgbClr val="FFFFCC"/>
          </a:solidFill>
          <a:ln w="28575">
            <a:solidFill>
              <a:srgbClr val="C00000"/>
            </a:solidFill>
          </a:ln>
        </p:spPr>
        <p:txBody>
          <a:bodyPr wrap="square">
            <a:spAutoFit/>
          </a:bodyPr>
          <a:lstStyle/>
          <a:p>
            <a:pPr algn="ctr"/>
            <a:r>
              <a:rPr lang="en-US" b="1" i="1" u="sng" dirty="0">
                <a:solidFill>
                  <a:schemeClr val="accent4">
                    <a:lumMod val="75000"/>
                  </a:schemeClr>
                </a:solidFill>
              </a:rPr>
              <a:t>%Example</a:t>
            </a:r>
          </a:p>
          <a:p>
            <a:r>
              <a:rPr lang="en-US" sz="1600" dirty="0">
                <a:solidFill>
                  <a:srgbClr val="FF0000"/>
                </a:solidFill>
              </a:rPr>
              <a:t>city = input('Enter the name of a city in single quotes: ') </a:t>
            </a:r>
          </a:p>
          <a:p>
            <a:r>
              <a:rPr lang="en-US" sz="1600" dirty="0" smtClean="0">
                <a:solidFill>
                  <a:srgbClr val="FF0000"/>
                </a:solidFill>
              </a:rPr>
              <a:t>switch</a:t>
            </a:r>
            <a:r>
              <a:rPr lang="en-US" sz="1600" dirty="0">
                <a:solidFill>
                  <a:srgbClr val="0000FF"/>
                </a:solidFill>
              </a:rPr>
              <a:t> </a:t>
            </a:r>
            <a:r>
              <a:rPr lang="en-US" sz="1600" dirty="0" smtClean="0">
                <a:solidFill>
                  <a:srgbClr val="0000FF"/>
                </a:solidFill>
              </a:rPr>
              <a:t>city' </a:t>
            </a:r>
          </a:p>
          <a:p>
            <a:r>
              <a:rPr lang="en-US" sz="1600" dirty="0" smtClean="0">
                <a:solidFill>
                  <a:srgbClr val="FF0000"/>
                </a:solidFill>
              </a:rPr>
              <a:t>case</a:t>
            </a:r>
            <a:r>
              <a:rPr lang="en-US" sz="1600" dirty="0" smtClean="0">
                <a:solidFill>
                  <a:srgbClr val="0000FF"/>
                </a:solidFill>
              </a:rPr>
              <a:t> 'Boston’ </a:t>
            </a:r>
          </a:p>
          <a:p>
            <a:r>
              <a:rPr lang="en-US" sz="1600" dirty="0" err="1">
                <a:solidFill>
                  <a:srgbClr val="0000FF"/>
                </a:solidFill>
              </a:rPr>
              <a:t>disp</a:t>
            </a:r>
            <a:r>
              <a:rPr lang="en-US" sz="1600" dirty="0">
                <a:solidFill>
                  <a:srgbClr val="0000FF"/>
                </a:solidFill>
              </a:rPr>
              <a:t>('$345') </a:t>
            </a:r>
            <a:endParaRPr lang="en-US" sz="1600" dirty="0" smtClean="0">
              <a:solidFill>
                <a:srgbClr val="0000FF"/>
              </a:solidFill>
            </a:endParaRPr>
          </a:p>
          <a:p>
            <a:r>
              <a:rPr lang="en-US" sz="1600" dirty="0" smtClean="0">
                <a:solidFill>
                  <a:srgbClr val="FF0000"/>
                </a:solidFill>
              </a:rPr>
              <a:t>case</a:t>
            </a:r>
            <a:r>
              <a:rPr lang="en-US" sz="1600" dirty="0">
                <a:solidFill>
                  <a:srgbClr val="0000FF"/>
                </a:solidFill>
              </a:rPr>
              <a:t> 'Denver'  </a:t>
            </a:r>
            <a:endParaRPr lang="en-US" sz="1600" dirty="0" smtClean="0">
              <a:solidFill>
                <a:srgbClr val="0000FF"/>
              </a:solidFill>
            </a:endParaRPr>
          </a:p>
          <a:p>
            <a:r>
              <a:rPr lang="en-US" sz="1600" dirty="0" err="1">
                <a:solidFill>
                  <a:srgbClr val="0000FF"/>
                </a:solidFill>
              </a:rPr>
              <a:t>disp</a:t>
            </a:r>
            <a:r>
              <a:rPr lang="en-US" sz="1600" dirty="0">
                <a:solidFill>
                  <a:srgbClr val="0000FF"/>
                </a:solidFill>
              </a:rPr>
              <a:t>('$150</a:t>
            </a:r>
            <a:r>
              <a:rPr lang="en-US" sz="1600" dirty="0" smtClean="0">
                <a:solidFill>
                  <a:srgbClr val="0000FF"/>
                </a:solidFill>
              </a:rPr>
              <a:t>')</a:t>
            </a:r>
          </a:p>
          <a:p>
            <a:r>
              <a:rPr lang="en-US" sz="1600" dirty="0" smtClean="0">
                <a:solidFill>
                  <a:srgbClr val="FF0000"/>
                </a:solidFill>
              </a:rPr>
              <a:t>case</a:t>
            </a:r>
            <a:r>
              <a:rPr lang="en-US" sz="1600" dirty="0">
                <a:solidFill>
                  <a:srgbClr val="0000FF"/>
                </a:solidFill>
              </a:rPr>
              <a:t> 'Honolulu'  </a:t>
            </a:r>
            <a:endParaRPr lang="en-US" sz="1600" dirty="0" smtClean="0">
              <a:solidFill>
                <a:srgbClr val="0000FF"/>
              </a:solidFill>
            </a:endParaRPr>
          </a:p>
          <a:p>
            <a:r>
              <a:rPr lang="en-US" sz="1600" dirty="0" err="1">
                <a:solidFill>
                  <a:srgbClr val="0000FF"/>
                </a:solidFill>
              </a:rPr>
              <a:t>disp</a:t>
            </a:r>
            <a:r>
              <a:rPr lang="en-US" sz="1600" dirty="0">
                <a:solidFill>
                  <a:srgbClr val="0000FF"/>
                </a:solidFill>
              </a:rPr>
              <a:t>('Stay home and study</a:t>
            </a:r>
            <a:r>
              <a:rPr lang="en-US" sz="1600" dirty="0" smtClean="0">
                <a:solidFill>
                  <a:srgbClr val="0000FF"/>
                </a:solidFill>
              </a:rPr>
              <a:t>')</a:t>
            </a:r>
          </a:p>
          <a:p>
            <a:r>
              <a:rPr lang="en-US" sz="1600" dirty="0" smtClean="0">
                <a:solidFill>
                  <a:srgbClr val="FF0000"/>
                </a:solidFill>
              </a:rPr>
              <a:t>otherwise</a:t>
            </a:r>
            <a:r>
              <a:rPr lang="en-US" sz="1600" dirty="0" smtClean="0">
                <a:solidFill>
                  <a:srgbClr val="0000FF"/>
                </a:solidFill>
              </a:rPr>
              <a:t> </a:t>
            </a:r>
          </a:p>
          <a:p>
            <a:r>
              <a:rPr lang="en-US" sz="1600" dirty="0" err="1">
                <a:solidFill>
                  <a:srgbClr val="0000FF"/>
                </a:solidFill>
              </a:rPr>
              <a:t>disp</a:t>
            </a:r>
            <a:r>
              <a:rPr lang="en-US" sz="1600" dirty="0">
                <a:solidFill>
                  <a:srgbClr val="0000FF"/>
                </a:solidFill>
              </a:rPr>
              <a:t>('Not on </a:t>
            </a:r>
            <a:r>
              <a:rPr lang="en-US" sz="1600" dirty="0" smtClean="0">
                <a:solidFill>
                  <a:srgbClr val="0000FF"/>
                </a:solidFill>
              </a:rPr>
              <a:t>file’)</a:t>
            </a:r>
          </a:p>
          <a:p>
            <a:r>
              <a:rPr lang="en-US" sz="1600" dirty="0" smtClean="0">
                <a:solidFill>
                  <a:srgbClr val="FF0000"/>
                </a:solidFill>
              </a:rPr>
              <a:t>end</a:t>
            </a:r>
            <a:endParaRPr lang="en-US" sz="1600" dirty="0">
              <a:solidFill>
                <a:srgbClr val="FF0000"/>
              </a:solidFill>
            </a:endParaRPr>
          </a:p>
        </p:txBody>
      </p:sp>
      <p:sp>
        <p:nvSpPr>
          <p:cNvPr id="6" name="Rectangle 5"/>
          <p:cNvSpPr/>
          <p:nvPr/>
        </p:nvSpPr>
        <p:spPr>
          <a:xfrm>
            <a:off x="36427" y="4953000"/>
            <a:ext cx="9107573" cy="1754326"/>
          </a:xfrm>
          <a:prstGeom prst="rect">
            <a:avLst/>
          </a:prstGeom>
        </p:spPr>
        <p:txBody>
          <a:bodyPr wrap="square">
            <a:spAutoFit/>
          </a:bodyPr>
          <a:lstStyle/>
          <a:p>
            <a:r>
              <a:rPr lang="en-US" dirty="0"/>
              <a:t>You </a:t>
            </a:r>
            <a:r>
              <a:rPr lang="en-US" dirty="0"/>
              <a:t>can tell </a:t>
            </a:r>
            <a:r>
              <a:rPr lang="en-US" dirty="0"/>
              <a:t>the input command </a:t>
            </a:r>
            <a:r>
              <a:rPr lang="en-US" dirty="0"/>
              <a:t>to expect a string by adding “s” in a second </a:t>
            </a:r>
            <a:r>
              <a:rPr lang="en-US" dirty="0" smtClean="0"/>
              <a:t>field</a:t>
            </a:r>
            <a:r>
              <a:rPr lang="en-US" dirty="0"/>
              <a:t>. </a:t>
            </a:r>
            <a:r>
              <a:rPr lang="en-US" dirty="0"/>
              <a:t>This relieves the user of the awkward requirement of adding single quotes around any string input. </a:t>
            </a:r>
            <a:r>
              <a:rPr lang="en-US" dirty="0"/>
              <a:t>With the added “s”, the preceding code now reads as follows: </a:t>
            </a:r>
            <a:endParaRPr lang="en-US" dirty="0"/>
          </a:p>
          <a:p>
            <a:r>
              <a:rPr lang="en-US" dirty="0"/>
              <a:t> </a:t>
            </a:r>
          </a:p>
          <a:p>
            <a:r>
              <a:rPr lang="en-US" dirty="0"/>
              <a:t>city = input('Enter the name of a city: ','s') </a:t>
            </a:r>
            <a:endParaRPr lang="en-US" dirty="0" smtClean="0"/>
          </a:p>
          <a:p>
            <a:r>
              <a:rPr lang="en-US" dirty="0" smtClean="0">
                <a:solidFill>
                  <a:srgbClr val="FF0000"/>
                </a:solidFill>
              </a:rPr>
              <a:t>Otherwise is optional but important if you expect the user will enter a different value</a:t>
            </a:r>
            <a:endParaRPr lang="en-US" dirty="0"/>
          </a:p>
        </p:txBody>
      </p:sp>
    </p:spTree>
    <p:extLst>
      <p:ext uri="{BB962C8B-B14F-4D97-AF65-F5344CB8AC3E}">
        <p14:creationId xmlns:p14="http://schemas.microsoft.com/office/powerpoint/2010/main" val="34966485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427" y="58846"/>
            <a:ext cx="8915400" cy="6186309"/>
          </a:xfrm>
          <a:prstGeom prst="rect">
            <a:avLst/>
          </a:prstGeom>
        </p:spPr>
        <p:txBody>
          <a:bodyPr wrap="square">
            <a:spAutoFit/>
          </a:bodyPr>
          <a:lstStyle/>
          <a:p>
            <a:r>
              <a:rPr lang="en-US" b="1" dirty="0">
                <a:solidFill>
                  <a:srgbClr val="C00000"/>
                </a:solidFill>
              </a:rPr>
              <a:t>8.4.5  Menu</a:t>
            </a:r>
          </a:p>
          <a:p>
            <a:endParaRPr lang="en-US" dirty="0"/>
          </a:p>
          <a:p>
            <a:r>
              <a:rPr lang="en-US" dirty="0"/>
              <a:t>The menu function is often used in conjunction with a switch/case structure. This function causes a menu box to appear on the screen, with a series of buttons defined by the programmer. </a:t>
            </a:r>
          </a:p>
          <a:p>
            <a:r>
              <a:rPr lang="en-US" dirty="0"/>
              <a:t> </a:t>
            </a:r>
          </a:p>
          <a:p>
            <a:r>
              <a:rPr lang="en-US" dirty="0"/>
              <a:t> </a:t>
            </a:r>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We can use the menu option in our previous airfare example to ensure that the user chooses only cities about which we have information. This also means that we don’t need the otherwise syntax, since it is not possible to choose a city “not on file.” </a:t>
            </a:r>
          </a:p>
          <a:p>
            <a:r>
              <a:rPr lang="en-US" dirty="0"/>
              <a:t>city = menu('Select a city from the menu:  ','</a:t>
            </a:r>
            <a:r>
              <a:rPr lang="en-US" dirty="0" err="1"/>
              <a:t>Boston','Denver','Honolulu</a:t>
            </a:r>
            <a:r>
              <a:rPr lang="en-US" dirty="0"/>
              <a:t>') </a:t>
            </a:r>
          </a:p>
        </p:txBody>
      </p:sp>
      <p:sp>
        <p:nvSpPr>
          <p:cNvPr id="4" name="Rectangle 3"/>
          <p:cNvSpPr/>
          <p:nvPr/>
        </p:nvSpPr>
        <p:spPr>
          <a:xfrm>
            <a:off x="192174" y="1524000"/>
            <a:ext cx="8647026" cy="615553"/>
          </a:xfrm>
          <a:prstGeom prst="rect">
            <a:avLst/>
          </a:prstGeom>
          <a:solidFill>
            <a:srgbClr val="FFFFCC"/>
          </a:solidFill>
          <a:ln w="28575">
            <a:solidFill>
              <a:srgbClr val="C00000"/>
            </a:solidFill>
          </a:ln>
        </p:spPr>
        <p:txBody>
          <a:bodyPr wrap="square">
            <a:spAutoFit/>
          </a:bodyPr>
          <a:lstStyle/>
          <a:p>
            <a:pPr algn="ctr"/>
            <a:r>
              <a:rPr lang="en-US" b="1" i="1" u="sng" dirty="0">
                <a:solidFill>
                  <a:schemeClr val="accent4">
                    <a:lumMod val="75000"/>
                  </a:schemeClr>
                </a:solidFill>
              </a:rPr>
              <a:t>%Example</a:t>
            </a:r>
          </a:p>
          <a:p>
            <a:r>
              <a:rPr lang="en-US" sz="1600" dirty="0">
                <a:solidFill>
                  <a:srgbClr val="0000FF"/>
                </a:solidFill>
              </a:rPr>
              <a:t>input = menu(' Message to the user ',' text for button    1 ',' text for button 2 ', etc.)</a:t>
            </a:r>
          </a:p>
        </p:txBody>
      </p:sp>
      <p:sp>
        <p:nvSpPr>
          <p:cNvPr id="7" name="Rectangle 6">
            <a:extLst>
              <a:ext uri="{FF2B5EF4-FFF2-40B4-BE49-F238E27FC236}">
                <a16:creationId xmlns:a16="http://schemas.microsoft.com/office/drawing/2014/main" id="{5EDE2BA1-EF21-4C80-B014-96B0CD8A08B1}"/>
              </a:ext>
            </a:extLst>
          </p:cNvPr>
          <p:cNvSpPr/>
          <p:nvPr/>
        </p:nvSpPr>
        <p:spPr>
          <a:xfrm>
            <a:off x="170614" y="2362200"/>
            <a:ext cx="6687386" cy="2585323"/>
          </a:xfrm>
          <a:prstGeom prst="rect">
            <a:avLst/>
          </a:prstGeom>
          <a:solidFill>
            <a:srgbClr val="FFFFCC"/>
          </a:solidFill>
          <a:ln w="28575">
            <a:solidFill>
              <a:srgbClr val="C00000"/>
            </a:solidFill>
          </a:ln>
        </p:spPr>
        <p:txBody>
          <a:bodyPr wrap="square">
            <a:spAutoFit/>
          </a:bodyPr>
          <a:lstStyle/>
          <a:p>
            <a:pPr algn="ctr"/>
            <a:r>
              <a:rPr lang="en-US" b="1" i="1" u="sng" dirty="0">
                <a:solidFill>
                  <a:schemeClr val="accent4">
                    <a:lumMod val="75000"/>
                  </a:schemeClr>
                </a:solidFill>
              </a:rPr>
              <a:t>%Example</a:t>
            </a:r>
          </a:p>
          <a:p>
            <a:r>
              <a:rPr lang="en-US" sz="1600" dirty="0">
                <a:solidFill>
                  <a:srgbClr val="0000FF"/>
                </a:solidFill>
              </a:rPr>
              <a:t>city = menu('Select a city from the </a:t>
            </a:r>
            <a:r>
              <a:rPr lang="en-US" sz="1600" dirty="0" err="1">
                <a:solidFill>
                  <a:srgbClr val="0000FF"/>
                </a:solidFill>
              </a:rPr>
              <a:t>menu:','Boston','Denver','Honolulu</a:t>
            </a:r>
            <a:r>
              <a:rPr lang="en-US" sz="1600" dirty="0">
                <a:solidFill>
                  <a:srgbClr val="0000FF"/>
                </a:solidFill>
              </a:rPr>
              <a:t>’)</a:t>
            </a:r>
          </a:p>
          <a:p>
            <a:r>
              <a:rPr lang="en-US" sz="1600" dirty="0">
                <a:solidFill>
                  <a:srgbClr val="0000FF"/>
                </a:solidFill>
              </a:rPr>
              <a:t>switch city </a:t>
            </a:r>
          </a:p>
          <a:p>
            <a:r>
              <a:rPr lang="en-US" sz="1600" dirty="0">
                <a:solidFill>
                  <a:srgbClr val="0000FF"/>
                </a:solidFill>
              </a:rPr>
              <a:t>     case 1 </a:t>
            </a:r>
          </a:p>
          <a:p>
            <a:r>
              <a:rPr lang="en-US" sz="1600" dirty="0">
                <a:solidFill>
                  <a:srgbClr val="0000FF"/>
                </a:solidFill>
              </a:rPr>
              <a:t>	</a:t>
            </a:r>
            <a:r>
              <a:rPr lang="en-US" sz="1600" dirty="0" err="1">
                <a:solidFill>
                  <a:srgbClr val="0000FF"/>
                </a:solidFill>
              </a:rPr>
              <a:t>disp</a:t>
            </a:r>
            <a:r>
              <a:rPr lang="en-US" sz="1600" dirty="0">
                <a:solidFill>
                  <a:srgbClr val="0000FF"/>
                </a:solidFill>
              </a:rPr>
              <a:t>('$345’) </a:t>
            </a:r>
          </a:p>
          <a:p>
            <a:r>
              <a:rPr lang="en-US" sz="1600" dirty="0">
                <a:solidFill>
                  <a:srgbClr val="0000FF"/>
                </a:solidFill>
              </a:rPr>
              <a:t>     case 2 </a:t>
            </a:r>
          </a:p>
          <a:p>
            <a:r>
              <a:rPr lang="en-US" sz="1600" dirty="0">
                <a:solidFill>
                  <a:srgbClr val="0000FF"/>
                </a:solidFill>
              </a:rPr>
              <a:t>	</a:t>
            </a:r>
            <a:r>
              <a:rPr lang="en-US" sz="1600" dirty="0" err="1">
                <a:solidFill>
                  <a:srgbClr val="0000FF"/>
                </a:solidFill>
              </a:rPr>
              <a:t>disp</a:t>
            </a:r>
            <a:r>
              <a:rPr lang="en-US" sz="1600" dirty="0">
                <a:solidFill>
                  <a:srgbClr val="0000FF"/>
                </a:solidFill>
              </a:rPr>
              <a:t>('$150’) </a:t>
            </a:r>
          </a:p>
          <a:p>
            <a:r>
              <a:rPr lang="en-US" sz="1600" dirty="0">
                <a:solidFill>
                  <a:srgbClr val="0000FF"/>
                </a:solidFill>
              </a:rPr>
              <a:t>     case 3 </a:t>
            </a:r>
          </a:p>
          <a:p>
            <a:r>
              <a:rPr lang="en-US" sz="1600" dirty="0">
                <a:solidFill>
                  <a:srgbClr val="0000FF"/>
                </a:solidFill>
              </a:rPr>
              <a:t>	</a:t>
            </a:r>
            <a:r>
              <a:rPr lang="en-US" sz="1600" dirty="0" err="1">
                <a:solidFill>
                  <a:srgbClr val="0000FF"/>
                </a:solidFill>
              </a:rPr>
              <a:t>disp</a:t>
            </a:r>
            <a:r>
              <a:rPr lang="en-US" sz="1600" dirty="0">
                <a:solidFill>
                  <a:srgbClr val="0000FF"/>
                </a:solidFill>
              </a:rPr>
              <a:t>('Stay home and study’) </a:t>
            </a:r>
          </a:p>
          <a:p>
            <a:r>
              <a:rPr lang="en-US" sz="1600" dirty="0">
                <a:solidFill>
                  <a:srgbClr val="0000FF"/>
                </a:solidFill>
              </a:rPr>
              <a:t>end</a:t>
            </a:r>
          </a:p>
        </p:txBody>
      </p:sp>
      <p:pic>
        <p:nvPicPr>
          <p:cNvPr id="5" name="Picture 4">
            <a:extLst>
              <a:ext uri="{FF2B5EF4-FFF2-40B4-BE49-F238E27FC236}">
                <a16:creationId xmlns:a16="http://schemas.microsoft.com/office/drawing/2014/main" id="{DC71DE04-5571-4784-8B81-D658E0857E63}"/>
              </a:ext>
            </a:extLst>
          </p:cNvPr>
          <p:cNvPicPr>
            <a:picLocks noChangeAspect="1"/>
          </p:cNvPicPr>
          <p:nvPr/>
        </p:nvPicPr>
        <p:blipFill>
          <a:blip r:embed="rId2"/>
          <a:stretch>
            <a:fillRect/>
          </a:stretch>
        </p:blipFill>
        <p:spPr>
          <a:xfrm>
            <a:off x="6019800" y="3060644"/>
            <a:ext cx="2589560" cy="1924050"/>
          </a:xfrm>
          <a:prstGeom prst="rect">
            <a:avLst/>
          </a:prstGeom>
        </p:spPr>
      </p:pic>
    </p:spTree>
    <p:extLst>
      <p:ext uri="{BB962C8B-B14F-4D97-AF65-F5344CB8AC3E}">
        <p14:creationId xmlns:p14="http://schemas.microsoft.com/office/powerpoint/2010/main" val="6587836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2400" y="1219200"/>
                <a:ext cx="8610600" cy="4566635"/>
              </a:xfrm>
              <a:prstGeom prst="rect">
                <a:avLst/>
              </a:prstGeom>
            </p:spPr>
            <p:txBody>
              <a:bodyPr wrap="square">
                <a:spAutoFit/>
              </a:bodyPr>
              <a:lstStyle/>
              <a:p>
                <a:pPr marR="0" lvl="0">
                  <a:spcBef>
                    <a:spcPts val="0"/>
                  </a:spcBef>
                  <a:spcAft>
                    <a:spcPts val="600"/>
                  </a:spcAft>
                  <a:buSzPts val="1000"/>
                  <a:tabLst>
                    <a:tab pos="228600" algn="l"/>
                  </a:tabLst>
                </a:pPr>
                <a:r>
                  <a:rPr lang="en-US" sz="2000"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Create a function that accepts a single value of x and checks to see if it is between -1 and +1. If x is outside the range, send an error message to the screen. If it is inside the allowable range, return the value of </a:t>
                </a:r>
                <a:r>
                  <a:rPr lang="en-US" sz="2000" dirty="0" err="1">
                    <a:solidFill>
                      <a:srgbClr val="C00000"/>
                    </a:solidFill>
                    <a:effectLst/>
                    <a:latin typeface="Times New Roman" panose="02020603050405020304" pitchFamily="18" charset="0"/>
                    <a:ea typeface="Calibri" panose="020F0502020204030204" pitchFamily="34" charset="0"/>
                    <a:cs typeface="Arial" panose="020B0604020202020204" pitchFamily="34" charset="0"/>
                  </a:rPr>
                  <a:t>asin</a:t>
                </a:r>
                <a:r>
                  <a:rPr lang="en-US" sz="2000"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a:t>
                </a:r>
                <a:endParaRPr lang="en-US" sz="2000"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marR="0" lvl="0">
                  <a:spcBef>
                    <a:spcPts val="0"/>
                  </a:spcBef>
                  <a:spcAft>
                    <a:spcPts val="600"/>
                  </a:spcAft>
                  <a:buSzPts val="1000"/>
                  <a:tabLst>
                    <a:tab pos="228600" algn="l"/>
                  </a:tabLs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R="0" lvl="0">
                  <a:spcBef>
                    <a:spcPts val="0"/>
                  </a:spcBef>
                  <a:spcAft>
                    <a:spcPts val="0"/>
                  </a:spcAft>
                  <a:buSzPts val="1000"/>
                  <a:tabLst>
                    <a:tab pos="228600" algn="l"/>
                  </a:tabLst>
                </a:pPr>
                <a:r>
                  <a:rPr lang="en-US" sz="2000"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Create a function called g that satisfies the following criteria:</a:t>
                </a:r>
                <a:br>
                  <a:rPr lang="en-US" sz="2000"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br>
                <a:r>
                  <a:rPr lang="en-US" sz="2000"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For x &lt; -π, 			g(x)=  -1</a:t>
                </a:r>
                <a:br>
                  <a:rPr lang="en-US" sz="2000"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br>
                <a:r>
                  <a:rPr lang="en-US" sz="2000"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For x ≥ -π  and x ≤ π , 		g(x)= cos(x)</a:t>
                </a:r>
                <a:br>
                  <a:rPr lang="en-US" sz="2000"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br>
                <a:r>
                  <a:rPr lang="en-US" sz="2000"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For x &gt; π, 			g(x)= -1</a:t>
                </a:r>
                <a:br>
                  <a:rPr lang="en-US" sz="2000"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br>
                <a:r>
                  <a:rPr lang="en-US" sz="2000"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Plot your results for values of x from -2π to +2π</a:t>
                </a:r>
                <a:endParaRPr lang="en-US" sz="2000" dirty="0">
                  <a:solidFill>
                    <a:srgbClr val="0000FF"/>
                  </a:solidFill>
                  <a:latin typeface="Times New Roman" panose="02020603050405020304" pitchFamily="18" charset="0"/>
                  <a:ea typeface="Calibri" panose="020F0502020204030204" pitchFamily="34" charset="0"/>
                  <a:cs typeface="Arial" panose="020B0604020202020204" pitchFamily="34" charset="0"/>
                </a:endParaRPr>
              </a:p>
              <a:p>
                <a:pPr marR="0" lvl="0">
                  <a:spcBef>
                    <a:spcPts val="0"/>
                  </a:spcBef>
                  <a:spcAft>
                    <a:spcPts val="0"/>
                  </a:spcAft>
                  <a:buSzPts val="1000"/>
                  <a:tabLst>
                    <a:tab pos="228600" algn="l"/>
                  </a:tabLs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R="0" lvl="0">
                  <a:spcBef>
                    <a:spcPts val="0"/>
                  </a:spcBef>
                  <a:spcAft>
                    <a:spcPts val="0"/>
                  </a:spcAft>
                  <a:buSzPts val="1000"/>
                  <a:tabLst>
                    <a:tab pos="228600" algn="l"/>
                  </a:tabLst>
                </a:pPr>
                <a:r>
                  <a:rPr lang="en-US"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Make a function to calculate the height of a rocket with the equation</a:t>
                </a:r>
                <a:r>
                  <a:rPr lang="en-US" sz="2000" dirty="0">
                    <a:solidFill>
                      <a:srgbClr val="000000"/>
                    </a:solidFill>
                    <a:effectLst/>
                    <a:latin typeface="NewBaskervilleStd-Roman"/>
                    <a:ea typeface="Calibri" panose="020F0502020204030204" pitchFamily="34" charset="0"/>
                    <a:cs typeface="Arial" panose="020B0604020202020204" pitchFamily="34" charset="0"/>
                  </a:rPr>
                  <a:t>:</a:t>
                </a:r>
                <a:r>
                  <a:rPr lang="en-US" sz="20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p>
              <a:p>
                <a:pPr marR="0" lvl="0">
                  <a:spcBef>
                    <a:spcPts val="0"/>
                  </a:spcBef>
                  <a:spcAft>
                    <a:spcPts val="0"/>
                  </a:spcAft>
                  <a:buSzPts val="1000"/>
                  <a:tabLst>
                    <a:tab pos="228600" algn="l"/>
                  </a:tabLst>
                </a:pPr>
                <a14:m>
                  <m:oMathPara xmlns:m="http://schemas.openxmlformats.org/officeDocument/2006/math">
                    <m:oMathParaPr>
                      <m:jc m:val="centerGroup"/>
                    </m:oMathParaPr>
                    <m:oMath xmlns:m="http://schemas.openxmlformats.org/officeDocument/2006/math">
                      <m: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𝐡</m:t>
                      </m:r>
                      <m:r>
                        <a:rPr lang="en-US" sz="2000" b="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2000" b="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𝟏𝟑</m:t>
                      </m:r>
                      <m:sSup>
                        <m:sSupPr>
                          <m:ctrlP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𝐭</m:t>
                          </m:r>
                        </m:e>
                        <m:sup>
                          <m: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2000" b="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𝟎𝟎𝟏𝟑</m:t>
                      </m:r>
                      <m:sSup>
                        <m:sSupPr>
                          <m:ctrlP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𝐭</m:t>
                          </m:r>
                        </m:e>
                        <m:sup>
                          <m: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sup>
                      </m:sSup>
                      <m:r>
                        <a:rPr lang="en-US" sz="2000" b="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2000" b="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𝟎𝟎𝟎𝟎𝟑𝟒</m:t>
                      </m:r>
                      <m:sSup>
                        <m:sSupPr>
                          <m:ctrlP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𝐭</m:t>
                          </m:r>
                        </m:e>
                        <m:sup>
                          <m: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r>
                            <a:rPr lang="en-US" sz="2000" b="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𝟕𝟓</m:t>
                          </m:r>
                        </m:sup>
                      </m:sSup>
                    </m:oMath>
                  </m:oMathPara>
                </a14:m>
                <a:r>
                  <a:rPr lang="en-US" sz="20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r>
                <a:br>
                  <a:rPr lang="en-US" sz="20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br>
                <a:r>
                  <a:rPr lang="en-US"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 Use the find function to determine when the rocket hits the ground.</a:t>
                </a:r>
                <a:endPar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rPr>
                  <a:t>(b) Determine the maximum height of the rocket and the time</a:t>
                </a:r>
                <a:endParaRPr lang="en-US" sz="2000" dirty="0">
                  <a:solidFill>
                    <a:srgbClr val="00000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152400" y="1219200"/>
                <a:ext cx="8610600" cy="4566635"/>
              </a:xfrm>
              <a:prstGeom prst="rect">
                <a:avLst/>
              </a:prstGeom>
              <a:blipFill>
                <a:blip r:embed="rId3"/>
                <a:stretch>
                  <a:fillRect l="-708" t="-668" r="-71" b="-1469"/>
                </a:stretch>
              </a:blipFill>
            </p:spPr>
            <p:txBody>
              <a:bodyPr/>
              <a:lstStyle/>
              <a:p>
                <a:r>
                  <a:rPr lang="en-US">
                    <a:noFill/>
                  </a:rPr>
                  <a:t> </a:t>
                </a:r>
              </a:p>
            </p:txBody>
          </p:sp>
        </mc:Fallback>
      </mc:AlternateContent>
    </p:spTree>
    <p:extLst>
      <p:ext uri="{BB962C8B-B14F-4D97-AF65-F5344CB8AC3E}">
        <p14:creationId xmlns:p14="http://schemas.microsoft.com/office/powerpoint/2010/main" val="1182306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690" y="762000"/>
            <a:ext cx="8706363" cy="5743111"/>
          </a:xfrm>
          <a:prstGeom prst="rect">
            <a:avLst/>
          </a:prstGeom>
        </p:spPr>
        <p:txBody>
          <a:bodyPr wrap="square">
            <a:spAutoFit/>
          </a:bodyPr>
          <a:lstStyle/>
          <a:p>
            <a:pPr algn="just">
              <a:lnSpc>
                <a:spcPct val="120000"/>
              </a:lnSpc>
            </a:pPr>
            <a:r>
              <a:rPr lang="en-US" dirty="0">
                <a:latin typeface="NewBaskervilleStd-Roman"/>
              </a:rPr>
              <a:t>The selection and repetition structures depend on relational and logical operators. MATLAB has six relational operators for comparing two matrices of equal size. Comparisons are either true (1) or false (0). In fact, any number that is not 0 is taken as true. If we define two scalars</a:t>
            </a:r>
          </a:p>
          <a:p>
            <a:pPr algn="just">
              <a:lnSpc>
                <a:spcPct val="120000"/>
              </a:lnSpc>
            </a:pPr>
            <a:r>
              <a:rPr lang="en-US" dirty="0">
                <a:solidFill>
                  <a:srgbClr val="0000FF"/>
                </a:solidFill>
                <a:latin typeface="NewBaskervilleStd-Roman"/>
              </a:rPr>
              <a:t>	</a:t>
            </a:r>
            <a:r>
              <a:rPr lang="en-US" b="1" dirty="0">
                <a:solidFill>
                  <a:srgbClr val="0000FF"/>
                </a:solidFill>
                <a:latin typeface="NewBaskervilleStd-Roman"/>
              </a:rPr>
              <a:t>x = 5; y = 1</a:t>
            </a:r>
            <a:r>
              <a:rPr lang="en-US" dirty="0">
                <a:solidFill>
                  <a:srgbClr val="0000FF"/>
                </a:solidFill>
                <a:latin typeface="NewBaskervilleStd-Roman"/>
              </a:rPr>
              <a:t>;</a:t>
            </a:r>
          </a:p>
          <a:p>
            <a:pPr algn="just">
              <a:lnSpc>
                <a:spcPct val="120000"/>
              </a:lnSpc>
            </a:pPr>
            <a:r>
              <a:rPr lang="en-US" dirty="0">
                <a:latin typeface="NewBaskervilleStd-Roman"/>
              </a:rPr>
              <a:t>and use a relational operator such as &lt;, then</a:t>
            </a:r>
          </a:p>
          <a:p>
            <a:pPr algn="just">
              <a:lnSpc>
                <a:spcPct val="120000"/>
              </a:lnSpc>
            </a:pPr>
            <a:r>
              <a:rPr lang="en-US" dirty="0">
                <a:solidFill>
                  <a:srgbClr val="0000FF"/>
                </a:solidFill>
                <a:latin typeface="NewBaskervilleStd-Roman"/>
              </a:rPr>
              <a:t>	</a:t>
            </a:r>
            <a:r>
              <a:rPr lang="en-US" b="1" dirty="0">
                <a:solidFill>
                  <a:srgbClr val="0000FF"/>
                </a:solidFill>
                <a:latin typeface="NewBaskervilleStd-Roman"/>
              </a:rPr>
              <a:t>x&lt;y</a:t>
            </a:r>
          </a:p>
          <a:p>
            <a:pPr algn="just">
              <a:lnSpc>
                <a:spcPct val="120000"/>
              </a:lnSpc>
            </a:pPr>
            <a:r>
              <a:rPr lang="en-US" dirty="0">
                <a:latin typeface="NewBaskervilleStd-Roman"/>
              </a:rPr>
              <a:t>is either true or false. In this case,  </a:t>
            </a:r>
          </a:p>
          <a:p>
            <a:pPr algn="just">
              <a:lnSpc>
                <a:spcPct val="120000"/>
              </a:lnSpc>
            </a:pPr>
            <a:r>
              <a:rPr lang="en-US" dirty="0">
                <a:latin typeface="NewBaskervilleStd-Roman"/>
              </a:rPr>
              <a:t> 	</a:t>
            </a:r>
            <a:r>
              <a:rPr lang="en-US" b="1" dirty="0" err="1">
                <a:solidFill>
                  <a:srgbClr val="0000FF"/>
                </a:solidFill>
                <a:latin typeface="NewBaskervilleStd-Roman"/>
              </a:rPr>
              <a:t>ans</a:t>
            </a:r>
            <a:r>
              <a:rPr lang="en-US" b="1" dirty="0">
                <a:solidFill>
                  <a:srgbClr val="0000FF"/>
                </a:solidFill>
                <a:latin typeface="NewBaskervilleStd-Roman"/>
              </a:rPr>
              <a:t> =</a:t>
            </a:r>
          </a:p>
          <a:p>
            <a:pPr algn="just">
              <a:lnSpc>
                <a:spcPct val="120000"/>
              </a:lnSpc>
            </a:pPr>
            <a:r>
              <a:rPr lang="en-US" b="1" dirty="0">
                <a:solidFill>
                  <a:srgbClr val="0000FF"/>
                </a:solidFill>
                <a:latin typeface="NewBaskervilleStd-Roman"/>
              </a:rPr>
              <a:t>		0</a:t>
            </a:r>
          </a:p>
          <a:p>
            <a:pPr algn="just">
              <a:lnSpc>
                <a:spcPct val="120000"/>
              </a:lnSpc>
            </a:pPr>
            <a:r>
              <a:rPr lang="en-US" dirty="0">
                <a:latin typeface="NewBaskervilleStd-Roman"/>
              </a:rPr>
              <a:t>indicating that the comparison is false. This answer can be used in selection statements and in repetition structures to make decisions. Similarly, </a:t>
            </a:r>
          </a:p>
          <a:p>
            <a:pPr algn="just">
              <a:lnSpc>
                <a:spcPct val="120000"/>
              </a:lnSpc>
            </a:pPr>
            <a:r>
              <a:rPr lang="en-US" b="1" dirty="0">
                <a:solidFill>
                  <a:srgbClr val="0000FF"/>
                </a:solidFill>
                <a:latin typeface="NewBaskervilleStd-Roman"/>
              </a:rPr>
              <a:t>	x = [ 1, 2, 3, 4, 5]; y = [-2, 0, 2, 4, 6]; </a:t>
            </a:r>
          </a:p>
          <a:p>
            <a:pPr algn="just">
              <a:lnSpc>
                <a:spcPct val="120000"/>
              </a:lnSpc>
            </a:pPr>
            <a:r>
              <a:rPr lang="en-US" b="1" dirty="0">
                <a:solidFill>
                  <a:srgbClr val="0000FF"/>
                </a:solidFill>
                <a:latin typeface="NewBaskervilleStd-Roman"/>
              </a:rPr>
              <a:t>	x&lt;y</a:t>
            </a:r>
          </a:p>
          <a:p>
            <a:pPr algn="just">
              <a:lnSpc>
                <a:spcPct val="120000"/>
              </a:lnSpc>
            </a:pPr>
            <a:r>
              <a:rPr lang="en-US" dirty="0">
                <a:latin typeface="NewBaskervilleStd-Roman"/>
              </a:rPr>
              <a:t>then </a:t>
            </a:r>
          </a:p>
          <a:p>
            <a:pPr algn="just">
              <a:lnSpc>
                <a:spcPct val="120000"/>
              </a:lnSpc>
            </a:pPr>
            <a:r>
              <a:rPr lang="en-US" dirty="0">
                <a:latin typeface="NewBaskervilleStd-Roman"/>
              </a:rPr>
              <a:t>	</a:t>
            </a:r>
            <a:r>
              <a:rPr lang="en-US" b="1" dirty="0" err="1">
                <a:solidFill>
                  <a:srgbClr val="0000FF"/>
                </a:solidFill>
                <a:latin typeface="NewBaskervilleStd-Roman"/>
              </a:rPr>
              <a:t>ans</a:t>
            </a:r>
            <a:r>
              <a:rPr lang="en-US" b="1" dirty="0">
                <a:solidFill>
                  <a:srgbClr val="0000FF"/>
                </a:solidFill>
                <a:latin typeface="NewBaskervilleStd-Roman"/>
              </a:rPr>
              <a:t> =</a:t>
            </a:r>
          </a:p>
          <a:p>
            <a:pPr algn="just">
              <a:lnSpc>
                <a:spcPct val="120000"/>
              </a:lnSpc>
            </a:pPr>
            <a:r>
              <a:rPr lang="en-US" b="1" dirty="0">
                <a:solidFill>
                  <a:srgbClr val="0000FF"/>
                </a:solidFill>
                <a:latin typeface="NewBaskervilleStd-Roman"/>
              </a:rPr>
              <a:t>		0  0  0  0  1  </a:t>
            </a:r>
          </a:p>
        </p:txBody>
      </p:sp>
      <p:sp>
        <p:nvSpPr>
          <p:cNvPr id="3" name="Rectangle 2"/>
          <p:cNvSpPr/>
          <p:nvPr/>
        </p:nvSpPr>
        <p:spPr>
          <a:xfrm>
            <a:off x="152400" y="9525"/>
            <a:ext cx="8153400" cy="523220"/>
          </a:xfrm>
          <a:prstGeom prst="rect">
            <a:avLst/>
          </a:prstGeom>
        </p:spPr>
        <p:txBody>
          <a:bodyPr wrap="square">
            <a:spAutoFit/>
          </a:bodyPr>
          <a:lstStyle/>
          <a:p>
            <a:r>
              <a:rPr lang="en-US" sz="2800" b="1" dirty="0">
                <a:solidFill>
                  <a:srgbClr val="C00000"/>
                </a:solidFill>
                <a:latin typeface="NewBaskervilleStd-Bold"/>
              </a:rPr>
              <a:t>8.1 RELATIONAL AND LOGICAL OPERATORS </a:t>
            </a:r>
            <a:endParaRPr lang="en-US" dirty="0">
              <a:solidFill>
                <a:srgbClr val="C00000"/>
              </a:solidFill>
              <a:latin typeface="NewBaskervilleStd-Roman"/>
            </a:endParaRPr>
          </a:p>
        </p:txBody>
      </p:sp>
      <p:grpSp>
        <p:nvGrpSpPr>
          <p:cNvPr id="8" name="Group 7"/>
          <p:cNvGrpSpPr/>
          <p:nvPr/>
        </p:nvGrpSpPr>
        <p:grpSpPr>
          <a:xfrm>
            <a:off x="5029200" y="1828800"/>
            <a:ext cx="3733800" cy="2049036"/>
            <a:chOff x="5164342" y="1843548"/>
            <a:chExt cx="3733800" cy="2049036"/>
          </a:xfrm>
        </p:grpSpPr>
        <p:pic>
          <p:nvPicPr>
            <p:cNvPr id="6" name="Picture 3" descr="tab08_01.jpg"/>
            <p:cNvPicPr>
              <a:picLocks noChangeAspect="1"/>
            </p:cNvPicPr>
            <p:nvPr/>
          </p:nvPicPr>
          <p:blipFill rotWithShape="1">
            <a:blip r:embed="rId2">
              <a:extLst>
                <a:ext uri="{28A0092B-C50C-407E-A947-70E740481C1C}">
                  <a14:useLocalDpi xmlns:a14="http://schemas.microsoft.com/office/drawing/2010/main" val="0"/>
                </a:ext>
              </a:extLst>
            </a:blip>
            <a:srcRect l="7292" t="11041" r="7292" b="3785"/>
            <a:stretch/>
          </p:blipFill>
          <p:spPr bwMode="auto">
            <a:xfrm>
              <a:off x="5164342" y="1843548"/>
              <a:ext cx="3733800" cy="2049036"/>
            </a:xfrm>
            <a:prstGeom prst="rect">
              <a:avLst/>
            </a:prstGeom>
            <a:noFill/>
            <a:ln w="28575">
              <a:noFill/>
            </a:ln>
          </p:spPr>
        </p:pic>
        <p:sp>
          <p:nvSpPr>
            <p:cNvPr id="7" name="Rectangle 6"/>
            <p:cNvSpPr/>
            <p:nvPr/>
          </p:nvSpPr>
          <p:spPr>
            <a:xfrm>
              <a:off x="5164342" y="1843548"/>
              <a:ext cx="3733800" cy="2049036"/>
            </a:xfrm>
            <a:prstGeom prst="rect">
              <a:avLst/>
            </a:prstGeom>
            <a:solidFill>
              <a:schemeClr val="accent1">
                <a:alpha val="10000"/>
              </a:schemeClr>
            </a:solidFill>
            <a:ln>
              <a:solidFill>
                <a:srgbClr val="FF0C3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Tree>
    <p:extLst>
      <p:ext uri="{BB962C8B-B14F-4D97-AF65-F5344CB8AC3E}">
        <p14:creationId xmlns:p14="http://schemas.microsoft.com/office/powerpoint/2010/main" val="3059678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381000"/>
            <a:ext cx="8858646" cy="6740307"/>
          </a:xfrm>
          <a:prstGeom prst="rect">
            <a:avLst/>
          </a:prstGeom>
        </p:spPr>
        <p:txBody>
          <a:bodyPr wrap="square">
            <a:spAutoFit/>
          </a:bodyPr>
          <a:lstStyle/>
          <a:p>
            <a:r>
              <a:rPr lang="en-US" dirty="0">
                <a:latin typeface="NewBaskervilleStd-Roman"/>
              </a:rPr>
              <a:t>It is possible to combine comparisons with </a:t>
            </a:r>
            <a:r>
              <a:rPr lang="en-US" b="1" i="1" u="sng" dirty="0">
                <a:latin typeface="NewBaskervilleStd-Roman"/>
              </a:rPr>
              <a:t>logical operators</a:t>
            </a:r>
            <a:r>
              <a:rPr lang="en-US" dirty="0">
                <a:latin typeface="NewBaskervilleStd-Roman"/>
              </a:rPr>
              <a:t> </a:t>
            </a:r>
            <a:r>
              <a:rPr lang="en-US" b="1" dirty="0">
                <a:solidFill>
                  <a:srgbClr val="C00000"/>
                </a:solidFill>
                <a:latin typeface="NewBaskervilleStd-Roman"/>
              </a:rPr>
              <a:t>and,  not, and  or</a:t>
            </a:r>
            <a:r>
              <a:rPr lang="en-US" dirty="0">
                <a:latin typeface="NewBaskervilleStd-Roman"/>
              </a:rPr>
              <a:t>. Thus,</a:t>
            </a:r>
          </a:p>
          <a:p>
            <a:r>
              <a:rPr lang="en-US" b="1" dirty="0">
                <a:solidFill>
                  <a:srgbClr val="0000FF"/>
                </a:solidFill>
                <a:latin typeface="NewBaskervilleStd-Roman"/>
              </a:rPr>
              <a:t>	x = [ 1, 2, 3, 4, 5]; </a:t>
            </a:r>
          </a:p>
          <a:p>
            <a:r>
              <a:rPr lang="en-US" b="1" dirty="0">
                <a:solidFill>
                  <a:srgbClr val="0000FF"/>
                </a:solidFill>
                <a:latin typeface="NewBaskervilleStd-Roman"/>
              </a:rPr>
              <a:t>	y = [-2, 0, 2, 4, 6]; </a:t>
            </a:r>
          </a:p>
          <a:p>
            <a:r>
              <a:rPr lang="en-US" b="1" dirty="0">
                <a:solidFill>
                  <a:srgbClr val="0000FF"/>
                </a:solidFill>
                <a:latin typeface="NewBaskervilleStd-Roman"/>
              </a:rPr>
              <a:t>	z = [ 8, 8, 8, 8, 8]; </a:t>
            </a:r>
          </a:p>
          <a:p>
            <a:r>
              <a:rPr lang="en-US" b="1" dirty="0">
                <a:solidFill>
                  <a:srgbClr val="0000FF"/>
                </a:solidFill>
                <a:latin typeface="NewBaskervilleStd-Roman"/>
              </a:rPr>
              <a:t>	z&gt;x &amp; z&gt;y</a:t>
            </a:r>
          </a:p>
          <a:p>
            <a:r>
              <a:rPr lang="en-US" dirty="0">
                <a:latin typeface="NewBaskervilleStd-Roman"/>
              </a:rPr>
              <a:t>returns </a:t>
            </a:r>
          </a:p>
          <a:p>
            <a:r>
              <a:rPr lang="en-US" b="1" dirty="0">
                <a:solidFill>
                  <a:srgbClr val="0000FF"/>
                </a:solidFill>
                <a:latin typeface="NewBaskervilleStd-Roman"/>
              </a:rPr>
              <a:t>	</a:t>
            </a:r>
            <a:r>
              <a:rPr lang="en-US" b="1" dirty="0" err="1">
                <a:solidFill>
                  <a:srgbClr val="0000FF"/>
                </a:solidFill>
                <a:latin typeface="NewBaskervilleStd-Roman"/>
              </a:rPr>
              <a:t>ans</a:t>
            </a:r>
            <a:r>
              <a:rPr lang="en-US" b="1" dirty="0">
                <a:solidFill>
                  <a:srgbClr val="0000FF"/>
                </a:solidFill>
                <a:latin typeface="NewBaskervilleStd-Roman"/>
              </a:rPr>
              <a:t> =</a:t>
            </a:r>
          </a:p>
          <a:p>
            <a:r>
              <a:rPr lang="en-US" b="1" dirty="0">
                <a:solidFill>
                  <a:srgbClr val="0000FF"/>
                </a:solidFill>
                <a:latin typeface="NewBaskervilleStd-Roman"/>
              </a:rPr>
              <a:t>		1  1  1 1  1</a:t>
            </a:r>
          </a:p>
          <a:p>
            <a:r>
              <a:rPr lang="en-US" dirty="0">
                <a:latin typeface="NewBaskervilleStd-Roman"/>
              </a:rPr>
              <a:t>because z is greater than both x and y for every element. </a:t>
            </a:r>
          </a:p>
          <a:p>
            <a:endParaRPr lang="en-US" dirty="0">
              <a:latin typeface="NewBaskervilleStd-Roman"/>
            </a:endParaRPr>
          </a:p>
          <a:p>
            <a:endParaRPr lang="en-US" dirty="0">
              <a:latin typeface="NewBaskervilleStd-Roman"/>
            </a:endParaRPr>
          </a:p>
          <a:p>
            <a:r>
              <a:rPr lang="en-US" dirty="0">
                <a:latin typeface="NewBaskervilleStd-Roman"/>
              </a:rPr>
              <a:t>The statement </a:t>
            </a:r>
          </a:p>
          <a:p>
            <a:r>
              <a:rPr lang="en-US" dirty="0">
                <a:latin typeface="NewBaskervilleStd-Roman"/>
              </a:rPr>
              <a:t> 	</a:t>
            </a:r>
            <a:r>
              <a:rPr lang="en-US" b="1" dirty="0">
                <a:solidFill>
                  <a:srgbClr val="0000FF"/>
                </a:solidFill>
                <a:latin typeface="NewBaskervilleStd-Roman"/>
              </a:rPr>
              <a:t>x&gt;y | x&gt;z</a:t>
            </a:r>
          </a:p>
          <a:p>
            <a:r>
              <a:rPr lang="en-US" dirty="0">
                <a:latin typeface="NewBaskervilleStd-Roman"/>
              </a:rPr>
              <a:t>is read as “ </a:t>
            </a:r>
            <a:r>
              <a:rPr lang="en-US" u="sng" dirty="0">
                <a:solidFill>
                  <a:srgbClr val="C00000"/>
                </a:solidFill>
                <a:latin typeface="NewBaskervilleStd-Roman"/>
              </a:rPr>
              <a:t>x  is greater than y or x is greater than z </a:t>
            </a:r>
            <a:r>
              <a:rPr lang="en-US" dirty="0">
                <a:latin typeface="NewBaskervilleStd-Roman"/>
              </a:rPr>
              <a:t>” and returns </a:t>
            </a:r>
          </a:p>
          <a:p>
            <a:r>
              <a:rPr lang="en-US" b="1" dirty="0">
                <a:solidFill>
                  <a:srgbClr val="0000FF"/>
                </a:solidFill>
                <a:latin typeface="NewBaskervilleStd-Roman"/>
              </a:rPr>
              <a:t>	</a:t>
            </a:r>
            <a:r>
              <a:rPr lang="en-US" b="1" dirty="0" err="1">
                <a:solidFill>
                  <a:srgbClr val="0000FF"/>
                </a:solidFill>
                <a:latin typeface="NewBaskervilleStd-Roman"/>
              </a:rPr>
              <a:t>ans</a:t>
            </a:r>
            <a:r>
              <a:rPr lang="en-US" b="1" dirty="0">
                <a:solidFill>
                  <a:srgbClr val="0000FF"/>
                </a:solidFill>
                <a:latin typeface="NewBaskervilleStd-Roman"/>
              </a:rPr>
              <a:t> =</a:t>
            </a:r>
          </a:p>
          <a:p>
            <a:r>
              <a:rPr lang="en-US" b="1" dirty="0">
                <a:solidFill>
                  <a:srgbClr val="0000FF"/>
                </a:solidFill>
                <a:latin typeface="NewBaskervilleStd-Roman"/>
              </a:rPr>
              <a:t>		1  1  1  0  0</a:t>
            </a:r>
          </a:p>
          <a:p>
            <a:r>
              <a:rPr lang="en-US" dirty="0">
                <a:latin typeface="NewBaskervilleStd-Roman"/>
              </a:rPr>
              <a:t>This means that the condition is true for the first three elements and false for the last two.</a:t>
            </a:r>
          </a:p>
          <a:p>
            <a:endParaRPr lang="en-US" dirty="0">
              <a:latin typeface="NewBaskervilleStd-Roman"/>
            </a:endParaRPr>
          </a:p>
          <a:p>
            <a:r>
              <a:rPr lang="en-US" dirty="0">
                <a:latin typeface="NewBaskervilleStd-Roman"/>
              </a:rPr>
              <a:t>These relational and logical operators are used in both selection structures and loops to determine what commands should be executed. </a:t>
            </a:r>
          </a:p>
          <a:p>
            <a:r>
              <a:rPr lang="en-US" b="1" dirty="0">
                <a:solidFill>
                  <a:srgbClr val="0000FF"/>
                </a:solidFill>
                <a:latin typeface="NewBaskervilleStd-Roman"/>
              </a:rPr>
              <a:t>                5&lt;3 &amp;&amp; 10&gt;2         12&gt;3 || 2&gt;5</a:t>
            </a:r>
          </a:p>
          <a:p>
            <a:endParaRPr lang="en-US" dirty="0"/>
          </a:p>
        </p:txBody>
      </p:sp>
      <p:grpSp>
        <p:nvGrpSpPr>
          <p:cNvPr id="7" name="Group 6"/>
          <p:cNvGrpSpPr/>
          <p:nvPr/>
        </p:nvGrpSpPr>
        <p:grpSpPr>
          <a:xfrm>
            <a:off x="5105400" y="914400"/>
            <a:ext cx="3581400" cy="1792996"/>
            <a:chOff x="6165910" y="1676399"/>
            <a:chExt cx="3581400" cy="1792996"/>
          </a:xfrm>
        </p:grpSpPr>
        <p:pic>
          <p:nvPicPr>
            <p:cNvPr id="5" name="Picture 3" descr="tab08_02.jpg"/>
            <p:cNvPicPr>
              <a:picLocks noChangeAspect="1"/>
            </p:cNvPicPr>
            <p:nvPr/>
          </p:nvPicPr>
          <p:blipFill rotWithShape="1">
            <a:blip r:embed="rId2">
              <a:extLst>
                <a:ext uri="{28A0092B-C50C-407E-A947-70E740481C1C}">
                  <a14:useLocalDpi xmlns:a14="http://schemas.microsoft.com/office/drawing/2010/main" val="0"/>
                </a:ext>
              </a:extLst>
            </a:blip>
            <a:srcRect l="7292" t="11075" r="6250" b="4041"/>
            <a:stretch/>
          </p:blipFill>
          <p:spPr bwMode="auto">
            <a:xfrm>
              <a:off x="6202501" y="1676400"/>
              <a:ext cx="3543300" cy="1792995"/>
            </a:xfrm>
            <a:prstGeom prst="rect">
              <a:avLst/>
            </a:prstGeom>
            <a:solidFill>
              <a:schemeClr val="accent3">
                <a:lumMod val="20000"/>
                <a:lumOff val="80000"/>
              </a:schemeClr>
            </a:solidFill>
            <a:ln w="9525">
              <a:noFill/>
              <a:miter lim="800000"/>
              <a:headEnd/>
              <a:tailEnd/>
            </a:ln>
          </p:spPr>
        </p:pic>
        <p:sp>
          <p:nvSpPr>
            <p:cNvPr id="6" name="Rectangle 5"/>
            <p:cNvSpPr/>
            <p:nvPr/>
          </p:nvSpPr>
          <p:spPr>
            <a:xfrm>
              <a:off x="6165910" y="1676399"/>
              <a:ext cx="3581400" cy="1792996"/>
            </a:xfrm>
            <a:prstGeom prst="rect">
              <a:avLst/>
            </a:prstGeom>
            <a:solidFill>
              <a:schemeClr val="accent1">
                <a:alpha val="10000"/>
              </a:schemeClr>
            </a:solidFill>
            <a:ln>
              <a:solidFill>
                <a:srgbClr val="FF0C3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Tree>
    <p:extLst>
      <p:ext uri="{BB962C8B-B14F-4D97-AF65-F5344CB8AC3E}">
        <p14:creationId xmlns:p14="http://schemas.microsoft.com/office/powerpoint/2010/main" val="3172757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14922949"/>
              </p:ext>
            </p:extLst>
          </p:nvPr>
        </p:nvGraphicFramePr>
        <p:xfrm>
          <a:off x="304800" y="2236151"/>
          <a:ext cx="4114800" cy="1524000"/>
        </p:xfrm>
        <a:graphic>
          <a:graphicData uri="http://schemas.openxmlformats.org/drawingml/2006/table">
            <a:tbl>
              <a:tblPr>
                <a:tableStyleId>{5C22544A-7EE6-4342-B048-85BDC9FD1C3A}</a:tableStyleId>
              </a:tblPr>
              <a:tblGrid>
                <a:gridCol w="8001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0">
                <a:tc>
                  <a:txBody>
                    <a:bodyPr/>
                    <a:lstStyle/>
                    <a:p>
                      <a:pPr marL="0" marR="0" algn="ctr">
                        <a:spcBef>
                          <a:spcPts val="0"/>
                        </a:spcBef>
                        <a:spcAft>
                          <a:spcPts val="0"/>
                        </a:spcAft>
                      </a:pPr>
                      <a:r>
                        <a:rPr lang="en-US" sz="2000" b="1" dirty="0">
                          <a:solidFill>
                            <a:srgbClr val="C00000"/>
                          </a:solidFill>
                          <a:effectLst/>
                        </a:rPr>
                        <a:t>A</a:t>
                      </a:r>
                      <a:endParaRPr lang="en-US" sz="2000" b="1"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solidFill>
                            <a:srgbClr val="C00000"/>
                          </a:solidFill>
                          <a:effectLst/>
                        </a:rPr>
                        <a:t>B</a:t>
                      </a:r>
                      <a:endParaRPr lang="en-US" sz="2000" b="1"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solidFill>
                            <a:srgbClr val="C00000"/>
                          </a:solidFill>
                          <a:effectLst/>
                        </a:rPr>
                        <a:t>A&amp;B</a:t>
                      </a:r>
                      <a:endParaRPr lang="en-US" sz="2000" b="1"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solidFill>
                            <a:srgbClr val="C00000"/>
                          </a:solidFill>
                          <a:effectLst/>
                        </a:rPr>
                        <a:t>A|B</a:t>
                      </a:r>
                      <a:endParaRPr lang="en-US" sz="2000" b="1"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lgn="ctr">
                        <a:spcBef>
                          <a:spcPts val="0"/>
                        </a:spcBef>
                        <a:spcAft>
                          <a:spcPts val="0"/>
                        </a:spcAft>
                      </a:pPr>
                      <a:r>
                        <a:rPr lang="en-US" sz="2000" dirty="0">
                          <a:effectLst/>
                        </a:rPr>
                        <a:t>0</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0</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0" marR="0" algn="ctr">
                        <a:spcBef>
                          <a:spcPts val="0"/>
                        </a:spcBef>
                        <a:spcAft>
                          <a:spcPts val="0"/>
                        </a:spcAft>
                      </a:pPr>
                      <a:r>
                        <a:rPr lang="en-U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1</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0</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marL="0" marR="0" algn="ctr">
                        <a:spcBef>
                          <a:spcPts val="0"/>
                        </a:spcBef>
                        <a:spcAft>
                          <a:spcPts val="0"/>
                        </a:spcAft>
                      </a:pPr>
                      <a:r>
                        <a:rPr lang="en-US" sz="20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0</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1</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marL="0" marR="0" algn="ctr">
                        <a:spcBef>
                          <a:spcPts val="0"/>
                        </a:spcBef>
                        <a:spcAft>
                          <a:spcPts val="0"/>
                        </a:spcAft>
                      </a:pPr>
                      <a:r>
                        <a:rPr lang="en-US" sz="20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1</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1</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843858779"/>
              </p:ext>
            </p:extLst>
          </p:nvPr>
        </p:nvGraphicFramePr>
        <p:xfrm>
          <a:off x="4724400" y="2236151"/>
          <a:ext cx="1657350" cy="914400"/>
        </p:xfrm>
        <a:graphic>
          <a:graphicData uri="http://schemas.openxmlformats.org/drawingml/2006/table">
            <a:tbl>
              <a:tblPr>
                <a:tableStyleId>{5C22544A-7EE6-4342-B048-85BDC9FD1C3A}</a:tableStyleId>
              </a:tblPr>
              <a:tblGrid>
                <a:gridCol w="840105">
                  <a:extLst>
                    <a:ext uri="{9D8B030D-6E8A-4147-A177-3AD203B41FA5}">
                      <a16:colId xmlns:a16="http://schemas.microsoft.com/office/drawing/2014/main" val="20000"/>
                    </a:ext>
                  </a:extLst>
                </a:gridCol>
                <a:gridCol w="817245">
                  <a:extLst>
                    <a:ext uri="{9D8B030D-6E8A-4147-A177-3AD203B41FA5}">
                      <a16:colId xmlns:a16="http://schemas.microsoft.com/office/drawing/2014/main" val="20001"/>
                    </a:ext>
                  </a:extLst>
                </a:gridCol>
              </a:tblGrid>
              <a:tr h="0">
                <a:tc>
                  <a:txBody>
                    <a:bodyPr/>
                    <a:lstStyle/>
                    <a:p>
                      <a:pPr marL="0" marR="0" algn="ctr">
                        <a:spcBef>
                          <a:spcPts val="600"/>
                        </a:spcBef>
                        <a:spcAft>
                          <a:spcPts val="600"/>
                        </a:spcAft>
                      </a:pPr>
                      <a:r>
                        <a:rPr lang="en-US" sz="2000" b="1" dirty="0">
                          <a:solidFill>
                            <a:srgbClr val="C00000"/>
                          </a:solidFill>
                          <a:effectLst/>
                        </a:rPr>
                        <a:t>A</a:t>
                      </a:r>
                      <a:endParaRPr lang="en-US" sz="2000" b="1"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600"/>
                        </a:spcBef>
                        <a:spcAft>
                          <a:spcPts val="600"/>
                        </a:spcAft>
                      </a:pPr>
                      <a:r>
                        <a:rPr lang="en-US" sz="2000" b="1" dirty="0">
                          <a:solidFill>
                            <a:srgbClr val="C00000"/>
                          </a:solidFill>
                          <a:effectLst/>
                        </a:rPr>
                        <a:t>~A</a:t>
                      </a:r>
                      <a:endParaRPr lang="en-US" sz="2000" b="1"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lgn="ctr">
                        <a:spcBef>
                          <a:spcPts val="600"/>
                        </a:spcBef>
                        <a:spcAft>
                          <a:spcPts val="600"/>
                        </a:spcAft>
                      </a:pPr>
                      <a:r>
                        <a:rPr lang="en-US" sz="20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600"/>
                        </a:spcBef>
                        <a:spcAft>
                          <a:spcPts val="600"/>
                        </a:spcAft>
                      </a:pPr>
                      <a:r>
                        <a:rPr lang="en-US" sz="2000" dirty="0">
                          <a:effectLst/>
                        </a:rPr>
                        <a:t>0</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0" marR="0" algn="ctr">
                        <a:spcBef>
                          <a:spcPts val="600"/>
                        </a:spcBef>
                        <a:spcAft>
                          <a:spcPts val="600"/>
                        </a:spcAft>
                      </a:pPr>
                      <a:r>
                        <a:rPr lang="en-U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600"/>
                        </a:spcBef>
                        <a:spcAft>
                          <a:spcPts val="600"/>
                        </a:spcAft>
                      </a:pPr>
                      <a:r>
                        <a:rPr lang="en-US" sz="2000" dirty="0">
                          <a:effectLst/>
                        </a:rPr>
                        <a:t>1</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025173762"/>
              </p:ext>
            </p:extLst>
          </p:nvPr>
        </p:nvGraphicFramePr>
        <p:xfrm>
          <a:off x="304800" y="3988751"/>
          <a:ext cx="7467600" cy="1295400"/>
        </p:xfrm>
        <a:graphic>
          <a:graphicData uri="http://schemas.openxmlformats.org/drawingml/2006/table">
            <a:tbl>
              <a:tblPr>
                <a:tableStyleId>{5C22544A-7EE6-4342-B048-85BDC9FD1C3A}</a:tableStyleId>
              </a:tblPr>
              <a:tblGrid>
                <a:gridCol w="3484880">
                  <a:extLst>
                    <a:ext uri="{9D8B030D-6E8A-4147-A177-3AD203B41FA5}">
                      <a16:colId xmlns:a16="http://schemas.microsoft.com/office/drawing/2014/main" val="20000"/>
                    </a:ext>
                  </a:extLst>
                </a:gridCol>
                <a:gridCol w="3982720">
                  <a:extLst>
                    <a:ext uri="{9D8B030D-6E8A-4147-A177-3AD203B41FA5}">
                      <a16:colId xmlns:a16="http://schemas.microsoft.com/office/drawing/2014/main" val="20001"/>
                    </a:ext>
                  </a:extLst>
                </a:gridCol>
              </a:tblGrid>
              <a:tr h="482600">
                <a:tc>
                  <a:txBody>
                    <a:bodyPr/>
                    <a:lstStyle/>
                    <a:p>
                      <a:pPr marL="0" marR="0">
                        <a:spcBef>
                          <a:spcPts val="1200"/>
                        </a:spcBef>
                        <a:spcAft>
                          <a:spcPts val="1200"/>
                        </a:spcAft>
                        <a:tabLst>
                          <a:tab pos="4114800" algn="r"/>
                        </a:tabLst>
                      </a:pPr>
                      <a:r>
                        <a:rPr lang="en-US" sz="2000" b="1" dirty="0">
                          <a:solidFill>
                            <a:srgbClr val="C00000"/>
                          </a:solidFill>
                          <a:effectLst/>
                        </a:rPr>
                        <a:t>Mathematical expression</a:t>
                      </a:r>
                      <a:endParaRPr lang="en-US" sz="2000" b="1"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1200"/>
                        </a:spcBef>
                        <a:spcAft>
                          <a:spcPts val="1200"/>
                        </a:spcAft>
                        <a:tabLst>
                          <a:tab pos="4114800" algn="r"/>
                        </a:tabLst>
                      </a:pPr>
                      <a:r>
                        <a:rPr lang="en-US" sz="2000" b="1" dirty="0">
                          <a:solidFill>
                            <a:srgbClr val="C00000"/>
                          </a:solidFill>
                          <a:effectLst/>
                        </a:rPr>
                        <a:t>Math condition in MATLAB</a:t>
                      </a:r>
                      <a:endParaRPr lang="en-US" sz="2000" b="1"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06400">
                <a:tc>
                  <a:txBody>
                    <a:bodyPr/>
                    <a:lstStyle/>
                    <a:p>
                      <a:pPr marL="0" marR="0">
                        <a:spcBef>
                          <a:spcPts val="1200"/>
                        </a:spcBef>
                        <a:spcAft>
                          <a:spcPts val="1200"/>
                        </a:spcAft>
                        <a:tabLst>
                          <a:tab pos="4114800" algn="r"/>
                        </a:tabLst>
                      </a:pPr>
                      <a:r>
                        <a:rPr lang="en-US" sz="2000" dirty="0">
                          <a:effectLst/>
                        </a:rPr>
                        <a:t>(L=1) or (M &gt; 5)</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1200"/>
                        </a:spcBef>
                        <a:spcAft>
                          <a:spcPts val="1200"/>
                        </a:spcAft>
                        <a:tabLst>
                          <a:tab pos="4114800" algn="r"/>
                        </a:tabLst>
                      </a:pPr>
                      <a:r>
                        <a:rPr lang="en-US" sz="2000" dirty="0">
                          <a:effectLst/>
                        </a:rPr>
                        <a:t>(L==1)|(M&gt;5)</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06400">
                <a:tc>
                  <a:txBody>
                    <a:bodyPr/>
                    <a:lstStyle/>
                    <a:p>
                      <a:pPr marL="0" marR="0">
                        <a:spcBef>
                          <a:spcPts val="1200"/>
                        </a:spcBef>
                        <a:spcAft>
                          <a:spcPts val="1200"/>
                        </a:spcAft>
                        <a:tabLst>
                          <a:tab pos="4114800" algn="r"/>
                        </a:tabLst>
                      </a:pPr>
                      <a:r>
                        <a:rPr lang="en-US" sz="2000">
                          <a:effectLst/>
                        </a:rPr>
                        <a:t>(5&lt;x</a:t>
                      </a:r>
                      <a:r>
                        <a:rPr lang="en-US" sz="2000">
                          <a:effectLst/>
                          <a:sym typeface="Symbol" panose="05050102010706020507" pitchFamily="18" charset="2"/>
                        </a:rPr>
                        <a:t></a:t>
                      </a:r>
                      <a:r>
                        <a:rPr lang="en-US" sz="2000">
                          <a:effectLst/>
                        </a:rPr>
                        <a:t>15)</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1200"/>
                        </a:spcBef>
                        <a:spcAft>
                          <a:spcPts val="1200"/>
                        </a:spcAft>
                        <a:tabLst>
                          <a:tab pos="4114800" algn="r"/>
                        </a:tabLst>
                      </a:pPr>
                      <a:r>
                        <a:rPr lang="en-US" sz="2000" dirty="0">
                          <a:effectLst/>
                        </a:rPr>
                        <a:t>(x&gt;5.0) &amp; (x&lt;=15)</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11789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2197023"/>
              </p:ext>
            </p:extLst>
          </p:nvPr>
        </p:nvGraphicFramePr>
        <p:xfrm>
          <a:off x="304800" y="228600"/>
          <a:ext cx="8001000" cy="2804160"/>
        </p:xfrm>
        <a:graphic>
          <a:graphicData uri="http://schemas.openxmlformats.org/drawingml/2006/table">
            <a:tbl>
              <a:tblPr>
                <a:tableStyleId>{5C22544A-7EE6-4342-B048-85BDC9FD1C3A}</a:tableStyleId>
              </a:tblPr>
              <a:tblGrid>
                <a:gridCol w="1951463">
                  <a:extLst>
                    <a:ext uri="{9D8B030D-6E8A-4147-A177-3AD203B41FA5}">
                      <a16:colId xmlns:a16="http://schemas.microsoft.com/office/drawing/2014/main" val="20000"/>
                    </a:ext>
                  </a:extLst>
                </a:gridCol>
                <a:gridCol w="6049537">
                  <a:extLst>
                    <a:ext uri="{9D8B030D-6E8A-4147-A177-3AD203B41FA5}">
                      <a16:colId xmlns:a16="http://schemas.microsoft.com/office/drawing/2014/main" val="20001"/>
                    </a:ext>
                  </a:extLst>
                </a:gridCol>
              </a:tblGrid>
              <a:tr h="609600">
                <a:tc>
                  <a:txBody>
                    <a:bodyPr/>
                    <a:lstStyle/>
                    <a:p>
                      <a:pPr marL="0" marR="0">
                        <a:spcBef>
                          <a:spcPts val="600"/>
                        </a:spcBef>
                        <a:spcAft>
                          <a:spcPts val="600"/>
                        </a:spcAft>
                      </a:pPr>
                      <a:r>
                        <a:rPr lang="en-US" sz="2000" b="1" u="sng" dirty="0">
                          <a:solidFill>
                            <a:srgbClr val="C00000"/>
                          </a:solidFill>
                          <a:effectLst/>
                          <a:latin typeface="+mj-lt"/>
                        </a:rPr>
                        <a:t>Precedence</a:t>
                      </a:r>
                      <a:endParaRPr lang="en-US" sz="2000" b="1" u="sng" dirty="0">
                        <a:solidFill>
                          <a:srgbClr val="C00000"/>
                        </a:solidFill>
                        <a:effectLst/>
                        <a:latin typeface="+mj-lt"/>
                        <a:ea typeface="Times New Roman" panose="02020603050405020304" pitchFamily="18" charset="0"/>
                      </a:endParaRPr>
                    </a:p>
                  </a:txBody>
                  <a:tcPr marL="68580" marR="68580" marT="0" marB="0"/>
                </a:tc>
                <a:tc>
                  <a:txBody>
                    <a:bodyPr/>
                    <a:lstStyle/>
                    <a:p>
                      <a:pPr marL="0" marR="0">
                        <a:spcBef>
                          <a:spcPts val="600"/>
                        </a:spcBef>
                        <a:spcAft>
                          <a:spcPts val="600"/>
                        </a:spcAft>
                      </a:pPr>
                      <a:r>
                        <a:rPr lang="en-US" sz="2000" b="1" u="sng" dirty="0">
                          <a:solidFill>
                            <a:srgbClr val="C00000"/>
                          </a:solidFill>
                          <a:effectLst/>
                          <a:latin typeface="+mj-lt"/>
                        </a:rPr>
                        <a:t>Operation</a:t>
                      </a:r>
                      <a:endParaRPr lang="en-US" sz="2000" b="1" u="sng" dirty="0">
                        <a:solidFill>
                          <a:srgbClr val="C00000"/>
                        </a:solidFill>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spcBef>
                          <a:spcPts val="600"/>
                        </a:spcBef>
                        <a:spcAft>
                          <a:spcPts val="600"/>
                        </a:spcAft>
                      </a:pPr>
                      <a:r>
                        <a:rPr lang="en-US" sz="1800" dirty="0">
                          <a:effectLst/>
                          <a:latin typeface="+mj-lt"/>
                        </a:rPr>
                        <a:t>1 (highest)</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600"/>
                        </a:spcBef>
                        <a:spcAft>
                          <a:spcPts val="600"/>
                        </a:spcAft>
                      </a:pPr>
                      <a:r>
                        <a:rPr lang="en-US" sz="1800" dirty="0">
                          <a:effectLst/>
                          <a:latin typeface="+mj-lt"/>
                        </a:rPr>
                        <a:t>Parentheses (if nested, the inner ones have precedence)</a:t>
                      </a:r>
                      <a:endParaRPr lang="en-US" sz="18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0" marR="0">
                        <a:spcBef>
                          <a:spcPts val="600"/>
                        </a:spcBef>
                        <a:spcAft>
                          <a:spcPts val="600"/>
                        </a:spcAft>
                      </a:pPr>
                      <a:r>
                        <a:rPr lang="en-US" sz="1800" dirty="0">
                          <a:effectLst/>
                          <a:latin typeface="+mj-lt"/>
                        </a:rPr>
                        <a:t>2</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600"/>
                        </a:spcBef>
                        <a:spcAft>
                          <a:spcPts val="600"/>
                        </a:spcAft>
                      </a:pPr>
                      <a:r>
                        <a:rPr lang="en-US" sz="1800" dirty="0">
                          <a:effectLst/>
                          <a:latin typeface="+mj-lt"/>
                        </a:rPr>
                        <a:t>Exponentiation</a:t>
                      </a:r>
                      <a:endParaRPr lang="en-US" sz="18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marL="0" marR="0">
                        <a:spcBef>
                          <a:spcPts val="600"/>
                        </a:spcBef>
                        <a:spcAft>
                          <a:spcPts val="600"/>
                        </a:spcAft>
                      </a:pPr>
                      <a:r>
                        <a:rPr lang="en-US" sz="1800" dirty="0">
                          <a:effectLst/>
                          <a:latin typeface="+mj-lt"/>
                        </a:rPr>
                        <a:t>3</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600"/>
                        </a:spcBef>
                        <a:spcAft>
                          <a:spcPts val="600"/>
                        </a:spcAft>
                      </a:pPr>
                      <a:r>
                        <a:rPr lang="en-US" sz="1800" dirty="0">
                          <a:effectLst/>
                          <a:latin typeface="+mj-lt"/>
                        </a:rPr>
                        <a:t>Logical NOT (~)</a:t>
                      </a:r>
                      <a:endParaRPr lang="en-US" sz="18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marL="0" marR="0">
                        <a:spcBef>
                          <a:spcPts val="600"/>
                        </a:spcBef>
                        <a:spcAft>
                          <a:spcPts val="600"/>
                        </a:spcAft>
                      </a:pPr>
                      <a:r>
                        <a:rPr lang="en-US" sz="1800">
                          <a:effectLst/>
                          <a:latin typeface="+mj-lt"/>
                        </a:rPr>
                        <a:t>4</a:t>
                      </a:r>
                      <a:endParaRPr lang="en-US" sz="1800">
                        <a:effectLst/>
                        <a:latin typeface="+mj-lt"/>
                        <a:ea typeface="Times New Roman" panose="02020603050405020304" pitchFamily="18" charset="0"/>
                      </a:endParaRPr>
                    </a:p>
                  </a:txBody>
                  <a:tcPr marL="68580" marR="68580" marT="0" marB="0"/>
                </a:tc>
                <a:tc>
                  <a:txBody>
                    <a:bodyPr/>
                    <a:lstStyle/>
                    <a:p>
                      <a:pPr marL="0" marR="0">
                        <a:spcBef>
                          <a:spcPts val="600"/>
                        </a:spcBef>
                        <a:spcAft>
                          <a:spcPts val="600"/>
                        </a:spcAft>
                      </a:pPr>
                      <a:r>
                        <a:rPr lang="en-US" sz="1800" dirty="0">
                          <a:effectLst/>
                          <a:latin typeface="+mj-lt"/>
                        </a:rPr>
                        <a:t>Multiplication, division</a:t>
                      </a:r>
                      <a:endParaRPr lang="en-US" sz="18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marL="0" marR="0">
                        <a:spcBef>
                          <a:spcPts val="600"/>
                        </a:spcBef>
                        <a:spcAft>
                          <a:spcPts val="600"/>
                        </a:spcAft>
                      </a:pPr>
                      <a:r>
                        <a:rPr lang="en-US" sz="1800">
                          <a:effectLst/>
                          <a:latin typeface="+mj-lt"/>
                        </a:rPr>
                        <a:t>5</a:t>
                      </a:r>
                      <a:endParaRPr lang="en-US" sz="1800">
                        <a:effectLst/>
                        <a:latin typeface="+mj-lt"/>
                        <a:ea typeface="Times New Roman" panose="02020603050405020304" pitchFamily="18" charset="0"/>
                      </a:endParaRPr>
                    </a:p>
                  </a:txBody>
                  <a:tcPr marL="68580" marR="68580" marT="0" marB="0"/>
                </a:tc>
                <a:tc>
                  <a:txBody>
                    <a:bodyPr/>
                    <a:lstStyle/>
                    <a:p>
                      <a:pPr marL="0" marR="0">
                        <a:spcBef>
                          <a:spcPts val="600"/>
                        </a:spcBef>
                        <a:spcAft>
                          <a:spcPts val="600"/>
                        </a:spcAft>
                      </a:pPr>
                      <a:r>
                        <a:rPr lang="en-US" sz="1800" dirty="0">
                          <a:effectLst/>
                          <a:latin typeface="+mj-lt"/>
                        </a:rPr>
                        <a:t>Addition, subtraction</a:t>
                      </a:r>
                      <a:endParaRPr lang="en-US" sz="18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marL="0" marR="0">
                        <a:spcBef>
                          <a:spcPts val="600"/>
                        </a:spcBef>
                        <a:spcAft>
                          <a:spcPts val="600"/>
                        </a:spcAft>
                      </a:pPr>
                      <a:r>
                        <a:rPr lang="en-US" sz="1800">
                          <a:effectLst/>
                          <a:latin typeface="+mj-lt"/>
                        </a:rPr>
                        <a:t>6</a:t>
                      </a:r>
                      <a:endParaRPr lang="en-US" sz="1800">
                        <a:effectLst/>
                        <a:latin typeface="+mj-lt"/>
                        <a:ea typeface="Times New Roman" panose="02020603050405020304" pitchFamily="18" charset="0"/>
                      </a:endParaRPr>
                    </a:p>
                  </a:txBody>
                  <a:tcPr marL="68580" marR="68580" marT="0" marB="0"/>
                </a:tc>
                <a:tc>
                  <a:txBody>
                    <a:bodyPr/>
                    <a:lstStyle/>
                    <a:p>
                      <a:pPr marL="0" marR="0">
                        <a:spcBef>
                          <a:spcPts val="600"/>
                        </a:spcBef>
                        <a:spcAft>
                          <a:spcPts val="600"/>
                        </a:spcAft>
                      </a:pPr>
                      <a:r>
                        <a:rPr lang="en-US" sz="1800" dirty="0">
                          <a:effectLst/>
                          <a:latin typeface="+mj-lt"/>
                        </a:rPr>
                        <a:t>Relational operators (&gt;,&lt;,&gt;=,&lt;=,==,~=)</a:t>
                      </a:r>
                      <a:endParaRPr lang="en-US" sz="18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0">
                <a:tc>
                  <a:txBody>
                    <a:bodyPr/>
                    <a:lstStyle/>
                    <a:p>
                      <a:pPr marL="0" marR="0">
                        <a:spcBef>
                          <a:spcPts val="600"/>
                        </a:spcBef>
                        <a:spcAft>
                          <a:spcPts val="600"/>
                        </a:spcAft>
                      </a:pPr>
                      <a:r>
                        <a:rPr lang="en-US" sz="1800">
                          <a:effectLst/>
                          <a:latin typeface="+mj-lt"/>
                        </a:rPr>
                        <a:t>7</a:t>
                      </a:r>
                      <a:endParaRPr lang="en-US" sz="1800">
                        <a:effectLst/>
                        <a:latin typeface="+mj-lt"/>
                        <a:ea typeface="Times New Roman" panose="02020603050405020304" pitchFamily="18" charset="0"/>
                      </a:endParaRPr>
                    </a:p>
                  </a:txBody>
                  <a:tcPr marL="68580" marR="68580" marT="0" marB="0"/>
                </a:tc>
                <a:tc>
                  <a:txBody>
                    <a:bodyPr/>
                    <a:lstStyle/>
                    <a:p>
                      <a:pPr marL="0" marR="0">
                        <a:spcBef>
                          <a:spcPts val="600"/>
                        </a:spcBef>
                        <a:spcAft>
                          <a:spcPts val="600"/>
                        </a:spcAft>
                      </a:pPr>
                      <a:r>
                        <a:rPr lang="en-US" sz="1800" dirty="0">
                          <a:effectLst/>
                          <a:latin typeface="+mj-lt"/>
                        </a:rPr>
                        <a:t>Logical AND (&amp;)</a:t>
                      </a:r>
                      <a:endParaRPr lang="en-US" sz="18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0">
                <a:tc>
                  <a:txBody>
                    <a:bodyPr/>
                    <a:lstStyle/>
                    <a:p>
                      <a:pPr marL="0" marR="0">
                        <a:spcBef>
                          <a:spcPts val="600"/>
                        </a:spcBef>
                        <a:spcAft>
                          <a:spcPts val="600"/>
                        </a:spcAft>
                      </a:pPr>
                      <a:r>
                        <a:rPr lang="en-US" sz="1800">
                          <a:effectLst/>
                          <a:latin typeface="+mj-lt"/>
                        </a:rPr>
                        <a:t>8 (lowest)</a:t>
                      </a:r>
                      <a:endParaRPr lang="en-US" sz="1800">
                        <a:effectLst/>
                        <a:latin typeface="+mj-lt"/>
                        <a:ea typeface="Times New Roman" panose="02020603050405020304" pitchFamily="18" charset="0"/>
                      </a:endParaRPr>
                    </a:p>
                  </a:txBody>
                  <a:tcPr marL="68580" marR="68580" marT="0" marB="0"/>
                </a:tc>
                <a:tc>
                  <a:txBody>
                    <a:bodyPr/>
                    <a:lstStyle/>
                    <a:p>
                      <a:pPr marL="0" marR="0">
                        <a:spcBef>
                          <a:spcPts val="600"/>
                        </a:spcBef>
                        <a:spcAft>
                          <a:spcPts val="600"/>
                        </a:spcAft>
                      </a:pPr>
                      <a:r>
                        <a:rPr lang="en-US" sz="1800" dirty="0">
                          <a:effectLst/>
                          <a:latin typeface="+mj-lt"/>
                        </a:rPr>
                        <a:t>Logical OR (|)</a:t>
                      </a:r>
                      <a:endParaRPr lang="en-US" sz="18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546398716"/>
              </p:ext>
            </p:extLst>
          </p:nvPr>
        </p:nvGraphicFramePr>
        <p:xfrm>
          <a:off x="304800" y="3276600"/>
          <a:ext cx="8496300" cy="3383280"/>
        </p:xfrm>
        <a:graphic>
          <a:graphicData uri="http://schemas.openxmlformats.org/drawingml/2006/table">
            <a:tbl>
              <a:tblPr>
                <a:tableStyleId>{5C22544A-7EE6-4342-B048-85BDC9FD1C3A}</a:tableStyleId>
              </a:tblPr>
              <a:tblGrid>
                <a:gridCol w="2378964">
                  <a:extLst>
                    <a:ext uri="{9D8B030D-6E8A-4147-A177-3AD203B41FA5}">
                      <a16:colId xmlns:a16="http://schemas.microsoft.com/office/drawing/2014/main" val="20000"/>
                    </a:ext>
                  </a:extLst>
                </a:gridCol>
                <a:gridCol w="1104519">
                  <a:extLst>
                    <a:ext uri="{9D8B030D-6E8A-4147-A177-3AD203B41FA5}">
                      <a16:colId xmlns:a16="http://schemas.microsoft.com/office/drawing/2014/main" val="20001"/>
                    </a:ext>
                  </a:extLst>
                </a:gridCol>
                <a:gridCol w="5012817">
                  <a:extLst>
                    <a:ext uri="{9D8B030D-6E8A-4147-A177-3AD203B41FA5}">
                      <a16:colId xmlns:a16="http://schemas.microsoft.com/office/drawing/2014/main" val="20002"/>
                    </a:ext>
                  </a:extLst>
                </a:gridCol>
              </a:tblGrid>
              <a:tr h="0">
                <a:tc>
                  <a:txBody>
                    <a:bodyPr/>
                    <a:lstStyle/>
                    <a:p>
                      <a:pPr marL="0" marR="0">
                        <a:spcBef>
                          <a:spcPts val="0"/>
                        </a:spcBef>
                        <a:spcAft>
                          <a:spcPts val="0"/>
                        </a:spcAft>
                      </a:pPr>
                      <a:r>
                        <a:rPr lang="en-US" sz="1800" dirty="0">
                          <a:effectLst/>
                          <a:latin typeface="+mj-lt"/>
                        </a:rPr>
                        <a:t>&gt;&gt;   x=-2;</a:t>
                      </a:r>
                    </a:p>
                    <a:p>
                      <a:pPr marL="0" marR="0">
                        <a:spcBef>
                          <a:spcPts val="0"/>
                        </a:spcBef>
                        <a:spcAft>
                          <a:spcPts val="0"/>
                        </a:spcAft>
                      </a:pPr>
                      <a:r>
                        <a:rPr lang="en-US" sz="1800" dirty="0">
                          <a:effectLst/>
                          <a:latin typeface="+mj-lt"/>
                        </a:rPr>
                        <a:t>&gt;&gt;  -5&lt;x&lt;-1</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err="1">
                          <a:effectLst/>
                          <a:latin typeface="+mj-lt"/>
                        </a:rPr>
                        <a:t>ans</a:t>
                      </a:r>
                      <a:r>
                        <a:rPr lang="en-US" sz="1800" dirty="0">
                          <a:effectLst/>
                          <a:latin typeface="+mj-lt"/>
                        </a:rPr>
                        <a:t> =</a:t>
                      </a:r>
                    </a:p>
                    <a:p>
                      <a:pPr marL="0" marR="0">
                        <a:spcBef>
                          <a:spcPts val="0"/>
                        </a:spcBef>
                        <a:spcAft>
                          <a:spcPts val="0"/>
                        </a:spcAft>
                      </a:pPr>
                      <a:r>
                        <a:rPr lang="en-US" sz="1800" dirty="0">
                          <a:effectLst/>
                          <a:latin typeface="+mj-lt"/>
                        </a:rPr>
                        <a:t>          0</a:t>
                      </a:r>
                      <a:endParaRPr lang="en-US" sz="1800" dirty="0">
                        <a:effectLst/>
                        <a:latin typeface="+mj-lt"/>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dirty="0">
                          <a:effectLst/>
                          <a:latin typeface="+mj-lt"/>
                        </a:rPr>
                        <a:t>This inequality is correct mathematically, however, the answer is false since MATLAB executes from left to right. -5&lt;x is true (=1) and then 1&lt;-1 is false (=0)</a:t>
                      </a:r>
                      <a:endParaRPr lang="en-US" sz="14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1800" dirty="0">
                          <a:effectLst/>
                          <a:latin typeface="+mj-lt"/>
                        </a:rPr>
                        <a:t>&gt;&gt;   -5&lt;x   &amp;   x&lt;-1</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err="1">
                          <a:effectLst/>
                          <a:latin typeface="+mj-lt"/>
                        </a:rPr>
                        <a:t>ans</a:t>
                      </a:r>
                      <a:r>
                        <a:rPr lang="en-US" sz="1800" dirty="0">
                          <a:effectLst/>
                          <a:latin typeface="+mj-lt"/>
                        </a:rPr>
                        <a:t> =</a:t>
                      </a:r>
                    </a:p>
                    <a:p>
                      <a:pPr marL="0" marR="0">
                        <a:spcBef>
                          <a:spcPts val="0"/>
                        </a:spcBef>
                        <a:spcAft>
                          <a:spcPts val="0"/>
                        </a:spcAft>
                      </a:pPr>
                      <a:r>
                        <a:rPr lang="en-US" sz="1800" dirty="0">
                          <a:effectLst/>
                          <a:latin typeface="+mj-lt"/>
                        </a:rPr>
                        <a:t>          1</a:t>
                      </a:r>
                      <a:endParaRPr lang="en-US" sz="1800" dirty="0">
                        <a:effectLst/>
                        <a:latin typeface="+mj-lt"/>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dirty="0">
                          <a:effectLst/>
                          <a:latin typeface="+mj-lt"/>
                        </a:rPr>
                        <a:t>The mathematically correct statement is obtained by using the logical operator &amp;.</a:t>
                      </a:r>
                      <a:endParaRPr lang="en-US" sz="14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1800" dirty="0">
                          <a:effectLst/>
                          <a:latin typeface="+mj-lt"/>
                        </a:rPr>
                        <a:t>&gt;&gt;   y = 5;</a:t>
                      </a:r>
                    </a:p>
                    <a:p>
                      <a:pPr marL="0" marR="0">
                        <a:spcBef>
                          <a:spcPts val="0"/>
                        </a:spcBef>
                        <a:spcAft>
                          <a:spcPts val="0"/>
                        </a:spcAft>
                      </a:pPr>
                      <a:r>
                        <a:rPr lang="en-US" sz="1800" dirty="0">
                          <a:effectLst/>
                          <a:latin typeface="+mj-lt"/>
                        </a:rPr>
                        <a:t>&gt;&gt;  ~(y&lt;7)</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err="1">
                          <a:effectLst/>
                          <a:latin typeface="+mj-lt"/>
                        </a:rPr>
                        <a:t>ans</a:t>
                      </a:r>
                      <a:r>
                        <a:rPr lang="en-US" sz="1800" dirty="0">
                          <a:effectLst/>
                          <a:latin typeface="+mj-lt"/>
                        </a:rPr>
                        <a:t> =</a:t>
                      </a:r>
                    </a:p>
                    <a:p>
                      <a:pPr marL="0" marR="0">
                        <a:spcBef>
                          <a:spcPts val="0"/>
                        </a:spcBef>
                        <a:spcAft>
                          <a:spcPts val="0"/>
                        </a:spcAft>
                      </a:pPr>
                      <a:r>
                        <a:rPr lang="en-US" sz="1800" dirty="0">
                          <a:effectLst/>
                          <a:latin typeface="+mj-lt"/>
                        </a:rPr>
                        <a:t>          0</a:t>
                      </a:r>
                      <a:endParaRPr lang="en-US" sz="1800" dirty="0">
                        <a:effectLst/>
                        <a:latin typeface="+mj-lt"/>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dirty="0">
                          <a:effectLst/>
                          <a:latin typeface="+mj-lt"/>
                        </a:rPr>
                        <a:t>…</a:t>
                      </a:r>
                      <a:endParaRPr lang="en-US" sz="12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1800" dirty="0">
                          <a:effectLst/>
                          <a:latin typeface="+mj-lt"/>
                        </a:rPr>
                        <a:t>&gt;&gt;  ~y&lt;7</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err="1">
                          <a:effectLst/>
                          <a:latin typeface="+mj-lt"/>
                        </a:rPr>
                        <a:t>ans</a:t>
                      </a:r>
                      <a:r>
                        <a:rPr lang="en-US" sz="1800" dirty="0">
                          <a:effectLst/>
                          <a:latin typeface="+mj-lt"/>
                        </a:rPr>
                        <a:t> =</a:t>
                      </a:r>
                    </a:p>
                    <a:p>
                      <a:pPr marL="0" marR="0">
                        <a:spcBef>
                          <a:spcPts val="0"/>
                        </a:spcBef>
                        <a:spcAft>
                          <a:spcPts val="0"/>
                        </a:spcAft>
                      </a:pPr>
                      <a:r>
                        <a:rPr lang="en-US" sz="1800" dirty="0">
                          <a:effectLst/>
                          <a:latin typeface="+mj-lt"/>
                        </a:rPr>
                        <a:t>          1</a:t>
                      </a:r>
                      <a:endParaRPr lang="en-US" sz="1800" dirty="0">
                        <a:effectLst/>
                        <a:latin typeface="+mj-lt"/>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dirty="0">
                          <a:effectLst/>
                          <a:latin typeface="+mj-lt"/>
                        </a:rPr>
                        <a:t>…</a:t>
                      </a:r>
                      <a:endParaRPr lang="en-US" sz="12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1800" dirty="0">
                          <a:effectLst/>
                          <a:latin typeface="+mj-lt"/>
                        </a:rPr>
                        <a:t>&gt;&gt;   ~((y&gt;=8)|(x&lt;-1))</a:t>
                      </a:r>
                    </a:p>
                    <a:p>
                      <a:pPr marL="0" marR="0">
                        <a:spcBef>
                          <a:spcPts val="0"/>
                        </a:spcBef>
                        <a:spcAft>
                          <a:spcPts val="0"/>
                        </a:spcAft>
                      </a:pPr>
                      <a:r>
                        <a:rPr lang="en-US" sz="1800" dirty="0">
                          <a:effectLst/>
                          <a:latin typeface="+mj-lt"/>
                        </a:rPr>
                        <a:t>   </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err="1">
                          <a:effectLst/>
                          <a:latin typeface="+mj-lt"/>
                        </a:rPr>
                        <a:t>ans</a:t>
                      </a:r>
                      <a:r>
                        <a:rPr lang="en-US" sz="1800" dirty="0">
                          <a:effectLst/>
                          <a:latin typeface="+mj-lt"/>
                        </a:rPr>
                        <a:t> =</a:t>
                      </a:r>
                    </a:p>
                    <a:p>
                      <a:pPr marL="0" marR="0">
                        <a:spcBef>
                          <a:spcPts val="0"/>
                        </a:spcBef>
                        <a:spcAft>
                          <a:spcPts val="0"/>
                        </a:spcAft>
                      </a:pPr>
                      <a:r>
                        <a:rPr lang="en-US" sz="1800" dirty="0">
                          <a:effectLst/>
                          <a:latin typeface="+mj-lt"/>
                        </a:rPr>
                        <a:t>          0</a:t>
                      </a:r>
                      <a:endParaRPr lang="en-US" sz="1800" dirty="0">
                        <a:effectLst/>
                        <a:latin typeface="+mj-lt"/>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dirty="0">
                          <a:effectLst/>
                          <a:latin typeface="+mj-lt"/>
                        </a:rPr>
                        <a:t>…</a:t>
                      </a:r>
                      <a:endParaRPr lang="en-US" sz="12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1800">
                          <a:effectLst/>
                          <a:latin typeface="+mj-lt"/>
                        </a:rPr>
                        <a:t>&gt;&gt;   ~(y&gt;=8)&amp;(x&lt;-1)</a:t>
                      </a:r>
                    </a:p>
                    <a:p>
                      <a:pPr marL="0" marR="0">
                        <a:spcBef>
                          <a:spcPts val="0"/>
                        </a:spcBef>
                        <a:spcAft>
                          <a:spcPts val="0"/>
                        </a:spcAft>
                      </a:pPr>
                      <a:r>
                        <a:rPr lang="en-US" sz="1800">
                          <a:effectLst/>
                          <a:latin typeface="+mj-lt"/>
                        </a:rPr>
                        <a:t> </a:t>
                      </a:r>
                      <a:endParaRPr lang="en-US" sz="180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err="1">
                          <a:effectLst/>
                          <a:latin typeface="+mj-lt"/>
                        </a:rPr>
                        <a:t>ans</a:t>
                      </a:r>
                      <a:r>
                        <a:rPr lang="en-US" sz="1800" dirty="0">
                          <a:effectLst/>
                          <a:latin typeface="+mj-lt"/>
                        </a:rPr>
                        <a:t> =</a:t>
                      </a:r>
                    </a:p>
                    <a:p>
                      <a:pPr marL="0" marR="0">
                        <a:spcBef>
                          <a:spcPts val="0"/>
                        </a:spcBef>
                        <a:spcAft>
                          <a:spcPts val="0"/>
                        </a:spcAft>
                      </a:pPr>
                      <a:r>
                        <a:rPr lang="en-US" sz="1800" dirty="0">
                          <a:effectLst/>
                          <a:latin typeface="+mj-lt"/>
                        </a:rPr>
                        <a:t>          1</a:t>
                      </a:r>
                      <a:endParaRPr lang="en-US" sz="1800" dirty="0">
                        <a:effectLst/>
                        <a:latin typeface="+mj-lt"/>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dirty="0">
                          <a:effectLst/>
                          <a:latin typeface="+mj-lt"/>
                        </a:rPr>
                        <a:t>…</a:t>
                      </a:r>
                      <a:endParaRPr lang="en-US" sz="12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60650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067800" cy="5370701"/>
          </a:xfrm>
          <a:prstGeom prst="rect">
            <a:avLst/>
          </a:prstGeom>
        </p:spPr>
        <p:txBody>
          <a:bodyPr wrap="square">
            <a:spAutoFit/>
          </a:bodyPr>
          <a:lstStyle/>
          <a:p>
            <a:r>
              <a:rPr lang="en-US" sz="2800" b="1" dirty="0">
                <a:solidFill>
                  <a:srgbClr val="C00000"/>
                </a:solidFill>
                <a:latin typeface="NewBaskervilleStd-Bold"/>
              </a:rPr>
              <a:t>8.2 FLOWCHARTS AND PSEUDOCODE </a:t>
            </a:r>
          </a:p>
          <a:p>
            <a:pPr>
              <a:lnSpc>
                <a:spcPct val="110000"/>
              </a:lnSpc>
            </a:pPr>
            <a:r>
              <a:rPr lang="en-US" dirty="0">
                <a:latin typeface="NewBaskervilleStd-Roman"/>
              </a:rPr>
              <a:t>A flowchart is a graphical approach to creating a coding plan, and pseudocode is its verbal description.</a:t>
            </a:r>
          </a:p>
          <a:p>
            <a:pPr>
              <a:lnSpc>
                <a:spcPct val="110000"/>
              </a:lnSpc>
            </a:pPr>
            <a:r>
              <a:rPr lang="en-US" dirty="0">
                <a:latin typeface="NewBaskervilleStd-Roman"/>
              </a:rPr>
              <a:t>For simple programs, pseudocode may be the best (or at least the simplest) planning approach: </a:t>
            </a:r>
          </a:p>
          <a:p>
            <a:pPr marL="285750" indent="-285750">
              <a:lnSpc>
                <a:spcPct val="110000"/>
              </a:lnSpc>
              <a:buFont typeface="Arial" panose="020B0604020202020204" pitchFamily="34" charset="0"/>
              <a:buChar char="•"/>
            </a:pPr>
            <a:r>
              <a:rPr lang="en-US" dirty="0">
                <a:latin typeface="NewBaskervilleStd-Roman"/>
              </a:rPr>
              <a:t>Outline a set of statements describing the steps to solve a problem. </a:t>
            </a:r>
          </a:p>
          <a:p>
            <a:pPr marL="285750" indent="-285750">
              <a:lnSpc>
                <a:spcPct val="110000"/>
              </a:lnSpc>
              <a:buFont typeface="Arial" panose="020B0604020202020204" pitchFamily="34" charset="0"/>
              <a:buChar char="•"/>
            </a:pPr>
            <a:r>
              <a:rPr lang="en-US" dirty="0">
                <a:latin typeface="NewBaskervilleStd-Roman"/>
              </a:rPr>
              <a:t>Convert these steps into comments in an M-file. </a:t>
            </a:r>
          </a:p>
          <a:p>
            <a:pPr marL="285750" indent="-285750">
              <a:lnSpc>
                <a:spcPct val="110000"/>
              </a:lnSpc>
              <a:buFont typeface="Arial" panose="020B0604020202020204" pitchFamily="34" charset="0"/>
              <a:buChar char="•"/>
            </a:pPr>
            <a:r>
              <a:rPr lang="en-US" dirty="0">
                <a:latin typeface="NewBaskervilleStd-Roman"/>
              </a:rPr>
              <a:t>Insert the appropriate codes into the file between the comment lines.</a:t>
            </a:r>
          </a:p>
          <a:p>
            <a:r>
              <a:rPr lang="en-US" dirty="0"/>
              <a:t> </a:t>
            </a:r>
          </a:p>
          <a:p>
            <a:pPr>
              <a:lnSpc>
                <a:spcPct val="110000"/>
              </a:lnSpc>
            </a:pPr>
            <a:r>
              <a:rPr lang="en-US" dirty="0">
                <a:latin typeface="NewBaskervilleStd-Roman"/>
              </a:rPr>
              <a:t>For example, a program to convert </a:t>
            </a:r>
            <a:r>
              <a:rPr lang="en-US" b="1" u="sng" dirty="0">
                <a:solidFill>
                  <a:srgbClr val="C00000"/>
                </a:solidFill>
                <a:latin typeface="NewBaskervilleStd-Roman"/>
              </a:rPr>
              <a:t>mph to </a:t>
            </a:r>
            <a:r>
              <a:rPr lang="en-US" b="1" u="sng" dirty="0" err="1">
                <a:solidFill>
                  <a:srgbClr val="C00000"/>
                </a:solidFill>
                <a:latin typeface="NewBaskervilleStd-Roman"/>
              </a:rPr>
              <a:t>ft</a:t>
            </a:r>
            <a:r>
              <a:rPr lang="en-US" b="1" u="sng" dirty="0">
                <a:solidFill>
                  <a:srgbClr val="C00000"/>
                </a:solidFill>
                <a:latin typeface="NewBaskervilleStd-Roman"/>
              </a:rPr>
              <a:t>/s </a:t>
            </a:r>
            <a:r>
              <a:rPr lang="en-US" dirty="0">
                <a:latin typeface="NewBaskervilleStd-Roman"/>
              </a:rPr>
              <a:t>is needed. The output should be a table, complete with a title and column headings. A tentative outline can be as follows: </a:t>
            </a:r>
          </a:p>
          <a:p>
            <a:pPr>
              <a:lnSpc>
                <a:spcPct val="110000"/>
              </a:lnSpc>
            </a:pPr>
            <a:r>
              <a:rPr lang="en-US" dirty="0">
                <a:latin typeface="NewBaskervilleStd-Roman"/>
              </a:rPr>
              <a:t>Define a vector of mph values</a:t>
            </a:r>
          </a:p>
          <a:p>
            <a:pPr>
              <a:lnSpc>
                <a:spcPct val="110000"/>
              </a:lnSpc>
            </a:pPr>
            <a:r>
              <a:rPr lang="en-US" dirty="0">
                <a:latin typeface="NewBaskervilleStd-Roman"/>
              </a:rPr>
              <a:t>Convert mph to </a:t>
            </a:r>
            <a:r>
              <a:rPr lang="en-US" dirty="0" err="1">
                <a:latin typeface="NewBaskervilleStd-Roman"/>
              </a:rPr>
              <a:t>ft</a:t>
            </a:r>
            <a:r>
              <a:rPr lang="en-US" dirty="0">
                <a:latin typeface="NewBaskervilleStd-Roman"/>
              </a:rPr>
              <a:t>/s</a:t>
            </a:r>
          </a:p>
          <a:p>
            <a:pPr>
              <a:lnSpc>
                <a:spcPct val="110000"/>
              </a:lnSpc>
            </a:pPr>
            <a:r>
              <a:rPr lang="en-US" dirty="0">
                <a:latin typeface="NewBaskervilleStd-Roman"/>
              </a:rPr>
              <a:t>Combine mph and </a:t>
            </a:r>
            <a:r>
              <a:rPr lang="en-US" dirty="0" err="1">
                <a:latin typeface="NewBaskervilleStd-Roman"/>
              </a:rPr>
              <a:t>ft</a:t>
            </a:r>
            <a:r>
              <a:rPr lang="en-US" dirty="0">
                <a:latin typeface="NewBaskervilleStd-Roman"/>
              </a:rPr>
              <a:t>/s vectors into a matrix </a:t>
            </a:r>
          </a:p>
          <a:p>
            <a:pPr>
              <a:lnSpc>
                <a:spcPct val="110000"/>
              </a:lnSpc>
            </a:pPr>
            <a:r>
              <a:rPr lang="en-US" dirty="0">
                <a:latin typeface="NewBaskervilleStd-Roman"/>
              </a:rPr>
              <a:t>Create a table title</a:t>
            </a:r>
          </a:p>
          <a:p>
            <a:pPr>
              <a:lnSpc>
                <a:spcPct val="110000"/>
              </a:lnSpc>
            </a:pPr>
            <a:r>
              <a:rPr lang="en-US" dirty="0">
                <a:latin typeface="NewBaskervilleStd-Roman"/>
              </a:rPr>
              <a:t>Create column headings. </a:t>
            </a:r>
          </a:p>
          <a:p>
            <a:pPr>
              <a:lnSpc>
                <a:spcPct val="110000"/>
              </a:lnSpc>
            </a:pPr>
            <a:r>
              <a:rPr lang="en-US" dirty="0">
                <a:latin typeface="NewBaskervilleStd-Roman"/>
              </a:rPr>
              <a:t>Display the table</a:t>
            </a:r>
          </a:p>
        </p:txBody>
      </p:sp>
      <p:sp>
        <p:nvSpPr>
          <p:cNvPr id="3" name="Rectangle 2"/>
          <p:cNvSpPr/>
          <p:nvPr/>
        </p:nvSpPr>
        <p:spPr>
          <a:xfrm>
            <a:off x="3124200" y="3410902"/>
            <a:ext cx="5791200" cy="3447098"/>
          </a:xfrm>
          <a:prstGeom prst="rect">
            <a:avLst/>
          </a:prstGeom>
          <a:solidFill>
            <a:srgbClr val="FFFFCC"/>
          </a:solidFill>
          <a:ln w="28575">
            <a:solidFill>
              <a:srgbClr val="C00000"/>
            </a:solidFill>
          </a:ln>
        </p:spPr>
        <p:txBody>
          <a:bodyPr wrap="square">
            <a:spAutoFit/>
          </a:bodyPr>
          <a:lstStyle/>
          <a:p>
            <a:r>
              <a:rPr lang="en-US" dirty="0">
                <a:solidFill>
                  <a:schemeClr val="accent5">
                    <a:lumMod val="75000"/>
                  </a:schemeClr>
                </a:solidFill>
                <a:latin typeface="CourierStd-Bold"/>
              </a:rPr>
              <a:t>%Define a vector of mph values </a:t>
            </a:r>
          </a:p>
          <a:p>
            <a:r>
              <a:rPr lang="en-US" dirty="0">
                <a:solidFill>
                  <a:srgbClr val="0000FF"/>
                </a:solidFill>
                <a:latin typeface="CourierStd-Bold"/>
              </a:rPr>
              <a:t>mph = 0:10:100; </a:t>
            </a:r>
          </a:p>
          <a:p>
            <a:r>
              <a:rPr lang="en-US" dirty="0">
                <a:solidFill>
                  <a:schemeClr val="accent5">
                    <a:lumMod val="75000"/>
                  </a:schemeClr>
                </a:solidFill>
                <a:latin typeface="CourierStd-Bold"/>
              </a:rPr>
              <a:t>%Convert mph to </a:t>
            </a:r>
            <a:r>
              <a:rPr lang="en-US" dirty="0" err="1">
                <a:solidFill>
                  <a:schemeClr val="accent5">
                    <a:lumMod val="75000"/>
                  </a:schemeClr>
                </a:solidFill>
                <a:latin typeface="CourierStd-Bold"/>
              </a:rPr>
              <a:t>ft</a:t>
            </a:r>
            <a:r>
              <a:rPr lang="en-US" dirty="0">
                <a:solidFill>
                  <a:schemeClr val="accent5">
                    <a:lumMod val="75000"/>
                  </a:schemeClr>
                </a:solidFill>
                <a:latin typeface="CourierStd-Bold"/>
              </a:rPr>
              <a:t>/s </a:t>
            </a:r>
          </a:p>
          <a:p>
            <a:r>
              <a:rPr lang="en-US" dirty="0">
                <a:solidFill>
                  <a:srgbClr val="0000FF"/>
                </a:solidFill>
                <a:latin typeface="CourierStd-Bold"/>
              </a:rPr>
              <a:t>fps = mph*5280/3600;</a:t>
            </a:r>
          </a:p>
          <a:p>
            <a:r>
              <a:rPr lang="en-US" dirty="0">
                <a:solidFill>
                  <a:schemeClr val="accent5">
                    <a:lumMod val="75000"/>
                  </a:schemeClr>
                </a:solidFill>
                <a:latin typeface="CourierStd-Bold"/>
              </a:rPr>
              <a:t>%Combine mph and </a:t>
            </a:r>
            <a:r>
              <a:rPr lang="en-US" dirty="0" err="1">
                <a:solidFill>
                  <a:schemeClr val="accent5">
                    <a:lumMod val="75000"/>
                  </a:schemeClr>
                </a:solidFill>
                <a:latin typeface="CourierStd-Bold"/>
              </a:rPr>
              <a:t>ft</a:t>
            </a:r>
            <a:r>
              <a:rPr lang="en-US" dirty="0">
                <a:solidFill>
                  <a:schemeClr val="accent5">
                    <a:lumMod val="75000"/>
                  </a:schemeClr>
                </a:solidFill>
                <a:latin typeface="CourierStd-Bold"/>
              </a:rPr>
              <a:t>/s into matrix </a:t>
            </a:r>
          </a:p>
          <a:p>
            <a:r>
              <a:rPr lang="en-US" dirty="0">
                <a:solidFill>
                  <a:srgbClr val="0000FF"/>
                </a:solidFill>
                <a:latin typeface="CourierStd-Bold"/>
              </a:rPr>
              <a:t>table = [</a:t>
            </a:r>
            <a:r>
              <a:rPr lang="en-US" dirty="0" err="1">
                <a:solidFill>
                  <a:srgbClr val="0000FF"/>
                </a:solidFill>
                <a:latin typeface="CourierStd-Bold"/>
              </a:rPr>
              <a:t>mph;fps</a:t>
            </a:r>
            <a:r>
              <a:rPr lang="en-US" dirty="0">
                <a:solidFill>
                  <a:srgbClr val="0000FF"/>
                </a:solidFill>
                <a:latin typeface="CourierStd-Bold"/>
              </a:rPr>
              <a:t>] </a:t>
            </a:r>
          </a:p>
          <a:p>
            <a:r>
              <a:rPr lang="en-US" dirty="0">
                <a:solidFill>
                  <a:schemeClr val="accent5">
                    <a:lumMod val="75000"/>
                  </a:schemeClr>
                </a:solidFill>
                <a:latin typeface="CourierStd-Bold"/>
              </a:rPr>
              <a:t>%Create a table title </a:t>
            </a:r>
          </a:p>
          <a:p>
            <a:r>
              <a:rPr lang="en-US" dirty="0" err="1">
                <a:solidFill>
                  <a:srgbClr val="0000FF"/>
                </a:solidFill>
                <a:latin typeface="CourierStd-Bold"/>
              </a:rPr>
              <a:t>disp</a:t>
            </a:r>
            <a:r>
              <a:rPr lang="en-US" dirty="0">
                <a:solidFill>
                  <a:srgbClr val="0000FF"/>
                </a:solidFill>
                <a:latin typeface="CourierStd-Bold"/>
              </a:rPr>
              <a:t>('Velocity Conversion Table') </a:t>
            </a:r>
          </a:p>
          <a:p>
            <a:r>
              <a:rPr lang="en-US" dirty="0">
                <a:solidFill>
                  <a:schemeClr val="accent5">
                    <a:lumMod val="75000"/>
                  </a:schemeClr>
                </a:solidFill>
                <a:latin typeface="CourierStd-Bold"/>
              </a:rPr>
              <a:t>%Create column headings </a:t>
            </a:r>
          </a:p>
          <a:p>
            <a:r>
              <a:rPr lang="en-US" dirty="0" err="1">
                <a:solidFill>
                  <a:srgbClr val="0000FF"/>
                </a:solidFill>
                <a:latin typeface="CourierStd-Bold"/>
              </a:rPr>
              <a:t>disp</a:t>
            </a:r>
            <a:r>
              <a:rPr lang="en-US" dirty="0">
                <a:solidFill>
                  <a:srgbClr val="0000FF"/>
                </a:solidFill>
                <a:latin typeface="CourierStd-Bold"/>
              </a:rPr>
              <a:t>('  mph  f/s') </a:t>
            </a:r>
          </a:p>
          <a:p>
            <a:r>
              <a:rPr lang="en-US" dirty="0">
                <a:solidFill>
                  <a:schemeClr val="accent5">
                    <a:lumMod val="75000"/>
                  </a:schemeClr>
                </a:solidFill>
                <a:latin typeface="CourierStd-Bold"/>
              </a:rPr>
              <a:t>%Display the table </a:t>
            </a:r>
          </a:p>
          <a:p>
            <a:r>
              <a:rPr lang="en-US" dirty="0" err="1">
                <a:solidFill>
                  <a:srgbClr val="0000FF"/>
                </a:solidFill>
                <a:latin typeface="CourierStd-Bold"/>
              </a:rPr>
              <a:t>fprintf</a:t>
            </a:r>
            <a:r>
              <a:rPr lang="en-US" dirty="0">
                <a:solidFill>
                  <a:srgbClr val="0000FF"/>
                </a:solidFill>
                <a:latin typeface="CourierStd-Bold"/>
              </a:rPr>
              <a:t>('%8.0f  %8.2f \</a:t>
            </a:r>
            <a:r>
              <a:rPr lang="en-US" dirty="0" err="1">
                <a:solidFill>
                  <a:srgbClr val="0000FF"/>
                </a:solidFill>
                <a:latin typeface="CourierStd-Bold"/>
              </a:rPr>
              <a:t>n',table</a:t>
            </a:r>
            <a:r>
              <a:rPr lang="en-US" dirty="0">
                <a:solidFill>
                  <a:srgbClr val="0000FF"/>
                </a:solidFill>
                <a:latin typeface="CourierStd-Bold"/>
              </a:rPr>
              <a:t>)</a:t>
            </a:r>
            <a:endParaRPr lang="ar-SA" sz="2000" b="1" dirty="0">
              <a:solidFill>
                <a:srgbClr val="0000FF"/>
              </a:solidFill>
              <a:latin typeface="CourierStd-Bold"/>
            </a:endParaRPr>
          </a:p>
        </p:txBody>
      </p:sp>
    </p:spTree>
    <p:extLst>
      <p:ext uri="{BB962C8B-B14F-4D97-AF65-F5344CB8AC3E}">
        <p14:creationId xmlns:p14="http://schemas.microsoft.com/office/powerpoint/2010/main" val="103791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08fig02.jpg"/>
          <p:cNvPicPr>
            <a:picLocks noChangeAspect="1"/>
          </p:cNvPicPr>
          <p:nvPr/>
        </p:nvPicPr>
        <p:blipFill rotWithShape="1">
          <a:blip r:embed="rId2">
            <a:extLst>
              <a:ext uri="{28A0092B-C50C-407E-A947-70E740481C1C}">
                <a14:useLocalDpi xmlns:a14="http://schemas.microsoft.com/office/drawing/2010/main" val="0"/>
              </a:ext>
            </a:extLst>
          </a:blip>
          <a:srcRect l="18696" r="16087" b="3285"/>
          <a:stretch/>
        </p:blipFill>
        <p:spPr bwMode="auto">
          <a:xfrm>
            <a:off x="5867400" y="1600200"/>
            <a:ext cx="1905000" cy="5048250"/>
          </a:xfrm>
          <a:prstGeom prst="rect">
            <a:avLst/>
          </a:prstGeom>
          <a:solidFill>
            <a:schemeClr val="accent3">
              <a:lumMod val="20000"/>
              <a:lumOff val="80000"/>
            </a:schemeClr>
          </a:solidFill>
          <a:ln w="28575">
            <a:solidFill>
              <a:srgbClr val="C00000"/>
            </a:solidFill>
          </a:ln>
        </p:spPr>
      </p:pic>
      <p:sp>
        <p:nvSpPr>
          <p:cNvPr id="4" name="Rectangle 3"/>
          <p:cNvSpPr/>
          <p:nvPr/>
        </p:nvSpPr>
        <p:spPr>
          <a:xfrm>
            <a:off x="266700" y="685800"/>
            <a:ext cx="8801100" cy="5355312"/>
          </a:xfrm>
          <a:prstGeom prst="rect">
            <a:avLst/>
          </a:prstGeom>
        </p:spPr>
        <p:txBody>
          <a:bodyPr wrap="square">
            <a:spAutoFit/>
          </a:bodyPr>
          <a:lstStyle/>
          <a:p>
            <a:r>
              <a:rPr lang="en-US" b="1" dirty="0">
                <a:solidFill>
                  <a:srgbClr val="C00000"/>
                </a:solidFill>
              </a:rPr>
              <a:t>FLOWCHART </a:t>
            </a:r>
            <a:r>
              <a:rPr lang="en-US" dirty="0"/>
              <a:t>is a pictorial representation of a computer program. It make it easy to visualize the structure of a program</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err="1"/>
              <a:t>Nonpogrammers</a:t>
            </a:r>
            <a:endParaRPr lang="en-US" dirty="0"/>
          </a:p>
        </p:txBody>
      </p:sp>
      <p:pic>
        <p:nvPicPr>
          <p:cNvPr id="2" name="Picture 3" descr="tab08_03.jpg"/>
          <p:cNvPicPr>
            <a:picLocks noChangeAspect="1"/>
          </p:cNvPicPr>
          <p:nvPr/>
        </p:nvPicPr>
        <p:blipFill rotWithShape="1">
          <a:blip r:embed="rId3">
            <a:extLst>
              <a:ext uri="{28A0092B-C50C-407E-A947-70E740481C1C}">
                <a14:useLocalDpi xmlns:a14="http://schemas.microsoft.com/office/drawing/2010/main" val="0"/>
              </a:ext>
            </a:extLst>
          </a:blip>
          <a:srcRect t="5128" r="6852" b="2564"/>
          <a:stretch/>
        </p:blipFill>
        <p:spPr bwMode="auto">
          <a:xfrm>
            <a:off x="381000" y="1600200"/>
            <a:ext cx="5140633" cy="3810000"/>
          </a:xfrm>
          <a:prstGeom prst="rect">
            <a:avLst/>
          </a:prstGeom>
          <a:solidFill>
            <a:schemeClr val="accent3">
              <a:lumMod val="20000"/>
              <a:lumOff val="80000"/>
              <a:alpha val="20000"/>
            </a:schemeClr>
          </a:solidFill>
          <a:ln w="28575">
            <a:solidFill>
              <a:srgbClr val="C00000"/>
            </a:solidFill>
          </a:ln>
        </p:spPr>
      </p:pic>
    </p:spTree>
    <p:extLst>
      <p:ext uri="{BB962C8B-B14F-4D97-AF65-F5344CB8AC3E}">
        <p14:creationId xmlns:p14="http://schemas.microsoft.com/office/powerpoint/2010/main" val="3995701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6709529"/>
          </a:xfrm>
          <a:prstGeom prst="rect">
            <a:avLst/>
          </a:prstGeom>
        </p:spPr>
        <p:txBody>
          <a:bodyPr wrap="square">
            <a:spAutoFit/>
          </a:bodyPr>
          <a:lstStyle/>
          <a:p>
            <a:r>
              <a:rPr lang="en-US" sz="2800" b="1" dirty="0">
                <a:solidFill>
                  <a:srgbClr val="C00000"/>
                </a:solidFill>
                <a:latin typeface="NewBaskervilleStd-Bold"/>
              </a:rPr>
              <a:t>8.3 : LOGICAL FUNCTIONS </a:t>
            </a:r>
          </a:p>
          <a:p>
            <a:r>
              <a:rPr lang="en-US" dirty="0"/>
              <a:t>MATLAB offers both traditional selection structures, such as the family of  if  functions, and a series of logical functions that perform almost the same task. </a:t>
            </a:r>
          </a:p>
          <a:p>
            <a:r>
              <a:rPr lang="en-US" dirty="0"/>
              <a:t>The primary logical function is find, which can often be used in place of both traditional selection structures and loops. </a:t>
            </a:r>
          </a:p>
          <a:p>
            <a:r>
              <a:rPr lang="en-US" dirty="0"/>
              <a:t> </a:t>
            </a:r>
          </a:p>
          <a:p>
            <a:r>
              <a:rPr lang="en-US" sz="2400" b="1" dirty="0">
                <a:solidFill>
                  <a:srgbClr val="C00000"/>
                </a:solidFill>
              </a:rPr>
              <a:t>8.3.1  Find </a:t>
            </a:r>
          </a:p>
          <a:p>
            <a:r>
              <a:rPr lang="en-US" dirty="0"/>
              <a:t>The  find command searches a matrix and identifies which elements in that matrix meet a given criterion. For example, the U.S. Naval Academy requires applicants to be at least 5’6’’ (66’’) tall. Consider this list of applicant heights: </a:t>
            </a:r>
          </a:p>
          <a:p>
            <a:r>
              <a:rPr lang="en-US" b="1" dirty="0">
                <a:solidFill>
                  <a:srgbClr val="0000FF"/>
                </a:solidFill>
              </a:rPr>
              <a:t>	height = [63,67,65,72,69,78,75]</a:t>
            </a:r>
          </a:p>
          <a:p>
            <a:r>
              <a:rPr lang="en-US" dirty="0"/>
              <a:t>using the find command: </a:t>
            </a:r>
          </a:p>
          <a:p>
            <a:r>
              <a:rPr lang="en-US" b="1" dirty="0">
                <a:solidFill>
                  <a:srgbClr val="0000FF"/>
                </a:solidFill>
              </a:rPr>
              <a:t>	accept = find(height&gt;=66 )</a:t>
            </a:r>
          </a:p>
          <a:p>
            <a:r>
              <a:rPr lang="en-US" dirty="0"/>
              <a:t>returns the </a:t>
            </a:r>
            <a:r>
              <a:rPr lang="en-US" u="sng" dirty="0"/>
              <a:t>index numbers </a:t>
            </a:r>
            <a:r>
              <a:rPr lang="en-US" dirty="0"/>
              <a:t>from the matrix that meet the criterion</a:t>
            </a:r>
          </a:p>
          <a:p>
            <a:r>
              <a:rPr lang="en-US" b="1" dirty="0">
                <a:solidFill>
                  <a:srgbClr val="0000FF"/>
                </a:solidFill>
              </a:rPr>
              <a:t>	accept = 2  4  5  6 7 </a:t>
            </a:r>
          </a:p>
          <a:p>
            <a:r>
              <a:rPr lang="en-US" dirty="0"/>
              <a:t>Typing,</a:t>
            </a:r>
          </a:p>
          <a:p>
            <a:r>
              <a:rPr lang="en-US" b="1" dirty="0">
                <a:solidFill>
                  <a:srgbClr val="0000FF"/>
                </a:solidFill>
              </a:rPr>
              <a:t>	height(accept) </a:t>
            </a:r>
          </a:p>
          <a:p>
            <a:pPr lvl="1"/>
            <a:r>
              <a:rPr lang="en-US" b="1" dirty="0">
                <a:solidFill>
                  <a:srgbClr val="0000FF"/>
                </a:solidFill>
              </a:rPr>
              <a:t>	</a:t>
            </a:r>
            <a:r>
              <a:rPr lang="en-US" b="1" dirty="0" err="1">
                <a:solidFill>
                  <a:srgbClr val="0000FF"/>
                </a:solidFill>
              </a:rPr>
              <a:t>ans</a:t>
            </a:r>
            <a:r>
              <a:rPr lang="en-US" b="1" dirty="0">
                <a:solidFill>
                  <a:srgbClr val="0000FF"/>
                </a:solidFill>
              </a:rPr>
              <a:t> = 67  72  69  78  75</a:t>
            </a:r>
          </a:p>
          <a:p>
            <a:endParaRPr lang="en-US" dirty="0"/>
          </a:p>
          <a:p>
            <a:r>
              <a:rPr lang="en-US" dirty="0"/>
              <a:t>Using following command </a:t>
            </a:r>
          </a:p>
          <a:p>
            <a:r>
              <a:rPr lang="en-US" b="1" dirty="0">
                <a:solidFill>
                  <a:srgbClr val="0000FF"/>
                </a:solidFill>
              </a:rPr>
              <a:t>	decline = find(height&lt;66)</a:t>
            </a:r>
          </a:p>
          <a:p>
            <a:r>
              <a:rPr lang="en-US" dirty="0"/>
              <a:t>returns the index numbers from the matrix that do not meet the criterion</a:t>
            </a:r>
          </a:p>
          <a:p>
            <a:r>
              <a:rPr lang="en-US" b="1" dirty="0">
                <a:solidFill>
                  <a:srgbClr val="0000FF"/>
                </a:solidFill>
              </a:rPr>
              <a:t>	decline = 1  3 </a:t>
            </a:r>
          </a:p>
        </p:txBody>
      </p:sp>
      <p:sp>
        <p:nvSpPr>
          <p:cNvPr id="3" name="Rectangle 2"/>
          <p:cNvSpPr/>
          <p:nvPr/>
        </p:nvSpPr>
        <p:spPr>
          <a:xfrm>
            <a:off x="3962400" y="4572000"/>
            <a:ext cx="4038600" cy="646331"/>
          </a:xfrm>
          <a:prstGeom prst="rect">
            <a:avLst/>
          </a:prstGeom>
          <a:solidFill>
            <a:srgbClr val="FFFFCC"/>
          </a:solidFill>
          <a:ln w="28575">
            <a:solidFill>
              <a:srgbClr val="C00000"/>
            </a:solidFill>
          </a:ln>
        </p:spPr>
        <p:txBody>
          <a:bodyPr wrap="square">
            <a:spAutoFit/>
          </a:bodyPr>
          <a:lstStyle/>
          <a:p>
            <a:r>
              <a:rPr lang="en-US" dirty="0"/>
              <a:t>Alternatively, use nesting</a:t>
            </a:r>
          </a:p>
          <a:p>
            <a:r>
              <a:rPr lang="en-US" dirty="0">
                <a:solidFill>
                  <a:srgbClr val="0000FF"/>
                </a:solidFill>
              </a:rPr>
              <a:t>	height(find(height &gt;=66))</a:t>
            </a:r>
          </a:p>
        </p:txBody>
      </p:sp>
    </p:spTree>
    <p:extLst>
      <p:ext uri="{BB962C8B-B14F-4D97-AF65-F5344CB8AC3E}">
        <p14:creationId xmlns:p14="http://schemas.microsoft.com/office/powerpoint/2010/main" val="34004025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Retrospect</Template>
  <TotalTime>14068</TotalTime>
  <Words>2563</Words>
  <Application>Microsoft Office PowerPoint</Application>
  <PresentationFormat>On-screen Show (4:3)</PresentationFormat>
  <Paragraphs>489</Paragraphs>
  <Slides>26</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26</vt:i4>
      </vt:variant>
    </vt:vector>
  </HeadingPairs>
  <TitlesOfParts>
    <vt:vector size="40" baseType="lpstr">
      <vt:lpstr>ＭＳ Ｐゴシック</vt:lpstr>
      <vt:lpstr>ＭＳ Ｐゴシック</vt:lpstr>
      <vt:lpstr>Arial</vt:lpstr>
      <vt:lpstr>Calibri</vt:lpstr>
      <vt:lpstr>Cambria Math</vt:lpstr>
      <vt:lpstr>Constantia</vt:lpstr>
      <vt:lpstr>CourierStd-Bold</vt:lpstr>
      <vt:lpstr>Majalla UI</vt:lpstr>
      <vt:lpstr>NewBaskervilleStd-Bold</vt:lpstr>
      <vt:lpstr>NewBaskervilleStd-Roman</vt:lpstr>
      <vt:lpstr>Symbol</vt:lpstr>
      <vt:lpstr>Times New Roman</vt:lpstr>
      <vt:lpstr>Wingdings 2</vt:lpstr>
      <vt:lpstr>Flow</vt:lpstr>
      <vt:lpstr>CHAPTER-8 Logical Functions &amp; Selection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mpage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GE209</dc:subject>
  <dc:creator>Dr.Abdelbasset</dc:creator>
  <cp:lastModifiedBy>Mohammed Almannaa</cp:lastModifiedBy>
  <cp:revision>732</cp:revision>
  <cp:lastPrinted>2009-09-24T15:51:59Z</cp:lastPrinted>
  <dcterms:created xsi:type="dcterms:W3CDTF">2009-11-06T15:44:47Z</dcterms:created>
  <dcterms:modified xsi:type="dcterms:W3CDTF">2019-11-11T12:53:50Z</dcterms:modified>
</cp:coreProperties>
</file>