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handoutMasterIdLst>
    <p:handoutMasterId r:id="rId28"/>
  </p:handoutMasterIdLst>
  <p:sldIdLst>
    <p:sldId id="390" r:id="rId2"/>
    <p:sldId id="437" r:id="rId3"/>
    <p:sldId id="438" r:id="rId4"/>
    <p:sldId id="439" r:id="rId5"/>
    <p:sldId id="440" r:id="rId6"/>
    <p:sldId id="441" r:id="rId7"/>
    <p:sldId id="442" r:id="rId8"/>
    <p:sldId id="443" r:id="rId9"/>
    <p:sldId id="444" r:id="rId10"/>
    <p:sldId id="391" r:id="rId11"/>
    <p:sldId id="453" r:id="rId12"/>
    <p:sldId id="454" r:id="rId13"/>
    <p:sldId id="455" r:id="rId14"/>
    <p:sldId id="456" r:id="rId15"/>
    <p:sldId id="457" r:id="rId16"/>
    <p:sldId id="458" r:id="rId17"/>
    <p:sldId id="459" r:id="rId18"/>
    <p:sldId id="460" r:id="rId19"/>
    <p:sldId id="445" r:id="rId20"/>
    <p:sldId id="446" r:id="rId21"/>
    <p:sldId id="447" r:id="rId22"/>
    <p:sldId id="448" r:id="rId23"/>
    <p:sldId id="450" r:id="rId24"/>
    <p:sldId id="436" r:id="rId25"/>
    <p:sldId id="452"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Arial"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Arial"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Arial"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Arial" pitchFamily="34" charset="0"/>
        <a:ea typeface="MS PGothic" pitchFamily="34" charset="-128"/>
        <a:cs typeface="+mn-cs"/>
      </a:defRPr>
    </a:lvl5pPr>
    <a:lvl6pPr marL="2286000" algn="l" defTabSz="914400" rtl="0" eaLnBrk="1" latinLnBrk="0" hangingPunct="1">
      <a:defRPr kern="1200">
        <a:solidFill>
          <a:schemeClr val="tx1"/>
        </a:solidFill>
        <a:latin typeface="Arial" pitchFamily="34" charset="0"/>
        <a:ea typeface="MS PGothic" pitchFamily="34" charset="-128"/>
        <a:cs typeface="+mn-cs"/>
      </a:defRPr>
    </a:lvl6pPr>
    <a:lvl7pPr marL="2743200" algn="l" defTabSz="914400" rtl="0" eaLnBrk="1" latinLnBrk="0" hangingPunct="1">
      <a:defRPr kern="1200">
        <a:solidFill>
          <a:schemeClr val="tx1"/>
        </a:solidFill>
        <a:latin typeface="Arial" pitchFamily="34" charset="0"/>
        <a:ea typeface="MS PGothic" pitchFamily="34" charset="-128"/>
        <a:cs typeface="+mn-cs"/>
      </a:defRPr>
    </a:lvl7pPr>
    <a:lvl8pPr marL="3200400" algn="l" defTabSz="914400" rtl="0" eaLnBrk="1" latinLnBrk="0" hangingPunct="1">
      <a:defRPr kern="1200">
        <a:solidFill>
          <a:schemeClr val="tx1"/>
        </a:solidFill>
        <a:latin typeface="Arial" pitchFamily="34" charset="0"/>
        <a:ea typeface="MS PGothic" pitchFamily="34" charset="-128"/>
        <a:cs typeface="+mn-cs"/>
      </a:defRPr>
    </a:lvl8pPr>
    <a:lvl9pPr marL="3657600" algn="l" defTabSz="914400" rtl="0" eaLnBrk="1" latinLnBrk="0" hangingPunct="1">
      <a:defRPr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CC"/>
    <a:srgbClr val="FFFF99"/>
    <a:srgbClr val="BD5C11"/>
    <a:srgbClr val="19FF5D"/>
    <a:srgbClr val="FF0C33"/>
    <a:srgbClr val="000000"/>
    <a:srgbClr val="006699"/>
    <a:srgbClr val="FF0600"/>
    <a:srgbClr val="FF7C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0" autoAdjust="0"/>
    <p:restoredTop sz="93713" autoAdjust="0"/>
  </p:normalViewPr>
  <p:slideViewPr>
    <p:cSldViewPr>
      <p:cViewPr varScale="1">
        <p:scale>
          <a:sx n="115" d="100"/>
          <a:sy n="115" d="100"/>
        </p:scale>
        <p:origin x="141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63" d="100"/>
          <a:sy n="63" d="100"/>
        </p:scale>
        <p:origin x="-275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ea typeface="ＭＳ Ｐゴシック" charset="-128"/>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atin typeface="Arial" charset="0"/>
                <a:ea typeface="ＭＳ Ｐゴシック" charset="-128"/>
              </a:defRPr>
            </a:lvl1pPr>
          </a:lstStyle>
          <a:p>
            <a:pPr>
              <a:defRPr/>
            </a:pPr>
            <a:fld id="{9798AE43-E0E4-4A9D-99DE-4BB4F3311F75}" type="datetimeFigureOut">
              <a:rPr lang="en-US"/>
              <a:pPr>
                <a:defRPr/>
              </a:pPr>
              <a:t>10/14/2019</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ea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atin typeface="Arial" charset="0"/>
                <a:ea typeface="ＭＳ Ｐゴシック" charset="-128"/>
              </a:defRPr>
            </a:lvl1pPr>
          </a:lstStyle>
          <a:p>
            <a:pPr>
              <a:defRPr/>
            </a:pPr>
            <a:fld id="{BED45BCD-29DA-4A3C-816C-E3B5B7A30CB4}" type="slidenum">
              <a:rPr lang="en-US"/>
              <a:pPr>
                <a:defRPr/>
              </a:pPr>
              <a:t>‹#›</a:t>
            </a:fld>
            <a:endParaRPr lang="en-US"/>
          </a:p>
        </p:txBody>
      </p:sp>
    </p:spTree>
    <p:extLst>
      <p:ext uri="{BB962C8B-B14F-4D97-AF65-F5344CB8AC3E}">
        <p14:creationId xmlns:p14="http://schemas.microsoft.com/office/powerpoint/2010/main" val="22861654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ea typeface="ＭＳ Ｐゴシック" charset="-128"/>
              </a:defRPr>
            </a:lvl1pPr>
          </a:lstStyle>
          <a:p>
            <a:pPr>
              <a:defRPr/>
            </a:pPr>
            <a:endParaRPr lang="en-US"/>
          </a:p>
        </p:txBody>
      </p:sp>
      <p:sp>
        <p:nvSpPr>
          <p:cNvPr id="43011"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ea typeface="ＭＳ Ｐゴシック" charset="-128"/>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3014"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ea typeface="ＭＳ Ｐゴシック" charset="-128"/>
              </a:defRPr>
            </a:lvl1pPr>
          </a:lstStyle>
          <a:p>
            <a:pPr>
              <a:defRPr/>
            </a:pPr>
            <a:endParaRPr lang="en-US"/>
          </a:p>
        </p:txBody>
      </p:sp>
      <p:sp>
        <p:nvSpPr>
          <p:cNvPr id="43015"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ea typeface="ＭＳ Ｐゴシック" charset="-128"/>
              </a:defRPr>
            </a:lvl1pPr>
          </a:lstStyle>
          <a:p>
            <a:pPr>
              <a:defRPr/>
            </a:pPr>
            <a:fld id="{593B07F8-B2D9-460B-B9DA-3A18EAEBAC52}" type="slidenum">
              <a:rPr lang="en-US"/>
              <a:pPr>
                <a:defRPr/>
              </a:pPr>
              <a:t>‹#›</a:t>
            </a:fld>
            <a:endParaRPr lang="en-US"/>
          </a:p>
        </p:txBody>
      </p:sp>
    </p:spTree>
    <p:extLst>
      <p:ext uri="{BB962C8B-B14F-4D97-AF65-F5344CB8AC3E}">
        <p14:creationId xmlns:p14="http://schemas.microsoft.com/office/powerpoint/2010/main" val="17165185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5" charset="0"/>
        <a:ea typeface="MS PGothic" pitchFamily="34"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Arial" pitchFamily="-105"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105"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105"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105"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B206CC40-8E26-4032-9780-E76DABAC700B}" type="slidenum">
              <a:rPr lang="en-US" smtClean="0">
                <a:latin typeface="Arial" pitchFamily="34" charset="0"/>
                <a:ea typeface="MS PGothic" pitchFamily="34" charset="-128"/>
              </a:rPr>
              <a:pPr/>
              <a:t>1</a:t>
            </a:fld>
            <a:endParaRPr lang="en-US">
              <a:latin typeface="Arial" pitchFamily="34" charset="0"/>
              <a:ea typeface="MS PGothic" pitchFamily="34" charset="-128"/>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a:latin typeface="Arial" pitchFamily="34" charset="0"/>
            </a:endParaRPr>
          </a:p>
        </p:txBody>
      </p:sp>
    </p:spTree>
    <p:extLst>
      <p:ext uri="{BB962C8B-B14F-4D97-AF65-F5344CB8AC3E}">
        <p14:creationId xmlns:p14="http://schemas.microsoft.com/office/powerpoint/2010/main" val="586255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A99EBA4-E1D6-493B-8C24-725CEE329B7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614C5D3-685C-4C37-8208-4F070A0740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DD3918B-1842-420E-B60C-86F94D40CAB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98C19DC-32CF-492D-8FF6-B88497205B5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8DB01482-95F5-4430-8D1F-0168C65C805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9310408-EA6E-4C97-A59C-46FD44D87A5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2723C38-3C11-4546-8CFE-72F67D39945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A6F176-4FE3-4EBB-8EB3-911731425C4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3CD7B74-99D8-4E1C-9AD0-62EBBCCB239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0A3F32C-C802-4638-B7AC-AFA50A44D89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C39B32A1-7769-4B8E-945A-CF2203313C5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21E741A-7587-456A-900D-294BA1B99A8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4A80EFC-580D-43EE-BE4B-17B4B7C00C1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614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614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ＭＳ Ｐゴシック" charset="-128"/>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ea typeface="ＭＳ Ｐゴシック" charset="-128"/>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ea typeface="ＭＳ Ｐゴシック" charset="-128"/>
              </a:defRPr>
            </a:lvl1pPr>
          </a:lstStyle>
          <a:p>
            <a:pPr>
              <a:defRPr/>
            </a:pPr>
            <a:fld id="{AD77CD33-EA51-404C-91B7-BE3A5FFBF44F}" type="slidenum">
              <a:rPr lang="en-US"/>
              <a:pPr>
                <a:defRPr/>
              </a:pPr>
              <a:t>‹#›</a:t>
            </a:fld>
            <a:endParaRPr lang="en-US"/>
          </a:p>
        </p:txBody>
      </p:sp>
      <p:grpSp>
        <p:nvGrpSpPr>
          <p:cNvPr id="615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ea typeface="ＭＳ Ｐゴシック" charset="-128"/>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ea typeface="ＭＳ Ｐゴシック" charset="-128"/>
              </a:endParaRPr>
            </a:p>
          </p:txBody>
        </p:sp>
      </p:grpSp>
    </p:spTree>
  </p:cSld>
  <p:clrMap bg1="lt1" tx1="dk1" bg2="lt2" tx2="dk2" accent1="accent1" accent2="accent2" accent3="accent3" accent4="accent4" accent5="accent5" accent6="accent6" hlink="hlink" folHlink="folHlink"/>
  <p:sldLayoutIdLst>
    <p:sldLayoutId id="2147484040" r:id="rId1"/>
    <p:sldLayoutId id="2147484030" r:id="rId2"/>
    <p:sldLayoutId id="2147484031" r:id="rId3"/>
    <p:sldLayoutId id="2147484041" r:id="rId4"/>
    <p:sldLayoutId id="2147484032" r:id="rId5"/>
    <p:sldLayoutId id="2147484033" r:id="rId6"/>
    <p:sldLayoutId id="2147484034" r:id="rId7"/>
    <p:sldLayoutId id="2147484035" r:id="rId8"/>
    <p:sldLayoutId id="2147484036" r:id="rId9"/>
    <p:sldLayoutId id="2147484042" r:id="rId10"/>
    <p:sldLayoutId id="2147484037" r:id="rId11"/>
    <p:sldLayoutId id="2147484038" r:id="rId12"/>
    <p:sldLayoutId id="2147484039" r:id="rId13"/>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8"/>
          <p:cNvSpPr>
            <a:spLocks noGrp="1" noChangeArrowheads="1"/>
          </p:cNvSpPr>
          <p:nvPr>
            <p:ph type="ctrTitle"/>
          </p:nvPr>
        </p:nvSpPr>
        <p:spPr>
          <a:xfrm>
            <a:off x="304800" y="329264"/>
            <a:ext cx="8077200" cy="1828800"/>
          </a:xfrm>
        </p:spPr>
        <p:txBody>
          <a:bodyPr>
            <a:normAutofit/>
          </a:bodyPr>
          <a:lstStyle/>
          <a:p>
            <a:pPr algn="ctr" eaLnBrk="1" fontAlgn="auto" hangingPunct="1">
              <a:spcAft>
                <a:spcPts val="0"/>
              </a:spcAft>
              <a:defRPr/>
            </a:pPr>
            <a:r>
              <a:rPr lang="en-US" sz="6000" u="sng" dirty="0">
                <a:solidFill>
                  <a:schemeClr val="tx1"/>
                </a:solidFill>
                <a:ea typeface="ＭＳ Ｐゴシック" charset="-128"/>
              </a:rPr>
              <a:t>CHAPTER 6</a:t>
            </a:r>
            <a:br>
              <a:rPr lang="en-US" sz="6000" u="sng" dirty="0">
                <a:solidFill>
                  <a:schemeClr val="tx1"/>
                </a:solidFill>
                <a:ea typeface="ＭＳ Ｐゴシック" charset="-128"/>
              </a:rPr>
            </a:br>
            <a:r>
              <a:rPr lang="en-US" sz="6000" u="sng" dirty="0">
                <a:solidFill>
                  <a:schemeClr val="tx1"/>
                </a:solidFill>
                <a:ea typeface="ＭＳ Ｐゴシック" charset="-128"/>
              </a:rPr>
              <a:t>User Defined Functions</a:t>
            </a:r>
            <a:endParaRPr lang="en-US" sz="5400" dirty="0">
              <a:solidFill>
                <a:srgbClr val="FFFF00"/>
              </a:solidFill>
              <a:ea typeface="ＭＳ Ｐゴシック" charset="-128"/>
            </a:endParaRPr>
          </a:p>
        </p:txBody>
      </p:sp>
      <p:grpSp>
        <p:nvGrpSpPr>
          <p:cNvPr id="4" name="Group 3"/>
          <p:cNvGrpSpPr/>
          <p:nvPr/>
        </p:nvGrpSpPr>
        <p:grpSpPr>
          <a:xfrm>
            <a:off x="2286000" y="2590800"/>
            <a:ext cx="4876800" cy="3771900"/>
            <a:chOff x="3886200" y="2667000"/>
            <a:chExt cx="4876800" cy="377190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l="5713" t="5714" r="2857"/>
            <a:stretch/>
          </p:blipFill>
          <p:spPr>
            <a:xfrm>
              <a:off x="3886200" y="2667000"/>
              <a:ext cx="4876800" cy="3771900"/>
            </a:xfrm>
            <a:prstGeom prst="rect">
              <a:avLst/>
            </a:prstGeom>
          </p:spPr>
        </p:pic>
        <p:sp>
          <p:nvSpPr>
            <p:cNvPr id="6" name="Rectangle 5"/>
            <p:cNvSpPr/>
            <p:nvPr/>
          </p:nvSpPr>
          <p:spPr>
            <a:xfrm>
              <a:off x="3886200" y="2667000"/>
              <a:ext cx="4876800" cy="3771900"/>
            </a:xfrm>
            <a:prstGeom prst="rect">
              <a:avLst/>
            </a:prstGeom>
            <a:solidFill>
              <a:schemeClr val="accent1">
                <a:alpha val="10000"/>
              </a:schemeClr>
            </a:solidFill>
            <a:ln>
              <a:solidFill>
                <a:srgbClr val="FF0C3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0" name="Rectangle 9"/>
              <p:cNvSpPr/>
              <p:nvPr/>
            </p:nvSpPr>
            <p:spPr>
              <a:xfrm>
                <a:off x="143562" y="76200"/>
                <a:ext cx="8839199" cy="3082453"/>
              </a:xfrm>
              <a:prstGeom prst="rect">
                <a:avLst/>
              </a:prstGeom>
              <a:solidFill>
                <a:schemeClr val="accent1">
                  <a:alpha val="10000"/>
                </a:schemeClr>
              </a:solidFill>
              <a:ln>
                <a:solidFill>
                  <a:srgbClr val="FF0C3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sz="2400" dirty="0">
                    <a:solidFill>
                      <a:srgbClr val="0000FF"/>
                    </a:solidFill>
                  </a:rPr>
                  <a:t>Example 6.3 : </a:t>
                </a:r>
                <a:r>
                  <a:rPr lang="en-US" dirty="0">
                    <a:solidFill>
                      <a:schemeClr val="tx1"/>
                    </a:solidFill>
                  </a:rPr>
                  <a:t>Metals composed of small crystals are stronger than metals composed of fewer large crystals. The metal yield strength (the amount of stress at which the metal starts to permanently deform) is related to the average grain diameter by the </a:t>
                </a:r>
                <a:r>
                  <a:rPr lang="en-US" i="1" dirty="0">
                    <a:solidFill>
                      <a:schemeClr val="tx1"/>
                    </a:solidFill>
                  </a:rPr>
                  <a:t>Hall–</a:t>
                </a:r>
                <a:r>
                  <a:rPr lang="en-US" i="1" dirty="0" err="1">
                    <a:solidFill>
                      <a:schemeClr val="tx1"/>
                    </a:solidFill>
                  </a:rPr>
                  <a:t>Petch</a:t>
                </a:r>
                <a:r>
                  <a:rPr lang="en-US" i="1" dirty="0">
                    <a:solidFill>
                      <a:schemeClr val="tx1"/>
                    </a:solidFill>
                  </a:rPr>
                  <a:t> equation </a:t>
                </a:r>
                <a:r>
                  <a:rPr lang="en-US" dirty="0">
                    <a:solidFill>
                      <a:schemeClr val="tx1"/>
                    </a:solidFill>
                  </a:rPr>
                  <a:t>:</a:t>
                </a:r>
              </a:p>
              <a:p>
                <a:pPr/>
                <a14:m>
                  <m:oMathPara xmlns:m="http://schemas.openxmlformats.org/officeDocument/2006/math">
                    <m:oMathParaPr>
                      <m:jc m:val="centerGroup"/>
                    </m:oMathParaPr>
                    <m:oMath xmlns:m="http://schemas.openxmlformats.org/officeDocument/2006/math">
                      <m:r>
                        <a:rPr lang="en-US" i="1">
                          <a:solidFill>
                            <a:schemeClr val="tx1"/>
                          </a:solidFill>
                          <a:latin typeface="Cambria Math" panose="02040503050406030204" pitchFamily="18" charset="0"/>
                          <a:ea typeface="Cambria Math" panose="02040503050406030204" pitchFamily="18" charset="0"/>
                        </a:rPr>
                        <m:t>𝜎</m:t>
                      </m:r>
                      <m:r>
                        <a:rPr lang="en-US" i="1">
                          <a:solidFill>
                            <a:schemeClr val="tx1"/>
                          </a:solidFill>
                          <a:latin typeface="Cambria Math" panose="02040503050406030204" pitchFamily="18" charset="0"/>
                          <a:ea typeface="Cambria Math" panose="02040503050406030204" pitchFamily="18" charset="0"/>
                        </a:rPr>
                        <m:t>=</m:t>
                      </m:r>
                      <m:sSub>
                        <m:sSubPr>
                          <m:ctrlPr>
                            <a:rPr lang="en-US" i="1">
                              <a:solidFill>
                                <a:schemeClr val="tx1"/>
                              </a:solidFill>
                              <a:latin typeface="Cambria Math" panose="02040503050406030204" pitchFamily="18" charset="0"/>
                              <a:ea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𝜎</m:t>
                          </m:r>
                        </m:e>
                        <m:sub>
                          <m:r>
                            <a:rPr lang="en-US" i="1">
                              <a:solidFill>
                                <a:schemeClr val="tx1"/>
                              </a:solidFill>
                              <a:latin typeface="Cambria Math" panose="02040503050406030204" pitchFamily="18" charset="0"/>
                              <a:ea typeface="Cambria Math" panose="02040503050406030204" pitchFamily="18" charset="0"/>
                            </a:rPr>
                            <m:t>0</m:t>
                          </m:r>
                        </m:sub>
                      </m:sSub>
                      <m:r>
                        <a:rPr lang="en-US" i="1">
                          <a:solidFill>
                            <a:schemeClr val="tx1"/>
                          </a:solidFill>
                          <a:latin typeface="Cambria Math" panose="02040503050406030204" pitchFamily="18" charset="0"/>
                          <a:ea typeface="Cambria Math" panose="02040503050406030204" pitchFamily="18" charset="0"/>
                        </a:rPr>
                        <m:t>+</m:t>
                      </m:r>
                      <m:f>
                        <m:fPr>
                          <m:type m:val="lin"/>
                          <m:ctrlPr>
                            <a:rPr lang="en-US" i="1">
                              <a:solidFill>
                                <a:schemeClr val="tx1"/>
                              </a:solidFill>
                              <a:latin typeface="Cambria Math" panose="02040503050406030204" pitchFamily="18" charset="0"/>
                              <a:ea typeface="Cambria Math" panose="02040503050406030204" pitchFamily="18" charset="0"/>
                            </a:rPr>
                          </m:ctrlPr>
                        </m:fPr>
                        <m:num>
                          <m:r>
                            <a:rPr lang="en-US" i="1">
                              <a:solidFill>
                                <a:schemeClr val="tx1"/>
                              </a:solidFill>
                              <a:latin typeface="Cambria Math" panose="02040503050406030204" pitchFamily="18" charset="0"/>
                              <a:ea typeface="Cambria Math" panose="02040503050406030204" pitchFamily="18" charset="0"/>
                            </a:rPr>
                            <m:t>𝐾</m:t>
                          </m:r>
                        </m:num>
                        <m:den>
                          <m:rad>
                            <m:radPr>
                              <m:degHide m:val="on"/>
                              <m:ctrlPr>
                                <a:rPr lang="en-US" i="1">
                                  <a:solidFill>
                                    <a:schemeClr val="tx1"/>
                                  </a:solidFill>
                                  <a:latin typeface="Cambria Math" panose="02040503050406030204" pitchFamily="18" charset="0"/>
                                  <a:ea typeface="Cambria Math" panose="02040503050406030204" pitchFamily="18" charset="0"/>
                                </a:rPr>
                              </m:ctrlPr>
                            </m:radPr>
                            <m:deg/>
                            <m:e>
                              <m:r>
                                <a:rPr lang="en-US" i="1">
                                  <a:solidFill>
                                    <a:schemeClr val="tx1"/>
                                  </a:solidFill>
                                  <a:latin typeface="Cambria Math" panose="02040503050406030204" pitchFamily="18" charset="0"/>
                                  <a:ea typeface="Cambria Math" panose="02040503050406030204" pitchFamily="18" charset="0"/>
                                </a:rPr>
                                <m:t>𝑑</m:t>
                              </m:r>
                            </m:e>
                          </m:rad>
                        </m:den>
                      </m:f>
                    </m:oMath>
                  </m:oMathPara>
                </a14:m>
                <a:endParaRPr lang="en-US" dirty="0">
                  <a:solidFill>
                    <a:schemeClr val="tx1"/>
                  </a:solidFill>
                </a:endParaRPr>
              </a:p>
              <a:p>
                <a:r>
                  <a:rPr lang="en-US" dirty="0">
                    <a:solidFill>
                      <a:schemeClr val="tx1"/>
                    </a:solidFill>
                  </a:rPr>
                  <a:t>where the symbols </a:t>
                </a:r>
                <a14:m>
                  <m:oMath xmlns:m="http://schemas.openxmlformats.org/officeDocument/2006/math">
                    <m:sSub>
                      <m:sSubPr>
                        <m:ctrlPr>
                          <a:rPr lang="en-US" i="1">
                            <a:solidFill>
                              <a:schemeClr val="tx1"/>
                            </a:solidFill>
                            <a:latin typeface="Cambria Math" panose="02040503050406030204" pitchFamily="18" charset="0"/>
                            <a:ea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𝜎</m:t>
                        </m:r>
                      </m:e>
                      <m:sub>
                        <m:r>
                          <a:rPr lang="en-US" i="1">
                            <a:solidFill>
                              <a:schemeClr val="tx1"/>
                            </a:solidFill>
                            <a:latin typeface="Cambria Math" panose="02040503050406030204" pitchFamily="18" charset="0"/>
                            <a:ea typeface="Cambria Math" panose="02040503050406030204" pitchFamily="18" charset="0"/>
                          </a:rPr>
                          <m:t>0</m:t>
                        </m:r>
                      </m:sub>
                    </m:sSub>
                  </m:oMath>
                </a14:m>
                <a:r>
                  <a:rPr lang="en-US" dirty="0">
                    <a:solidFill>
                      <a:schemeClr val="tx1"/>
                    </a:solidFill>
                  </a:rPr>
                  <a:t> and </a:t>
                </a:r>
                <a:r>
                  <a:rPr lang="en-US" i="1" dirty="0">
                    <a:solidFill>
                      <a:schemeClr val="tx1"/>
                    </a:solidFill>
                  </a:rPr>
                  <a:t>K </a:t>
                </a:r>
                <a:r>
                  <a:rPr lang="en-US" dirty="0">
                    <a:solidFill>
                      <a:schemeClr val="tx1"/>
                    </a:solidFill>
                  </a:rPr>
                  <a:t>represent constants that are different for every metal. </a:t>
                </a:r>
              </a:p>
              <a:p>
                <a:endParaRPr lang="en-US" dirty="0">
                  <a:solidFill>
                    <a:schemeClr val="tx1"/>
                  </a:solidFill>
                </a:endParaRPr>
              </a:p>
              <a:p>
                <a:r>
                  <a:rPr lang="en-US" dirty="0">
                    <a:solidFill>
                      <a:schemeClr val="tx1"/>
                    </a:solidFill>
                  </a:rPr>
                  <a:t>Create a function called </a:t>
                </a:r>
                <a:r>
                  <a:rPr lang="en-US" b="1" u="sng" dirty="0" err="1">
                    <a:solidFill>
                      <a:schemeClr val="tx1"/>
                    </a:solidFill>
                  </a:rPr>
                  <a:t>HallPetch</a:t>
                </a:r>
                <a:r>
                  <a:rPr lang="en-US" dirty="0">
                    <a:solidFill>
                      <a:schemeClr val="tx1"/>
                    </a:solidFill>
                  </a:rPr>
                  <a:t> that requires three inputs— </a:t>
                </a:r>
                <a14:m>
                  <m:oMath xmlns:m="http://schemas.openxmlformats.org/officeDocument/2006/math">
                    <m:sSub>
                      <m:sSubPr>
                        <m:ctrlPr>
                          <a:rPr lang="en-US" i="1">
                            <a:solidFill>
                              <a:schemeClr val="tx1"/>
                            </a:solidFill>
                            <a:latin typeface="Cambria Math" panose="02040503050406030204" pitchFamily="18" charset="0"/>
                            <a:ea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𝜎</m:t>
                        </m:r>
                      </m:e>
                      <m:sub>
                        <m:r>
                          <a:rPr lang="en-US" i="1">
                            <a:solidFill>
                              <a:schemeClr val="tx1"/>
                            </a:solidFill>
                            <a:latin typeface="Cambria Math" panose="02040503050406030204" pitchFamily="18" charset="0"/>
                            <a:ea typeface="Cambria Math" panose="02040503050406030204" pitchFamily="18" charset="0"/>
                          </a:rPr>
                          <m:t>0</m:t>
                        </m:r>
                      </m:sub>
                    </m:sSub>
                  </m:oMath>
                </a14:m>
                <a:r>
                  <a:rPr lang="en-US" dirty="0">
                    <a:solidFill>
                      <a:schemeClr val="tx1"/>
                    </a:solidFill>
                  </a:rPr>
                  <a:t>, </a:t>
                </a:r>
                <a:r>
                  <a:rPr lang="en-US" i="1" dirty="0">
                    <a:solidFill>
                      <a:schemeClr val="tx1"/>
                    </a:solidFill>
                  </a:rPr>
                  <a:t>K</a:t>
                </a:r>
                <a:r>
                  <a:rPr lang="en-US" dirty="0">
                    <a:solidFill>
                      <a:schemeClr val="tx1"/>
                    </a:solidFill>
                  </a:rPr>
                  <a:t>, </a:t>
                </a:r>
                <a:r>
                  <a:rPr lang="en-US" i="1" dirty="0">
                    <a:solidFill>
                      <a:schemeClr val="tx1"/>
                    </a:solidFill>
                  </a:rPr>
                  <a:t>d</a:t>
                </a:r>
                <a:r>
                  <a:rPr lang="en-US" dirty="0">
                    <a:solidFill>
                      <a:schemeClr val="tx1"/>
                    </a:solidFill>
                  </a:rPr>
                  <a:t>— and calculates the yield strength. Call this function from a MATLAB ® program that supplies values of </a:t>
                </a:r>
                <a14:m>
                  <m:oMath xmlns:m="http://schemas.openxmlformats.org/officeDocument/2006/math">
                    <m:sSub>
                      <m:sSubPr>
                        <m:ctrlPr>
                          <a:rPr lang="en-US" i="1">
                            <a:solidFill>
                              <a:schemeClr val="tx1"/>
                            </a:solidFill>
                            <a:latin typeface="Cambria Math" panose="02040503050406030204" pitchFamily="18" charset="0"/>
                            <a:ea typeface="Cambria Math" panose="02040503050406030204" pitchFamily="18" charset="0"/>
                          </a:rPr>
                        </m:ctrlPr>
                      </m:sSubPr>
                      <m:e>
                        <m:r>
                          <a:rPr lang="en-US" i="1">
                            <a:solidFill>
                              <a:schemeClr val="tx1"/>
                            </a:solidFill>
                            <a:latin typeface="Cambria Math" panose="02040503050406030204" pitchFamily="18" charset="0"/>
                            <a:ea typeface="Cambria Math" panose="02040503050406030204" pitchFamily="18" charset="0"/>
                          </a:rPr>
                          <m:t>𝜎</m:t>
                        </m:r>
                      </m:e>
                      <m:sub>
                        <m:r>
                          <a:rPr lang="en-US" i="1">
                            <a:solidFill>
                              <a:schemeClr val="tx1"/>
                            </a:solidFill>
                            <a:latin typeface="Cambria Math" panose="02040503050406030204" pitchFamily="18" charset="0"/>
                            <a:ea typeface="Cambria Math" panose="02040503050406030204" pitchFamily="18" charset="0"/>
                          </a:rPr>
                          <m:t>0</m:t>
                        </m:r>
                      </m:sub>
                    </m:sSub>
                  </m:oMath>
                </a14:m>
                <a:r>
                  <a:rPr lang="en-US" dirty="0">
                    <a:solidFill>
                      <a:schemeClr val="tx1"/>
                    </a:solidFill>
                  </a:rPr>
                  <a:t> and </a:t>
                </a:r>
                <a:r>
                  <a:rPr lang="en-US" i="1" dirty="0">
                    <a:solidFill>
                      <a:schemeClr val="tx1"/>
                    </a:solidFill>
                  </a:rPr>
                  <a:t>K </a:t>
                </a:r>
                <a:r>
                  <a:rPr lang="en-US" dirty="0">
                    <a:solidFill>
                      <a:schemeClr val="tx1"/>
                    </a:solidFill>
                  </a:rPr>
                  <a:t>, then plots the yield strength for values of </a:t>
                </a:r>
                <a:r>
                  <a:rPr lang="en-US" i="1" dirty="0">
                    <a:solidFill>
                      <a:schemeClr val="tx1"/>
                    </a:solidFill>
                  </a:rPr>
                  <a:t>d </a:t>
                </a:r>
                <a:r>
                  <a:rPr lang="en-US" dirty="0">
                    <a:solidFill>
                      <a:schemeClr val="tx1"/>
                    </a:solidFill>
                  </a:rPr>
                  <a:t>from 0.1 to 10 mm.</a:t>
                </a:r>
                <a:endParaRPr lang="ar-SA" dirty="0">
                  <a:solidFill>
                    <a:schemeClr val="tx1"/>
                  </a:solidFill>
                </a:endParaRPr>
              </a:p>
            </p:txBody>
          </p:sp>
        </mc:Choice>
        <mc:Fallback xmlns="">
          <p:sp>
            <p:nvSpPr>
              <p:cNvPr id="10" name="Rectangle 9"/>
              <p:cNvSpPr>
                <a:spLocks noRot="1" noChangeAspect="1" noMove="1" noResize="1" noEditPoints="1" noAdjustHandles="1" noChangeArrowheads="1" noChangeShapeType="1" noTextEdit="1"/>
              </p:cNvSpPr>
              <p:nvPr/>
            </p:nvSpPr>
            <p:spPr>
              <a:xfrm>
                <a:off x="143562" y="76200"/>
                <a:ext cx="8839199" cy="3082453"/>
              </a:xfrm>
              <a:prstGeom prst="rect">
                <a:avLst/>
              </a:prstGeom>
              <a:blipFill>
                <a:blip r:embed="rId2"/>
                <a:stretch>
                  <a:fillRect l="-963" r="-757" b="-982"/>
                </a:stretch>
              </a:blipFill>
              <a:ln>
                <a:solidFill>
                  <a:srgbClr val="FF0C33"/>
                </a:solidFill>
              </a:ln>
            </p:spPr>
            <p:txBody>
              <a:bodyPr/>
              <a:lstStyle/>
              <a:p>
                <a:r>
                  <a:rPr lang="en-US">
                    <a:noFill/>
                  </a:rPr>
                  <a:t> </a:t>
                </a:r>
              </a:p>
            </p:txBody>
          </p:sp>
        </mc:Fallback>
      </mc:AlternateContent>
      <p:sp>
        <p:nvSpPr>
          <p:cNvPr id="4" name="TextBox 3"/>
          <p:cNvSpPr txBox="1"/>
          <p:nvPr/>
        </p:nvSpPr>
        <p:spPr>
          <a:xfrm>
            <a:off x="143562" y="3341490"/>
            <a:ext cx="7628838" cy="3293209"/>
          </a:xfrm>
          <a:prstGeom prst="rect">
            <a:avLst/>
          </a:prstGeom>
          <a:solidFill>
            <a:srgbClr val="FFFFCC"/>
          </a:solidFill>
          <a:ln w="19050">
            <a:solidFill>
              <a:srgbClr val="0000FF"/>
            </a:solidFill>
          </a:ln>
        </p:spPr>
        <p:txBody>
          <a:bodyPr wrap="square" rtlCol="0">
            <a:spAutoFit/>
          </a:bodyPr>
          <a:lstStyle/>
          <a:p>
            <a:r>
              <a:rPr lang="en-US" sz="1600" dirty="0" err="1">
                <a:solidFill>
                  <a:srgbClr val="0000FF"/>
                </a:solidFill>
                <a:latin typeface="Courier New" panose="02070309020205020404" pitchFamily="49" charset="0"/>
                <a:cs typeface="Courier New" panose="02070309020205020404" pitchFamily="49" charset="0"/>
              </a:rPr>
              <a:t>clear,clc</a:t>
            </a:r>
            <a:endParaRPr lang="en-US" sz="1600" dirty="0">
              <a:solidFill>
                <a:srgbClr val="0000FF"/>
              </a:solidFill>
              <a:latin typeface="Courier New" panose="02070309020205020404" pitchFamily="49" charset="0"/>
              <a:cs typeface="Courier New" panose="02070309020205020404" pitchFamily="49" charset="0"/>
            </a:endParaRPr>
          </a:p>
          <a:p>
            <a:r>
              <a:rPr lang="en-US" sz="1600" dirty="0">
                <a:solidFill>
                  <a:srgbClr val="0000FF"/>
                </a:solidFill>
                <a:latin typeface="Courier New" panose="02070309020205020404" pitchFamily="49" charset="0"/>
                <a:cs typeface="Courier New" panose="02070309020205020404" pitchFamily="49" charset="0"/>
              </a:rPr>
              <a:t>format compact</a:t>
            </a:r>
          </a:p>
          <a:p>
            <a:r>
              <a:rPr lang="en-US" sz="1600" dirty="0">
                <a:solidFill>
                  <a:srgbClr val="0000FF"/>
                </a:solidFill>
                <a:latin typeface="Courier New" panose="02070309020205020404" pitchFamily="49" charset="0"/>
                <a:cs typeface="Courier New" panose="02070309020205020404" pitchFamily="49" charset="0"/>
              </a:rPr>
              <a:t>s0 = 12000</a:t>
            </a:r>
          </a:p>
          <a:p>
            <a:r>
              <a:rPr lang="en-US" sz="1600" dirty="0">
                <a:solidFill>
                  <a:srgbClr val="0000FF"/>
                </a:solidFill>
                <a:latin typeface="Courier New" panose="02070309020205020404" pitchFamily="49" charset="0"/>
                <a:cs typeface="Courier New" panose="02070309020205020404" pitchFamily="49" charset="0"/>
              </a:rPr>
              <a:t>K = 9600</a:t>
            </a:r>
          </a:p>
          <a:p>
            <a:r>
              <a:rPr lang="en-US" sz="1600" dirty="0">
                <a:solidFill>
                  <a:srgbClr val="0000FF"/>
                </a:solidFill>
                <a:latin typeface="Courier New" panose="02070309020205020404" pitchFamily="49" charset="0"/>
                <a:cs typeface="Courier New" panose="02070309020205020404" pitchFamily="49" charset="0"/>
              </a:rPr>
              <a:t>%Define the values of grain diameter</a:t>
            </a:r>
          </a:p>
          <a:p>
            <a:r>
              <a:rPr lang="en-US" sz="1600" dirty="0">
                <a:solidFill>
                  <a:srgbClr val="0000FF"/>
                </a:solidFill>
                <a:latin typeface="Courier New" panose="02070309020205020404" pitchFamily="49" charset="0"/>
                <a:cs typeface="Courier New" panose="02070309020205020404" pitchFamily="49" charset="0"/>
              </a:rPr>
              <a:t>diameter = 0.1:0.1:10;</a:t>
            </a:r>
          </a:p>
          <a:p>
            <a:r>
              <a:rPr lang="en-US" sz="1600" dirty="0">
                <a:solidFill>
                  <a:srgbClr val="0000FF"/>
                </a:solidFill>
                <a:latin typeface="Courier New" panose="02070309020205020404" pitchFamily="49" charset="0"/>
                <a:cs typeface="Courier New" panose="02070309020205020404" pitchFamily="49" charset="0"/>
              </a:rPr>
              <a:t>yield = </a:t>
            </a:r>
            <a:r>
              <a:rPr lang="en-US" sz="1600" dirty="0" err="1">
                <a:solidFill>
                  <a:srgbClr val="0000FF"/>
                </a:solidFill>
                <a:latin typeface="Courier New" panose="02070309020205020404" pitchFamily="49" charset="0"/>
                <a:cs typeface="Courier New" panose="02070309020205020404" pitchFamily="49" charset="0"/>
              </a:rPr>
              <a:t>HallPetch</a:t>
            </a:r>
            <a:r>
              <a:rPr lang="en-US" sz="1600" dirty="0">
                <a:solidFill>
                  <a:srgbClr val="0000FF"/>
                </a:solidFill>
                <a:latin typeface="Courier New" panose="02070309020205020404" pitchFamily="49" charset="0"/>
                <a:cs typeface="Courier New" panose="02070309020205020404" pitchFamily="49" charset="0"/>
              </a:rPr>
              <a:t>(</a:t>
            </a:r>
            <a:r>
              <a:rPr lang="en-US" sz="1600" dirty="0" err="1">
                <a:solidFill>
                  <a:srgbClr val="0000FF"/>
                </a:solidFill>
                <a:latin typeface="Courier New" panose="02070309020205020404" pitchFamily="49" charset="0"/>
                <a:cs typeface="Courier New" panose="02070309020205020404" pitchFamily="49" charset="0"/>
              </a:rPr>
              <a:t>s0,K,diameter</a:t>
            </a:r>
            <a:r>
              <a:rPr lang="en-US" sz="1600" dirty="0">
                <a:solidFill>
                  <a:srgbClr val="0000FF"/>
                </a:solidFill>
                <a:latin typeface="Courier New" panose="02070309020205020404" pitchFamily="49" charset="0"/>
                <a:cs typeface="Courier New" panose="02070309020205020404" pitchFamily="49" charset="0"/>
              </a:rPr>
              <a:t>);</a:t>
            </a:r>
          </a:p>
          <a:p>
            <a:r>
              <a:rPr lang="en-US" sz="1600" dirty="0">
                <a:solidFill>
                  <a:srgbClr val="0000FF"/>
                </a:solidFill>
                <a:latin typeface="Courier New" panose="02070309020205020404" pitchFamily="49" charset="0"/>
                <a:cs typeface="Courier New" panose="02070309020205020404" pitchFamily="49" charset="0"/>
              </a:rPr>
              <a:t>%Plot the results</a:t>
            </a:r>
          </a:p>
          <a:p>
            <a:r>
              <a:rPr lang="en-US" sz="1600" dirty="0">
                <a:solidFill>
                  <a:srgbClr val="0000FF"/>
                </a:solidFill>
                <a:latin typeface="Courier New" panose="02070309020205020404" pitchFamily="49" charset="0"/>
                <a:cs typeface="Courier New" panose="02070309020205020404" pitchFamily="49" charset="0"/>
              </a:rPr>
              <a:t>figure(1)</a:t>
            </a:r>
          </a:p>
          <a:p>
            <a:r>
              <a:rPr lang="en-US" sz="1600" dirty="0">
                <a:solidFill>
                  <a:srgbClr val="0000FF"/>
                </a:solidFill>
                <a:latin typeface="Courier New" panose="02070309020205020404" pitchFamily="49" charset="0"/>
                <a:cs typeface="Courier New" panose="02070309020205020404" pitchFamily="49" charset="0"/>
              </a:rPr>
              <a:t>plot(</a:t>
            </a:r>
            <a:r>
              <a:rPr lang="en-US" sz="1600" dirty="0" err="1">
                <a:solidFill>
                  <a:srgbClr val="0000FF"/>
                </a:solidFill>
                <a:latin typeface="Courier New" panose="02070309020205020404" pitchFamily="49" charset="0"/>
                <a:cs typeface="Courier New" panose="02070309020205020404" pitchFamily="49" charset="0"/>
              </a:rPr>
              <a:t>diameter,yield</a:t>
            </a:r>
            <a:r>
              <a:rPr lang="en-US" sz="1600" dirty="0">
                <a:solidFill>
                  <a:srgbClr val="0000FF"/>
                </a:solidFill>
                <a:latin typeface="Courier New" panose="02070309020205020404" pitchFamily="49" charset="0"/>
                <a:cs typeface="Courier New" panose="02070309020205020404" pitchFamily="49" charset="0"/>
              </a:rPr>
              <a:t>)</a:t>
            </a:r>
          </a:p>
          <a:p>
            <a:r>
              <a:rPr lang="en-US" sz="1600" dirty="0">
                <a:solidFill>
                  <a:srgbClr val="0000FF"/>
                </a:solidFill>
                <a:latin typeface="Courier New" panose="02070309020205020404" pitchFamily="49" charset="0"/>
                <a:cs typeface="Courier New" panose="02070309020205020404" pitchFamily="49" charset="0"/>
              </a:rPr>
              <a:t>title('Yield strengths found with the Hall–</a:t>
            </a:r>
            <a:r>
              <a:rPr lang="en-US" sz="1600" dirty="0" err="1">
                <a:solidFill>
                  <a:srgbClr val="0000FF"/>
                </a:solidFill>
                <a:latin typeface="Courier New" panose="02070309020205020404" pitchFamily="49" charset="0"/>
                <a:cs typeface="Courier New" panose="02070309020205020404" pitchFamily="49" charset="0"/>
              </a:rPr>
              <a:t>Petch</a:t>
            </a:r>
            <a:r>
              <a:rPr lang="en-US" sz="1600" dirty="0">
                <a:solidFill>
                  <a:srgbClr val="0000FF"/>
                </a:solidFill>
                <a:latin typeface="Courier New" panose="02070309020205020404" pitchFamily="49" charset="0"/>
                <a:cs typeface="Courier New" panose="02070309020205020404" pitchFamily="49" charset="0"/>
              </a:rPr>
              <a:t> equation')</a:t>
            </a:r>
          </a:p>
          <a:p>
            <a:r>
              <a:rPr lang="en-US" sz="1600" dirty="0" err="1">
                <a:solidFill>
                  <a:srgbClr val="0000FF"/>
                </a:solidFill>
                <a:latin typeface="Courier New" panose="02070309020205020404" pitchFamily="49" charset="0"/>
                <a:cs typeface="Courier New" panose="02070309020205020404" pitchFamily="49" charset="0"/>
              </a:rPr>
              <a:t>xlabel</a:t>
            </a:r>
            <a:r>
              <a:rPr lang="en-US" sz="1600" dirty="0">
                <a:solidFill>
                  <a:srgbClr val="0000FF"/>
                </a:solidFill>
                <a:latin typeface="Courier New" panose="02070309020205020404" pitchFamily="49" charset="0"/>
                <a:cs typeface="Courier New" panose="02070309020205020404" pitchFamily="49" charset="0"/>
              </a:rPr>
              <a:t>('diameter, mm')</a:t>
            </a:r>
          </a:p>
          <a:p>
            <a:r>
              <a:rPr lang="en-US" sz="1600" dirty="0" err="1">
                <a:solidFill>
                  <a:srgbClr val="0000FF"/>
                </a:solidFill>
                <a:latin typeface="Courier New" panose="02070309020205020404" pitchFamily="49" charset="0"/>
                <a:cs typeface="Courier New" panose="02070309020205020404" pitchFamily="49" charset="0"/>
              </a:rPr>
              <a:t>ylabel</a:t>
            </a:r>
            <a:r>
              <a:rPr lang="en-US" sz="1600" dirty="0">
                <a:solidFill>
                  <a:srgbClr val="0000FF"/>
                </a:solidFill>
                <a:latin typeface="Courier New" panose="02070309020205020404" pitchFamily="49" charset="0"/>
                <a:cs typeface="Courier New" panose="02070309020205020404" pitchFamily="49" charset="0"/>
              </a:rPr>
              <a:t>('yield strength, psi')</a:t>
            </a:r>
          </a:p>
        </p:txBody>
      </p:sp>
      <p:sp>
        <p:nvSpPr>
          <p:cNvPr id="15" name="TextBox 14"/>
          <p:cNvSpPr txBox="1"/>
          <p:nvPr/>
        </p:nvSpPr>
        <p:spPr>
          <a:xfrm>
            <a:off x="4152900" y="3289995"/>
            <a:ext cx="4801286" cy="954107"/>
          </a:xfrm>
          <a:prstGeom prst="rect">
            <a:avLst/>
          </a:prstGeom>
          <a:solidFill>
            <a:srgbClr val="FFFFCC"/>
          </a:solidFill>
          <a:ln w="28575">
            <a:solidFill>
              <a:srgbClr val="0000FF"/>
            </a:solidFill>
          </a:ln>
        </p:spPr>
        <p:txBody>
          <a:bodyPr wrap="square" rtlCol="0">
            <a:spAutoFit/>
          </a:bodyPr>
          <a:lstStyle/>
          <a:p>
            <a:r>
              <a:rPr lang="en-US" sz="1400" dirty="0">
                <a:solidFill>
                  <a:srgbClr val="0000FF"/>
                </a:solidFill>
                <a:latin typeface="Courier New" panose="02070309020205020404" pitchFamily="49" charset="0"/>
                <a:cs typeface="Courier New" panose="02070309020205020404" pitchFamily="49" charset="0"/>
              </a:rPr>
              <a:t>function output = </a:t>
            </a:r>
            <a:r>
              <a:rPr lang="en-US" sz="1400" dirty="0" err="1">
                <a:solidFill>
                  <a:srgbClr val="0000FF"/>
                </a:solidFill>
                <a:latin typeface="Courier New" panose="02070309020205020404" pitchFamily="49" charset="0"/>
                <a:cs typeface="Courier New" panose="02070309020205020404" pitchFamily="49" charset="0"/>
              </a:rPr>
              <a:t>HallPetch</a:t>
            </a:r>
            <a:r>
              <a:rPr lang="en-US" sz="1400" dirty="0">
                <a:solidFill>
                  <a:srgbClr val="0000FF"/>
                </a:solidFill>
                <a:latin typeface="Courier New" panose="02070309020205020404" pitchFamily="49" charset="0"/>
                <a:cs typeface="Courier New" panose="02070309020205020404" pitchFamily="49" charset="0"/>
              </a:rPr>
              <a:t>(</a:t>
            </a:r>
            <a:r>
              <a:rPr lang="en-US" sz="1400" dirty="0" err="1">
                <a:solidFill>
                  <a:srgbClr val="0000FF"/>
                </a:solidFill>
                <a:latin typeface="Courier New" panose="02070309020205020404" pitchFamily="49" charset="0"/>
                <a:cs typeface="Courier New" panose="02070309020205020404" pitchFamily="49" charset="0"/>
              </a:rPr>
              <a:t>sigma0,K,d</a:t>
            </a:r>
            <a:r>
              <a:rPr lang="en-US" sz="1400" dirty="0">
                <a:solidFill>
                  <a:srgbClr val="0000FF"/>
                </a:solidFill>
                <a:latin typeface="Courier New" panose="02070309020205020404" pitchFamily="49" charset="0"/>
                <a:cs typeface="Courier New" panose="02070309020205020404" pitchFamily="49" charset="0"/>
              </a:rPr>
              <a:t>)</a:t>
            </a:r>
          </a:p>
          <a:p>
            <a:r>
              <a:rPr lang="en-US" sz="1400" dirty="0">
                <a:solidFill>
                  <a:srgbClr val="0000FF"/>
                </a:solidFill>
                <a:latin typeface="Courier New" panose="02070309020205020404" pitchFamily="49" charset="0"/>
                <a:cs typeface="Courier New" panose="02070309020205020404" pitchFamily="49" charset="0"/>
              </a:rPr>
              <a:t>%Hall–</a:t>
            </a:r>
            <a:r>
              <a:rPr lang="en-US" sz="1400" dirty="0" err="1">
                <a:solidFill>
                  <a:srgbClr val="0000FF"/>
                </a:solidFill>
                <a:latin typeface="Courier New" panose="02070309020205020404" pitchFamily="49" charset="0"/>
                <a:cs typeface="Courier New" panose="02070309020205020404" pitchFamily="49" charset="0"/>
              </a:rPr>
              <a:t>Petch</a:t>
            </a:r>
            <a:r>
              <a:rPr lang="en-US" sz="1400" dirty="0">
                <a:solidFill>
                  <a:srgbClr val="0000FF"/>
                </a:solidFill>
                <a:latin typeface="Courier New" panose="02070309020205020404" pitchFamily="49" charset="0"/>
                <a:cs typeface="Courier New" panose="02070309020205020404" pitchFamily="49" charset="0"/>
              </a:rPr>
              <a:t> equation to determine yield</a:t>
            </a:r>
          </a:p>
          <a:p>
            <a:r>
              <a:rPr lang="en-US" sz="1400" dirty="0">
                <a:solidFill>
                  <a:srgbClr val="0000FF"/>
                </a:solidFill>
                <a:latin typeface="Courier New" panose="02070309020205020404" pitchFamily="49" charset="0"/>
                <a:cs typeface="Courier New" panose="02070309020205020404" pitchFamily="49" charset="0"/>
              </a:rPr>
              <a:t>%strength of metals</a:t>
            </a:r>
          </a:p>
          <a:p>
            <a:r>
              <a:rPr lang="en-US" sz="1400" dirty="0">
                <a:solidFill>
                  <a:srgbClr val="0000FF"/>
                </a:solidFill>
                <a:latin typeface="Courier New" panose="02070309020205020404" pitchFamily="49" charset="0"/>
                <a:cs typeface="Courier New" panose="02070309020205020404" pitchFamily="49" charset="0"/>
              </a:rPr>
              <a:t>output = sigma0 + K*d.^(-0.5);</a:t>
            </a:r>
          </a:p>
        </p:txBody>
      </p:sp>
    </p:spTree>
    <p:extLst>
      <p:ext uri="{BB962C8B-B14F-4D97-AF65-F5344CB8AC3E}">
        <p14:creationId xmlns:p14="http://schemas.microsoft.com/office/powerpoint/2010/main" val="3004138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Exercise: Converting between degree and radians</a:t>
            </a:r>
          </a:p>
        </p:txBody>
      </p:sp>
      <p:pic>
        <p:nvPicPr>
          <p:cNvPr id="6" name="Content Placeholder 5"/>
          <p:cNvPicPr>
            <a:picLocks noGrp="1" noChangeAspect="1"/>
          </p:cNvPicPr>
          <p:nvPr>
            <p:ph idx="1"/>
          </p:nvPr>
        </p:nvPicPr>
        <p:blipFill>
          <a:blip r:embed="rId2"/>
          <a:stretch>
            <a:fillRect/>
          </a:stretch>
        </p:blipFill>
        <p:spPr>
          <a:xfrm>
            <a:off x="1650473" y="3356992"/>
            <a:ext cx="5657831" cy="2736304"/>
          </a:xfrm>
          <a:prstGeom prst="rect">
            <a:avLst/>
          </a:prstGeom>
        </p:spPr>
      </p:pic>
      <p:sp>
        <p:nvSpPr>
          <p:cNvPr id="4" name="Slide Number Placeholder 3"/>
          <p:cNvSpPr>
            <a:spLocks noGrp="1"/>
          </p:cNvSpPr>
          <p:nvPr>
            <p:ph type="sldNum" sz="quarter" idx="12"/>
          </p:nvPr>
        </p:nvSpPr>
        <p:spPr/>
        <p:txBody>
          <a:bodyPr/>
          <a:lstStyle/>
          <a:p>
            <a:pPr>
              <a:defRPr/>
            </a:pPr>
            <a:fld id="{C52A2617-5BD4-48B8-9B81-8717F522FC99}" type="slidenum">
              <a:rPr lang="ar-SA" altLang="ar-SA" smtClean="0"/>
              <a:pPr>
                <a:defRPr/>
              </a:pPr>
              <a:t>11</a:t>
            </a:fld>
            <a:endParaRPr lang="en-US" altLang="ar-SA"/>
          </a:p>
        </p:txBody>
      </p:sp>
      <p:pic>
        <p:nvPicPr>
          <p:cNvPr id="5" name="Picture 4"/>
          <p:cNvPicPr>
            <a:picLocks noChangeAspect="1"/>
          </p:cNvPicPr>
          <p:nvPr/>
        </p:nvPicPr>
        <p:blipFill>
          <a:blip r:embed="rId3"/>
          <a:stretch>
            <a:fillRect/>
          </a:stretch>
        </p:blipFill>
        <p:spPr>
          <a:xfrm>
            <a:off x="1619672" y="2204863"/>
            <a:ext cx="5688632" cy="1001787"/>
          </a:xfrm>
          <a:prstGeom prst="rect">
            <a:avLst/>
          </a:prstGeom>
        </p:spPr>
      </p:pic>
    </p:spTree>
    <p:extLst>
      <p:ext uri="{BB962C8B-B14F-4D97-AF65-F5344CB8AC3E}">
        <p14:creationId xmlns:p14="http://schemas.microsoft.com/office/powerpoint/2010/main" val="2412792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Cont.</a:t>
            </a:r>
          </a:p>
        </p:txBody>
      </p:sp>
      <p:sp>
        <p:nvSpPr>
          <p:cNvPr id="3" name="Content Placeholder 2"/>
          <p:cNvSpPr>
            <a:spLocks noGrp="1"/>
          </p:cNvSpPr>
          <p:nvPr>
            <p:ph idx="1"/>
          </p:nvPr>
        </p:nvSpPr>
        <p:spPr/>
        <p:txBody>
          <a:bodyPr/>
          <a:lstStyle/>
          <a:p>
            <a:pPr algn="l" rtl="0"/>
            <a:r>
              <a:rPr lang="en-US" dirty="0"/>
              <a:t>State the problem: two functions; DR and RD.</a:t>
            </a:r>
          </a:p>
          <a:p>
            <a:pPr algn="l" rtl="0"/>
            <a:r>
              <a:rPr lang="en-US" dirty="0"/>
              <a:t>Describe the input and the output.</a:t>
            </a:r>
          </a:p>
          <a:p>
            <a:pPr algn="l" rtl="0"/>
            <a:endParaRPr lang="en-US" dirty="0"/>
          </a:p>
        </p:txBody>
      </p:sp>
      <p:sp>
        <p:nvSpPr>
          <p:cNvPr id="4" name="Slide Number Placeholder 3"/>
          <p:cNvSpPr>
            <a:spLocks noGrp="1"/>
          </p:cNvSpPr>
          <p:nvPr>
            <p:ph type="sldNum" sz="quarter" idx="12"/>
          </p:nvPr>
        </p:nvSpPr>
        <p:spPr/>
        <p:txBody>
          <a:bodyPr/>
          <a:lstStyle/>
          <a:p>
            <a:pPr>
              <a:defRPr/>
            </a:pPr>
            <a:fld id="{C52A2617-5BD4-48B8-9B81-8717F522FC99}" type="slidenum">
              <a:rPr lang="ar-SA" altLang="ar-SA" smtClean="0"/>
              <a:pPr>
                <a:defRPr/>
              </a:pPr>
              <a:t>12</a:t>
            </a:fld>
            <a:endParaRPr lang="en-US" altLang="ar-SA"/>
          </a:p>
        </p:txBody>
      </p:sp>
    </p:spTree>
    <p:extLst>
      <p:ext uri="{BB962C8B-B14F-4D97-AF65-F5344CB8AC3E}">
        <p14:creationId xmlns:p14="http://schemas.microsoft.com/office/powerpoint/2010/main" val="2301388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Cont.</a:t>
            </a:r>
          </a:p>
        </p:txBody>
      </p:sp>
      <p:sp>
        <p:nvSpPr>
          <p:cNvPr id="3" name="Content Placeholder 2"/>
          <p:cNvSpPr>
            <a:spLocks noGrp="1"/>
          </p:cNvSpPr>
          <p:nvPr>
            <p:ph idx="1"/>
          </p:nvPr>
        </p:nvSpPr>
        <p:spPr>
          <a:xfrm>
            <a:off x="1182688" y="1762472"/>
            <a:ext cx="7772400" cy="4114800"/>
          </a:xfrm>
        </p:spPr>
        <p:txBody>
          <a:bodyPr/>
          <a:lstStyle/>
          <a:p>
            <a:pPr algn="l" rtl="0"/>
            <a:r>
              <a:rPr lang="en-US" sz="2500" dirty="0"/>
              <a:t>%Define a vector of degree values</a:t>
            </a:r>
          </a:p>
          <a:p>
            <a:pPr algn="l" rtl="0"/>
            <a:r>
              <a:rPr lang="en-US" sz="2500" dirty="0"/>
              <a:t>degrees = 0:15:180;</a:t>
            </a:r>
          </a:p>
          <a:p>
            <a:pPr algn="l" rtl="0"/>
            <a:r>
              <a:rPr lang="en-US" sz="2500" dirty="0"/>
              <a:t>% Call the DR function, and use it to find radians</a:t>
            </a:r>
          </a:p>
          <a:p>
            <a:pPr algn="l" rtl="0"/>
            <a:r>
              <a:rPr lang="en-US" sz="2500" dirty="0"/>
              <a:t>radians = DR(degrees);</a:t>
            </a:r>
          </a:p>
          <a:p>
            <a:pPr algn="l" rtl="0"/>
            <a:r>
              <a:rPr lang="en-US" sz="2500" dirty="0"/>
              <a:t>%Create a table to use in the output</a:t>
            </a:r>
          </a:p>
          <a:p>
            <a:pPr algn="l" rtl="0"/>
            <a:r>
              <a:rPr lang="en-US" sz="2500" dirty="0" err="1"/>
              <a:t>degrees_radians</a:t>
            </a:r>
            <a:r>
              <a:rPr lang="en-US" sz="2500" dirty="0"/>
              <a:t> = [</a:t>
            </a:r>
            <a:r>
              <a:rPr lang="en-US" sz="2500" dirty="0" err="1"/>
              <a:t>degrees;radians</a:t>
            </a:r>
            <a:r>
              <a:rPr lang="en-US" sz="2500" dirty="0"/>
              <a:t>]'</a:t>
            </a:r>
          </a:p>
          <a:p>
            <a:pPr algn="l" rtl="0"/>
            <a:r>
              <a:rPr lang="en-US" sz="2500" dirty="0"/>
              <a:t>%Define a vector of radian values</a:t>
            </a:r>
          </a:p>
          <a:p>
            <a:pPr algn="l" rtl="0"/>
            <a:r>
              <a:rPr lang="en-US" sz="2500" dirty="0"/>
              <a:t>radians = 0:pi/12:pi;</a:t>
            </a:r>
          </a:p>
          <a:p>
            <a:pPr algn="l" rtl="0"/>
            <a:r>
              <a:rPr lang="en-US" sz="2500" dirty="0"/>
              <a:t>%Call the RD function, and use it to find degrees</a:t>
            </a:r>
          </a:p>
          <a:p>
            <a:pPr algn="l" rtl="0"/>
            <a:r>
              <a:rPr lang="en-US" sz="2500" dirty="0"/>
              <a:t>degrees = RD(radians);</a:t>
            </a:r>
          </a:p>
          <a:p>
            <a:pPr algn="l" rtl="0"/>
            <a:r>
              <a:rPr lang="en-US" sz="2500" dirty="0" err="1"/>
              <a:t>radians_degrees</a:t>
            </a:r>
            <a:r>
              <a:rPr lang="en-US" sz="2500" dirty="0"/>
              <a:t> = [</a:t>
            </a:r>
            <a:r>
              <a:rPr lang="en-US" sz="2500" dirty="0" err="1"/>
              <a:t>radians;degrees</a:t>
            </a:r>
            <a:r>
              <a:rPr lang="en-US" sz="2500" dirty="0"/>
              <a:t>]'</a:t>
            </a:r>
          </a:p>
        </p:txBody>
      </p:sp>
      <p:sp>
        <p:nvSpPr>
          <p:cNvPr id="4" name="Slide Number Placeholder 3"/>
          <p:cNvSpPr>
            <a:spLocks noGrp="1"/>
          </p:cNvSpPr>
          <p:nvPr>
            <p:ph type="sldNum" sz="quarter" idx="12"/>
          </p:nvPr>
        </p:nvSpPr>
        <p:spPr/>
        <p:txBody>
          <a:bodyPr/>
          <a:lstStyle/>
          <a:p>
            <a:pPr>
              <a:defRPr/>
            </a:pPr>
            <a:fld id="{C52A2617-5BD4-48B8-9B81-8717F522FC99}" type="slidenum">
              <a:rPr lang="ar-SA" altLang="ar-SA" smtClean="0"/>
              <a:pPr>
                <a:defRPr/>
              </a:pPr>
              <a:t>13</a:t>
            </a:fld>
            <a:endParaRPr lang="en-US" altLang="ar-SA"/>
          </a:p>
        </p:txBody>
      </p:sp>
    </p:spTree>
    <p:extLst>
      <p:ext uri="{BB962C8B-B14F-4D97-AF65-F5344CB8AC3E}">
        <p14:creationId xmlns:p14="http://schemas.microsoft.com/office/powerpoint/2010/main" val="292526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cont.</a:t>
            </a:r>
          </a:p>
        </p:txBody>
      </p:sp>
      <p:sp>
        <p:nvSpPr>
          <p:cNvPr id="3" name="Content Placeholder 2"/>
          <p:cNvSpPr>
            <a:spLocks noGrp="1"/>
          </p:cNvSpPr>
          <p:nvPr>
            <p:ph idx="1"/>
          </p:nvPr>
        </p:nvSpPr>
        <p:spPr/>
        <p:txBody>
          <a:bodyPr/>
          <a:lstStyle/>
          <a:p>
            <a:pPr algn="l" rtl="0"/>
            <a:r>
              <a:rPr lang="en-US" sz="2800" dirty="0"/>
              <a:t>DR:</a:t>
            </a:r>
          </a:p>
          <a:p>
            <a:pPr marL="0" indent="0" algn="l" rtl="0">
              <a:buNone/>
            </a:pPr>
            <a:r>
              <a:rPr lang="en-US" sz="2800" dirty="0"/>
              <a:t>function output = DR(x)</a:t>
            </a:r>
          </a:p>
          <a:p>
            <a:pPr marL="0" indent="0" algn="l" rtl="0">
              <a:buNone/>
            </a:pPr>
            <a:r>
              <a:rPr lang="en-US" sz="2800" dirty="0"/>
              <a:t>%This function changes degrees to radians</a:t>
            </a:r>
          </a:p>
          <a:p>
            <a:pPr marL="0" indent="0" algn="l" rtl="0">
              <a:buNone/>
            </a:pPr>
            <a:r>
              <a:rPr lang="en-US" sz="2800" dirty="0"/>
              <a:t>output = x*pi/180;</a:t>
            </a:r>
          </a:p>
          <a:p>
            <a:pPr algn="l" rtl="0"/>
            <a:r>
              <a:rPr lang="en-US" sz="2800" dirty="0"/>
              <a:t>RD:</a:t>
            </a:r>
          </a:p>
          <a:p>
            <a:pPr marL="0" indent="0" algn="l" rtl="0">
              <a:buNone/>
            </a:pPr>
            <a:r>
              <a:rPr lang="en-US" sz="2800" dirty="0"/>
              <a:t>function output = RD(x)</a:t>
            </a:r>
          </a:p>
          <a:p>
            <a:pPr marL="0" indent="0" algn="l" rtl="0">
              <a:buNone/>
            </a:pPr>
            <a:r>
              <a:rPr lang="en-US" sz="2800" dirty="0"/>
              <a:t>%This function changes radians to degrees</a:t>
            </a:r>
          </a:p>
          <a:p>
            <a:pPr marL="0" indent="0" algn="l" rtl="0">
              <a:buNone/>
            </a:pPr>
            <a:r>
              <a:rPr lang="en-US" sz="2800" dirty="0"/>
              <a:t>output = x*180/pi;</a:t>
            </a:r>
          </a:p>
          <a:p>
            <a:pPr algn="l" rtl="0"/>
            <a:endParaRPr lang="en-US" sz="2800" dirty="0"/>
          </a:p>
          <a:p>
            <a:pPr algn="l" rtl="0"/>
            <a:endParaRPr lang="en-US" sz="2800" dirty="0"/>
          </a:p>
        </p:txBody>
      </p:sp>
      <p:sp>
        <p:nvSpPr>
          <p:cNvPr id="4" name="Slide Number Placeholder 3"/>
          <p:cNvSpPr>
            <a:spLocks noGrp="1"/>
          </p:cNvSpPr>
          <p:nvPr>
            <p:ph type="sldNum" sz="quarter" idx="12"/>
          </p:nvPr>
        </p:nvSpPr>
        <p:spPr/>
        <p:txBody>
          <a:bodyPr/>
          <a:lstStyle/>
          <a:p>
            <a:pPr>
              <a:defRPr/>
            </a:pPr>
            <a:fld id="{C52A2617-5BD4-48B8-9B81-8717F522FC99}" type="slidenum">
              <a:rPr lang="ar-SA" altLang="ar-SA" smtClean="0"/>
              <a:pPr>
                <a:defRPr/>
              </a:pPr>
              <a:t>14</a:t>
            </a:fld>
            <a:endParaRPr lang="en-US" altLang="ar-SA"/>
          </a:p>
        </p:txBody>
      </p:sp>
    </p:spTree>
    <p:extLst>
      <p:ext uri="{BB962C8B-B14F-4D97-AF65-F5344CB8AC3E}">
        <p14:creationId xmlns:p14="http://schemas.microsoft.com/office/powerpoint/2010/main" val="1214156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a:t>
            </a:r>
          </a:p>
        </p:txBody>
      </p:sp>
      <p:sp>
        <p:nvSpPr>
          <p:cNvPr id="3" name="Content Placeholder 2"/>
          <p:cNvSpPr>
            <a:spLocks noGrp="1"/>
          </p:cNvSpPr>
          <p:nvPr>
            <p:ph idx="1"/>
          </p:nvPr>
        </p:nvSpPr>
        <p:spPr/>
        <p:txBody>
          <a:bodyPr/>
          <a:lstStyle/>
          <a:p>
            <a:pPr algn="l" rtl="0"/>
            <a:r>
              <a:rPr lang="en-US" dirty="0"/>
              <a:t>Write a function to calculate the circumference of a </a:t>
            </a:r>
            <a:r>
              <a:rPr lang="en-US" dirty="0" smtClean="0"/>
              <a:t>circle:</a:t>
            </a:r>
          </a:p>
          <a:p>
            <a:pPr marL="0" indent="0" algn="l" rtl="0">
              <a:buNone/>
            </a:pPr>
            <a:endParaRPr lang="en-US" dirty="0"/>
          </a:p>
          <a:p>
            <a:pPr marL="0" indent="0">
              <a:buNone/>
            </a:pPr>
            <a:r>
              <a:rPr lang="en-US" dirty="0"/>
              <a:t>Hint: the circumference of a </a:t>
            </a:r>
            <a:r>
              <a:rPr lang="en-US" dirty="0" smtClean="0"/>
              <a:t>circle=2*</a:t>
            </a:r>
            <a:r>
              <a:rPr lang="el-GR" dirty="0" smtClean="0"/>
              <a:t>π</a:t>
            </a:r>
            <a:r>
              <a:rPr lang="en-US" dirty="0" smtClean="0"/>
              <a:t>* </a:t>
            </a:r>
            <a:r>
              <a:rPr lang="en-US" dirty="0" err="1" smtClean="0"/>
              <a:t>half_radi</a:t>
            </a:r>
            <a:endParaRPr lang="en-US" dirty="0" smtClean="0"/>
          </a:p>
          <a:p>
            <a:pPr marL="0" indent="0">
              <a:buNone/>
            </a:pPr>
            <a:endParaRPr lang="en-US" dirty="0"/>
          </a:p>
          <a:p>
            <a:pPr marL="0" indent="0" algn="l" rtl="0">
              <a:buNone/>
            </a:pPr>
            <a:r>
              <a:rPr lang="en-US" b="1" dirty="0"/>
              <a:t>function </a:t>
            </a:r>
            <a:r>
              <a:rPr lang="en-US" b="1" dirty="0" err="1"/>
              <a:t>circumference_circle</a:t>
            </a:r>
            <a:r>
              <a:rPr lang="en-US" b="1" dirty="0"/>
              <a:t> = </a:t>
            </a:r>
            <a:r>
              <a:rPr lang="en-US" b="1" dirty="0" err="1"/>
              <a:t>CirCir</a:t>
            </a:r>
            <a:r>
              <a:rPr lang="en-US" b="1" dirty="0"/>
              <a:t>(r)</a:t>
            </a:r>
          </a:p>
          <a:p>
            <a:pPr marL="0" indent="0" algn="l" rtl="0">
              <a:buNone/>
            </a:pPr>
            <a:r>
              <a:rPr lang="en-US" b="1" dirty="0" err="1"/>
              <a:t>circumference_circle</a:t>
            </a:r>
            <a:r>
              <a:rPr lang="en-US" b="1" dirty="0"/>
              <a:t>=2*pi.*r;</a:t>
            </a:r>
          </a:p>
          <a:p>
            <a:pPr marL="0" indent="0" algn="l" rtl="0">
              <a:buNone/>
            </a:pPr>
            <a:r>
              <a:rPr lang="en-US" b="1" dirty="0"/>
              <a:t>end</a:t>
            </a:r>
          </a:p>
          <a:p>
            <a:pPr algn="l" rtl="0"/>
            <a:endParaRPr lang="en-US" dirty="0"/>
          </a:p>
          <a:p>
            <a:pPr algn="l" rtl="0"/>
            <a:endParaRPr lang="en-US" dirty="0"/>
          </a:p>
        </p:txBody>
      </p:sp>
      <p:sp>
        <p:nvSpPr>
          <p:cNvPr id="4" name="Slide Number Placeholder 3"/>
          <p:cNvSpPr>
            <a:spLocks noGrp="1"/>
          </p:cNvSpPr>
          <p:nvPr>
            <p:ph type="sldNum" sz="quarter" idx="12"/>
          </p:nvPr>
        </p:nvSpPr>
        <p:spPr/>
        <p:txBody>
          <a:bodyPr/>
          <a:lstStyle/>
          <a:p>
            <a:pPr>
              <a:defRPr/>
            </a:pPr>
            <a:fld id="{C52A2617-5BD4-48B8-9B81-8717F522FC99}" type="slidenum">
              <a:rPr lang="ar-SA" altLang="ar-SA" smtClean="0"/>
              <a:pPr>
                <a:defRPr/>
              </a:pPr>
              <a:t>15</a:t>
            </a:fld>
            <a:endParaRPr lang="en-US" altLang="ar-SA"/>
          </a:p>
        </p:txBody>
      </p:sp>
    </p:spTree>
    <p:extLst>
      <p:ext uri="{BB962C8B-B14F-4D97-AF65-F5344CB8AC3E}">
        <p14:creationId xmlns:p14="http://schemas.microsoft.com/office/powerpoint/2010/main" val="218697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Functions with Multiple Inputs and Outputs</a:t>
            </a:r>
          </a:p>
        </p:txBody>
      </p:sp>
      <p:sp>
        <p:nvSpPr>
          <p:cNvPr id="3" name="Content Placeholder 2"/>
          <p:cNvSpPr>
            <a:spLocks noGrp="1"/>
          </p:cNvSpPr>
          <p:nvPr>
            <p:ph idx="1"/>
          </p:nvPr>
        </p:nvSpPr>
        <p:spPr/>
        <p:txBody>
          <a:bodyPr/>
          <a:lstStyle/>
          <a:p>
            <a:pPr marL="0" indent="0" algn="l" rtl="0">
              <a:buNone/>
            </a:pPr>
            <a:r>
              <a:rPr lang="en-US" sz="3000" dirty="0"/>
              <a:t>function </a:t>
            </a:r>
            <a:r>
              <a:rPr lang="en-US" sz="3000" dirty="0" err="1"/>
              <a:t>triangle_area</a:t>
            </a:r>
            <a:r>
              <a:rPr lang="en-US" sz="3000" dirty="0"/>
              <a:t> = </a:t>
            </a:r>
            <a:r>
              <a:rPr lang="en-US" sz="3000" dirty="0" err="1"/>
              <a:t>TriAr</a:t>
            </a:r>
            <a:r>
              <a:rPr lang="en-US" sz="3000" dirty="0"/>
              <a:t>(</a:t>
            </a:r>
            <a:r>
              <a:rPr lang="en-US" sz="3000" dirty="0" err="1"/>
              <a:t>base,height</a:t>
            </a:r>
            <a:r>
              <a:rPr lang="en-US" sz="3000" dirty="0"/>
              <a:t>)</a:t>
            </a:r>
          </a:p>
          <a:p>
            <a:pPr marL="0" indent="0" algn="l" rtl="0">
              <a:buNone/>
            </a:pPr>
            <a:r>
              <a:rPr lang="en-US" sz="3000" dirty="0"/>
              <a:t>% This function calculates the area of triangle</a:t>
            </a:r>
          </a:p>
          <a:p>
            <a:pPr marL="0" indent="0" algn="l" rtl="0">
              <a:buNone/>
            </a:pPr>
            <a:r>
              <a:rPr lang="en-US" sz="3000" dirty="0"/>
              <a:t>% base and height must be the same size matrices</a:t>
            </a:r>
          </a:p>
          <a:p>
            <a:pPr marL="0" indent="0" algn="l" rtl="0">
              <a:buNone/>
            </a:pPr>
            <a:r>
              <a:rPr lang="en-US" sz="3000" dirty="0"/>
              <a:t>a = (base .*height)/2;</a:t>
            </a:r>
          </a:p>
          <a:p>
            <a:pPr marL="0" indent="0" algn="l" rtl="0">
              <a:buNone/>
            </a:pPr>
            <a:r>
              <a:rPr lang="en-US" sz="3000" dirty="0" err="1"/>
              <a:t>triangle_area</a:t>
            </a:r>
            <a:r>
              <a:rPr lang="en-US" sz="3000" dirty="0"/>
              <a:t> = a;</a:t>
            </a:r>
          </a:p>
        </p:txBody>
      </p:sp>
      <p:sp>
        <p:nvSpPr>
          <p:cNvPr id="4" name="Slide Number Placeholder 3"/>
          <p:cNvSpPr>
            <a:spLocks noGrp="1"/>
          </p:cNvSpPr>
          <p:nvPr>
            <p:ph type="sldNum" sz="quarter" idx="12"/>
          </p:nvPr>
        </p:nvSpPr>
        <p:spPr/>
        <p:txBody>
          <a:bodyPr/>
          <a:lstStyle/>
          <a:p>
            <a:pPr>
              <a:defRPr/>
            </a:pPr>
            <a:fld id="{C52A2617-5BD4-48B8-9B81-8717F522FC99}" type="slidenum">
              <a:rPr lang="ar-SA" altLang="ar-SA" smtClean="0"/>
              <a:pPr>
                <a:defRPr/>
              </a:pPr>
              <a:t>16</a:t>
            </a:fld>
            <a:endParaRPr lang="en-US" altLang="ar-SA"/>
          </a:p>
        </p:txBody>
      </p:sp>
    </p:spTree>
    <p:extLst>
      <p:ext uri="{BB962C8B-B14F-4D97-AF65-F5344CB8AC3E}">
        <p14:creationId xmlns:p14="http://schemas.microsoft.com/office/powerpoint/2010/main" val="36769118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input variable</a:t>
            </a:r>
          </a:p>
        </p:txBody>
      </p:sp>
      <p:sp>
        <p:nvSpPr>
          <p:cNvPr id="3" name="Content Placeholder 2"/>
          <p:cNvSpPr>
            <a:spLocks noGrp="1"/>
          </p:cNvSpPr>
          <p:nvPr>
            <p:ph idx="1"/>
          </p:nvPr>
        </p:nvSpPr>
        <p:spPr/>
        <p:txBody>
          <a:bodyPr/>
          <a:lstStyle/>
          <a:p>
            <a:pPr algn="l" rtl="0"/>
            <a:r>
              <a:rPr lang="en-US" dirty="0" err="1"/>
              <a:t>TriAr</a:t>
            </a:r>
            <a:r>
              <a:rPr lang="en-US" dirty="0"/>
              <a:t>(10,5)=?</a:t>
            </a:r>
          </a:p>
          <a:p>
            <a:pPr algn="l" rtl="0"/>
            <a:r>
              <a:rPr lang="en-US" dirty="0"/>
              <a:t>% base and height must be the same size matrices</a:t>
            </a:r>
          </a:p>
          <a:p>
            <a:pPr algn="l" rtl="0"/>
            <a:r>
              <a:rPr lang="en-US" dirty="0" err="1"/>
              <a:t>TriAr</a:t>
            </a:r>
            <a:r>
              <a:rPr lang="en-US" dirty="0"/>
              <a:t>([10,20,50],[5,10,3])</a:t>
            </a:r>
          </a:p>
          <a:p>
            <a:pPr marL="0" indent="0" algn="l" rtl="0">
              <a:buNone/>
            </a:pPr>
            <a:r>
              <a:rPr lang="en-US" dirty="0"/>
              <a:t>b=1:5;</a:t>
            </a:r>
          </a:p>
          <a:p>
            <a:pPr marL="0" indent="0" algn="l" rtl="0">
              <a:buNone/>
            </a:pPr>
            <a:r>
              <a:rPr lang="en-US" dirty="0"/>
              <a:t>h=6:10;</a:t>
            </a:r>
          </a:p>
          <a:p>
            <a:pPr algn="l" rtl="0"/>
            <a:r>
              <a:rPr lang="en-US" dirty="0" err="1"/>
              <a:t>TriAr</a:t>
            </a:r>
            <a:r>
              <a:rPr lang="en-US" dirty="0"/>
              <a:t>(</a:t>
            </a:r>
            <a:r>
              <a:rPr lang="en-US" dirty="0" err="1"/>
              <a:t>b,h</a:t>
            </a:r>
            <a:r>
              <a:rPr lang="en-US" dirty="0"/>
              <a:t>)</a:t>
            </a:r>
          </a:p>
        </p:txBody>
      </p:sp>
      <p:sp>
        <p:nvSpPr>
          <p:cNvPr id="4" name="Slide Number Placeholder 3"/>
          <p:cNvSpPr>
            <a:spLocks noGrp="1"/>
          </p:cNvSpPr>
          <p:nvPr>
            <p:ph type="sldNum" sz="quarter" idx="12"/>
          </p:nvPr>
        </p:nvSpPr>
        <p:spPr/>
        <p:txBody>
          <a:bodyPr/>
          <a:lstStyle/>
          <a:p>
            <a:pPr>
              <a:defRPr/>
            </a:pPr>
            <a:fld id="{C52A2617-5BD4-48B8-9B81-8717F522FC99}" type="slidenum">
              <a:rPr lang="ar-SA" altLang="ar-SA" smtClean="0"/>
              <a:pPr>
                <a:defRPr/>
              </a:pPr>
              <a:t>17</a:t>
            </a:fld>
            <a:endParaRPr lang="en-US" altLang="ar-SA"/>
          </a:p>
        </p:txBody>
      </p:sp>
    </p:spTree>
    <p:extLst>
      <p:ext uri="{BB962C8B-B14F-4D97-AF65-F5344CB8AC3E}">
        <p14:creationId xmlns:p14="http://schemas.microsoft.com/office/powerpoint/2010/main" val="27974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Functions with No Input or No Output</a:t>
            </a:r>
          </a:p>
        </p:txBody>
      </p:sp>
      <p:sp>
        <p:nvSpPr>
          <p:cNvPr id="3" name="Content Placeholder 2"/>
          <p:cNvSpPr>
            <a:spLocks noGrp="1"/>
          </p:cNvSpPr>
          <p:nvPr>
            <p:ph idx="1"/>
          </p:nvPr>
        </p:nvSpPr>
        <p:spPr/>
        <p:txBody>
          <a:bodyPr/>
          <a:lstStyle/>
          <a:p>
            <a:pPr marL="0" indent="0" algn="l" rtl="0">
              <a:buNone/>
            </a:pPr>
            <a:r>
              <a:rPr lang="en-US" b="1" dirty="0"/>
              <a:t>function [] = star( )</a:t>
            </a:r>
          </a:p>
          <a:p>
            <a:pPr marL="0" indent="0" algn="l" rtl="0">
              <a:buNone/>
            </a:pPr>
            <a:r>
              <a:rPr lang="en-US" b="1" dirty="0"/>
              <a:t>theta = pi/2:0.8*pi:4.8*pi;</a:t>
            </a:r>
          </a:p>
          <a:p>
            <a:pPr marL="0" indent="0" algn="l" rtl="0">
              <a:buNone/>
            </a:pPr>
            <a:r>
              <a:rPr lang="en-US" b="1" dirty="0"/>
              <a:t>r = ones(1,6);</a:t>
            </a:r>
          </a:p>
          <a:p>
            <a:pPr marL="0" indent="0" algn="l" rtl="0">
              <a:buNone/>
            </a:pPr>
            <a:r>
              <a:rPr lang="en-US" b="1" dirty="0"/>
              <a:t>polar(</a:t>
            </a:r>
            <a:r>
              <a:rPr lang="en-US" b="1" dirty="0" err="1"/>
              <a:t>theta,r</a:t>
            </a:r>
            <a:r>
              <a:rPr lang="en-US" b="1" dirty="0"/>
              <a:t>)</a:t>
            </a:r>
            <a:endParaRPr lang="en-US" dirty="0"/>
          </a:p>
        </p:txBody>
      </p:sp>
      <p:sp>
        <p:nvSpPr>
          <p:cNvPr id="4" name="Slide Number Placeholder 3"/>
          <p:cNvSpPr>
            <a:spLocks noGrp="1"/>
          </p:cNvSpPr>
          <p:nvPr>
            <p:ph type="sldNum" sz="quarter" idx="12"/>
          </p:nvPr>
        </p:nvSpPr>
        <p:spPr/>
        <p:txBody>
          <a:bodyPr/>
          <a:lstStyle/>
          <a:p>
            <a:pPr>
              <a:defRPr/>
            </a:pPr>
            <a:fld id="{C52A2617-5BD4-48B8-9B81-8717F522FC99}" type="slidenum">
              <a:rPr lang="ar-SA" altLang="ar-SA" smtClean="0"/>
              <a:pPr>
                <a:defRPr/>
              </a:pPr>
              <a:t>18</a:t>
            </a:fld>
            <a:endParaRPr lang="en-US" altLang="ar-SA"/>
          </a:p>
        </p:txBody>
      </p:sp>
    </p:spTree>
    <p:extLst>
      <p:ext uri="{BB962C8B-B14F-4D97-AF65-F5344CB8AC3E}">
        <p14:creationId xmlns:p14="http://schemas.microsoft.com/office/powerpoint/2010/main" val="612039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 y="894521"/>
            <a:ext cx="8915399" cy="2939266"/>
          </a:xfrm>
          <a:prstGeom prst="rect">
            <a:avLst/>
          </a:prstGeom>
        </p:spPr>
        <p:txBody>
          <a:bodyPr wrap="square">
            <a:spAutoFit/>
          </a:bodyPr>
          <a:lstStyle/>
          <a:p>
            <a:pPr>
              <a:spcBef>
                <a:spcPts val="600"/>
              </a:spcBef>
              <a:spcAft>
                <a:spcPts val="600"/>
              </a:spcAft>
            </a:pPr>
            <a:r>
              <a:rPr lang="en-US" sz="2000" b="1" dirty="0">
                <a:solidFill>
                  <a:srgbClr val="C00000"/>
                </a:solidFill>
                <a:latin typeface="NewBaskervilleStd-Bold"/>
              </a:rPr>
              <a:t>6.1.5 Determining the Number of Input and Output Argument</a:t>
            </a:r>
            <a:endParaRPr lang="en-US" sz="2000" dirty="0">
              <a:latin typeface="NewBaskervilleStd-Roman"/>
            </a:endParaRPr>
          </a:p>
          <a:p>
            <a:r>
              <a:rPr lang="en-US" sz="2000" dirty="0">
                <a:latin typeface="NewBaskervilleStd-Roman"/>
              </a:rPr>
              <a:t>The </a:t>
            </a:r>
            <a:r>
              <a:rPr lang="en-US" sz="2000" b="1" i="1" u="sng" dirty="0" err="1">
                <a:latin typeface="CourierStd"/>
              </a:rPr>
              <a:t>nargin</a:t>
            </a:r>
            <a:r>
              <a:rPr lang="en-US" sz="2000" dirty="0">
                <a:latin typeface="CourierStd"/>
              </a:rPr>
              <a:t> </a:t>
            </a:r>
            <a:r>
              <a:rPr lang="en-US" sz="2000" dirty="0">
                <a:latin typeface="NewBaskervilleStd-Roman"/>
              </a:rPr>
              <a:t>function determines the number of input arguments in either a user-defined function or a built-in function. The name of the function must be specified as a string. For example,</a:t>
            </a:r>
          </a:p>
          <a:p>
            <a:r>
              <a:rPr lang="en-US" sz="2000" b="1" dirty="0">
                <a:solidFill>
                  <a:srgbClr val="0000FF"/>
                </a:solidFill>
              </a:rPr>
              <a:t>	</a:t>
            </a:r>
            <a:r>
              <a:rPr lang="en-US" sz="2000" b="1" dirty="0" err="1">
                <a:solidFill>
                  <a:srgbClr val="0000FF"/>
                </a:solidFill>
              </a:rPr>
              <a:t>nargin</a:t>
            </a:r>
            <a:r>
              <a:rPr lang="en-US" sz="2000" b="1" dirty="0">
                <a:solidFill>
                  <a:srgbClr val="0000FF"/>
                </a:solidFill>
              </a:rPr>
              <a:t>('sin')</a:t>
            </a:r>
          </a:p>
          <a:p>
            <a:r>
              <a:rPr lang="en-US" sz="2000" b="1" dirty="0">
                <a:solidFill>
                  <a:srgbClr val="0000FF"/>
                </a:solidFill>
              </a:rPr>
              <a:t>	</a:t>
            </a:r>
            <a:r>
              <a:rPr lang="en-US" sz="2000" b="1" dirty="0" err="1">
                <a:solidFill>
                  <a:srgbClr val="0000FF"/>
                </a:solidFill>
              </a:rPr>
              <a:t>ans</a:t>
            </a:r>
            <a:r>
              <a:rPr lang="en-US" sz="2000" b="1" dirty="0">
                <a:solidFill>
                  <a:srgbClr val="0000FF"/>
                </a:solidFill>
              </a:rPr>
              <a:t> =</a:t>
            </a:r>
          </a:p>
          <a:p>
            <a:r>
              <a:rPr lang="en-US" sz="2000" b="1" dirty="0">
                <a:solidFill>
                  <a:srgbClr val="0000FF"/>
                </a:solidFill>
              </a:rPr>
              <a:t>		1</a:t>
            </a:r>
          </a:p>
          <a:p>
            <a:r>
              <a:rPr lang="en-US" sz="2000" dirty="0">
                <a:latin typeface="NewBaskervilleStd-Roman"/>
              </a:rPr>
              <a:t>The </a:t>
            </a:r>
            <a:r>
              <a:rPr lang="en-US" sz="2000" b="1" i="1" u="sng" dirty="0" err="1">
                <a:latin typeface="CourierStd"/>
              </a:rPr>
              <a:t>nargout</a:t>
            </a:r>
            <a:r>
              <a:rPr lang="en-US" sz="2000" dirty="0">
                <a:latin typeface="CourierStd"/>
              </a:rPr>
              <a:t> </a:t>
            </a:r>
            <a:r>
              <a:rPr lang="en-US" sz="2000" dirty="0">
                <a:latin typeface="NewBaskervilleStd-Roman"/>
              </a:rPr>
              <a:t>function is similar to </a:t>
            </a:r>
            <a:r>
              <a:rPr lang="en-US" sz="2000" b="1" i="1" u="sng" dirty="0" err="1">
                <a:latin typeface="CourierStd"/>
              </a:rPr>
              <a:t>nargin</a:t>
            </a:r>
            <a:r>
              <a:rPr lang="en-US" sz="2000" dirty="0">
                <a:latin typeface="NewBaskervilleStd-Roman"/>
              </a:rPr>
              <a:t>, but it determines the number of outputs from a function.</a:t>
            </a:r>
            <a:endParaRPr lang="en-US" sz="2000" dirty="0">
              <a:solidFill>
                <a:srgbClr val="0000FF"/>
              </a:solidFill>
            </a:endParaRPr>
          </a:p>
        </p:txBody>
      </p:sp>
      <p:sp>
        <p:nvSpPr>
          <p:cNvPr id="6" name="Rectangle 5"/>
          <p:cNvSpPr/>
          <p:nvPr/>
        </p:nvSpPr>
        <p:spPr>
          <a:xfrm>
            <a:off x="213635" y="4267200"/>
            <a:ext cx="8716727" cy="2015936"/>
          </a:xfrm>
          <a:prstGeom prst="rect">
            <a:avLst/>
          </a:prstGeom>
        </p:spPr>
        <p:txBody>
          <a:bodyPr wrap="square">
            <a:spAutoFit/>
          </a:bodyPr>
          <a:lstStyle/>
          <a:p>
            <a:pPr>
              <a:spcBef>
                <a:spcPts val="600"/>
              </a:spcBef>
              <a:spcAft>
                <a:spcPts val="600"/>
              </a:spcAft>
            </a:pPr>
            <a:r>
              <a:rPr lang="en-US" sz="2000" b="1" dirty="0">
                <a:solidFill>
                  <a:srgbClr val="C00000"/>
                </a:solidFill>
                <a:latin typeface="NewBaskervilleStd-Bold"/>
              </a:rPr>
              <a:t>6.1.6 Local Variables</a:t>
            </a:r>
            <a:endParaRPr lang="en-US" sz="2000" dirty="0">
              <a:solidFill>
                <a:srgbClr val="C00000"/>
              </a:solidFill>
            </a:endParaRPr>
          </a:p>
          <a:p>
            <a:r>
              <a:rPr lang="en-US" sz="2000" dirty="0">
                <a:latin typeface="NewBaskervilleStd-Roman"/>
              </a:rPr>
              <a:t>The variables used in function M-files are known as </a:t>
            </a:r>
            <a:r>
              <a:rPr lang="en-US" sz="2000" b="1" i="1" u="sng" dirty="0">
                <a:latin typeface="NewBaskervilleStd-Italic"/>
              </a:rPr>
              <a:t>local variables </a:t>
            </a:r>
            <a:r>
              <a:rPr lang="en-US" sz="2000" dirty="0">
                <a:latin typeface="NewBaskervilleStd-Roman"/>
              </a:rPr>
              <a:t>. The only way a function can communicate with the workspace is through input arguments and the output it returns. Any variables defined within the function exist only during the execution of the function, and are </a:t>
            </a:r>
            <a:r>
              <a:rPr lang="en-US" sz="2000" dirty="0"/>
              <a:t>not stored in the workspace.</a:t>
            </a:r>
          </a:p>
        </p:txBody>
      </p:sp>
    </p:spTree>
    <p:extLst>
      <p:ext uri="{BB962C8B-B14F-4D97-AF65-F5344CB8AC3E}">
        <p14:creationId xmlns:p14="http://schemas.microsoft.com/office/powerpoint/2010/main" val="30635691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990600"/>
            <a:ext cx="8610600" cy="1535741"/>
          </a:xfrm>
          <a:prstGeom prst="rect">
            <a:avLst/>
          </a:prstGeom>
        </p:spPr>
        <p:txBody>
          <a:bodyPr wrap="square">
            <a:spAutoFit/>
          </a:bodyPr>
          <a:lstStyle/>
          <a:p>
            <a:pPr algn="just">
              <a:lnSpc>
                <a:spcPct val="120000"/>
              </a:lnSpc>
            </a:pPr>
            <a:r>
              <a:rPr lang="en-US" sz="2000" dirty="0">
                <a:latin typeface="NewBaskervilleStd-Roman"/>
              </a:rPr>
              <a:t>Functions are useful for calculations that are performed frequently. A set of commands used for such calculations can be stored as M-files by the user, and is called user-defined function. A function </a:t>
            </a:r>
            <a:r>
              <a:rPr lang="en-US" sz="2000" b="1" u="sng" dirty="0">
                <a:latin typeface="NewBaskervilleStd-Roman"/>
              </a:rPr>
              <a:t>accepts</a:t>
            </a:r>
            <a:r>
              <a:rPr lang="en-US" sz="2000" dirty="0">
                <a:latin typeface="NewBaskervilleStd-Roman"/>
              </a:rPr>
              <a:t> input arguments and </a:t>
            </a:r>
            <a:r>
              <a:rPr lang="en-US" sz="2000" b="1" u="sng" dirty="0">
                <a:latin typeface="NewBaskervilleStd-Roman"/>
              </a:rPr>
              <a:t>provides</a:t>
            </a:r>
            <a:r>
              <a:rPr lang="en-US" sz="2000" dirty="0">
                <a:latin typeface="NewBaskervilleStd-Roman"/>
              </a:rPr>
              <a:t> outputs to the program like built-in functions.</a:t>
            </a:r>
            <a:endParaRPr lang="ar-SA" sz="2000" dirty="0"/>
          </a:p>
        </p:txBody>
      </p:sp>
      <p:sp>
        <p:nvSpPr>
          <p:cNvPr id="3" name="Rectangle 2"/>
          <p:cNvSpPr/>
          <p:nvPr/>
        </p:nvSpPr>
        <p:spPr>
          <a:xfrm>
            <a:off x="304800" y="152400"/>
            <a:ext cx="8153400" cy="523220"/>
          </a:xfrm>
          <a:prstGeom prst="rect">
            <a:avLst/>
          </a:prstGeom>
        </p:spPr>
        <p:txBody>
          <a:bodyPr wrap="square">
            <a:spAutoFit/>
          </a:bodyPr>
          <a:lstStyle/>
          <a:p>
            <a:r>
              <a:rPr lang="en-US" sz="2800" b="1" dirty="0">
                <a:solidFill>
                  <a:srgbClr val="C00000"/>
                </a:solidFill>
                <a:latin typeface="NewBaskervilleStd-Bold"/>
              </a:rPr>
              <a:t>6.1 CREATING FUNCTION M-FILES</a:t>
            </a:r>
            <a:endParaRPr lang="en-US" dirty="0">
              <a:solidFill>
                <a:srgbClr val="C00000"/>
              </a:solidFill>
              <a:latin typeface="NewBaskervilleStd-Roman"/>
            </a:endParaRPr>
          </a:p>
        </p:txBody>
      </p:sp>
      <p:sp>
        <p:nvSpPr>
          <p:cNvPr id="4" name="Rectangle 3"/>
          <p:cNvSpPr/>
          <p:nvPr/>
        </p:nvSpPr>
        <p:spPr>
          <a:xfrm>
            <a:off x="160374" y="3210653"/>
            <a:ext cx="8442251" cy="2677656"/>
          </a:xfrm>
          <a:prstGeom prst="rect">
            <a:avLst/>
          </a:prstGeom>
        </p:spPr>
        <p:txBody>
          <a:bodyPr wrap="square">
            <a:spAutoFit/>
          </a:bodyPr>
          <a:lstStyle/>
          <a:p>
            <a:pPr algn="just">
              <a:lnSpc>
                <a:spcPct val="120000"/>
              </a:lnSpc>
            </a:pPr>
            <a:r>
              <a:rPr lang="en-US" sz="2000" b="1" dirty="0">
                <a:solidFill>
                  <a:srgbClr val="C00000"/>
                </a:solidFill>
                <a:latin typeface="NewBaskervilleStd-Bold"/>
              </a:rPr>
              <a:t>6.1.1 Syntax</a:t>
            </a:r>
          </a:p>
          <a:p>
            <a:pPr algn="just">
              <a:lnSpc>
                <a:spcPct val="120000"/>
              </a:lnSpc>
            </a:pPr>
            <a:r>
              <a:rPr lang="en-US" sz="2000" dirty="0">
                <a:latin typeface="NewBaskervilleStd-Roman"/>
              </a:rPr>
              <a:t>Both built-in functions and user-defined functions have same structure. Each consists of a </a:t>
            </a:r>
            <a:r>
              <a:rPr lang="en-US" sz="2000" u="sng" dirty="0">
                <a:latin typeface="NewBaskervilleStd-Roman"/>
              </a:rPr>
              <a:t>name</a:t>
            </a:r>
            <a:r>
              <a:rPr lang="en-US" sz="2000" dirty="0">
                <a:latin typeface="NewBaskervilleStd-Roman"/>
              </a:rPr>
              <a:t>, </a:t>
            </a:r>
            <a:r>
              <a:rPr lang="en-US" sz="2000" u="sng" dirty="0">
                <a:latin typeface="NewBaskervilleStd-Roman"/>
              </a:rPr>
              <a:t>user-provided inputs</a:t>
            </a:r>
            <a:r>
              <a:rPr lang="en-US" sz="2000" dirty="0">
                <a:latin typeface="NewBaskervilleStd-Roman"/>
              </a:rPr>
              <a:t>, and </a:t>
            </a:r>
            <a:r>
              <a:rPr lang="en-US" sz="2000" u="sng" dirty="0">
                <a:latin typeface="NewBaskervilleStd-Roman"/>
              </a:rPr>
              <a:t>calculated outputs</a:t>
            </a:r>
            <a:r>
              <a:rPr lang="en-US" sz="2000" dirty="0">
                <a:latin typeface="NewBaskervilleStd-Roman"/>
              </a:rPr>
              <a:t>. For example, the function </a:t>
            </a:r>
            <a:r>
              <a:rPr lang="en-US" sz="2000" b="1" dirty="0">
                <a:solidFill>
                  <a:srgbClr val="0000FF"/>
                </a:solidFill>
                <a:latin typeface="CourierStd-Bold"/>
              </a:rPr>
              <a:t>cos(x)</a:t>
            </a:r>
          </a:p>
          <a:p>
            <a:pPr>
              <a:lnSpc>
                <a:spcPct val="120000"/>
              </a:lnSpc>
            </a:pPr>
            <a:r>
              <a:rPr lang="en-US" sz="2000" dirty="0">
                <a:latin typeface="NewBaskervilleStd-Roman"/>
              </a:rPr>
              <a:t>• is named </a:t>
            </a:r>
            <a:r>
              <a:rPr lang="en-US" sz="2000" dirty="0">
                <a:latin typeface="CourierStd"/>
              </a:rPr>
              <a:t>cos </a:t>
            </a:r>
            <a:r>
              <a:rPr lang="en-US" sz="2000" dirty="0">
                <a:latin typeface="NewBaskervilleStd-Roman"/>
              </a:rPr>
              <a:t>,</a:t>
            </a:r>
          </a:p>
          <a:p>
            <a:pPr>
              <a:lnSpc>
                <a:spcPct val="120000"/>
              </a:lnSpc>
            </a:pPr>
            <a:r>
              <a:rPr lang="en-US" sz="2000" dirty="0">
                <a:latin typeface="NewBaskervilleStd-Roman"/>
              </a:rPr>
              <a:t>• takes inputs inside the parentheses (in this case, </a:t>
            </a:r>
            <a:r>
              <a:rPr lang="en-US" sz="2000" b="1" dirty="0">
                <a:latin typeface="NewBaskervilleStd-Bold"/>
              </a:rPr>
              <a:t>x</a:t>
            </a:r>
            <a:r>
              <a:rPr lang="en-US" sz="2000" dirty="0">
                <a:latin typeface="NewBaskervilleStd-Roman"/>
              </a:rPr>
              <a:t>)</a:t>
            </a:r>
          </a:p>
          <a:p>
            <a:pPr>
              <a:lnSpc>
                <a:spcPct val="120000"/>
              </a:lnSpc>
            </a:pPr>
            <a:r>
              <a:rPr lang="en-US" sz="2000" dirty="0">
                <a:latin typeface="NewBaskervilleStd-Roman"/>
              </a:rPr>
              <a:t>• calculates a result</a:t>
            </a:r>
          </a:p>
        </p:txBody>
      </p:sp>
    </p:spTree>
    <p:extLst>
      <p:ext uri="{BB962C8B-B14F-4D97-AF65-F5344CB8AC3E}">
        <p14:creationId xmlns:p14="http://schemas.microsoft.com/office/powerpoint/2010/main" val="3059678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28600"/>
            <a:ext cx="8763000" cy="6047809"/>
          </a:xfrm>
          <a:prstGeom prst="rect">
            <a:avLst/>
          </a:prstGeom>
        </p:spPr>
        <p:txBody>
          <a:bodyPr wrap="square">
            <a:spAutoFit/>
          </a:bodyPr>
          <a:lstStyle/>
          <a:p>
            <a:pPr>
              <a:spcBef>
                <a:spcPts val="600"/>
              </a:spcBef>
              <a:spcAft>
                <a:spcPts val="600"/>
              </a:spcAft>
            </a:pPr>
            <a:r>
              <a:rPr lang="en-US" sz="2400" b="1" dirty="0">
                <a:solidFill>
                  <a:srgbClr val="C00000"/>
                </a:solidFill>
                <a:latin typeface="NewBaskervilleStd-Bold"/>
              </a:rPr>
              <a:t>6.1.7 Global Variables</a:t>
            </a:r>
          </a:p>
          <a:p>
            <a:r>
              <a:rPr lang="en-US" sz="2000" dirty="0">
                <a:latin typeface="NewBaskervilleStd-Roman"/>
              </a:rPr>
              <a:t>Unlike local variables, global variables are available to all parts of a computer program. However, its use should be avoided. </a:t>
            </a:r>
          </a:p>
          <a:p>
            <a:endParaRPr lang="en-US" sz="2000" dirty="0">
              <a:latin typeface="NewBaskervilleStd-Roman"/>
            </a:endParaRPr>
          </a:p>
          <a:p>
            <a:r>
              <a:rPr lang="en-US" sz="2000" dirty="0">
                <a:latin typeface="NewBaskervilleStd-Roman"/>
              </a:rPr>
              <a:t>Global variables needs to be identified </a:t>
            </a:r>
            <a:r>
              <a:rPr lang="en-US" sz="2000" u="sng" dirty="0">
                <a:latin typeface="NewBaskervilleStd-Roman"/>
              </a:rPr>
              <a:t>both in the command-window environment (or in a script M-file) and in the function</a:t>
            </a:r>
            <a:r>
              <a:rPr lang="en-US" sz="2000" dirty="0">
                <a:latin typeface="NewBaskervilleStd-Roman"/>
              </a:rPr>
              <a:t>. This helps to avoid its unintentional use. Consider the distance function:</a:t>
            </a:r>
          </a:p>
          <a:p>
            <a:endParaRPr lang="en-US" sz="2000" dirty="0">
              <a:latin typeface="NewBaskervilleStd-Roman"/>
            </a:endParaRPr>
          </a:p>
          <a:p>
            <a:pPr lvl="1"/>
            <a:r>
              <a:rPr lang="en-US" sz="2000" b="1" dirty="0">
                <a:solidFill>
                  <a:srgbClr val="0000FF"/>
                </a:solidFill>
                <a:latin typeface="CourierStd-Bold"/>
              </a:rPr>
              <a:t>function result = distance(t)</a:t>
            </a:r>
          </a:p>
          <a:p>
            <a:pPr lvl="1"/>
            <a:r>
              <a:rPr lang="en-US" sz="2000" b="1" dirty="0">
                <a:solidFill>
                  <a:srgbClr val="0000FF"/>
                </a:solidFill>
                <a:latin typeface="CourierStd-Bold"/>
              </a:rPr>
              <a:t>% Computes the distance a falling object travels due to gravity</a:t>
            </a:r>
          </a:p>
          <a:p>
            <a:pPr lvl="1"/>
            <a:r>
              <a:rPr lang="en-US" sz="2000" b="1" dirty="0">
                <a:solidFill>
                  <a:srgbClr val="0000FF"/>
                </a:solidFill>
                <a:latin typeface="CourierStd-Bold"/>
              </a:rPr>
              <a:t>global G</a:t>
            </a:r>
          </a:p>
          <a:p>
            <a:pPr lvl="1"/>
            <a:r>
              <a:rPr lang="en-US" sz="2000" b="1" dirty="0">
                <a:solidFill>
                  <a:srgbClr val="0000FF"/>
                </a:solidFill>
                <a:latin typeface="CourierStd-Bold"/>
              </a:rPr>
              <a:t>result = 1/2*G*t.^2;</a:t>
            </a:r>
          </a:p>
          <a:p>
            <a:endParaRPr lang="en-US" dirty="0">
              <a:latin typeface="NewBaskervilleStd-Roman"/>
            </a:endParaRPr>
          </a:p>
          <a:p>
            <a:r>
              <a:rPr lang="en-US" sz="2000" dirty="0">
                <a:latin typeface="NewBaskervilleStd-Roman"/>
              </a:rPr>
              <a:t>The </a:t>
            </a:r>
            <a:r>
              <a:rPr lang="en-US" sz="2000" dirty="0">
                <a:latin typeface="CourierStd"/>
              </a:rPr>
              <a:t>global </a:t>
            </a:r>
            <a:r>
              <a:rPr lang="en-US" sz="2000" dirty="0">
                <a:latin typeface="NewBaskervilleStd-Roman"/>
              </a:rPr>
              <a:t>command instructs the function to look in the workspace for the</a:t>
            </a:r>
          </a:p>
          <a:p>
            <a:r>
              <a:rPr lang="en-US" sz="2000" dirty="0">
                <a:latin typeface="NewBaskervilleStd-Roman"/>
              </a:rPr>
              <a:t>value of </a:t>
            </a:r>
            <a:r>
              <a:rPr lang="en-US" sz="2000" b="1" i="1" u="sng" dirty="0">
                <a:latin typeface="NewBaskervilleStd-Bold"/>
              </a:rPr>
              <a:t>G</a:t>
            </a:r>
            <a:r>
              <a:rPr lang="en-US" sz="2000" b="1" dirty="0">
                <a:latin typeface="NewBaskervilleStd-Bold"/>
              </a:rPr>
              <a:t>, </a:t>
            </a:r>
            <a:r>
              <a:rPr lang="en-US" sz="2000" dirty="0">
                <a:latin typeface="NewBaskervilleStd-Bold"/>
              </a:rPr>
              <a:t>which</a:t>
            </a:r>
            <a:r>
              <a:rPr lang="en-US" sz="2000" b="1" dirty="0">
                <a:latin typeface="NewBaskervilleStd-Bold"/>
              </a:rPr>
              <a:t> </a:t>
            </a:r>
            <a:r>
              <a:rPr lang="en-US" sz="2000" dirty="0">
                <a:latin typeface="NewBaskervilleStd-Roman"/>
              </a:rPr>
              <a:t>must also have be defined in the command window (or script M-file) as a global variable:</a:t>
            </a:r>
          </a:p>
          <a:p>
            <a:endParaRPr lang="en-US" sz="2000" dirty="0">
              <a:latin typeface="NewBaskervilleStd-Roman"/>
            </a:endParaRPr>
          </a:p>
          <a:p>
            <a:pPr lvl="1"/>
            <a:r>
              <a:rPr lang="en-US" sz="2000" b="1" dirty="0">
                <a:solidFill>
                  <a:srgbClr val="0000FF"/>
                </a:solidFill>
                <a:latin typeface="CourierStd-Bold"/>
              </a:rPr>
              <a:t>global G</a:t>
            </a:r>
          </a:p>
          <a:p>
            <a:pPr lvl="1"/>
            <a:r>
              <a:rPr lang="en-US" sz="2000" b="1" dirty="0">
                <a:solidFill>
                  <a:srgbClr val="0000FF"/>
                </a:solidFill>
                <a:latin typeface="CourierStd-Bold"/>
              </a:rPr>
              <a:t>G = 9.8;</a:t>
            </a:r>
          </a:p>
        </p:txBody>
      </p:sp>
    </p:spTree>
    <p:extLst>
      <p:ext uri="{BB962C8B-B14F-4D97-AF65-F5344CB8AC3E}">
        <p14:creationId xmlns:p14="http://schemas.microsoft.com/office/powerpoint/2010/main" val="22629790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763000" cy="4185761"/>
          </a:xfrm>
          <a:prstGeom prst="rect">
            <a:avLst/>
          </a:prstGeom>
        </p:spPr>
        <p:txBody>
          <a:bodyPr wrap="square">
            <a:spAutoFit/>
          </a:bodyPr>
          <a:lstStyle/>
          <a:p>
            <a:r>
              <a:rPr lang="en-US" sz="2800" b="1" dirty="0">
                <a:solidFill>
                  <a:srgbClr val="C00000"/>
                </a:solidFill>
                <a:latin typeface="NewBaskervilleStd-Bold"/>
              </a:rPr>
              <a:t>6.2 CREATING TOOLBOX OF FUNCTIONS</a:t>
            </a:r>
          </a:p>
          <a:p>
            <a:endParaRPr lang="en-US" dirty="0">
              <a:latin typeface="NewBaskervilleStd-Roman"/>
            </a:endParaRPr>
          </a:p>
          <a:p>
            <a:r>
              <a:rPr lang="en-US" sz="2000" dirty="0">
                <a:latin typeface="NewBaskervilleStd-Roman"/>
              </a:rPr>
              <a:t>When a function in called, the program first looks in the current folder to see if the function is defined. If it can’t find the function listed there, it starts down a predefined search path, looking for a file with the function name. To view the path the program takes as it looks for files, select</a:t>
            </a:r>
          </a:p>
          <a:p>
            <a:pPr algn="ctr"/>
            <a:r>
              <a:rPr lang="en-US" sz="2000" b="1" dirty="0">
                <a:solidFill>
                  <a:srgbClr val="0000FF"/>
                </a:solidFill>
                <a:latin typeface="NewBaskervilleStd-Bold"/>
              </a:rPr>
              <a:t>File </a:t>
            </a:r>
            <a:r>
              <a:rPr lang="en-US" sz="2000" dirty="0">
                <a:solidFill>
                  <a:srgbClr val="0000FF"/>
                </a:solidFill>
                <a:latin typeface="PearsonPi"/>
              </a:rPr>
              <a:t>: </a:t>
            </a:r>
            <a:r>
              <a:rPr lang="en-US" sz="2000" b="1" dirty="0">
                <a:solidFill>
                  <a:srgbClr val="0000FF"/>
                </a:solidFill>
                <a:latin typeface="NewBaskervilleStd-Bold"/>
              </a:rPr>
              <a:t>Set Path</a:t>
            </a:r>
          </a:p>
          <a:p>
            <a:r>
              <a:rPr lang="en-US" sz="2000" dirty="0">
                <a:latin typeface="NewBaskervilleStd-Roman"/>
              </a:rPr>
              <a:t>from the menu bar or type</a:t>
            </a:r>
          </a:p>
          <a:p>
            <a:r>
              <a:rPr lang="en-US" sz="2000" b="1" dirty="0">
                <a:latin typeface="CourierStd-Bold"/>
              </a:rPr>
              <a:t>	</a:t>
            </a:r>
            <a:r>
              <a:rPr lang="en-US" sz="2000" b="1" dirty="0" err="1">
                <a:solidFill>
                  <a:srgbClr val="0000FF"/>
                </a:solidFill>
                <a:latin typeface="CourierStd-Bold"/>
              </a:rPr>
              <a:t>pathtool</a:t>
            </a:r>
            <a:endParaRPr lang="en-US" sz="2000" b="1" dirty="0">
              <a:solidFill>
                <a:srgbClr val="0000FF"/>
              </a:solidFill>
              <a:latin typeface="CourierStd-Bold"/>
            </a:endParaRPr>
          </a:p>
          <a:p>
            <a:r>
              <a:rPr lang="en-US" sz="2000" dirty="0">
                <a:latin typeface="NewBaskervilleStd-Roman"/>
              </a:rPr>
              <a:t>in the command window.</a:t>
            </a:r>
          </a:p>
          <a:p>
            <a:endParaRPr lang="en-US" sz="2000" dirty="0">
              <a:latin typeface="NewBaskervilleStd-Roman"/>
            </a:endParaRPr>
          </a:p>
          <a:p>
            <a:r>
              <a:rPr lang="en-US" sz="2000" dirty="0">
                <a:latin typeface="NewBaskervilleStd-Roman"/>
              </a:rPr>
              <a:t>A directory (folder) can be added to the path by selecting  </a:t>
            </a:r>
            <a:r>
              <a:rPr lang="en-US" sz="2000" dirty="0">
                <a:solidFill>
                  <a:srgbClr val="0000FF"/>
                </a:solidFill>
                <a:latin typeface="NewBaskervilleStd-Roman"/>
              </a:rPr>
              <a:t>Add Folder</a:t>
            </a:r>
            <a:r>
              <a:rPr lang="en-US" sz="2000" dirty="0">
                <a:latin typeface="NewBaskervilleStd-Roman"/>
              </a:rPr>
              <a:t>  from the list of option buttons in the Set Path dialog window. </a:t>
            </a:r>
            <a:endParaRPr lang="en-US" sz="2000" dirty="0"/>
          </a:p>
        </p:txBody>
      </p:sp>
    </p:spTree>
    <p:extLst>
      <p:ext uri="{BB962C8B-B14F-4D97-AF65-F5344CB8AC3E}">
        <p14:creationId xmlns:p14="http://schemas.microsoft.com/office/powerpoint/2010/main" val="2812031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39200" cy="5155257"/>
          </a:xfrm>
          <a:prstGeom prst="rect">
            <a:avLst/>
          </a:prstGeom>
        </p:spPr>
        <p:txBody>
          <a:bodyPr wrap="square">
            <a:spAutoFit/>
          </a:bodyPr>
          <a:lstStyle/>
          <a:p>
            <a:pPr>
              <a:spcBef>
                <a:spcPts val="600"/>
              </a:spcBef>
              <a:spcAft>
                <a:spcPts val="600"/>
              </a:spcAft>
            </a:pPr>
            <a:r>
              <a:rPr lang="en-US" sz="2400" b="1" dirty="0">
                <a:solidFill>
                  <a:srgbClr val="C00000"/>
                </a:solidFill>
                <a:latin typeface="NewBaskervilleStd-Bold"/>
              </a:rPr>
              <a:t>6.3 ANONYMOUS FUNCTIONS AND FUNCTION HANDLES </a:t>
            </a:r>
          </a:p>
          <a:p>
            <a:r>
              <a:rPr lang="en-US" dirty="0">
                <a:latin typeface="NewBaskervilleStd-Roman"/>
              </a:rPr>
              <a:t>Anonymous functions are defined in the </a:t>
            </a:r>
            <a:r>
              <a:rPr lang="en-US" u="sng" dirty="0">
                <a:latin typeface="NewBaskervilleStd-Roman"/>
              </a:rPr>
              <a:t>command window </a:t>
            </a:r>
            <a:r>
              <a:rPr lang="en-US" dirty="0">
                <a:latin typeface="NewBaskervilleStd-Roman"/>
              </a:rPr>
              <a:t>or in a </a:t>
            </a:r>
            <a:r>
              <a:rPr lang="en-US" u="sng" dirty="0">
                <a:latin typeface="NewBaskervilleStd-Roman"/>
              </a:rPr>
              <a:t>script M-file </a:t>
            </a:r>
            <a:r>
              <a:rPr lang="en-US" dirty="0">
                <a:latin typeface="NewBaskervilleStd-Roman"/>
              </a:rPr>
              <a:t>and are available (like variable names) until the workspace is cleared. For example, the following commands creates an anonymous function: </a:t>
            </a:r>
          </a:p>
          <a:p>
            <a:pPr>
              <a:spcBef>
                <a:spcPts val="1200"/>
              </a:spcBef>
              <a:spcAft>
                <a:spcPts val="1200"/>
              </a:spcAft>
            </a:pPr>
            <a:r>
              <a:rPr lang="en-US" dirty="0">
                <a:latin typeface="NewBaskervilleStd-Roman"/>
              </a:rPr>
              <a:t> 	</a:t>
            </a:r>
            <a:r>
              <a:rPr lang="en-US" b="1" dirty="0">
                <a:solidFill>
                  <a:srgbClr val="0000FF"/>
                </a:solidFill>
                <a:latin typeface="NewBaskervilleStd-Roman"/>
              </a:rPr>
              <a:t>ln = @(x) log(x)</a:t>
            </a:r>
          </a:p>
          <a:p>
            <a:pPr marL="285750" indent="-285750">
              <a:buFont typeface="Arial" panose="020B0604020202020204" pitchFamily="34" charset="0"/>
              <a:buChar char="•"/>
            </a:pPr>
            <a:r>
              <a:rPr lang="en-US" dirty="0">
                <a:latin typeface="NewBaskervilleStd-Roman"/>
              </a:rPr>
              <a:t> symbol @ tells that </a:t>
            </a:r>
            <a:r>
              <a:rPr lang="en-US" b="1" dirty="0">
                <a:solidFill>
                  <a:srgbClr val="0000FF"/>
                </a:solidFill>
                <a:latin typeface="NewBaskervilleStd-Roman"/>
              </a:rPr>
              <a:t>ln</a:t>
            </a:r>
            <a:r>
              <a:rPr lang="en-US" dirty="0">
                <a:latin typeface="NewBaskervilleStd-Roman"/>
              </a:rPr>
              <a:t> is an anonymous function </a:t>
            </a:r>
          </a:p>
          <a:p>
            <a:pPr marL="342900" indent="-342900">
              <a:buFont typeface="Arial" panose="020B0604020202020204" pitchFamily="34" charset="0"/>
              <a:buChar char="•"/>
            </a:pPr>
            <a:r>
              <a:rPr lang="en-US" dirty="0">
                <a:latin typeface="NewBaskervilleStd-Roman"/>
              </a:rPr>
              <a:t>input to the function is listed next after the symbol @ in parentheses</a:t>
            </a:r>
          </a:p>
          <a:p>
            <a:pPr marL="342900" indent="-342900">
              <a:buFont typeface="Arial" panose="020B0604020202020204" pitchFamily="34" charset="0"/>
              <a:buChar char="•"/>
            </a:pPr>
            <a:r>
              <a:rPr lang="en-US" dirty="0">
                <a:latin typeface="NewBaskervilleStd-Roman"/>
              </a:rPr>
              <a:t>the function is defined after the input</a:t>
            </a:r>
          </a:p>
          <a:p>
            <a:pPr marL="342900" indent="-342900">
              <a:buFont typeface="Arial" panose="020B0604020202020204" pitchFamily="34" charset="0"/>
              <a:buChar char="•"/>
            </a:pPr>
            <a:r>
              <a:rPr lang="en-US" dirty="0">
                <a:latin typeface="NewBaskervilleStd-Roman"/>
              </a:rPr>
              <a:t>It is listed in the variable window as </a:t>
            </a:r>
            <a:r>
              <a:rPr lang="en-US" b="1" i="1" u="sng" dirty="0" err="1">
                <a:latin typeface="NewBaskervilleStd-Roman"/>
              </a:rPr>
              <a:t>function_handle</a:t>
            </a:r>
            <a:endParaRPr lang="en-US" b="1" i="1" u="sng" dirty="0">
              <a:latin typeface="NewBaskervilleStd-Roman"/>
            </a:endParaRPr>
          </a:p>
          <a:p>
            <a:pPr marL="342900" indent="-342900">
              <a:buFont typeface="Arial" panose="020B0604020202020204" pitchFamily="34" charset="0"/>
              <a:buChar char="•"/>
            </a:pPr>
            <a:r>
              <a:rPr lang="en-US" dirty="0">
                <a:latin typeface="NewBaskervilleStd-Roman"/>
              </a:rPr>
              <a:t>clearing the workspace erases the anonymous function </a:t>
            </a:r>
          </a:p>
          <a:p>
            <a:endParaRPr lang="en-US" dirty="0"/>
          </a:p>
          <a:p>
            <a:r>
              <a:rPr lang="en-US" dirty="0">
                <a:latin typeface="NewBaskervilleStd-Roman"/>
              </a:rPr>
              <a:t>Anonymous functions can be saved as .mat files, just like any variable. For example, typing </a:t>
            </a:r>
            <a:r>
              <a:rPr lang="en-US" b="1" dirty="0">
                <a:solidFill>
                  <a:srgbClr val="0000FF"/>
                </a:solidFill>
                <a:latin typeface="NewBaskervilleStd-Roman"/>
              </a:rPr>
              <a:t>save </a:t>
            </a:r>
            <a:r>
              <a:rPr lang="en-US" b="1" dirty="0" err="1">
                <a:solidFill>
                  <a:srgbClr val="0000FF"/>
                </a:solidFill>
                <a:latin typeface="NewBaskervilleStd-Roman"/>
              </a:rPr>
              <a:t>my_ln_function</a:t>
            </a:r>
            <a:r>
              <a:rPr lang="en-US" b="1" dirty="0">
                <a:solidFill>
                  <a:srgbClr val="0000FF"/>
                </a:solidFill>
                <a:latin typeface="NewBaskervilleStd-Roman"/>
              </a:rPr>
              <a:t> ln</a:t>
            </a:r>
            <a:r>
              <a:rPr lang="en-US" b="1" dirty="0">
                <a:latin typeface="NewBaskervilleStd-Roman"/>
              </a:rPr>
              <a:t> </a:t>
            </a:r>
            <a:r>
              <a:rPr lang="en-US" dirty="0">
                <a:latin typeface="NewBaskervilleStd-Roman"/>
              </a:rPr>
              <a:t>creates file </a:t>
            </a:r>
            <a:r>
              <a:rPr lang="en-US" b="1" dirty="0" err="1">
                <a:solidFill>
                  <a:srgbClr val="0000FF"/>
                </a:solidFill>
                <a:latin typeface="NewBaskervilleStd-Roman"/>
              </a:rPr>
              <a:t>my_ln_function.mat</a:t>
            </a:r>
            <a:r>
              <a:rPr lang="en-US" dirty="0">
                <a:latin typeface="NewBaskervilleStd-Roman"/>
              </a:rPr>
              <a:t>, which contains the anonymous </a:t>
            </a:r>
            <a:r>
              <a:rPr lang="en-US" b="1" dirty="0">
                <a:solidFill>
                  <a:srgbClr val="0000FF"/>
                </a:solidFill>
                <a:latin typeface="NewBaskervilleStd-Roman"/>
              </a:rPr>
              <a:t>ln</a:t>
            </a:r>
            <a:r>
              <a:rPr lang="en-US" dirty="0">
                <a:latin typeface="NewBaskervilleStd-Roman"/>
              </a:rPr>
              <a:t> function. Once the workspace is cleared, the  ln function no longer exists, but it can be reloaded from the </a:t>
            </a:r>
            <a:r>
              <a:rPr lang="en-US" b="1" dirty="0">
                <a:solidFill>
                  <a:srgbClr val="0000FF"/>
                </a:solidFill>
                <a:latin typeface="NewBaskervilleStd-Roman"/>
              </a:rPr>
              <a:t>.mat </a:t>
            </a:r>
            <a:r>
              <a:rPr lang="en-US" dirty="0">
                <a:latin typeface="NewBaskervilleStd-Roman"/>
              </a:rPr>
              <a:t>file</a:t>
            </a:r>
          </a:p>
          <a:p>
            <a:pPr>
              <a:spcBef>
                <a:spcPts val="1200"/>
              </a:spcBef>
              <a:spcAft>
                <a:spcPts val="600"/>
              </a:spcAft>
            </a:pPr>
            <a:r>
              <a:rPr lang="en-US" b="1" dirty="0">
                <a:solidFill>
                  <a:srgbClr val="0000FF"/>
                </a:solidFill>
                <a:latin typeface="NewBaskervilleStd-Roman"/>
              </a:rPr>
              <a:t>	load </a:t>
            </a:r>
            <a:r>
              <a:rPr lang="en-US" b="1" dirty="0" err="1">
                <a:solidFill>
                  <a:srgbClr val="0000FF"/>
                </a:solidFill>
                <a:latin typeface="NewBaskervilleStd-Roman"/>
              </a:rPr>
              <a:t>my_ln_function</a:t>
            </a:r>
            <a:r>
              <a:rPr lang="en-US" b="1" dirty="0">
                <a:solidFill>
                  <a:srgbClr val="0000FF"/>
                </a:solidFill>
                <a:latin typeface="NewBaskervilleStd-Roman"/>
              </a:rPr>
              <a:t> </a:t>
            </a:r>
            <a:endParaRPr lang="en-US" b="1" dirty="0">
              <a:solidFill>
                <a:srgbClr val="0000FF"/>
              </a:solidFill>
            </a:endParaRPr>
          </a:p>
        </p:txBody>
      </p:sp>
      <p:sp>
        <p:nvSpPr>
          <p:cNvPr id="4" name="Rectangle 3"/>
          <p:cNvSpPr/>
          <p:nvPr/>
        </p:nvSpPr>
        <p:spPr>
          <a:xfrm>
            <a:off x="152400" y="5486400"/>
            <a:ext cx="8839200" cy="1077218"/>
          </a:xfrm>
          <a:prstGeom prst="rect">
            <a:avLst/>
          </a:prstGeom>
        </p:spPr>
        <p:txBody>
          <a:bodyPr wrap="square">
            <a:spAutoFit/>
          </a:bodyPr>
          <a:lstStyle/>
          <a:p>
            <a:r>
              <a:rPr lang="en-US" dirty="0">
                <a:latin typeface="NewBaskervilleStd-Roman"/>
              </a:rPr>
              <a:t>A function handle can be assigned to any M-file function. For example, the command</a:t>
            </a:r>
          </a:p>
          <a:p>
            <a:pPr>
              <a:spcBef>
                <a:spcPts val="600"/>
              </a:spcBef>
              <a:spcAft>
                <a:spcPts val="600"/>
              </a:spcAft>
            </a:pPr>
            <a:r>
              <a:rPr lang="en-US" b="1" dirty="0">
                <a:solidFill>
                  <a:srgbClr val="0000FF"/>
                </a:solidFill>
                <a:latin typeface="NewBaskervilleStd-Roman"/>
              </a:rPr>
              <a:t>	</a:t>
            </a:r>
            <a:r>
              <a:rPr lang="en-US" b="1" dirty="0" err="1">
                <a:solidFill>
                  <a:srgbClr val="0000FF"/>
                </a:solidFill>
                <a:latin typeface="NewBaskervilleStd-Roman"/>
              </a:rPr>
              <a:t>distance_handle</a:t>
            </a:r>
            <a:r>
              <a:rPr lang="en-US" b="1" dirty="0">
                <a:solidFill>
                  <a:srgbClr val="0000FF"/>
                </a:solidFill>
                <a:latin typeface="NewBaskervilleStd-Roman"/>
              </a:rPr>
              <a:t> = @(t) distance(t)</a:t>
            </a:r>
          </a:p>
          <a:p>
            <a:r>
              <a:rPr lang="en-US" dirty="0">
                <a:latin typeface="NewBaskervilleStd-Roman"/>
              </a:rPr>
              <a:t>assigns the handle  </a:t>
            </a:r>
            <a:r>
              <a:rPr lang="en-US" dirty="0" err="1">
                <a:latin typeface="NewBaskervilleStd-Roman"/>
              </a:rPr>
              <a:t>distance_handle</a:t>
            </a:r>
            <a:r>
              <a:rPr lang="en-US" dirty="0">
                <a:latin typeface="NewBaskervilleStd-Roman"/>
              </a:rPr>
              <a:t>  to the distance function</a:t>
            </a:r>
            <a:r>
              <a:rPr lang="en-US" dirty="0"/>
              <a:t>. </a:t>
            </a:r>
          </a:p>
        </p:txBody>
      </p:sp>
      <p:sp>
        <p:nvSpPr>
          <p:cNvPr id="5" name="Rectangle 4"/>
          <p:cNvSpPr/>
          <p:nvPr/>
        </p:nvSpPr>
        <p:spPr>
          <a:xfrm>
            <a:off x="5410200" y="4626114"/>
            <a:ext cx="3581400" cy="646331"/>
          </a:xfrm>
          <a:prstGeom prst="rect">
            <a:avLst/>
          </a:prstGeom>
          <a:solidFill>
            <a:srgbClr val="FFFF99"/>
          </a:solidFill>
          <a:ln w="28575">
            <a:solidFill>
              <a:srgbClr val="0000FF"/>
            </a:solidFill>
          </a:ln>
        </p:spPr>
        <p:txBody>
          <a:bodyPr wrap="square">
            <a:spAutoFit/>
          </a:bodyPr>
          <a:lstStyle/>
          <a:p>
            <a:r>
              <a:rPr lang="en-US" b="1" dirty="0">
                <a:solidFill>
                  <a:srgbClr val="0000FF"/>
                </a:solidFill>
              </a:rPr>
              <a:t>function result = distance(t) </a:t>
            </a:r>
          </a:p>
          <a:p>
            <a:r>
              <a:rPr lang="en-US" b="1" dirty="0">
                <a:solidFill>
                  <a:srgbClr val="0000FF"/>
                </a:solidFill>
              </a:rPr>
              <a:t>result = 1/2*9.8*t.^2;</a:t>
            </a:r>
          </a:p>
        </p:txBody>
      </p:sp>
    </p:spTree>
    <p:extLst>
      <p:ext uri="{BB962C8B-B14F-4D97-AF65-F5344CB8AC3E}">
        <p14:creationId xmlns:p14="http://schemas.microsoft.com/office/powerpoint/2010/main" val="33512137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8991600" cy="4616648"/>
          </a:xfrm>
          <a:prstGeom prst="rect">
            <a:avLst/>
          </a:prstGeom>
        </p:spPr>
        <p:txBody>
          <a:bodyPr wrap="square">
            <a:spAutoFit/>
          </a:bodyPr>
          <a:lstStyle/>
          <a:p>
            <a:r>
              <a:rPr lang="en-US" sz="2400" b="1" dirty="0">
                <a:solidFill>
                  <a:srgbClr val="C00000"/>
                </a:solidFill>
                <a:latin typeface="NewBaskervilleStd-Bold"/>
              </a:rPr>
              <a:t>6.4 FUNCTION FUNCTIONS</a:t>
            </a:r>
          </a:p>
          <a:p>
            <a:r>
              <a:rPr lang="en-US" dirty="0"/>
              <a:t>Function functions are functions that require other functions as input, e.g. </a:t>
            </a:r>
            <a:r>
              <a:rPr lang="en-US" dirty="0" err="1"/>
              <a:t>fplot</a:t>
            </a:r>
            <a:r>
              <a:rPr lang="en-US" dirty="0"/>
              <a:t>. This function requires two inputs: </a:t>
            </a:r>
          </a:p>
          <a:p>
            <a:r>
              <a:rPr lang="en-US" dirty="0"/>
              <a:t>a function or a function handle, </a:t>
            </a:r>
          </a:p>
          <a:p>
            <a:r>
              <a:rPr lang="en-US" dirty="0"/>
              <a:t>a range over which to plot. </a:t>
            </a:r>
          </a:p>
          <a:p>
            <a:endParaRPr lang="en-US" dirty="0"/>
          </a:p>
          <a:p>
            <a:r>
              <a:rPr lang="en-US" dirty="0"/>
              <a:t>Example 1:</a:t>
            </a:r>
          </a:p>
          <a:p>
            <a:r>
              <a:rPr lang="en-US" dirty="0"/>
              <a:t>Function handle can be used as input to the  </a:t>
            </a:r>
            <a:r>
              <a:rPr lang="en-US" dirty="0" err="1"/>
              <a:t>fplot</a:t>
            </a:r>
            <a:r>
              <a:rPr lang="en-US" dirty="0"/>
              <a:t> function, e.g. </a:t>
            </a:r>
            <a:r>
              <a:rPr lang="en-US" dirty="0" err="1">
                <a:solidFill>
                  <a:srgbClr val="0000FF"/>
                </a:solidFill>
              </a:rPr>
              <a:t>fplot</a:t>
            </a:r>
            <a:r>
              <a:rPr lang="en-US" dirty="0">
                <a:solidFill>
                  <a:srgbClr val="0000FF"/>
                </a:solidFill>
              </a:rPr>
              <a:t>(ln,[0.1, 10])</a:t>
            </a:r>
          </a:p>
          <a:p>
            <a:endParaRPr lang="en-US" dirty="0"/>
          </a:p>
          <a:p>
            <a:r>
              <a:rPr lang="en-US" dirty="0"/>
              <a:t>Alternatively, the </a:t>
            </a:r>
            <a:r>
              <a:rPr lang="en-US" dirty="0" err="1"/>
              <a:t>fplot</a:t>
            </a:r>
            <a:r>
              <a:rPr lang="en-US" dirty="0"/>
              <a:t> function can also be used without the function handle, e.g.  </a:t>
            </a:r>
          </a:p>
          <a:p>
            <a:r>
              <a:rPr lang="en-US" dirty="0" err="1">
                <a:solidFill>
                  <a:srgbClr val="0000FF"/>
                </a:solidFill>
              </a:rPr>
              <a:t>fplot</a:t>
            </a:r>
            <a:r>
              <a:rPr lang="en-US" dirty="0">
                <a:solidFill>
                  <a:srgbClr val="0000FF"/>
                </a:solidFill>
              </a:rPr>
              <a:t>('log(x)',[0.1, 10])</a:t>
            </a:r>
          </a:p>
          <a:p>
            <a:endParaRPr lang="en-US" dirty="0"/>
          </a:p>
          <a:p>
            <a:r>
              <a:rPr lang="en-US" dirty="0"/>
              <a:t>Example 2:</a:t>
            </a:r>
          </a:p>
          <a:p>
            <a:r>
              <a:rPr lang="en-US" dirty="0" err="1">
                <a:solidFill>
                  <a:srgbClr val="0000FF"/>
                </a:solidFill>
              </a:rPr>
              <a:t>fplot</a:t>
            </a:r>
            <a:r>
              <a:rPr lang="en-US" dirty="0">
                <a:solidFill>
                  <a:srgbClr val="0000FF"/>
                </a:solidFill>
              </a:rPr>
              <a:t>(</a:t>
            </a:r>
            <a:r>
              <a:rPr lang="en-US" dirty="0">
                <a:solidFill>
                  <a:srgbClr val="0000FF"/>
                </a:solidFill>
                <a:latin typeface="NewBaskervilleStd-Roman"/>
              </a:rPr>
              <a:t>’-5*x.^5 + 400*x.^4 + 3*x.^3 + 20*x.^2 - x + 5’</a:t>
            </a:r>
            <a:r>
              <a:rPr lang="en-US" dirty="0">
                <a:solidFill>
                  <a:srgbClr val="0000FF"/>
                </a:solidFill>
              </a:rPr>
              <a:t>,[-30,90])</a:t>
            </a:r>
          </a:p>
          <a:p>
            <a:r>
              <a:rPr lang="en-US" dirty="0" err="1">
                <a:solidFill>
                  <a:srgbClr val="0000FF"/>
                </a:solidFill>
              </a:rPr>
              <a:t>fplot</a:t>
            </a:r>
            <a:r>
              <a:rPr lang="en-US" dirty="0">
                <a:solidFill>
                  <a:srgbClr val="0000FF"/>
                </a:solidFill>
              </a:rPr>
              <a:t>(poly5,[-30,90])</a:t>
            </a:r>
          </a:p>
          <a:p>
            <a:endParaRPr lang="en-US" dirty="0"/>
          </a:p>
        </p:txBody>
      </p:sp>
      <p:sp>
        <p:nvSpPr>
          <p:cNvPr id="3" name="Rectangle 2"/>
          <p:cNvSpPr/>
          <p:nvPr/>
        </p:nvSpPr>
        <p:spPr>
          <a:xfrm>
            <a:off x="6477000" y="1828800"/>
            <a:ext cx="1905000" cy="369332"/>
          </a:xfrm>
          <a:prstGeom prst="rect">
            <a:avLst/>
          </a:prstGeom>
          <a:solidFill>
            <a:srgbClr val="FFFF99"/>
          </a:solidFill>
          <a:ln w="28575">
            <a:solidFill>
              <a:srgbClr val="0000FF"/>
            </a:solidFill>
          </a:ln>
        </p:spPr>
        <p:txBody>
          <a:bodyPr wrap="square">
            <a:spAutoFit/>
          </a:bodyPr>
          <a:lstStyle/>
          <a:p>
            <a:r>
              <a:rPr lang="en-US" b="1" dirty="0">
                <a:solidFill>
                  <a:srgbClr val="0000FF"/>
                </a:solidFill>
                <a:latin typeface="NewBaskervilleStd-Roman"/>
              </a:rPr>
              <a:t>ln = @(x) log(x)</a:t>
            </a:r>
          </a:p>
        </p:txBody>
      </p:sp>
      <p:sp>
        <p:nvSpPr>
          <p:cNvPr id="4" name="Rectangle 3"/>
          <p:cNvSpPr/>
          <p:nvPr/>
        </p:nvSpPr>
        <p:spPr>
          <a:xfrm>
            <a:off x="1676400" y="5486400"/>
            <a:ext cx="6400800" cy="369332"/>
          </a:xfrm>
          <a:prstGeom prst="rect">
            <a:avLst/>
          </a:prstGeom>
          <a:solidFill>
            <a:srgbClr val="FFFF99"/>
          </a:solidFill>
          <a:ln w="28575">
            <a:solidFill>
              <a:srgbClr val="0000FF"/>
            </a:solidFill>
          </a:ln>
        </p:spPr>
        <p:txBody>
          <a:bodyPr wrap="square">
            <a:spAutoFit/>
          </a:bodyPr>
          <a:lstStyle/>
          <a:p>
            <a:r>
              <a:rPr lang="en-US" b="1" dirty="0">
                <a:solidFill>
                  <a:srgbClr val="0000FF"/>
                </a:solidFill>
                <a:latin typeface="NewBaskervilleStd-Roman"/>
              </a:rPr>
              <a:t>poly5 = @(x) -5*x.^5 + 400*x.^4 + 3*x.^3 + 20*x.^2 - x + 5;</a:t>
            </a:r>
          </a:p>
        </p:txBody>
      </p:sp>
    </p:spTree>
    <p:extLst>
      <p:ext uri="{BB962C8B-B14F-4D97-AF65-F5344CB8AC3E}">
        <p14:creationId xmlns:p14="http://schemas.microsoft.com/office/powerpoint/2010/main" val="2589470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228600" y="685800"/>
                <a:ext cx="8534400" cy="4965783"/>
              </a:xfrm>
              <a:prstGeom prst="rect">
                <a:avLst/>
              </a:prstGeom>
              <a:solidFill>
                <a:srgbClr val="FFFFCC"/>
              </a:solidFill>
              <a:ln w="28575">
                <a:solidFill>
                  <a:srgbClr val="0000FF"/>
                </a:solidFill>
              </a:ln>
            </p:spPr>
            <p:txBody>
              <a:bodyPr wrap="square">
                <a:spAutoFit/>
              </a:bodyPr>
              <a:lstStyle/>
              <a:p>
                <a:r>
                  <a:rPr lang="en-US" sz="2000" b="1" dirty="0">
                    <a:solidFill>
                      <a:srgbClr val="0000FF"/>
                    </a:solidFill>
                  </a:rPr>
                  <a:t>Question 1:</a:t>
                </a:r>
              </a:p>
              <a:p>
                <a:pPr lvl="0"/>
                <a:r>
                  <a:rPr lang="en-US" dirty="0">
                    <a:latin typeface="NewBaskervilleStd-Roman"/>
                  </a:rPr>
                  <a:t>Generate temperature-conversion table from 0 to </a:t>
                </a:r>
                <a:r>
                  <a:rPr lang="en-US" dirty="0" err="1">
                    <a:latin typeface="NewBaskervilleStd-Roman"/>
                  </a:rPr>
                  <a:t>50˚C</a:t>
                </a:r>
                <a:r>
                  <a:rPr lang="en-US" dirty="0">
                    <a:latin typeface="NewBaskervilleStd-Roman"/>
                  </a:rPr>
                  <a:t> use an increment of 10˚. Use the following equations, in your function, which describe the relationships between temperatures in Celsius, Fahrenheit, Kelvin and Rankine.</a:t>
                </a:r>
              </a:p>
              <a:p>
                <a:pPr>
                  <a:spcBef>
                    <a:spcPts val="1200"/>
                  </a:spcBef>
                  <a:spcAft>
                    <a:spcPts val="600"/>
                  </a:spcAft>
                </a:pPr>
                <a14:m>
                  <m:oMath xmlns:m="http://schemas.openxmlformats.org/officeDocument/2006/math">
                    <m:sSub>
                      <m:sSubPr>
                        <m:ctrlPr>
                          <a:rPr lang="en-US" sz="2000" b="1" i="1" smtClean="0">
                            <a:solidFill>
                              <a:srgbClr val="C00000"/>
                            </a:solidFill>
                            <a:latin typeface="Cambria Math" panose="02040503050406030204" pitchFamily="18" charset="0"/>
                          </a:rPr>
                        </m:ctrlPr>
                      </m:sSubPr>
                      <m:e>
                        <m:r>
                          <a:rPr lang="en-US" sz="2000" b="1" i="1">
                            <a:solidFill>
                              <a:srgbClr val="C00000"/>
                            </a:solidFill>
                            <a:latin typeface="Cambria Math" panose="02040503050406030204" pitchFamily="18" charset="0"/>
                          </a:rPr>
                          <m:t>𝐓</m:t>
                        </m:r>
                      </m:e>
                      <m:sub>
                        <m:r>
                          <a:rPr lang="en-US" sz="2000" b="1" i="1">
                            <a:solidFill>
                              <a:srgbClr val="C00000"/>
                            </a:solidFill>
                            <a:latin typeface="Cambria Math" panose="02040503050406030204" pitchFamily="18" charset="0"/>
                          </a:rPr>
                          <m:t>𝐅</m:t>
                        </m:r>
                      </m:sub>
                    </m:sSub>
                    <m:r>
                      <a:rPr lang="en-US" sz="2000" b="1">
                        <a:solidFill>
                          <a:srgbClr val="C00000"/>
                        </a:solidFill>
                        <a:latin typeface="Cambria Math" panose="02040503050406030204" pitchFamily="18" charset="0"/>
                      </a:rPr>
                      <m:t>=</m:t>
                    </m:r>
                    <m:sSub>
                      <m:sSubPr>
                        <m:ctrlPr>
                          <a:rPr lang="en-US" sz="2000" b="1" i="1">
                            <a:solidFill>
                              <a:srgbClr val="C00000"/>
                            </a:solidFill>
                            <a:latin typeface="Cambria Math" panose="02040503050406030204" pitchFamily="18" charset="0"/>
                          </a:rPr>
                        </m:ctrlPr>
                      </m:sSubPr>
                      <m:e>
                        <m:f>
                          <m:fPr>
                            <m:ctrlPr>
                              <a:rPr lang="en-US" sz="2000" b="1" i="1">
                                <a:solidFill>
                                  <a:srgbClr val="C00000"/>
                                </a:solidFill>
                                <a:latin typeface="Cambria Math" panose="02040503050406030204" pitchFamily="18" charset="0"/>
                              </a:rPr>
                            </m:ctrlPr>
                          </m:fPr>
                          <m:num>
                            <m:r>
                              <a:rPr lang="en-US" sz="2000" b="1" i="1">
                                <a:solidFill>
                                  <a:srgbClr val="C00000"/>
                                </a:solidFill>
                                <a:latin typeface="Cambria Math" panose="02040503050406030204" pitchFamily="18" charset="0"/>
                              </a:rPr>
                              <m:t>𝟗</m:t>
                            </m:r>
                          </m:num>
                          <m:den>
                            <m:r>
                              <a:rPr lang="en-US" sz="2000" b="1" i="1">
                                <a:solidFill>
                                  <a:srgbClr val="C00000"/>
                                </a:solidFill>
                                <a:latin typeface="Cambria Math" panose="02040503050406030204" pitchFamily="18" charset="0"/>
                              </a:rPr>
                              <m:t>𝟓</m:t>
                            </m:r>
                          </m:den>
                        </m:f>
                        <m:r>
                          <a:rPr lang="en-US" sz="2000" b="1" i="1">
                            <a:solidFill>
                              <a:srgbClr val="C00000"/>
                            </a:solidFill>
                            <a:latin typeface="Cambria Math" panose="02040503050406030204" pitchFamily="18" charset="0"/>
                          </a:rPr>
                          <m:t>𝐓</m:t>
                        </m:r>
                      </m:e>
                      <m:sub>
                        <m:r>
                          <a:rPr lang="en-US" sz="2000" b="1" i="1">
                            <a:solidFill>
                              <a:srgbClr val="C00000"/>
                            </a:solidFill>
                            <a:latin typeface="Cambria Math" panose="02040503050406030204" pitchFamily="18" charset="0"/>
                          </a:rPr>
                          <m:t>𝐂</m:t>
                        </m:r>
                      </m:sub>
                    </m:sSub>
                    <m:r>
                      <a:rPr lang="en-US" sz="2000" b="1">
                        <a:solidFill>
                          <a:srgbClr val="C00000"/>
                        </a:solidFill>
                        <a:latin typeface="Cambria Math" panose="02040503050406030204" pitchFamily="18" charset="0"/>
                      </a:rPr>
                      <m:t>+</m:t>
                    </m:r>
                    <m:r>
                      <a:rPr lang="en-US" sz="2000" b="1" i="1">
                        <a:solidFill>
                          <a:srgbClr val="C00000"/>
                        </a:solidFill>
                        <a:latin typeface="Cambria Math" panose="02040503050406030204" pitchFamily="18" charset="0"/>
                      </a:rPr>
                      <m:t>𝟑𝟐</m:t>
                    </m:r>
                  </m:oMath>
                </a14:m>
                <a:r>
                  <a:rPr lang="en-US" sz="2000" b="1" dirty="0"/>
                  <a:t>;	</a:t>
                </a:r>
                <a14:m>
                  <m:oMath xmlns:m="http://schemas.openxmlformats.org/officeDocument/2006/math">
                    <m:sSub>
                      <m:sSubPr>
                        <m:ctrlPr>
                          <a:rPr lang="en-US" sz="2000" b="1" i="1" smtClean="0">
                            <a:solidFill>
                              <a:srgbClr val="C00000"/>
                            </a:solidFill>
                            <a:latin typeface="Cambria Math" panose="02040503050406030204" pitchFamily="18" charset="0"/>
                          </a:rPr>
                        </m:ctrlPr>
                      </m:sSubPr>
                      <m:e>
                        <m:r>
                          <a:rPr lang="en-US" sz="2000" b="1" i="1">
                            <a:solidFill>
                              <a:srgbClr val="C00000"/>
                            </a:solidFill>
                            <a:latin typeface="Cambria Math" panose="02040503050406030204" pitchFamily="18" charset="0"/>
                          </a:rPr>
                          <m:t>𝐓</m:t>
                        </m:r>
                      </m:e>
                      <m:sub>
                        <m:r>
                          <a:rPr lang="en-US" sz="2000" b="1" i="1">
                            <a:solidFill>
                              <a:srgbClr val="C00000"/>
                            </a:solidFill>
                            <a:latin typeface="Cambria Math" panose="02040503050406030204" pitchFamily="18" charset="0"/>
                          </a:rPr>
                          <m:t>𝐊</m:t>
                        </m:r>
                      </m:sub>
                    </m:sSub>
                    <m:r>
                      <a:rPr lang="en-US" sz="2000" b="1">
                        <a:solidFill>
                          <a:srgbClr val="C00000"/>
                        </a:solidFill>
                        <a:latin typeface="Cambria Math" panose="02040503050406030204" pitchFamily="18" charset="0"/>
                      </a:rPr>
                      <m:t>=</m:t>
                    </m:r>
                    <m:sSub>
                      <m:sSubPr>
                        <m:ctrlPr>
                          <a:rPr lang="en-US" sz="2000" b="1" i="1">
                            <a:solidFill>
                              <a:srgbClr val="C00000"/>
                            </a:solidFill>
                            <a:latin typeface="Cambria Math" panose="02040503050406030204" pitchFamily="18" charset="0"/>
                          </a:rPr>
                        </m:ctrlPr>
                      </m:sSubPr>
                      <m:e>
                        <m:r>
                          <a:rPr lang="en-US" sz="2000" b="1" i="1">
                            <a:solidFill>
                              <a:srgbClr val="C00000"/>
                            </a:solidFill>
                            <a:latin typeface="Cambria Math" panose="02040503050406030204" pitchFamily="18" charset="0"/>
                          </a:rPr>
                          <m:t>𝐓</m:t>
                        </m:r>
                      </m:e>
                      <m:sub>
                        <m:r>
                          <a:rPr lang="en-US" sz="2000" b="1" i="1">
                            <a:solidFill>
                              <a:srgbClr val="C00000"/>
                            </a:solidFill>
                            <a:latin typeface="Cambria Math" panose="02040503050406030204" pitchFamily="18" charset="0"/>
                          </a:rPr>
                          <m:t>𝐂</m:t>
                        </m:r>
                      </m:sub>
                    </m:sSub>
                    <m:r>
                      <a:rPr lang="en-US" sz="2000" b="1">
                        <a:solidFill>
                          <a:srgbClr val="C00000"/>
                        </a:solidFill>
                        <a:latin typeface="Cambria Math" panose="02040503050406030204" pitchFamily="18" charset="0"/>
                      </a:rPr>
                      <m:t>+</m:t>
                    </m:r>
                    <m:r>
                      <a:rPr lang="en-US" sz="2000" b="1" i="1">
                        <a:solidFill>
                          <a:srgbClr val="C00000"/>
                        </a:solidFill>
                        <a:latin typeface="Cambria Math" panose="02040503050406030204" pitchFamily="18" charset="0"/>
                      </a:rPr>
                      <m:t>𝟐𝟕𝟑</m:t>
                    </m:r>
                    <m:r>
                      <a:rPr lang="en-US" sz="2000" b="1">
                        <a:solidFill>
                          <a:srgbClr val="C00000"/>
                        </a:solidFill>
                        <a:latin typeface="Cambria Math" panose="02040503050406030204" pitchFamily="18" charset="0"/>
                      </a:rPr>
                      <m:t>.</m:t>
                    </m:r>
                    <m:r>
                      <a:rPr lang="en-US" sz="2000" b="1" i="1">
                        <a:solidFill>
                          <a:srgbClr val="C00000"/>
                        </a:solidFill>
                        <a:latin typeface="Cambria Math" panose="02040503050406030204" pitchFamily="18" charset="0"/>
                      </a:rPr>
                      <m:t>𝟏𝟓</m:t>
                    </m:r>
                  </m:oMath>
                </a14:m>
                <a:r>
                  <a:rPr lang="en-US" sz="2000" b="1" dirty="0"/>
                  <a:t>;	</a:t>
                </a:r>
                <a14:m>
                  <m:oMath xmlns:m="http://schemas.openxmlformats.org/officeDocument/2006/math">
                    <m:sSub>
                      <m:sSubPr>
                        <m:ctrlPr>
                          <a:rPr lang="en-US" sz="2000" b="1" i="1" smtClean="0">
                            <a:solidFill>
                              <a:srgbClr val="C00000"/>
                            </a:solidFill>
                            <a:latin typeface="Cambria Math" panose="02040503050406030204" pitchFamily="18" charset="0"/>
                          </a:rPr>
                        </m:ctrlPr>
                      </m:sSubPr>
                      <m:e>
                        <m:r>
                          <a:rPr lang="en-US" sz="2000" b="1" i="1">
                            <a:solidFill>
                              <a:srgbClr val="C00000"/>
                            </a:solidFill>
                            <a:latin typeface="Cambria Math" panose="02040503050406030204" pitchFamily="18" charset="0"/>
                          </a:rPr>
                          <m:t>𝐓</m:t>
                        </m:r>
                      </m:e>
                      <m:sub>
                        <m:r>
                          <a:rPr lang="en-US" sz="2000" b="1" i="1">
                            <a:solidFill>
                              <a:srgbClr val="C00000"/>
                            </a:solidFill>
                            <a:latin typeface="Cambria Math" panose="02040503050406030204" pitchFamily="18" charset="0"/>
                          </a:rPr>
                          <m:t>𝐑</m:t>
                        </m:r>
                      </m:sub>
                    </m:sSub>
                    <m:r>
                      <a:rPr lang="en-US" sz="2000" b="1">
                        <a:solidFill>
                          <a:srgbClr val="C00000"/>
                        </a:solidFill>
                        <a:latin typeface="Cambria Math" panose="02040503050406030204" pitchFamily="18" charset="0"/>
                      </a:rPr>
                      <m:t>=</m:t>
                    </m:r>
                    <m:f>
                      <m:fPr>
                        <m:ctrlPr>
                          <a:rPr lang="en-US" sz="2000" b="1" i="1">
                            <a:solidFill>
                              <a:srgbClr val="C00000"/>
                            </a:solidFill>
                            <a:latin typeface="Cambria Math" panose="02040503050406030204" pitchFamily="18" charset="0"/>
                          </a:rPr>
                        </m:ctrlPr>
                      </m:fPr>
                      <m:num>
                        <m:r>
                          <a:rPr lang="en-US" sz="2000" b="1" i="1">
                            <a:solidFill>
                              <a:srgbClr val="C00000"/>
                            </a:solidFill>
                            <a:latin typeface="Cambria Math" panose="02040503050406030204" pitchFamily="18" charset="0"/>
                          </a:rPr>
                          <m:t>𝟗</m:t>
                        </m:r>
                      </m:num>
                      <m:den>
                        <m:r>
                          <a:rPr lang="en-US" sz="2000" b="1" i="1">
                            <a:solidFill>
                              <a:srgbClr val="C00000"/>
                            </a:solidFill>
                            <a:latin typeface="Cambria Math" panose="02040503050406030204" pitchFamily="18" charset="0"/>
                          </a:rPr>
                          <m:t>𝟓</m:t>
                        </m:r>
                      </m:den>
                    </m:f>
                    <m:r>
                      <a:rPr lang="en-US" sz="2000" b="1" i="1">
                        <a:solidFill>
                          <a:srgbClr val="C00000"/>
                        </a:solidFill>
                        <a:latin typeface="Cambria Math" panose="02040503050406030204" pitchFamily="18" charset="0"/>
                      </a:rPr>
                      <m:t> </m:t>
                    </m:r>
                    <m:d>
                      <m:dPr>
                        <m:ctrlPr>
                          <a:rPr lang="en-US" sz="2000" b="1" i="1">
                            <a:solidFill>
                              <a:srgbClr val="C00000"/>
                            </a:solidFill>
                            <a:latin typeface="Cambria Math" panose="02040503050406030204" pitchFamily="18" charset="0"/>
                          </a:rPr>
                        </m:ctrlPr>
                      </m:dPr>
                      <m:e>
                        <m:sSub>
                          <m:sSubPr>
                            <m:ctrlPr>
                              <a:rPr lang="en-US" sz="2000" b="1" i="1">
                                <a:solidFill>
                                  <a:srgbClr val="C00000"/>
                                </a:solidFill>
                                <a:latin typeface="Cambria Math" panose="02040503050406030204" pitchFamily="18" charset="0"/>
                              </a:rPr>
                            </m:ctrlPr>
                          </m:sSubPr>
                          <m:e>
                            <m:r>
                              <a:rPr lang="en-US" sz="2000" b="1" i="1">
                                <a:solidFill>
                                  <a:srgbClr val="C00000"/>
                                </a:solidFill>
                                <a:latin typeface="Cambria Math" panose="02040503050406030204" pitchFamily="18" charset="0"/>
                              </a:rPr>
                              <m:t>𝐓</m:t>
                            </m:r>
                          </m:e>
                          <m:sub>
                            <m:r>
                              <a:rPr lang="en-US" sz="2000" b="1" i="1">
                                <a:solidFill>
                                  <a:srgbClr val="C00000"/>
                                </a:solidFill>
                                <a:latin typeface="Cambria Math" panose="02040503050406030204" pitchFamily="18" charset="0"/>
                              </a:rPr>
                              <m:t>𝐂</m:t>
                            </m:r>
                          </m:sub>
                        </m:sSub>
                        <m:r>
                          <a:rPr lang="en-US" sz="2000" b="1">
                            <a:solidFill>
                              <a:srgbClr val="C00000"/>
                            </a:solidFill>
                            <a:latin typeface="Cambria Math" panose="02040503050406030204" pitchFamily="18" charset="0"/>
                          </a:rPr>
                          <m:t>+</m:t>
                        </m:r>
                        <m:r>
                          <a:rPr lang="en-US" sz="2000" b="1" i="1">
                            <a:solidFill>
                              <a:srgbClr val="C00000"/>
                            </a:solidFill>
                            <a:latin typeface="Cambria Math" panose="02040503050406030204" pitchFamily="18" charset="0"/>
                          </a:rPr>
                          <m:t>𝟐𝟕𝟑</m:t>
                        </m:r>
                        <m:r>
                          <a:rPr lang="en-US" sz="2000" b="1">
                            <a:solidFill>
                              <a:srgbClr val="C00000"/>
                            </a:solidFill>
                            <a:latin typeface="Cambria Math" panose="02040503050406030204" pitchFamily="18" charset="0"/>
                          </a:rPr>
                          <m:t>.</m:t>
                        </m:r>
                        <m:r>
                          <a:rPr lang="en-US" sz="2000" b="1" i="1">
                            <a:solidFill>
                              <a:srgbClr val="C00000"/>
                            </a:solidFill>
                            <a:latin typeface="Cambria Math" panose="02040503050406030204" pitchFamily="18" charset="0"/>
                          </a:rPr>
                          <m:t>𝟏𝟓</m:t>
                        </m:r>
                      </m:e>
                    </m:d>
                  </m:oMath>
                </a14:m>
                <a:endParaRPr lang="en-US" sz="2000" dirty="0"/>
              </a:p>
              <a:p>
                <a:pPr lvl="0"/>
                <a:endParaRPr lang="en-US" sz="2000" dirty="0"/>
              </a:p>
              <a:p>
                <a:r>
                  <a:rPr lang="en-US" sz="2000" b="1" dirty="0">
                    <a:solidFill>
                      <a:srgbClr val="0000FF"/>
                    </a:solidFill>
                  </a:rPr>
                  <a:t>Question 2:</a:t>
                </a:r>
              </a:p>
              <a:p>
                <a:r>
                  <a:rPr lang="en-US" dirty="0">
                    <a:latin typeface="NewBaskervilleStd-Roman"/>
                  </a:rPr>
                  <a:t>A rocket is launched vertically. At time t= 0, the rocket’s has reached an altitude of 500 m and is rising at a velocity of 125 m/s. The height of the rocket as a function of time is </a:t>
                </a:r>
              </a:p>
              <a:p>
                <a:pPr>
                  <a:spcBef>
                    <a:spcPts val="1200"/>
                  </a:spcBef>
                  <a:spcAft>
                    <a:spcPts val="1200"/>
                  </a:spcAft>
                </a:pPr>
                <a:r>
                  <a:rPr lang="en-US" sz="2000" dirty="0"/>
                  <a:t>		</a:t>
                </a:r>
                <a14:m>
                  <m:oMath xmlns:m="http://schemas.openxmlformats.org/officeDocument/2006/math">
                    <m:r>
                      <a:rPr lang="en-US" sz="2000" b="1" i="1" smtClean="0">
                        <a:solidFill>
                          <a:srgbClr val="C00000"/>
                        </a:solidFill>
                        <a:latin typeface="Cambria Math" panose="02040503050406030204" pitchFamily="18" charset="0"/>
                      </a:rPr>
                      <m:t>𝐡</m:t>
                    </m:r>
                    <m:r>
                      <a:rPr lang="en-US" sz="2000" b="1">
                        <a:solidFill>
                          <a:srgbClr val="C00000"/>
                        </a:solidFill>
                        <a:latin typeface="Cambria Math" panose="02040503050406030204" pitchFamily="18" charset="0"/>
                      </a:rPr>
                      <m:t>=</m:t>
                    </m:r>
                    <m:r>
                      <a:rPr lang="en-US" sz="2000" b="1" i="1">
                        <a:solidFill>
                          <a:srgbClr val="C00000"/>
                        </a:solidFill>
                        <a:latin typeface="Cambria Math" panose="02040503050406030204" pitchFamily="18" charset="0"/>
                      </a:rPr>
                      <m:t>−</m:t>
                    </m:r>
                    <m:f>
                      <m:fPr>
                        <m:ctrlPr>
                          <a:rPr lang="en-US" sz="2000" b="1" i="1">
                            <a:solidFill>
                              <a:srgbClr val="C00000"/>
                            </a:solidFill>
                            <a:latin typeface="Cambria Math" panose="02040503050406030204" pitchFamily="18" charset="0"/>
                          </a:rPr>
                        </m:ctrlPr>
                      </m:fPr>
                      <m:num>
                        <m:r>
                          <a:rPr lang="en-US" sz="2000" b="1" i="1">
                            <a:solidFill>
                              <a:srgbClr val="C00000"/>
                            </a:solidFill>
                            <a:latin typeface="Cambria Math" panose="02040503050406030204" pitchFamily="18" charset="0"/>
                          </a:rPr>
                          <m:t>𝟗</m:t>
                        </m:r>
                        <m:r>
                          <a:rPr lang="en-US" sz="2000" b="1">
                            <a:solidFill>
                              <a:srgbClr val="C00000"/>
                            </a:solidFill>
                            <a:latin typeface="Cambria Math" panose="02040503050406030204" pitchFamily="18" charset="0"/>
                          </a:rPr>
                          <m:t>.</m:t>
                        </m:r>
                        <m:r>
                          <a:rPr lang="en-US" sz="2000" b="1" i="1">
                            <a:solidFill>
                              <a:srgbClr val="C00000"/>
                            </a:solidFill>
                            <a:latin typeface="Cambria Math" panose="02040503050406030204" pitchFamily="18" charset="0"/>
                          </a:rPr>
                          <m:t>𝟖</m:t>
                        </m:r>
                      </m:num>
                      <m:den>
                        <m:r>
                          <a:rPr lang="en-US" sz="2000" b="1" i="1">
                            <a:solidFill>
                              <a:srgbClr val="C00000"/>
                            </a:solidFill>
                            <a:latin typeface="Cambria Math" panose="02040503050406030204" pitchFamily="18" charset="0"/>
                          </a:rPr>
                          <m:t>𝟐</m:t>
                        </m:r>
                      </m:den>
                    </m:f>
                    <m:sSup>
                      <m:sSupPr>
                        <m:ctrlPr>
                          <a:rPr lang="en-US" sz="2000" b="1" i="1">
                            <a:solidFill>
                              <a:srgbClr val="C00000"/>
                            </a:solidFill>
                            <a:latin typeface="Cambria Math" panose="02040503050406030204" pitchFamily="18" charset="0"/>
                          </a:rPr>
                        </m:ctrlPr>
                      </m:sSupPr>
                      <m:e>
                        <m:r>
                          <a:rPr lang="en-US" sz="2000" b="1" i="1">
                            <a:solidFill>
                              <a:srgbClr val="C00000"/>
                            </a:solidFill>
                            <a:latin typeface="Cambria Math" panose="02040503050406030204" pitchFamily="18" charset="0"/>
                          </a:rPr>
                          <m:t>𝐭</m:t>
                        </m:r>
                      </m:e>
                      <m:sup>
                        <m:r>
                          <a:rPr lang="en-US" sz="2000" b="1" i="1">
                            <a:solidFill>
                              <a:srgbClr val="C00000"/>
                            </a:solidFill>
                            <a:latin typeface="Cambria Math" panose="02040503050406030204" pitchFamily="18" charset="0"/>
                          </a:rPr>
                          <m:t>𝟐</m:t>
                        </m:r>
                      </m:sup>
                    </m:sSup>
                    <m:r>
                      <a:rPr lang="en-US" sz="2000" b="1">
                        <a:solidFill>
                          <a:srgbClr val="C00000"/>
                        </a:solidFill>
                        <a:latin typeface="Cambria Math" panose="02040503050406030204" pitchFamily="18" charset="0"/>
                      </a:rPr>
                      <m:t>+</m:t>
                    </m:r>
                    <m:r>
                      <a:rPr lang="en-US" sz="2000" b="1" i="1">
                        <a:solidFill>
                          <a:srgbClr val="C00000"/>
                        </a:solidFill>
                        <a:latin typeface="Cambria Math" panose="02040503050406030204" pitchFamily="18" charset="0"/>
                      </a:rPr>
                      <m:t>𝟏𝟐𝟓</m:t>
                    </m:r>
                    <m:r>
                      <a:rPr lang="en-US" sz="2000" b="1">
                        <a:solidFill>
                          <a:srgbClr val="C00000"/>
                        </a:solidFill>
                        <a:latin typeface="Cambria Math" panose="02040503050406030204" pitchFamily="18" charset="0"/>
                      </a:rPr>
                      <m:t> </m:t>
                    </m:r>
                    <m:r>
                      <a:rPr lang="en-US" sz="2000" b="1" i="1">
                        <a:solidFill>
                          <a:srgbClr val="C00000"/>
                        </a:solidFill>
                        <a:latin typeface="Cambria Math" panose="02040503050406030204" pitchFamily="18" charset="0"/>
                      </a:rPr>
                      <m:t>𝐭</m:t>
                    </m:r>
                    <m:r>
                      <a:rPr lang="en-US" sz="2000" b="1">
                        <a:solidFill>
                          <a:srgbClr val="C00000"/>
                        </a:solidFill>
                        <a:latin typeface="Cambria Math" panose="02040503050406030204" pitchFamily="18" charset="0"/>
                      </a:rPr>
                      <m:t>+</m:t>
                    </m:r>
                    <m:r>
                      <a:rPr lang="en-US" sz="2000" b="1" i="1">
                        <a:solidFill>
                          <a:srgbClr val="C00000"/>
                        </a:solidFill>
                        <a:latin typeface="Cambria Math" panose="02040503050406030204" pitchFamily="18" charset="0"/>
                      </a:rPr>
                      <m:t>𝟓𝟎𝟎</m:t>
                    </m:r>
                  </m:oMath>
                </a14:m>
                <a:endParaRPr lang="en-US" sz="2000" dirty="0">
                  <a:solidFill>
                    <a:srgbClr val="C00000"/>
                  </a:solidFill>
                </a:endParaRPr>
              </a:p>
              <a:p>
                <a:r>
                  <a:rPr lang="en-US" dirty="0">
                    <a:latin typeface="NewBaskervilleStd-Roman"/>
                  </a:rPr>
                  <a:t>Create a function to calculate height of the rocket and plot height versus time from 0 to 30 seconds use an increment of 0.5 and find the time when the rocket starts to fall back to the ground</a:t>
                </a:r>
                <a:r>
                  <a:rPr lang="en-US" sz="2000" dirty="0"/>
                  <a:t>.</a:t>
                </a:r>
              </a:p>
            </p:txBody>
          </p:sp>
        </mc:Choice>
        <mc:Fallback xmlns="">
          <p:sp>
            <p:nvSpPr>
              <p:cNvPr id="2" name="Rectangle 1"/>
              <p:cNvSpPr>
                <a:spLocks noRot="1" noChangeAspect="1" noMove="1" noResize="1" noEditPoints="1" noAdjustHandles="1" noChangeArrowheads="1" noChangeShapeType="1" noTextEdit="1"/>
              </p:cNvSpPr>
              <p:nvPr/>
            </p:nvSpPr>
            <p:spPr>
              <a:xfrm>
                <a:off x="228600" y="685800"/>
                <a:ext cx="8534400" cy="4965783"/>
              </a:xfrm>
              <a:prstGeom prst="rect">
                <a:avLst/>
              </a:prstGeom>
              <a:blipFill rotWithShape="0">
                <a:blip r:embed="rId2"/>
                <a:stretch>
                  <a:fillRect l="-641" t="-366" r="-285" b="-855"/>
                </a:stretch>
              </a:blipFill>
              <a:ln w="28575">
                <a:solidFill>
                  <a:srgbClr val="0000FF"/>
                </a:solidFill>
              </a:ln>
            </p:spPr>
            <p:txBody>
              <a:bodyPr/>
              <a:lstStyle/>
              <a:p>
                <a:r>
                  <a:rPr lang="ar-SA">
                    <a:noFill/>
                  </a:rPr>
                  <a:t> </a:t>
                </a:r>
              </a:p>
            </p:txBody>
          </p:sp>
        </mc:Fallback>
      </mc:AlternateContent>
    </p:spTree>
    <p:extLst>
      <p:ext uri="{BB962C8B-B14F-4D97-AF65-F5344CB8AC3E}">
        <p14:creationId xmlns:p14="http://schemas.microsoft.com/office/powerpoint/2010/main" val="37238282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Rectangle 1"/>
              <p:cNvSpPr/>
              <p:nvPr/>
            </p:nvSpPr>
            <p:spPr>
              <a:xfrm>
                <a:off x="304800" y="152400"/>
                <a:ext cx="8534400" cy="7029425"/>
              </a:xfrm>
              <a:prstGeom prst="rect">
                <a:avLst/>
              </a:prstGeom>
              <a:solidFill>
                <a:srgbClr val="FFFFCC"/>
              </a:solidFill>
              <a:ln w="28575">
                <a:solidFill>
                  <a:srgbClr val="0000FF"/>
                </a:solidFill>
              </a:ln>
            </p:spPr>
            <p:txBody>
              <a:bodyPr wrap="square">
                <a:spAutoFit/>
              </a:bodyPr>
              <a:lstStyle/>
              <a:p>
                <a:r>
                  <a:rPr lang="en-US" sz="2000" b="1" dirty="0">
                    <a:solidFill>
                      <a:srgbClr val="FF0000"/>
                    </a:solidFill>
                  </a:rPr>
                  <a:t>Question 3:</a:t>
                </a:r>
              </a:p>
              <a:p>
                <a:pPr/>
                <a:r>
                  <a:rPr lang="en-US" sz="2000" dirty="0"/>
                  <a:t>The distance to the horizon (d) as you climb a hill, follow the expression: </a:t>
                </a:r>
                <a:br>
                  <a:rPr lang="en-US" sz="2000" dirty="0"/>
                </a:br>
                <a14:m>
                  <m:oMathPara xmlns:m="http://schemas.openxmlformats.org/officeDocument/2006/math">
                    <m:oMathParaPr>
                      <m:jc m:val="centerGroup"/>
                    </m:oMathParaPr>
                    <m:oMath xmlns:m="http://schemas.openxmlformats.org/officeDocument/2006/math">
                      <m:r>
                        <a:rPr lang="en-US" sz="2000" b="1" i="1" smtClean="0">
                          <a:solidFill>
                            <a:srgbClr val="C00000"/>
                          </a:solidFill>
                          <a:latin typeface="Cambria Math" panose="02040503050406030204" pitchFamily="18" charset="0"/>
                        </a:rPr>
                        <m:t>𝐝</m:t>
                      </m:r>
                      <m:r>
                        <a:rPr lang="en-US" sz="2000" b="1">
                          <a:solidFill>
                            <a:srgbClr val="C00000"/>
                          </a:solidFill>
                          <a:latin typeface="Cambria Math" panose="02040503050406030204" pitchFamily="18" charset="0"/>
                        </a:rPr>
                        <m:t>=</m:t>
                      </m:r>
                      <m:rad>
                        <m:radPr>
                          <m:degHide m:val="on"/>
                          <m:ctrlPr>
                            <a:rPr lang="en-US" sz="2000" b="1" i="1">
                              <a:solidFill>
                                <a:srgbClr val="C00000"/>
                              </a:solidFill>
                              <a:latin typeface="Cambria Math" panose="02040503050406030204" pitchFamily="18" charset="0"/>
                            </a:rPr>
                          </m:ctrlPr>
                        </m:radPr>
                        <m:deg/>
                        <m:e>
                          <m:r>
                            <a:rPr lang="en-US" sz="2000" b="1" i="1">
                              <a:solidFill>
                                <a:srgbClr val="C00000"/>
                              </a:solidFill>
                              <a:latin typeface="Cambria Math" panose="02040503050406030204" pitchFamily="18" charset="0"/>
                            </a:rPr>
                            <m:t>𝟐𝐫𝐡</m:t>
                          </m:r>
                          <m:r>
                            <a:rPr lang="en-US" sz="2000" b="1">
                              <a:solidFill>
                                <a:srgbClr val="C00000"/>
                              </a:solidFill>
                              <a:latin typeface="Cambria Math" panose="02040503050406030204" pitchFamily="18" charset="0"/>
                            </a:rPr>
                            <m:t>+</m:t>
                          </m:r>
                          <m:sSup>
                            <m:sSupPr>
                              <m:ctrlPr>
                                <a:rPr lang="en-US" sz="2000" b="1" i="1">
                                  <a:solidFill>
                                    <a:srgbClr val="C00000"/>
                                  </a:solidFill>
                                  <a:latin typeface="Cambria Math" panose="02040503050406030204" pitchFamily="18" charset="0"/>
                                </a:rPr>
                              </m:ctrlPr>
                            </m:sSupPr>
                            <m:e>
                              <m:r>
                                <a:rPr lang="en-US" sz="2000" b="1" i="1">
                                  <a:solidFill>
                                    <a:srgbClr val="C00000"/>
                                  </a:solidFill>
                                  <a:latin typeface="Cambria Math" panose="02040503050406030204" pitchFamily="18" charset="0"/>
                                </a:rPr>
                                <m:t>𝐡</m:t>
                              </m:r>
                            </m:e>
                            <m:sup>
                              <m:r>
                                <a:rPr lang="en-US" sz="2000" b="1" i="1">
                                  <a:solidFill>
                                    <a:srgbClr val="C00000"/>
                                  </a:solidFill>
                                  <a:latin typeface="Cambria Math" panose="02040503050406030204" pitchFamily="18" charset="0"/>
                                </a:rPr>
                                <m:t>𝟐</m:t>
                              </m:r>
                            </m:sup>
                          </m:sSup>
                        </m:e>
                      </m:rad>
                    </m:oMath>
                  </m:oMathPara>
                </a14:m>
                <a:endParaRPr lang="en-US" sz="2000" dirty="0"/>
              </a:p>
              <a:p>
                <a:r>
                  <a:rPr lang="en-US" sz="2000" dirty="0"/>
                  <a:t>where, r = radius of the earth (3963 miles); h = height of the hill. </a:t>
                </a:r>
              </a:p>
              <a:p>
                <a:endParaRPr lang="en-US" sz="2000" dirty="0"/>
              </a:p>
              <a:p>
                <a:r>
                  <a:rPr lang="en-US" sz="2000" dirty="0"/>
                  <a:t>Create a function to plot d, for h values from 0 to 10000 miles with increment 2000.</a:t>
                </a:r>
              </a:p>
              <a:p>
                <a:endParaRPr lang="en-US" sz="2000" b="1" dirty="0">
                  <a:solidFill>
                    <a:srgbClr val="0000FF"/>
                  </a:solidFill>
                </a:endParaRPr>
              </a:p>
              <a:p>
                <a:r>
                  <a:rPr lang="en-US" sz="2000" b="1" dirty="0">
                    <a:solidFill>
                      <a:srgbClr val="0000FF"/>
                    </a:solidFill>
                  </a:rPr>
                  <a:t>Question 4:</a:t>
                </a:r>
              </a:p>
              <a:p>
                <a:pPr lvl="0"/>
                <a:r>
                  <a:rPr lang="en-US" sz="2000" dirty="0"/>
                  <a:t>Create functions to evaluate the following simple mathematical functions with multiple input vectors and multiple output vectors, for a= 3 to 5 and b=2 to 6. </a:t>
                </a:r>
              </a:p>
              <a:p>
                <a:pPr/>
                <a14:m>
                  <m:oMathPara xmlns:m="http://schemas.openxmlformats.org/officeDocument/2006/math">
                    <m:oMathParaPr>
                      <m:jc m:val="centerGroup"/>
                    </m:oMathParaPr>
                    <m:oMath xmlns:m="http://schemas.openxmlformats.org/officeDocument/2006/math">
                      <m:r>
                        <a:rPr lang="en-US" sz="2000" b="1" i="1" smtClean="0">
                          <a:solidFill>
                            <a:srgbClr val="C00000"/>
                          </a:solidFill>
                          <a:latin typeface="Cambria Math" panose="02040503050406030204" pitchFamily="18" charset="0"/>
                        </a:rPr>
                        <m:t>𝐟</m:t>
                      </m:r>
                      <m:r>
                        <a:rPr lang="en-US" sz="2000" b="1">
                          <a:solidFill>
                            <a:srgbClr val="C00000"/>
                          </a:solidFill>
                          <a:latin typeface="Cambria Math" panose="02040503050406030204" pitchFamily="18" charset="0"/>
                        </a:rPr>
                        <m:t>=</m:t>
                      </m:r>
                      <m:r>
                        <a:rPr lang="en-US" sz="2000" b="1" i="1">
                          <a:solidFill>
                            <a:srgbClr val="C00000"/>
                          </a:solidFill>
                          <a:latin typeface="Cambria Math" panose="02040503050406030204" pitchFamily="18" charset="0"/>
                        </a:rPr>
                        <m:t>𝐚</m:t>
                      </m:r>
                      <m:sSup>
                        <m:sSupPr>
                          <m:ctrlPr>
                            <a:rPr lang="en-US" sz="2000" b="1" i="1">
                              <a:solidFill>
                                <a:srgbClr val="C00000"/>
                              </a:solidFill>
                              <a:latin typeface="Cambria Math" panose="02040503050406030204" pitchFamily="18" charset="0"/>
                            </a:rPr>
                          </m:ctrlPr>
                        </m:sSupPr>
                        <m:e>
                          <m:r>
                            <a:rPr lang="en-US" sz="2000" b="1" i="1">
                              <a:solidFill>
                                <a:srgbClr val="C00000"/>
                              </a:solidFill>
                              <a:latin typeface="Cambria Math" panose="02040503050406030204" pitchFamily="18" charset="0"/>
                            </a:rPr>
                            <m:t>𝐞</m:t>
                          </m:r>
                        </m:e>
                        <m:sup>
                          <m:r>
                            <a:rPr lang="en-US" sz="2000" b="1" i="1">
                              <a:solidFill>
                                <a:srgbClr val="C00000"/>
                              </a:solidFill>
                              <a:latin typeface="Cambria Math" panose="02040503050406030204" pitchFamily="18" charset="0"/>
                            </a:rPr>
                            <m:t>𝐛</m:t>
                          </m:r>
                        </m:sup>
                      </m:sSup>
                    </m:oMath>
                  </m:oMathPara>
                </a14:m>
                <a:endParaRPr lang="en-US" sz="2000" dirty="0">
                  <a:solidFill>
                    <a:srgbClr val="C00000"/>
                  </a:solidFill>
                </a:endParaRPr>
              </a:p>
              <a:p>
                <a:pPr/>
                <a14:m>
                  <m:oMathPara xmlns:m="http://schemas.openxmlformats.org/officeDocument/2006/math">
                    <m:oMathParaPr>
                      <m:jc m:val="centerGroup"/>
                    </m:oMathParaPr>
                    <m:oMath xmlns:m="http://schemas.openxmlformats.org/officeDocument/2006/math">
                      <m:r>
                        <a:rPr lang="en-US" sz="2000" b="1" i="1">
                          <a:solidFill>
                            <a:srgbClr val="C00000"/>
                          </a:solidFill>
                          <a:latin typeface="Cambria Math" panose="02040503050406030204" pitchFamily="18" charset="0"/>
                        </a:rPr>
                        <m:t>𝐠</m:t>
                      </m:r>
                      <m:r>
                        <a:rPr lang="en-US" sz="2000" b="1">
                          <a:solidFill>
                            <a:srgbClr val="C00000"/>
                          </a:solidFill>
                          <a:latin typeface="Cambria Math" panose="02040503050406030204" pitchFamily="18" charset="0"/>
                        </a:rPr>
                        <m:t>=</m:t>
                      </m:r>
                      <m:r>
                        <a:rPr lang="en-US" sz="2000" b="1" i="1">
                          <a:solidFill>
                            <a:srgbClr val="C00000"/>
                          </a:solidFill>
                          <a:latin typeface="Cambria Math" panose="02040503050406030204" pitchFamily="18" charset="0"/>
                        </a:rPr>
                        <m:t>𝐛</m:t>
                      </m:r>
                      <m:sSup>
                        <m:sSupPr>
                          <m:ctrlPr>
                            <a:rPr lang="en-US" sz="2000" b="1" i="1">
                              <a:solidFill>
                                <a:srgbClr val="C00000"/>
                              </a:solidFill>
                              <a:latin typeface="Cambria Math" panose="02040503050406030204" pitchFamily="18" charset="0"/>
                            </a:rPr>
                          </m:ctrlPr>
                        </m:sSupPr>
                        <m:e>
                          <m:r>
                            <a:rPr lang="en-US" sz="2000" b="1" i="1">
                              <a:solidFill>
                                <a:srgbClr val="C00000"/>
                              </a:solidFill>
                              <a:latin typeface="Cambria Math" panose="02040503050406030204" pitchFamily="18" charset="0"/>
                            </a:rPr>
                            <m:t>𝐞</m:t>
                          </m:r>
                        </m:e>
                        <m:sup>
                          <m:r>
                            <a:rPr lang="en-US" sz="2000" b="1" i="1">
                              <a:solidFill>
                                <a:srgbClr val="C00000"/>
                              </a:solidFill>
                              <a:latin typeface="Cambria Math" panose="02040503050406030204" pitchFamily="18" charset="0"/>
                            </a:rPr>
                            <m:t>𝐚</m:t>
                          </m:r>
                        </m:sup>
                      </m:sSup>
                    </m:oMath>
                  </m:oMathPara>
                </a14:m>
                <a:endParaRPr lang="en-US" sz="2000" dirty="0"/>
              </a:p>
              <a:p>
                <a:r>
                  <a:rPr lang="en-US" sz="2000" dirty="0"/>
                  <a:t>Plot the value of f and g using a value as x-axis.</a:t>
                </a:r>
              </a:p>
              <a:p>
                <a:endParaRPr lang="en-US" sz="2000" b="1" dirty="0">
                  <a:solidFill>
                    <a:srgbClr val="0000FF"/>
                  </a:solidFill>
                </a:endParaRPr>
              </a:p>
              <a:p>
                <a:r>
                  <a:rPr lang="en-US" sz="2000" b="1" dirty="0">
                    <a:solidFill>
                      <a:srgbClr val="0000FF"/>
                    </a:solidFill>
                  </a:rPr>
                  <a:t>Question 6:</a:t>
                </a:r>
                <a:endParaRPr lang="en-US" sz="2000" dirty="0"/>
              </a:p>
              <a:p>
                <a:pPr lvl="0"/>
                <a:r>
                  <a:rPr lang="en-US" sz="2000" dirty="0"/>
                  <a:t>One equation in physics is </a:t>
                </a:r>
                <a:r>
                  <a:rPr lang="en-US" sz="2000" b="1" dirty="0">
                    <a:solidFill>
                      <a:srgbClr val="C00000"/>
                    </a:solidFill>
                  </a:rPr>
                  <a:t>E = </a:t>
                </a:r>
                <a:r>
                  <a:rPr lang="en-US" sz="2000" b="1" dirty="0" err="1">
                    <a:solidFill>
                      <a:srgbClr val="C00000"/>
                    </a:solidFill>
                  </a:rPr>
                  <a:t>mc</a:t>
                </a:r>
                <a:r>
                  <a:rPr lang="en-US" sz="2000" b="1" baseline="30000" dirty="0" err="1">
                    <a:solidFill>
                      <a:srgbClr val="C00000"/>
                    </a:solidFill>
                  </a:rPr>
                  <a:t>2</a:t>
                </a:r>
                <a:r>
                  <a:rPr lang="en-US" sz="2000" b="1" dirty="0">
                    <a:solidFill>
                      <a:srgbClr val="C00000"/>
                    </a:solidFill>
                  </a:rPr>
                  <a:t> </a:t>
                </a:r>
                <a:r>
                  <a:rPr lang="en-US" sz="2000" dirty="0"/>
                  <a:t>.The speed of light (c) in a vacuum is 2.9979 x 10</a:t>
                </a:r>
                <a:r>
                  <a:rPr lang="en-US" sz="2000" baseline="30000" dirty="0"/>
                  <a:t>8</a:t>
                </a:r>
                <a:r>
                  <a:rPr lang="en-US" sz="2000" dirty="0"/>
                  <a:t> m/s. Make function to find the energy corresponding to masses from 1 kg to 10</a:t>
                </a:r>
                <a:r>
                  <a:rPr lang="en-US" sz="2000" baseline="30000" dirty="0"/>
                  <a:t>6</a:t>
                </a:r>
                <a:r>
                  <a:rPr lang="en-US" sz="2000" dirty="0"/>
                  <a:t> kg using </a:t>
                </a:r>
                <a:r>
                  <a:rPr lang="en-US" sz="2000" dirty="0" err="1"/>
                  <a:t>logspace</a:t>
                </a:r>
                <a:r>
                  <a:rPr lang="en-US" sz="2000" dirty="0"/>
                  <a:t>. </a:t>
                </a:r>
              </a:p>
              <a:p>
                <a:pPr lvl="0"/>
                <a:r>
                  <a:rPr lang="en-US" sz="2000" dirty="0"/>
                  <a:t>Plot of your results using </a:t>
                </a:r>
                <a:r>
                  <a:rPr lang="en-US" sz="2000" dirty="0" err="1"/>
                  <a:t>loglog</a:t>
                </a:r>
                <a:r>
                  <a:rPr lang="en-US" sz="2000" dirty="0"/>
                  <a:t> command. </a:t>
                </a:r>
              </a:p>
              <a:p>
                <a:pPr>
                  <a:spcBef>
                    <a:spcPts val="600"/>
                  </a:spcBef>
                  <a:spcAft>
                    <a:spcPts val="600"/>
                  </a:spcAft>
                </a:pPr>
                <a:endParaRPr lang="en-US" sz="2000" dirty="0">
                  <a:latin typeface="+mj-lt"/>
                </a:endParaRPr>
              </a:p>
            </p:txBody>
          </p:sp>
        </mc:Choice>
        <mc:Fallback>
          <p:sp>
            <p:nvSpPr>
              <p:cNvPr id="2" name="Rectangle 1"/>
              <p:cNvSpPr>
                <a:spLocks noRot="1" noChangeAspect="1" noMove="1" noResize="1" noEditPoints="1" noAdjustHandles="1" noChangeArrowheads="1" noChangeShapeType="1" noTextEdit="1"/>
              </p:cNvSpPr>
              <p:nvPr/>
            </p:nvSpPr>
            <p:spPr>
              <a:xfrm>
                <a:off x="304800" y="152400"/>
                <a:ext cx="8534400" cy="7029425"/>
              </a:xfrm>
              <a:prstGeom prst="rect">
                <a:avLst/>
              </a:prstGeom>
              <a:blipFill>
                <a:blip r:embed="rId2"/>
                <a:stretch>
                  <a:fillRect l="-569" t="-173"/>
                </a:stretch>
              </a:blipFill>
              <a:ln w="28575">
                <a:solidFill>
                  <a:srgbClr val="0000FF"/>
                </a:solidFill>
              </a:ln>
            </p:spPr>
            <p:txBody>
              <a:bodyPr/>
              <a:lstStyle/>
              <a:p>
                <a:r>
                  <a:rPr lang="en-US">
                    <a:noFill/>
                  </a:rPr>
                  <a:t> </a:t>
                </a:r>
              </a:p>
            </p:txBody>
          </p:sp>
        </mc:Fallback>
      </mc:AlternateContent>
    </p:spTree>
    <p:extLst>
      <p:ext uri="{BB962C8B-B14F-4D97-AF65-F5344CB8AC3E}">
        <p14:creationId xmlns:p14="http://schemas.microsoft.com/office/powerpoint/2010/main" val="1920511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1219200"/>
            <a:ext cx="8915400" cy="4154984"/>
          </a:xfrm>
          <a:prstGeom prst="rect">
            <a:avLst/>
          </a:prstGeom>
        </p:spPr>
        <p:txBody>
          <a:bodyPr wrap="square">
            <a:spAutoFit/>
          </a:bodyPr>
          <a:lstStyle/>
          <a:p>
            <a:pPr>
              <a:lnSpc>
                <a:spcPct val="120000"/>
              </a:lnSpc>
            </a:pPr>
            <a:r>
              <a:rPr lang="en-US" sz="2000" dirty="0">
                <a:latin typeface="NewBaskervilleStd-Roman"/>
              </a:rPr>
              <a:t>Similarly, creating a user-defined function and then calling it in a program or from the command window will return output/result if:</a:t>
            </a:r>
          </a:p>
          <a:p>
            <a:pPr marL="342900" indent="-342900">
              <a:lnSpc>
                <a:spcPct val="120000"/>
              </a:lnSpc>
              <a:buFont typeface="Arial" panose="020B0604020202020204" pitchFamily="34" charset="0"/>
              <a:buChar char="•"/>
            </a:pPr>
            <a:r>
              <a:rPr lang="en-US" sz="2000" dirty="0">
                <a:latin typeface="NewBaskervilleStd-Roman"/>
              </a:rPr>
              <a:t>x is defined </a:t>
            </a:r>
          </a:p>
          <a:p>
            <a:pPr marL="342900" indent="-342900">
              <a:lnSpc>
                <a:spcPct val="120000"/>
              </a:lnSpc>
              <a:buFont typeface="Arial" panose="020B0604020202020204" pitchFamily="34" charset="0"/>
              <a:buChar char="•"/>
            </a:pPr>
            <a:r>
              <a:rPr lang="en-US" sz="2000" dirty="0">
                <a:latin typeface="NewBaskervilleStd-Roman"/>
              </a:rPr>
              <a:t>logic in the definition of the function works. </a:t>
            </a:r>
          </a:p>
          <a:p>
            <a:pPr>
              <a:lnSpc>
                <a:spcPct val="120000"/>
              </a:lnSpc>
            </a:pPr>
            <a:endParaRPr lang="en-US" sz="2000" dirty="0">
              <a:latin typeface="NewBaskervilleStd-Roman"/>
            </a:endParaRPr>
          </a:p>
          <a:p>
            <a:pPr>
              <a:lnSpc>
                <a:spcPct val="120000"/>
              </a:lnSpc>
            </a:pPr>
            <a:r>
              <a:rPr lang="en-US" sz="2000" b="1" dirty="0">
                <a:solidFill>
                  <a:srgbClr val="C00000"/>
                </a:solidFill>
                <a:latin typeface="NewBaskervilleStd-Roman"/>
              </a:rPr>
              <a:t>User-defined functions are created in M-files</a:t>
            </a:r>
            <a:r>
              <a:rPr lang="en-US" sz="2000" dirty="0">
                <a:latin typeface="NewBaskervilleStd-Roman"/>
              </a:rPr>
              <a:t>. Each must start with a function definition line that contains:</a:t>
            </a:r>
          </a:p>
          <a:p>
            <a:pPr marL="342900" indent="-342900">
              <a:lnSpc>
                <a:spcPct val="120000"/>
              </a:lnSpc>
              <a:buFont typeface="Arial" panose="020B0604020202020204" pitchFamily="34" charset="0"/>
              <a:buChar char="•"/>
            </a:pPr>
            <a:r>
              <a:rPr lang="en-US" sz="2000" dirty="0">
                <a:latin typeface="NewBaskervilleStd-Roman"/>
              </a:rPr>
              <a:t>The word function</a:t>
            </a:r>
          </a:p>
          <a:p>
            <a:pPr marL="342900" indent="-342900">
              <a:lnSpc>
                <a:spcPct val="120000"/>
              </a:lnSpc>
              <a:buFont typeface="Arial" panose="020B0604020202020204" pitchFamily="34" charset="0"/>
              <a:buChar char="•"/>
            </a:pPr>
            <a:r>
              <a:rPr lang="en-US" sz="2000" dirty="0">
                <a:latin typeface="NewBaskervilleStd-Roman"/>
              </a:rPr>
              <a:t>A variable that defines the function output</a:t>
            </a:r>
          </a:p>
          <a:p>
            <a:pPr marL="342900" indent="-342900">
              <a:lnSpc>
                <a:spcPct val="120000"/>
              </a:lnSpc>
              <a:buFont typeface="Arial" panose="020B0604020202020204" pitchFamily="34" charset="0"/>
              <a:buChar char="•"/>
            </a:pPr>
            <a:r>
              <a:rPr lang="en-US" sz="2000" dirty="0">
                <a:latin typeface="NewBaskervilleStd-Roman"/>
              </a:rPr>
              <a:t>A function name</a:t>
            </a:r>
          </a:p>
          <a:p>
            <a:pPr marL="342900" indent="-342900">
              <a:lnSpc>
                <a:spcPct val="120000"/>
              </a:lnSpc>
              <a:buFont typeface="Arial" panose="020B0604020202020204" pitchFamily="34" charset="0"/>
              <a:buChar char="•"/>
            </a:pPr>
            <a:r>
              <a:rPr lang="en-US" sz="2000" dirty="0">
                <a:latin typeface="NewBaskervilleStd-Roman"/>
              </a:rPr>
              <a:t>A variable used for the input argument</a:t>
            </a:r>
          </a:p>
        </p:txBody>
      </p:sp>
    </p:spTree>
    <p:extLst>
      <p:ext uri="{BB962C8B-B14F-4D97-AF65-F5344CB8AC3E}">
        <p14:creationId xmlns:p14="http://schemas.microsoft.com/office/powerpoint/2010/main" val="40050188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775" y="152400"/>
            <a:ext cx="8839200" cy="3564053"/>
          </a:xfrm>
          <a:prstGeom prst="rect">
            <a:avLst/>
          </a:prstGeom>
        </p:spPr>
        <p:txBody>
          <a:bodyPr wrap="square">
            <a:spAutoFit/>
          </a:bodyPr>
          <a:lstStyle/>
          <a:p>
            <a:pPr>
              <a:lnSpc>
                <a:spcPct val="120000"/>
              </a:lnSpc>
              <a:spcBef>
                <a:spcPts val="0"/>
              </a:spcBef>
            </a:pPr>
            <a:r>
              <a:rPr lang="en-US" sz="2400" b="1" dirty="0">
                <a:solidFill>
                  <a:srgbClr val="C00000"/>
                </a:solidFill>
                <a:latin typeface="NewBaskervilleStd-Roman"/>
              </a:rPr>
              <a:t>Example 1:</a:t>
            </a:r>
            <a:endParaRPr lang="en-US" sz="2000" dirty="0">
              <a:latin typeface="NewBaskervilleStd-Roman"/>
            </a:endParaRPr>
          </a:p>
          <a:p>
            <a:pPr>
              <a:lnSpc>
                <a:spcPct val="120000"/>
              </a:lnSpc>
              <a:spcBef>
                <a:spcPts val="0"/>
              </a:spcBef>
            </a:pPr>
            <a:r>
              <a:rPr lang="en-US" sz="2000" b="1" dirty="0">
                <a:solidFill>
                  <a:srgbClr val="0000FF"/>
                </a:solidFill>
                <a:latin typeface="CourierStd-Bold"/>
              </a:rPr>
              <a:t>function </a:t>
            </a:r>
            <a:r>
              <a:rPr lang="en-US" sz="2000" dirty="0">
                <a:solidFill>
                  <a:srgbClr val="0000FF"/>
                </a:solidFill>
                <a:latin typeface="CourierStd-Bold"/>
              </a:rPr>
              <a:t>output = </a:t>
            </a:r>
            <a:r>
              <a:rPr lang="en-US" sz="2000" dirty="0" err="1">
                <a:solidFill>
                  <a:srgbClr val="0000FF"/>
                </a:solidFill>
                <a:latin typeface="CourierStd-Bold"/>
              </a:rPr>
              <a:t>my_function</a:t>
            </a:r>
            <a:r>
              <a:rPr lang="en-US" sz="2000" dirty="0">
                <a:solidFill>
                  <a:srgbClr val="0000FF"/>
                </a:solidFill>
                <a:latin typeface="CourierStd-Bold"/>
              </a:rPr>
              <a:t>(x)</a:t>
            </a:r>
          </a:p>
          <a:p>
            <a:pPr>
              <a:lnSpc>
                <a:spcPct val="120000"/>
              </a:lnSpc>
              <a:spcBef>
                <a:spcPts val="0"/>
              </a:spcBef>
            </a:pPr>
            <a:r>
              <a:rPr lang="en-US" sz="2000" dirty="0">
                <a:latin typeface="NewBaskervilleStd-Roman"/>
              </a:rPr>
              <a:t>is the first line of the user-defined function called </a:t>
            </a:r>
            <a:r>
              <a:rPr lang="en-US" sz="2000" dirty="0" err="1">
                <a:latin typeface="NewBaskervilleStd-Roman"/>
              </a:rPr>
              <a:t>my_function</a:t>
            </a:r>
            <a:r>
              <a:rPr lang="en-US" sz="2000" dirty="0">
                <a:latin typeface="NewBaskervilleStd-Roman"/>
              </a:rPr>
              <a:t> . </a:t>
            </a:r>
          </a:p>
          <a:p>
            <a:pPr>
              <a:lnSpc>
                <a:spcPct val="120000"/>
              </a:lnSpc>
              <a:spcBef>
                <a:spcPts val="0"/>
              </a:spcBef>
            </a:pPr>
            <a:r>
              <a:rPr lang="en-US" sz="2000" dirty="0">
                <a:latin typeface="NewBaskervilleStd-Roman"/>
              </a:rPr>
              <a:t>It requires one input argument (</a:t>
            </a:r>
            <a:r>
              <a:rPr lang="en-US" sz="2000" b="1" dirty="0">
                <a:latin typeface="NewBaskervilleStd-Roman"/>
              </a:rPr>
              <a:t>x</a:t>
            </a:r>
            <a:r>
              <a:rPr lang="en-US" sz="2000" dirty="0">
                <a:latin typeface="NewBaskervilleStd-Roman"/>
              </a:rPr>
              <a:t>) and will calculate one output argument (called output in this example). The function name and the names of the input/output variables depends upon the user choice. </a:t>
            </a:r>
          </a:p>
          <a:p>
            <a:pPr>
              <a:lnSpc>
                <a:spcPct val="120000"/>
              </a:lnSpc>
              <a:spcBef>
                <a:spcPts val="0"/>
              </a:spcBef>
            </a:pPr>
            <a:r>
              <a:rPr lang="en-US" sz="2400" b="1" dirty="0">
                <a:solidFill>
                  <a:srgbClr val="C00000"/>
                </a:solidFill>
                <a:latin typeface="NewBaskervilleStd-Roman"/>
              </a:rPr>
              <a:t>Example 2:</a:t>
            </a:r>
          </a:p>
          <a:p>
            <a:pPr>
              <a:lnSpc>
                <a:spcPct val="120000"/>
              </a:lnSpc>
              <a:spcBef>
                <a:spcPts val="0"/>
              </a:spcBef>
            </a:pPr>
            <a:r>
              <a:rPr lang="en-US" sz="2000" b="1" dirty="0">
                <a:solidFill>
                  <a:srgbClr val="0000FF"/>
                </a:solidFill>
                <a:latin typeface="CourierStd-Bold"/>
              </a:rPr>
              <a:t>function </a:t>
            </a:r>
            <a:r>
              <a:rPr lang="en-US" sz="2000" dirty="0">
                <a:solidFill>
                  <a:srgbClr val="0000FF"/>
                </a:solidFill>
                <a:latin typeface="CourierStd-Bold"/>
              </a:rPr>
              <a:t>result = calculation(a)</a:t>
            </a:r>
          </a:p>
          <a:p>
            <a:pPr>
              <a:lnSpc>
                <a:spcPct val="120000"/>
              </a:lnSpc>
              <a:spcBef>
                <a:spcPts val="0"/>
              </a:spcBef>
            </a:pPr>
            <a:r>
              <a:rPr lang="en-US" sz="2000" dirty="0">
                <a:latin typeface="NewBaskervilleStd-Roman"/>
              </a:rPr>
              <a:t>Here, function name is </a:t>
            </a:r>
            <a:r>
              <a:rPr lang="en-US" sz="2000" b="1" u="sng" dirty="0">
                <a:latin typeface="CourierStd"/>
              </a:rPr>
              <a:t>calculation</a:t>
            </a:r>
            <a:r>
              <a:rPr lang="en-US" sz="2000" dirty="0">
                <a:latin typeface="NewBaskervilleStd-Roman"/>
              </a:rPr>
              <a:t>, input argument is </a:t>
            </a:r>
            <a:r>
              <a:rPr lang="en-US" sz="2000" b="1" u="sng" dirty="0">
                <a:latin typeface="CourierStd"/>
              </a:rPr>
              <a:t>a</a:t>
            </a:r>
            <a:r>
              <a:rPr lang="en-US" sz="2000" b="1" dirty="0">
                <a:latin typeface="CourierStd"/>
              </a:rPr>
              <a:t>, </a:t>
            </a:r>
            <a:r>
              <a:rPr lang="en-US" sz="2000" dirty="0">
                <a:latin typeface="CourierStd"/>
              </a:rPr>
              <a:t>output is </a:t>
            </a:r>
            <a:r>
              <a:rPr lang="en-US" sz="2000" b="1" u="sng" dirty="0">
                <a:latin typeface="CourierStd"/>
              </a:rPr>
              <a:t>result</a:t>
            </a:r>
            <a:r>
              <a:rPr lang="en-US" sz="2000" dirty="0">
                <a:latin typeface="CourierStd"/>
              </a:rPr>
              <a:t> </a:t>
            </a:r>
            <a:r>
              <a:rPr lang="en-US" sz="2000" dirty="0">
                <a:latin typeface="NewBaskervilleStd-Roman"/>
              </a:rPr>
              <a:t>. </a:t>
            </a:r>
            <a:endParaRPr lang="ar-SA" sz="2000" dirty="0"/>
          </a:p>
        </p:txBody>
      </p:sp>
      <p:sp>
        <p:nvSpPr>
          <p:cNvPr id="4" name="Rectangle 3"/>
          <p:cNvSpPr/>
          <p:nvPr/>
        </p:nvSpPr>
        <p:spPr>
          <a:xfrm>
            <a:off x="104775" y="4038600"/>
            <a:ext cx="8677275" cy="3686856"/>
          </a:xfrm>
          <a:prstGeom prst="rect">
            <a:avLst/>
          </a:prstGeom>
        </p:spPr>
        <p:txBody>
          <a:bodyPr wrap="square">
            <a:spAutoFit/>
          </a:bodyPr>
          <a:lstStyle/>
          <a:p>
            <a:pPr>
              <a:lnSpc>
                <a:spcPct val="120000"/>
              </a:lnSpc>
            </a:pPr>
            <a:r>
              <a:rPr lang="en-US" sz="2000" dirty="0">
                <a:latin typeface="NewBaskervilleStd-Roman"/>
              </a:rPr>
              <a:t>When saving the function M-file (in the same path), its name </a:t>
            </a:r>
            <a:r>
              <a:rPr lang="en-US" sz="2000" i="1" u="sng" dirty="0">
                <a:solidFill>
                  <a:srgbClr val="C00000"/>
                </a:solidFill>
                <a:latin typeface="NewBaskervilleStd-Italic"/>
              </a:rPr>
              <a:t>must be the same</a:t>
            </a:r>
            <a:r>
              <a:rPr lang="en-US" sz="2000" i="1" dirty="0">
                <a:latin typeface="NewBaskervilleStd-Italic"/>
              </a:rPr>
              <a:t> </a:t>
            </a:r>
            <a:r>
              <a:rPr lang="en-US" sz="2000" dirty="0">
                <a:latin typeface="NewBaskervilleStd-Roman"/>
              </a:rPr>
              <a:t>as </a:t>
            </a:r>
            <a:r>
              <a:rPr lang="en-US" sz="2000" u="sng" dirty="0">
                <a:latin typeface="NewBaskervilleStd-Roman"/>
              </a:rPr>
              <a:t>the function name</a:t>
            </a:r>
            <a:r>
              <a:rPr lang="en-US" sz="2000" dirty="0">
                <a:latin typeface="NewBaskervilleStd-Roman"/>
              </a:rPr>
              <a:t> in order for the MATLAB  to find it. Note that the usual naming conventions for variables also apply to user-defined functions, e.g., </a:t>
            </a:r>
          </a:p>
          <a:p>
            <a:pPr>
              <a:lnSpc>
                <a:spcPct val="120000"/>
              </a:lnSpc>
            </a:pPr>
            <a:r>
              <a:rPr lang="en-US" sz="2000" dirty="0">
                <a:latin typeface="NewBaskervilleStd-Roman"/>
              </a:rPr>
              <a:t>• Function name must start with a letter.</a:t>
            </a:r>
          </a:p>
          <a:p>
            <a:pPr>
              <a:lnSpc>
                <a:spcPct val="120000"/>
              </a:lnSpc>
            </a:pPr>
            <a:r>
              <a:rPr lang="en-US" sz="2000" dirty="0">
                <a:latin typeface="NewBaskervilleStd-Roman"/>
              </a:rPr>
              <a:t>• It can consist of letters, numbers, and the underscore.</a:t>
            </a:r>
          </a:p>
          <a:p>
            <a:pPr>
              <a:lnSpc>
                <a:spcPct val="120000"/>
              </a:lnSpc>
            </a:pPr>
            <a:r>
              <a:rPr lang="en-US" sz="2000" dirty="0">
                <a:latin typeface="NewBaskervilleStd-Roman"/>
              </a:rPr>
              <a:t>• Reserved names cannot be used.</a:t>
            </a:r>
          </a:p>
          <a:p>
            <a:pPr>
              <a:lnSpc>
                <a:spcPct val="120000"/>
              </a:lnSpc>
            </a:pPr>
            <a:r>
              <a:rPr lang="en-US" sz="2000" dirty="0">
                <a:latin typeface="NewBaskervilleStd-Roman"/>
              </a:rPr>
              <a:t>• Any length is allowed (shorter names are preferred).</a:t>
            </a:r>
            <a:endParaRPr lang="ar-SA" sz="2000" dirty="0"/>
          </a:p>
        </p:txBody>
      </p:sp>
    </p:spTree>
    <p:extLst>
      <p:ext uri="{BB962C8B-B14F-4D97-AF65-F5344CB8AC3E}">
        <p14:creationId xmlns:p14="http://schemas.microsoft.com/office/powerpoint/2010/main" val="57820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8077" y="309013"/>
            <a:ext cx="7162800" cy="1200329"/>
          </a:xfrm>
          <a:prstGeom prst="rect">
            <a:avLst/>
          </a:prstGeom>
          <a:solidFill>
            <a:srgbClr val="FFFFCC"/>
          </a:solidFill>
          <a:ln w="28575">
            <a:solidFill>
              <a:srgbClr val="C00000"/>
            </a:solidFill>
          </a:ln>
        </p:spPr>
        <p:txBody>
          <a:bodyPr wrap="square">
            <a:spAutoFit/>
          </a:bodyPr>
          <a:lstStyle/>
          <a:p>
            <a:r>
              <a:rPr lang="en-US" b="1" dirty="0">
                <a:solidFill>
                  <a:srgbClr val="0000FF"/>
                </a:solidFill>
                <a:latin typeface="CourierStd-Bold"/>
              </a:rPr>
              <a:t>function output = poly(x)</a:t>
            </a:r>
          </a:p>
          <a:p>
            <a:r>
              <a:rPr lang="en-US" b="1" dirty="0">
                <a:solidFill>
                  <a:srgbClr val="0000FF"/>
                </a:solidFill>
                <a:latin typeface="CourierStd-Bold"/>
              </a:rPr>
              <a:t>%This function calculates the value of a third-order </a:t>
            </a:r>
            <a:r>
              <a:rPr lang="en-US" b="1" dirty="0">
                <a:solidFill>
                  <a:srgbClr val="0000FF"/>
                </a:solidFill>
              </a:rPr>
              <a:t>polynomial</a:t>
            </a:r>
          </a:p>
          <a:p>
            <a:r>
              <a:rPr lang="en-US" b="1" dirty="0">
                <a:solidFill>
                  <a:srgbClr val="0000FF"/>
                </a:solidFill>
              </a:rPr>
              <a:t>output = 3*x.^3 + 5*x.^2 - 2*x +1</a:t>
            </a:r>
            <a:r>
              <a:rPr lang="en-US" b="1" dirty="0">
                <a:solidFill>
                  <a:srgbClr val="FF0000"/>
                </a:solidFill>
              </a:rPr>
              <a:t>;</a:t>
            </a:r>
            <a:endParaRPr lang="ar-SA" dirty="0">
              <a:solidFill>
                <a:srgbClr val="FF0000"/>
              </a:solidFill>
            </a:endParaRPr>
          </a:p>
        </p:txBody>
      </p:sp>
      <p:sp>
        <p:nvSpPr>
          <p:cNvPr id="5" name="Rectangle 4"/>
          <p:cNvSpPr/>
          <p:nvPr/>
        </p:nvSpPr>
        <p:spPr>
          <a:xfrm>
            <a:off x="228600" y="1564652"/>
            <a:ext cx="8775700" cy="4893647"/>
          </a:xfrm>
          <a:prstGeom prst="rect">
            <a:avLst/>
          </a:prstGeom>
        </p:spPr>
        <p:txBody>
          <a:bodyPr wrap="square">
            <a:spAutoFit/>
          </a:bodyPr>
          <a:lstStyle/>
          <a:p>
            <a:pPr>
              <a:lnSpc>
                <a:spcPct val="120000"/>
              </a:lnSpc>
            </a:pPr>
            <a:r>
              <a:rPr lang="en-US" sz="2000" dirty="0">
                <a:latin typeface="NewBaskervilleStd-Roman"/>
              </a:rPr>
              <a:t>After saving a function M-file, it can be used like a built-in function. Consider the above M-file named ‘</a:t>
            </a:r>
            <a:r>
              <a:rPr lang="en-US" sz="2000" b="1" u="sng" dirty="0">
                <a:latin typeface="NewBaskervilleStd-Roman"/>
              </a:rPr>
              <a:t>poly</a:t>
            </a:r>
            <a:r>
              <a:rPr lang="en-US" sz="2000" dirty="0">
                <a:latin typeface="NewBaskervilleStd-Roman"/>
              </a:rPr>
              <a:t>’. Typing </a:t>
            </a:r>
            <a:r>
              <a:rPr lang="en-US" sz="2000" b="1" dirty="0">
                <a:solidFill>
                  <a:srgbClr val="0000FF"/>
                </a:solidFill>
                <a:latin typeface="NewBaskervilleStd-Roman"/>
              </a:rPr>
              <a:t>poly(4)</a:t>
            </a:r>
            <a:r>
              <a:rPr lang="en-US" sz="2000" dirty="0">
                <a:latin typeface="NewBaskervilleStd-Roman"/>
              </a:rPr>
              <a:t> gives</a:t>
            </a:r>
          </a:p>
          <a:p>
            <a:pPr>
              <a:lnSpc>
                <a:spcPct val="120000"/>
              </a:lnSpc>
            </a:pPr>
            <a:r>
              <a:rPr lang="en-US" sz="2000" b="1" dirty="0">
                <a:latin typeface="CourierStd-Bold"/>
              </a:rPr>
              <a:t>	</a:t>
            </a:r>
            <a:r>
              <a:rPr lang="en-US" sz="2000" b="1" dirty="0" err="1">
                <a:solidFill>
                  <a:srgbClr val="0000FF"/>
                </a:solidFill>
                <a:latin typeface="CourierStd-Bold"/>
              </a:rPr>
              <a:t>ans</a:t>
            </a:r>
            <a:r>
              <a:rPr lang="en-US" sz="2000" b="1" dirty="0">
                <a:solidFill>
                  <a:srgbClr val="0000FF"/>
                </a:solidFill>
                <a:latin typeface="CourierStd-Bold"/>
              </a:rPr>
              <a:t> =</a:t>
            </a:r>
          </a:p>
          <a:p>
            <a:pPr>
              <a:lnSpc>
                <a:spcPct val="120000"/>
              </a:lnSpc>
            </a:pPr>
            <a:r>
              <a:rPr lang="ar-SA" sz="2000" b="1" dirty="0">
                <a:solidFill>
                  <a:srgbClr val="0000FF"/>
                </a:solidFill>
                <a:latin typeface="CourierStd-Bold"/>
              </a:rPr>
              <a:t>		265</a:t>
            </a:r>
          </a:p>
          <a:p>
            <a:pPr>
              <a:lnSpc>
                <a:spcPct val="120000"/>
              </a:lnSpc>
            </a:pPr>
            <a:r>
              <a:rPr lang="en-US" sz="2000" dirty="0">
                <a:latin typeface="NewBaskervilleStd-Roman"/>
              </a:rPr>
              <a:t>If </a:t>
            </a:r>
            <a:r>
              <a:rPr lang="en-US" sz="2000" b="1" dirty="0">
                <a:latin typeface="NewBaskervilleStd-Bold"/>
              </a:rPr>
              <a:t>a</a:t>
            </a:r>
            <a:r>
              <a:rPr lang="en-US" sz="2000" dirty="0">
                <a:latin typeface="NewBaskervilleStd-Bold"/>
              </a:rPr>
              <a:t> is set </a:t>
            </a:r>
            <a:r>
              <a:rPr lang="en-US" sz="2000" dirty="0">
                <a:latin typeface="NewBaskervilleStd-Roman"/>
              </a:rPr>
              <a:t>equal to 4, and used as the input argument, it will give:</a:t>
            </a:r>
          </a:p>
          <a:p>
            <a:pPr>
              <a:lnSpc>
                <a:spcPct val="120000"/>
              </a:lnSpc>
            </a:pPr>
            <a:r>
              <a:rPr lang="en-US" sz="2000" b="1" dirty="0">
                <a:latin typeface="CourierStd-Bold"/>
              </a:rPr>
              <a:t>	</a:t>
            </a:r>
            <a:r>
              <a:rPr lang="en-US" sz="2000" b="1" dirty="0">
                <a:solidFill>
                  <a:srgbClr val="0000FF"/>
                </a:solidFill>
                <a:latin typeface="CourierStd-Bold"/>
              </a:rPr>
              <a:t>a = 4; poly(a)</a:t>
            </a:r>
          </a:p>
          <a:p>
            <a:pPr>
              <a:lnSpc>
                <a:spcPct val="120000"/>
              </a:lnSpc>
            </a:pPr>
            <a:r>
              <a:rPr lang="en-US" sz="2000" b="1" dirty="0">
                <a:solidFill>
                  <a:srgbClr val="0000FF"/>
                </a:solidFill>
                <a:latin typeface="CourierStd-Bold"/>
              </a:rPr>
              <a:t>	</a:t>
            </a:r>
            <a:r>
              <a:rPr lang="en-US" sz="2000" b="1" dirty="0" err="1">
                <a:solidFill>
                  <a:srgbClr val="0000FF"/>
                </a:solidFill>
                <a:latin typeface="CourierStd-Bold"/>
              </a:rPr>
              <a:t>ans</a:t>
            </a:r>
            <a:r>
              <a:rPr lang="en-US" sz="2000" b="1" dirty="0">
                <a:solidFill>
                  <a:srgbClr val="0000FF"/>
                </a:solidFill>
                <a:latin typeface="CourierStd-Bold"/>
              </a:rPr>
              <a:t> =</a:t>
            </a:r>
          </a:p>
          <a:p>
            <a:pPr>
              <a:lnSpc>
                <a:spcPct val="120000"/>
              </a:lnSpc>
            </a:pPr>
            <a:r>
              <a:rPr lang="ar-SA" sz="2000" b="1" dirty="0">
                <a:solidFill>
                  <a:srgbClr val="0000FF"/>
                </a:solidFill>
                <a:latin typeface="CourierStd-Bold"/>
              </a:rPr>
              <a:t>		265</a:t>
            </a:r>
          </a:p>
          <a:p>
            <a:pPr>
              <a:lnSpc>
                <a:spcPct val="120000"/>
              </a:lnSpc>
            </a:pPr>
            <a:r>
              <a:rPr lang="en-US" sz="2000" dirty="0">
                <a:latin typeface="NewBaskervilleStd-Roman"/>
              </a:rPr>
              <a:t>Using a vector input will yield a vector output. For example,</a:t>
            </a:r>
          </a:p>
          <a:p>
            <a:pPr>
              <a:lnSpc>
                <a:spcPct val="120000"/>
              </a:lnSpc>
            </a:pPr>
            <a:r>
              <a:rPr lang="en-US" sz="2000" b="1" dirty="0">
                <a:latin typeface="CourierStd-Bold"/>
              </a:rPr>
              <a:t>	</a:t>
            </a:r>
            <a:r>
              <a:rPr lang="en-US" sz="2000" b="1" dirty="0">
                <a:solidFill>
                  <a:srgbClr val="0000FF"/>
                </a:solidFill>
                <a:latin typeface="CourierStd-Bold"/>
              </a:rPr>
              <a:t>y = 1:5; poly(y)</a:t>
            </a:r>
          </a:p>
          <a:p>
            <a:pPr>
              <a:lnSpc>
                <a:spcPct val="120000"/>
              </a:lnSpc>
            </a:pPr>
            <a:r>
              <a:rPr lang="en-US" sz="2000" dirty="0">
                <a:latin typeface="NewBaskervilleStd-Roman"/>
              </a:rPr>
              <a:t>gives</a:t>
            </a:r>
          </a:p>
          <a:p>
            <a:pPr>
              <a:lnSpc>
                <a:spcPct val="120000"/>
              </a:lnSpc>
            </a:pPr>
            <a:r>
              <a:rPr lang="en-US" sz="2000" b="1" dirty="0">
                <a:latin typeface="CourierStd-Bold"/>
              </a:rPr>
              <a:t>	</a:t>
            </a:r>
            <a:r>
              <a:rPr lang="en-US" sz="2000" b="1" dirty="0" err="1">
                <a:solidFill>
                  <a:srgbClr val="0000FF"/>
                </a:solidFill>
                <a:latin typeface="CourierStd-Bold"/>
              </a:rPr>
              <a:t>ans</a:t>
            </a:r>
            <a:r>
              <a:rPr lang="en-US" sz="2000" b="1" dirty="0">
                <a:solidFill>
                  <a:srgbClr val="0000FF"/>
                </a:solidFill>
                <a:latin typeface="CourierStd-Bold"/>
              </a:rPr>
              <a:t> =</a:t>
            </a:r>
          </a:p>
          <a:p>
            <a:pPr>
              <a:lnSpc>
                <a:spcPct val="120000"/>
              </a:lnSpc>
            </a:pPr>
            <a:r>
              <a:rPr lang="en-US" sz="2000" b="1" dirty="0">
                <a:solidFill>
                  <a:srgbClr val="0000FF"/>
                </a:solidFill>
                <a:latin typeface="CourierStd-Bold"/>
              </a:rPr>
              <a:t>		7</a:t>
            </a:r>
            <a:r>
              <a:rPr lang="ar-SA" sz="2000" b="1" dirty="0">
                <a:solidFill>
                  <a:srgbClr val="0000FF"/>
                </a:solidFill>
                <a:latin typeface="CourierStd-Bold"/>
              </a:rPr>
              <a:t>	41	</a:t>
            </a:r>
            <a:r>
              <a:rPr lang="en-US" sz="2000" b="1" dirty="0">
                <a:solidFill>
                  <a:srgbClr val="0000FF"/>
                </a:solidFill>
                <a:latin typeface="CourierStd-Bold"/>
              </a:rPr>
              <a:t>121	265	491</a:t>
            </a:r>
            <a:endParaRPr lang="ar-SA" sz="2000" dirty="0">
              <a:solidFill>
                <a:srgbClr val="0000FF"/>
              </a:solidFill>
            </a:endParaRPr>
          </a:p>
        </p:txBody>
      </p:sp>
      <p:sp>
        <p:nvSpPr>
          <p:cNvPr id="2" name="Rectangle 1"/>
          <p:cNvSpPr/>
          <p:nvPr/>
        </p:nvSpPr>
        <p:spPr>
          <a:xfrm>
            <a:off x="561975" y="6313467"/>
            <a:ext cx="7086600" cy="369332"/>
          </a:xfrm>
          <a:prstGeom prst="rect">
            <a:avLst/>
          </a:prstGeom>
          <a:solidFill>
            <a:schemeClr val="accent6">
              <a:lumMod val="20000"/>
              <a:lumOff val="80000"/>
            </a:schemeClr>
          </a:solidFill>
        </p:spPr>
        <p:txBody>
          <a:bodyPr wrap="square">
            <a:spAutoFit/>
          </a:bodyPr>
          <a:lstStyle/>
          <a:p>
            <a:r>
              <a:rPr lang="en-US" dirty="0">
                <a:latin typeface="NewBaskervilleStd-Roman"/>
              </a:rPr>
              <a:t>Note: A function M-file can not be executed from inside the file itself. </a:t>
            </a:r>
            <a:endParaRPr lang="en-US" dirty="0"/>
          </a:p>
        </p:txBody>
      </p:sp>
    </p:spTree>
    <p:extLst>
      <p:ext uri="{BB962C8B-B14F-4D97-AF65-F5344CB8AC3E}">
        <p14:creationId xmlns:p14="http://schemas.microsoft.com/office/powerpoint/2010/main" val="2453664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209800"/>
            <a:ext cx="8763000" cy="2369880"/>
          </a:xfrm>
          <a:prstGeom prst="rect">
            <a:avLst/>
          </a:prstGeom>
        </p:spPr>
        <p:txBody>
          <a:bodyPr wrap="square">
            <a:spAutoFit/>
          </a:bodyPr>
          <a:lstStyle/>
          <a:p>
            <a:r>
              <a:rPr lang="en-US" sz="2400" b="1" dirty="0">
                <a:solidFill>
                  <a:srgbClr val="C00000"/>
                </a:solidFill>
              </a:rPr>
              <a:t>6.1.2 Comments</a:t>
            </a:r>
          </a:p>
          <a:p>
            <a:endParaRPr lang="en-US" sz="2400" b="1" dirty="0">
              <a:solidFill>
                <a:srgbClr val="C00000"/>
              </a:solidFill>
            </a:endParaRPr>
          </a:p>
          <a:p>
            <a:r>
              <a:rPr lang="en-US" sz="2000" dirty="0"/>
              <a:t>Typing </a:t>
            </a:r>
            <a:r>
              <a:rPr lang="en-US" sz="2000" b="1" u="sng" dirty="0"/>
              <a:t>help</a:t>
            </a:r>
            <a:r>
              <a:rPr lang="en-US" sz="2000" dirty="0"/>
              <a:t> preceding the name of the function returns the comment lines following the function definition line. For example, typing </a:t>
            </a:r>
          </a:p>
          <a:p>
            <a:r>
              <a:rPr lang="en-US" sz="2000" b="1" dirty="0">
                <a:solidFill>
                  <a:srgbClr val="0000FF"/>
                </a:solidFill>
              </a:rPr>
              <a:t>	help f</a:t>
            </a:r>
            <a:r>
              <a:rPr lang="en-US" sz="2000" dirty="0"/>
              <a:t> </a:t>
            </a:r>
          </a:p>
          <a:p>
            <a:r>
              <a:rPr lang="en-US" sz="2000" dirty="0"/>
              <a:t>returns </a:t>
            </a:r>
          </a:p>
          <a:p>
            <a:r>
              <a:rPr lang="en-US" sz="2000" dirty="0"/>
              <a:t>	</a:t>
            </a:r>
            <a:r>
              <a:rPr lang="en-US" sz="2000" dirty="0">
                <a:solidFill>
                  <a:srgbClr val="0000FF"/>
                </a:solidFill>
              </a:rPr>
              <a:t>This function converts seconds to minutes</a:t>
            </a:r>
            <a:endParaRPr lang="en-US" dirty="0"/>
          </a:p>
        </p:txBody>
      </p:sp>
      <p:sp>
        <p:nvSpPr>
          <p:cNvPr id="4" name="Rectangle 3"/>
          <p:cNvSpPr/>
          <p:nvPr/>
        </p:nvSpPr>
        <p:spPr>
          <a:xfrm>
            <a:off x="1447800" y="457200"/>
            <a:ext cx="5181600" cy="1200329"/>
          </a:xfrm>
          <a:prstGeom prst="rect">
            <a:avLst/>
          </a:prstGeom>
          <a:solidFill>
            <a:srgbClr val="FFFFCC"/>
          </a:solidFill>
          <a:ln w="28575">
            <a:solidFill>
              <a:srgbClr val="C00000"/>
            </a:solidFill>
          </a:ln>
        </p:spPr>
        <p:txBody>
          <a:bodyPr wrap="square">
            <a:spAutoFit/>
          </a:bodyPr>
          <a:lstStyle/>
          <a:p>
            <a:r>
              <a:rPr lang="en-US" b="1" dirty="0">
                <a:solidFill>
                  <a:srgbClr val="0000FF"/>
                </a:solidFill>
                <a:latin typeface="CourierStd-Bold"/>
              </a:rPr>
              <a:t>function results = f(x) </a:t>
            </a:r>
          </a:p>
          <a:p>
            <a:r>
              <a:rPr lang="en-US" b="1" dirty="0">
                <a:solidFill>
                  <a:srgbClr val="FF0000"/>
                </a:solidFill>
                <a:latin typeface="CourierStd-Bold"/>
              </a:rPr>
              <a:t>%This function converts seconds to minutes </a:t>
            </a:r>
          </a:p>
          <a:p>
            <a:r>
              <a:rPr lang="en-US" b="1" dirty="0">
                <a:solidFill>
                  <a:srgbClr val="0000FF"/>
                </a:solidFill>
                <a:latin typeface="CourierStd-Bold"/>
              </a:rPr>
              <a:t>results = x./60;</a:t>
            </a:r>
          </a:p>
        </p:txBody>
      </p:sp>
    </p:spTree>
    <p:extLst>
      <p:ext uri="{BB962C8B-B14F-4D97-AF65-F5344CB8AC3E}">
        <p14:creationId xmlns:p14="http://schemas.microsoft.com/office/powerpoint/2010/main" val="357432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mph" presetSubtype="0" fill="hold" nodeType="clickEffect">
                                  <p:stCondLst>
                                    <p:cond delay="0"/>
                                  </p:stCondLst>
                                  <p:childTnLst>
                                    <p:anim calcmode="discrete" valueType="str">
                                      <p:cBhvr override="childStyle">
                                        <p:cTn id="14" dur="2000" fill="hold"/>
                                        <p:tgtEl>
                                          <p:spTgt spid="4">
                                            <p:txEl>
                                              <p:pRg st="1" end="1"/>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mph" presetSubtype="0" fill="hold" nodeType="clickEffect">
                                  <p:stCondLst>
                                    <p:cond delay="0"/>
                                  </p:stCondLst>
                                  <p:childTnLst>
                                    <p:anim calcmode="discrete" valueType="str">
                                      <p:cBhvr override="childStyle">
                                        <p:cTn id="18" dur="2000" fill="hold"/>
                                        <p:tgtEl>
                                          <p:spTgt spid="3">
                                            <p:txEl>
                                              <p:pRg st="5" end="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7848600" cy="461665"/>
          </a:xfrm>
          <a:prstGeom prst="rect">
            <a:avLst/>
          </a:prstGeom>
        </p:spPr>
        <p:txBody>
          <a:bodyPr wrap="square">
            <a:spAutoFit/>
          </a:bodyPr>
          <a:lstStyle/>
          <a:p>
            <a:r>
              <a:rPr lang="en-US" sz="2400" b="1" dirty="0">
                <a:solidFill>
                  <a:srgbClr val="C00000"/>
                </a:solidFill>
              </a:rPr>
              <a:t>6.1.3:  Functions with Multiple Inputs and Outputs </a:t>
            </a:r>
          </a:p>
        </p:txBody>
      </p:sp>
      <p:sp>
        <p:nvSpPr>
          <p:cNvPr id="3" name="Rectangle 2"/>
          <p:cNvSpPr/>
          <p:nvPr/>
        </p:nvSpPr>
        <p:spPr>
          <a:xfrm>
            <a:off x="1447800" y="830503"/>
            <a:ext cx="5867400" cy="2246769"/>
          </a:xfrm>
          <a:prstGeom prst="rect">
            <a:avLst/>
          </a:prstGeom>
          <a:solidFill>
            <a:srgbClr val="FFFFCC"/>
          </a:solidFill>
          <a:ln w="28575">
            <a:solidFill>
              <a:srgbClr val="C00000"/>
            </a:solidFill>
          </a:ln>
        </p:spPr>
        <p:txBody>
          <a:bodyPr wrap="square">
            <a:spAutoFit/>
          </a:bodyPr>
          <a:lstStyle/>
          <a:p>
            <a:r>
              <a:rPr lang="en-US" sz="2000" b="1" dirty="0">
                <a:solidFill>
                  <a:srgbClr val="0000FF"/>
                </a:solidFill>
                <a:latin typeface="CourierStd-Bold"/>
              </a:rPr>
              <a:t>function  output = g(</a:t>
            </a:r>
            <a:r>
              <a:rPr lang="en-US" sz="2000" b="1" dirty="0" err="1">
                <a:solidFill>
                  <a:srgbClr val="0000FF"/>
                </a:solidFill>
                <a:latin typeface="CourierStd-Bold"/>
              </a:rPr>
              <a:t>x,y</a:t>
            </a:r>
            <a:r>
              <a:rPr lang="en-US" sz="2000" b="1" dirty="0">
                <a:solidFill>
                  <a:srgbClr val="0000FF"/>
                </a:solidFill>
                <a:latin typeface="CourierStd-Bold"/>
              </a:rPr>
              <a:t>) </a:t>
            </a:r>
          </a:p>
          <a:p>
            <a:r>
              <a:rPr lang="en-US" sz="2000" b="1" dirty="0">
                <a:solidFill>
                  <a:srgbClr val="0000FF"/>
                </a:solidFill>
                <a:latin typeface="CourierStd-Bold"/>
              </a:rPr>
              <a:t>% This function multiplies x and y together </a:t>
            </a:r>
          </a:p>
          <a:p>
            <a:r>
              <a:rPr lang="en-US" sz="2000" b="1" dirty="0">
                <a:solidFill>
                  <a:srgbClr val="0000FF"/>
                </a:solidFill>
                <a:latin typeface="CourierStd-Bold"/>
              </a:rPr>
              <a:t>% x and y must be the same size matrices </a:t>
            </a:r>
          </a:p>
          <a:p>
            <a:r>
              <a:rPr lang="en-US" sz="2000" b="1" dirty="0">
                <a:solidFill>
                  <a:srgbClr val="0000FF"/>
                </a:solidFill>
                <a:latin typeface="CourierStd-Bold"/>
              </a:rPr>
              <a:t>a = x .*y; </a:t>
            </a:r>
          </a:p>
          <a:p>
            <a:r>
              <a:rPr lang="en-US" sz="2000" b="1" dirty="0">
                <a:solidFill>
                  <a:srgbClr val="0000FF"/>
                </a:solidFill>
                <a:latin typeface="CourierStd-Bold"/>
              </a:rPr>
              <a:t>output = a;</a:t>
            </a:r>
          </a:p>
        </p:txBody>
      </p:sp>
      <p:sp>
        <p:nvSpPr>
          <p:cNvPr id="4" name="Rectangle 3"/>
          <p:cNvSpPr/>
          <p:nvPr/>
        </p:nvSpPr>
        <p:spPr>
          <a:xfrm>
            <a:off x="304800" y="3200400"/>
            <a:ext cx="8382000" cy="2492990"/>
          </a:xfrm>
          <a:prstGeom prst="rect">
            <a:avLst/>
          </a:prstGeom>
        </p:spPr>
        <p:txBody>
          <a:bodyPr wrap="square">
            <a:spAutoFit/>
          </a:bodyPr>
          <a:lstStyle/>
          <a:p>
            <a:pPr>
              <a:lnSpc>
                <a:spcPct val="120000"/>
              </a:lnSpc>
            </a:pPr>
            <a:r>
              <a:rPr lang="en-US" sz="2000" dirty="0">
                <a:latin typeface="NewBaskervilleStd-Roman"/>
              </a:rPr>
              <a:t>When x and y are defined and the function </a:t>
            </a:r>
            <a:r>
              <a:rPr lang="en-US" sz="2000" b="1" u="sng" dirty="0">
                <a:latin typeface="NewBaskervilleStd-Roman"/>
              </a:rPr>
              <a:t>g</a:t>
            </a:r>
            <a:r>
              <a:rPr lang="en-US" sz="2000" dirty="0">
                <a:latin typeface="NewBaskervilleStd-Roman"/>
              </a:rPr>
              <a:t> is called, a vector of output values is returned: </a:t>
            </a:r>
          </a:p>
          <a:p>
            <a:pPr>
              <a:lnSpc>
                <a:spcPct val="120000"/>
              </a:lnSpc>
            </a:pPr>
            <a:r>
              <a:rPr lang="en-US" dirty="0"/>
              <a:t>  	</a:t>
            </a:r>
            <a:r>
              <a:rPr lang="en-US" b="1" dirty="0">
                <a:solidFill>
                  <a:srgbClr val="0000FF"/>
                </a:solidFill>
              </a:rPr>
              <a:t>x = 1:5; </a:t>
            </a:r>
          </a:p>
          <a:p>
            <a:pPr>
              <a:lnSpc>
                <a:spcPct val="120000"/>
              </a:lnSpc>
            </a:pPr>
            <a:r>
              <a:rPr lang="en-US" b="1" dirty="0">
                <a:solidFill>
                  <a:srgbClr val="0000FF"/>
                </a:solidFill>
              </a:rPr>
              <a:t>	y = 5:9; </a:t>
            </a:r>
          </a:p>
          <a:p>
            <a:pPr>
              <a:lnSpc>
                <a:spcPct val="120000"/>
              </a:lnSpc>
            </a:pPr>
            <a:r>
              <a:rPr lang="en-US" b="1" dirty="0">
                <a:solidFill>
                  <a:srgbClr val="0000FF"/>
                </a:solidFill>
              </a:rPr>
              <a:t>	g(</a:t>
            </a:r>
            <a:r>
              <a:rPr lang="en-US" b="1" dirty="0" err="1">
                <a:solidFill>
                  <a:srgbClr val="0000FF"/>
                </a:solidFill>
              </a:rPr>
              <a:t>x,y</a:t>
            </a:r>
            <a:r>
              <a:rPr lang="en-US" b="1" dirty="0">
                <a:solidFill>
                  <a:srgbClr val="0000FF"/>
                </a:solidFill>
              </a:rPr>
              <a:t>) </a:t>
            </a:r>
          </a:p>
          <a:p>
            <a:pPr>
              <a:lnSpc>
                <a:spcPct val="120000"/>
              </a:lnSpc>
            </a:pPr>
            <a:r>
              <a:rPr lang="en-US" b="1" dirty="0">
                <a:solidFill>
                  <a:srgbClr val="0000FF"/>
                </a:solidFill>
              </a:rPr>
              <a:t>	</a:t>
            </a:r>
            <a:r>
              <a:rPr lang="en-US" b="1" dirty="0" err="1">
                <a:solidFill>
                  <a:srgbClr val="0000FF"/>
                </a:solidFill>
              </a:rPr>
              <a:t>ans</a:t>
            </a:r>
            <a:r>
              <a:rPr lang="en-US" b="1" dirty="0">
                <a:solidFill>
                  <a:srgbClr val="0000FF"/>
                </a:solidFill>
              </a:rPr>
              <a:t> = 	</a:t>
            </a:r>
          </a:p>
          <a:p>
            <a:pPr>
              <a:lnSpc>
                <a:spcPct val="120000"/>
              </a:lnSpc>
            </a:pPr>
            <a:r>
              <a:rPr lang="en-US" b="1" dirty="0">
                <a:solidFill>
                  <a:srgbClr val="0000FF"/>
                </a:solidFill>
              </a:rPr>
              <a:t>		5  	12  	21  	32  	45 </a:t>
            </a:r>
          </a:p>
        </p:txBody>
      </p:sp>
    </p:spTree>
    <p:extLst>
      <p:ext uri="{BB962C8B-B14F-4D97-AF65-F5344CB8AC3E}">
        <p14:creationId xmlns:p14="http://schemas.microsoft.com/office/powerpoint/2010/main" val="795336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686800" cy="2554545"/>
          </a:xfrm>
          <a:prstGeom prst="rect">
            <a:avLst/>
          </a:prstGeom>
          <a:solidFill>
            <a:srgbClr val="FFFFCC"/>
          </a:solidFill>
          <a:ln w="28575">
            <a:solidFill>
              <a:srgbClr val="C00000"/>
            </a:solidFill>
          </a:ln>
        </p:spPr>
        <p:txBody>
          <a:bodyPr wrap="square">
            <a:spAutoFit/>
          </a:bodyPr>
          <a:lstStyle/>
          <a:p>
            <a:r>
              <a:rPr lang="en-US" sz="2000" b="1" dirty="0">
                <a:solidFill>
                  <a:srgbClr val="0000FF"/>
                </a:solidFill>
                <a:latin typeface="CourierStd-Bold"/>
              </a:rPr>
              <a:t>function [</a:t>
            </a:r>
            <a:r>
              <a:rPr lang="en-US" sz="2000" b="1" dirty="0" err="1">
                <a:solidFill>
                  <a:srgbClr val="0000FF"/>
                </a:solidFill>
                <a:latin typeface="CourierStd-Bold"/>
              </a:rPr>
              <a:t>dist</a:t>
            </a:r>
            <a:r>
              <a:rPr lang="en-US" sz="2000" b="1" dirty="0">
                <a:solidFill>
                  <a:srgbClr val="0000FF"/>
                </a:solidFill>
                <a:latin typeface="CourierStd-Bold"/>
              </a:rPr>
              <a:t>, </a:t>
            </a:r>
            <a:r>
              <a:rPr lang="en-US" sz="2000" b="1" dirty="0" err="1">
                <a:solidFill>
                  <a:srgbClr val="0000FF"/>
                </a:solidFill>
                <a:latin typeface="CourierStd-Bold"/>
              </a:rPr>
              <a:t>vel</a:t>
            </a:r>
            <a:r>
              <a:rPr lang="en-US" sz="2000" b="1" dirty="0">
                <a:solidFill>
                  <a:srgbClr val="0000FF"/>
                </a:solidFill>
                <a:latin typeface="CourierStd-Bold"/>
              </a:rPr>
              <a:t>, </a:t>
            </a:r>
            <a:r>
              <a:rPr lang="en-US" sz="2000" b="1" dirty="0" err="1">
                <a:solidFill>
                  <a:srgbClr val="0000FF"/>
                </a:solidFill>
                <a:latin typeface="CourierStd-Bold"/>
              </a:rPr>
              <a:t>accel</a:t>
            </a:r>
            <a:r>
              <a:rPr lang="en-US" sz="2000" b="1" dirty="0">
                <a:solidFill>
                  <a:srgbClr val="0000FF"/>
                </a:solidFill>
                <a:latin typeface="CourierStd-Bold"/>
              </a:rPr>
              <a:t>] = motion(t) </a:t>
            </a:r>
          </a:p>
          <a:p>
            <a:r>
              <a:rPr lang="en-US" sz="2000" b="1" dirty="0">
                <a:solidFill>
                  <a:srgbClr val="0000FF"/>
                </a:solidFill>
                <a:latin typeface="CourierStd-Bold"/>
              </a:rPr>
              <a:t>% Computes distance, velocity, and acceleration of a car for a given</a:t>
            </a:r>
          </a:p>
          <a:p>
            <a:r>
              <a:rPr lang="en-US" sz="2000" b="1" dirty="0">
                <a:solidFill>
                  <a:srgbClr val="0000FF"/>
                </a:solidFill>
                <a:latin typeface="CourierStd-Bold"/>
              </a:rPr>
              <a:t>% value of t assuming all 3 parameters are initially 0. </a:t>
            </a:r>
          </a:p>
          <a:p>
            <a:r>
              <a:rPr lang="en-US" sz="2000" b="1" dirty="0" err="1">
                <a:solidFill>
                  <a:srgbClr val="0000FF"/>
                </a:solidFill>
                <a:latin typeface="CourierStd-Bold"/>
              </a:rPr>
              <a:t>accel</a:t>
            </a:r>
            <a:r>
              <a:rPr lang="en-US" sz="2000" b="1" dirty="0">
                <a:solidFill>
                  <a:srgbClr val="0000FF"/>
                </a:solidFill>
                <a:latin typeface="CourierStd-Bold"/>
              </a:rPr>
              <a:t> = 0.5 .*t; </a:t>
            </a:r>
          </a:p>
          <a:p>
            <a:r>
              <a:rPr lang="en-US" sz="2000" b="1" dirty="0" err="1">
                <a:solidFill>
                  <a:srgbClr val="0000FF"/>
                </a:solidFill>
                <a:latin typeface="CourierStd-Bold"/>
              </a:rPr>
              <a:t>vel</a:t>
            </a:r>
            <a:r>
              <a:rPr lang="en-US" sz="2000" b="1" dirty="0">
                <a:solidFill>
                  <a:srgbClr val="0000FF"/>
                </a:solidFill>
                <a:latin typeface="CourierStd-Bold"/>
              </a:rPr>
              <a:t> = t.^2/4; </a:t>
            </a:r>
          </a:p>
          <a:p>
            <a:r>
              <a:rPr lang="en-US" sz="2000" b="1" dirty="0" err="1">
                <a:solidFill>
                  <a:srgbClr val="0000FF"/>
                </a:solidFill>
                <a:latin typeface="CourierStd-Bold"/>
              </a:rPr>
              <a:t>dist</a:t>
            </a:r>
            <a:r>
              <a:rPr lang="en-US" sz="2000" b="1" dirty="0">
                <a:solidFill>
                  <a:srgbClr val="0000FF"/>
                </a:solidFill>
                <a:latin typeface="CourierStd-Bold"/>
              </a:rPr>
              <a:t> = t.^3/12;</a:t>
            </a:r>
          </a:p>
          <a:p>
            <a:r>
              <a:rPr lang="en-US" sz="2000" b="1" dirty="0">
                <a:solidFill>
                  <a:srgbClr val="0000FF"/>
                </a:solidFill>
                <a:latin typeface="CourierStd-Bold"/>
              </a:rPr>
              <a:t> </a:t>
            </a:r>
            <a:endParaRPr lang="ar-SA" sz="2000" b="1" dirty="0">
              <a:solidFill>
                <a:srgbClr val="0000FF"/>
              </a:solidFill>
              <a:latin typeface="CourierStd-Bold"/>
            </a:endParaRPr>
          </a:p>
        </p:txBody>
      </p:sp>
      <p:sp>
        <p:nvSpPr>
          <p:cNvPr id="3" name="Rectangle 2"/>
          <p:cNvSpPr/>
          <p:nvPr/>
        </p:nvSpPr>
        <p:spPr>
          <a:xfrm>
            <a:off x="152400" y="2821522"/>
            <a:ext cx="5257800" cy="2677656"/>
          </a:xfrm>
          <a:prstGeom prst="rect">
            <a:avLst/>
          </a:prstGeom>
          <a:solidFill>
            <a:schemeClr val="accent6">
              <a:lumMod val="20000"/>
              <a:lumOff val="80000"/>
            </a:schemeClr>
          </a:solidFill>
          <a:ln w="28575">
            <a:solidFill>
              <a:srgbClr val="C00000"/>
            </a:solidFill>
          </a:ln>
        </p:spPr>
        <p:txBody>
          <a:bodyPr wrap="square">
            <a:spAutoFit/>
          </a:bodyPr>
          <a:lstStyle/>
          <a:p>
            <a:pPr>
              <a:lnSpc>
                <a:spcPct val="120000"/>
              </a:lnSpc>
            </a:pPr>
            <a:r>
              <a:rPr lang="en-US" sz="2000" dirty="0">
                <a:solidFill>
                  <a:srgbClr val="0000FF"/>
                </a:solidFill>
                <a:latin typeface="NewBaskervilleStd-Roman"/>
              </a:rPr>
              <a:t>[distance, velocity, acceleration] = motion(10)</a:t>
            </a:r>
          </a:p>
          <a:p>
            <a:pPr>
              <a:lnSpc>
                <a:spcPct val="120000"/>
              </a:lnSpc>
            </a:pPr>
            <a:r>
              <a:rPr lang="en-US" sz="2000" dirty="0">
                <a:solidFill>
                  <a:srgbClr val="0000FF"/>
                </a:solidFill>
                <a:latin typeface="NewBaskervilleStd-Roman"/>
              </a:rPr>
              <a:t>distance = </a:t>
            </a:r>
          </a:p>
          <a:p>
            <a:pPr>
              <a:lnSpc>
                <a:spcPct val="120000"/>
              </a:lnSpc>
            </a:pPr>
            <a:r>
              <a:rPr lang="en-US" sz="2000" dirty="0">
                <a:solidFill>
                  <a:srgbClr val="0000FF"/>
                </a:solidFill>
                <a:latin typeface="NewBaskervilleStd-Roman"/>
              </a:rPr>
              <a:t>	83.33 </a:t>
            </a:r>
          </a:p>
          <a:p>
            <a:pPr>
              <a:lnSpc>
                <a:spcPct val="120000"/>
              </a:lnSpc>
            </a:pPr>
            <a:r>
              <a:rPr lang="en-US" sz="2000" dirty="0">
                <a:solidFill>
                  <a:srgbClr val="0000FF"/>
                </a:solidFill>
                <a:latin typeface="NewBaskervilleStd-Roman"/>
              </a:rPr>
              <a:t>velocity = </a:t>
            </a:r>
          </a:p>
          <a:p>
            <a:pPr>
              <a:lnSpc>
                <a:spcPct val="120000"/>
              </a:lnSpc>
            </a:pPr>
            <a:r>
              <a:rPr lang="en-US" sz="2000" dirty="0">
                <a:solidFill>
                  <a:srgbClr val="0000FF"/>
                </a:solidFill>
                <a:latin typeface="NewBaskervilleStd-Roman"/>
              </a:rPr>
              <a:t>	25 </a:t>
            </a:r>
          </a:p>
          <a:p>
            <a:pPr>
              <a:lnSpc>
                <a:spcPct val="120000"/>
              </a:lnSpc>
            </a:pPr>
            <a:r>
              <a:rPr lang="en-US" sz="2000" dirty="0">
                <a:solidFill>
                  <a:srgbClr val="0000FF"/>
                </a:solidFill>
                <a:latin typeface="NewBaskervilleStd-Roman"/>
              </a:rPr>
              <a:t>acceleration = </a:t>
            </a:r>
          </a:p>
          <a:p>
            <a:pPr>
              <a:lnSpc>
                <a:spcPct val="120000"/>
              </a:lnSpc>
            </a:pPr>
            <a:r>
              <a:rPr lang="en-US" sz="2000" dirty="0">
                <a:solidFill>
                  <a:srgbClr val="0000FF"/>
                </a:solidFill>
                <a:latin typeface="NewBaskervilleStd-Roman"/>
              </a:rPr>
              <a:t>	5</a:t>
            </a:r>
          </a:p>
        </p:txBody>
      </p:sp>
      <p:sp>
        <p:nvSpPr>
          <p:cNvPr id="4" name="Rectangle 3"/>
          <p:cNvSpPr/>
          <p:nvPr/>
        </p:nvSpPr>
        <p:spPr>
          <a:xfrm>
            <a:off x="5627115" y="4382427"/>
            <a:ext cx="3221610" cy="1200329"/>
          </a:xfrm>
          <a:prstGeom prst="rect">
            <a:avLst/>
          </a:prstGeom>
          <a:solidFill>
            <a:schemeClr val="accent6">
              <a:lumMod val="20000"/>
              <a:lumOff val="80000"/>
            </a:schemeClr>
          </a:solidFill>
          <a:ln w="28575">
            <a:solidFill>
              <a:srgbClr val="C00000"/>
            </a:solidFill>
          </a:ln>
        </p:spPr>
        <p:txBody>
          <a:bodyPr wrap="square">
            <a:spAutoFit/>
          </a:bodyPr>
          <a:lstStyle/>
          <a:p>
            <a:pPr>
              <a:lnSpc>
                <a:spcPct val="120000"/>
              </a:lnSpc>
            </a:pPr>
            <a:r>
              <a:rPr lang="en-US" sz="2000" dirty="0">
                <a:solidFill>
                  <a:srgbClr val="0000FF"/>
                </a:solidFill>
                <a:latin typeface="NewBaskervilleStd-Roman"/>
              </a:rPr>
              <a:t>motion(10)</a:t>
            </a:r>
          </a:p>
          <a:p>
            <a:pPr>
              <a:lnSpc>
                <a:spcPct val="120000"/>
              </a:lnSpc>
            </a:pPr>
            <a:r>
              <a:rPr lang="en-US" sz="2000" dirty="0" err="1">
                <a:solidFill>
                  <a:srgbClr val="0000FF"/>
                </a:solidFill>
                <a:latin typeface="NewBaskervilleStd-Roman"/>
              </a:rPr>
              <a:t>ans</a:t>
            </a:r>
            <a:r>
              <a:rPr lang="en-US" sz="2000" dirty="0">
                <a:solidFill>
                  <a:srgbClr val="0000FF"/>
                </a:solidFill>
                <a:latin typeface="NewBaskervilleStd-Roman"/>
              </a:rPr>
              <a:t> = </a:t>
            </a:r>
          </a:p>
          <a:p>
            <a:pPr>
              <a:lnSpc>
                <a:spcPct val="120000"/>
              </a:lnSpc>
            </a:pPr>
            <a:r>
              <a:rPr lang="en-US" sz="2000" dirty="0">
                <a:solidFill>
                  <a:srgbClr val="0000FF"/>
                </a:solidFill>
                <a:latin typeface="NewBaskervilleStd-Roman"/>
              </a:rPr>
              <a:t>	83.33 </a:t>
            </a:r>
          </a:p>
        </p:txBody>
      </p:sp>
      <p:sp>
        <p:nvSpPr>
          <p:cNvPr id="5" name="Rectangle 4"/>
          <p:cNvSpPr/>
          <p:nvPr/>
        </p:nvSpPr>
        <p:spPr>
          <a:xfrm>
            <a:off x="5617590" y="2744548"/>
            <a:ext cx="3221610" cy="1569660"/>
          </a:xfrm>
          <a:prstGeom prst="rect">
            <a:avLst/>
          </a:prstGeom>
          <a:solidFill>
            <a:schemeClr val="bg1">
              <a:lumMod val="95000"/>
            </a:schemeClr>
          </a:solidFill>
          <a:ln w="28575">
            <a:solidFill>
              <a:srgbClr val="BD5C11"/>
            </a:solidFill>
          </a:ln>
        </p:spPr>
        <p:txBody>
          <a:bodyPr wrap="square">
            <a:spAutoFit/>
          </a:bodyPr>
          <a:lstStyle/>
          <a:p>
            <a:pPr>
              <a:lnSpc>
                <a:spcPct val="120000"/>
              </a:lnSpc>
            </a:pPr>
            <a:r>
              <a:rPr lang="en-US" sz="2000" dirty="0"/>
              <a:t>Calling the function motion without specifying all the three outputs returns only the first output</a:t>
            </a:r>
            <a:endParaRPr lang="ar-SA" sz="2000" dirty="0"/>
          </a:p>
        </p:txBody>
      </p:sp>
      <p:sp>
        <p:nvSpPr>
          <p:cNvPr id="6" name="Rectangle 5"/>
          <p:cNvSpPr/>
          <p:nvPr/>
        </p:nvSpPr>
        <p:spPr>
          <a:xfrm>
            <a:off x="304800" y="5715000"/>
            <a:ext cx="6324600" cy="707886"/>
          </a:xfrm>
          <a:prstGeom prst="rect">
            <a:avLst/>
          </a:prstGeom>
          <a:solidFill>
            <a:schemeClr val="bg1">
              <a:lumMod val="95000"/>
            </a:schemeClr>
          </a:solidFill>
          <a:ln w="28575">
            <a:solidFill>
              <a:srgbClr val="BD5C11"/>
            </a:solidFill>
          </a:ln>
        </p:spPr>
        <p:txBody>
          <a:bodyPr wrap="square">
            <a:spAutoFit/>
          </a:bodyPr>
          <a:lstStyle/>
          <a:p>
            <a:r>
              <a:rPr lang="en-US" sz="2000" dirty="0"/>
              <a:t>Not all functions require an input, e.g. </a:t>
            </a:r>
            <a:r>
              <a:rPr lang="en-US" sz="2000" b="1" dirty="0">
                <a:solidFill>
                  <a:srgbClr val="0000FF"/>
                </a:solidFill>
              </a:rPr>
              <a:t>clock, pi </a:t>
            </a:r>
            <a:r>
              <a:rPr lang="en-US" sz="2000" dirty="0"/>
              <a:t>etc.</a:t>
            </a:r>
            <a:r>
              <a:rPr lang="en-US" sz="2000" b="1" dirty="0">
                <a:solidFill>
                  <a:srgbClr val="0000FF"/>
                </a:solidFill>
              </a:rPr>
              <a:t> </a:t>
            </a:r>
          </a:p>
          <a:p>
            <a:r>
              <a:rPr lang="en-US" sz="2000" b="1" dirty="0">
                <a:solidFill>
                  <a:srgbClr val="0000FF"/>
                </a:solidFill>
              </a:rPr>
              <a:t>tic </a:t>
            </a:r>
            <a:r>
              <a:rPr lang="en-US" sz="2000" dirty="0"/>
              <a:t>(does not also return an output value)</a:t>
            </a:r>
            <a:endParaRPr lang="ar-SA" sz="2000" b="1" dirty="0">
              <a:solidFill>
                <a:srgbClr val="0000FF"/>
              </a:solidFill>
            </a:endParaRPr>
          </a:p>
        </p:txBody>
      </p:sp>
    </p:spTree>
    <p:extLst>
      <p:ext uri="{BB962C8B-B14F-4D97-AF65-F5344CB8AC3E}">
        <p14:creationId xmlns:p14="http://schemas.microsoft.com/office/powerpoint/2010/main" val="120634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914400" y="-38100"/>
            <a:ext cx="7466012" cy="6730204"/>
            <a:chOff x="825500" y="115096"/>
            <a:chExt cx="7466012" cy="6730204"/>
          </a:xfrm>
        </p:grpSpPr>
        <p:pic>
          <p:nvPicPr>
            <p:cNvPr id="2" name="Picture 1"/>
            <p:cNvPicPr>
              <a:picLocks noChangeAspect="1"/>
            </p:cNvPicPr>
            <p:nvPr/>
          </p:nvPicPr>
          <p:blipFill>
            <a:blip r:embed="rId2"/>
            <a:stretch>
              <a:fillRect/>
            </a:stretch>
          </p:blipFill>
          <p:spPr>
            <a:xfrm>
              <a:off x="838200" y="127797"/>
              <a:ext cx="7453312" cy="6717503"/>
            </a:xfrm>
            <a:prstGeom prst="rect">
              <a:avLst/>
            </a:prstGeom>
          </p:spPr>
        </p:pic>
        <p:sp>
          <p:nvSpPr>
            <p:cNvPr id="3" name="Rectangle 2"/>
            <p:cNvSpPr/>
            <p:nvPr/>
          </p:nvSpPr>
          <p:spPr>
            <a:xfrm>
              <a:off x="825500" y="115096"/>
              <a:ext cx="7466012" cy="6730204"/>
            </a:xfrm>
            <a:prstGeom prst="rect">
              <a:avLst/>
            </a:prstGeom>
            <a:solidFill>
              <a:schemeClr val="accent1">
                <a:alpha val="10000"/>
              </a:schemeClr>
            </a:solidFill>
            <a:ln>
              <a:solidFill>
                <a:srgbClr val="FF0C33"/>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Tree>
    <p:extLst>
      <p:ext uri="{BB962C8B-B14F-4D97-AF65-F5344CB8AC3E}">
        <p14:creationId xmlns:p14="http://schemas.microsoft.com/office/powerpoint/2010/main" val="2859459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Retrospect</Template>
  <TotalTime>12232</TotalTime>
  <Words>1635</Words>
  <Application>Microsoft Office PowerPoint</Application>
  <PresentationFormat>On-screen Show (4:3)</PresentationFormat>
  <Paragraphs>255</Paragraphs>
  <Slides>25</Slides>
  <Notes>1</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25</vt:i4>
      </vt:variant>
    </vt:vector>
  </HeadingPairs>
  <TitlesOfParts>
    <vt:vector size="41" baseType="lpstr">
      <vt:lpstr>ＭＳ Ｐゴシック</vt:lpstr>
      <vt:lpstr>ＭＳ Ｐゴシック</vt:lpstr>
      <vt:lpstr>Arial</vt:lpstr>
      <vt:lpstr>Calibri</vt:lpstr>
      <vt:lpstr>Cambria Math</vt:lpstr>
      <vt:lpstr>Constantia</vt:lpstr>
      <vt:lpstr>Courier New</vt:lpstr>
      <vt:lpstr>CourierStd</vt:lpstr>
      <vt:lpstr>CourierStd-Bold</vt:lpstr>
      <vt:lpstr>Majalla UI</vt:lpstr>
      <vt:lpstr>NewBaskervilleStd-Bold</vt:lpstr>
      <vt:lpstr>NewBaskervilleStd-Italic</vt:lpstr>
      <vt:lpstr>NewBaskervilleStd-Roman</vt:lpstr>
      <vt:lpstr>PearsonPi</vt:lpstr>
      <vt:lpstr>Wingdings 2</vt:lpstr>
      <vt:lpstr>Flow</vt:lpstr>
      <vt:lpstr>CHAPTER 6 User Defined Functions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Exercise: Converting between degree and radians</vt:lpstr>
      <vt:lpstr>Exercise: Cont.</vt:lpstr>
      <vt:lpstr>Exercise: Cont.</vt:lpstr>
      <vt:lpstr>Exercise cont.</vt:lpstr>
      <vt:lpstr>Quiz</vt:lpstr>
      <vt:lpstr>Functions with Multiple Inputs and Outputs</vt:lpstr>
      <vt:lpstr>Multiple input variable</vt:lpstr>
      <vt:lpstr>Functions with No Input or No Output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mpage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GE209</dc:subject>
  <dc:creator>Dr.Abdelbasset</dc:creator>
  <cp:lastModifiedBy>Mohammed Almannaa</cp:lastModifiedBy>
  <cp:revision>666</cp:revision>
  <cp:lastPrinted>2009-09-24T15:51:59Z</cp:lastPrinted>
  <dcterms:created xsi:type="dcterms:W3CDTF">2009-11-06T15:44:47Z</dcterms:created>
  <dcterms:modified xsi:type="dcterms:W3CDTF">2019-10-14T06:50:37Z</dcterms:modified>
</cp:coreProperties>
</file>