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90" r:id="rId2"/>
    <p:sldId id="391" r:id="rId3"/>
    <p:sldId id="406" r:id="rId4"/>
    <p:sldId id="412" r:id="rId5"/>
    <p:sldId id="407" r:id="rId6"/>
    <p:sldId id="392" r:id="rId7"/>
    <p:sldId id="393" r:id="rId8"/>
    <p:sldId id="408" r:id="rId9"/>
    <p:sldId id="413" r:id="rId10"/>
    <p:sldId id="414" r:id="rId11"/>
    <p:sldId id="415" r:id="rId12"/>
    <p:sldId id="403" r:id="rId13"/>
    <p:sldId id="416" r:id="rId14"/>
    <p:sldId id="293" r:id="rId15"/>
    <p:sldId id="294" r:id="rId16"/>
    <p:sldId id="296" r:id="rId17"/>
    <p:sldId id="297" r:id="rId18"/>
    <p:sldId id="298" r:id="rId19"/>
    <p:sldId id="299" r:id="rId20"/>
    <p:sldId id="300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mannaa" initials="m" lastIdx="1" clrIdx="0">
    <p:extLst>
      <p:ext uri="{19B8F6BF-5375-455C-9EA6-DF929625EA0E}">
        <p15:presenceInfo xmlns:p15="http://schemas.microsoft.com/office/powerpoint/2012/main" userId="malmanna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C33"/>
    <a:srgbClr val="FFFFCC"/>
    <a:srgbClr val="0000FF"/>
    <a:srgbClr val="FFFF99"/>
    <a:srgbClr val="000000"/>
    <a:srgbClr val="BD5C11"/>
    <a:srgbClr val="006699"/>
    <a:srgbClr val="FF0600"/>
    <a:srgbClr val="19FF5D"/>
    <a:srgbClr val="FF7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3713" autoAdjust="0"/>
  </p:normalViewPr>
  <p:slideViewPr>
    <p:cSldViewPr>
      <p:cViewPr varScale="1">
        <p:scale>
          <a:sx n="80" d="100"/>
          <a:sy n="80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5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3T18:47:04.05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98AE43-E0E4-4A9D-99DE-4BB4F3311F75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ED45BCD-29DA-4A3C-816C-E3B5B7A30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6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93B07F8-B2D9-460B-B9DA-3A18EAEB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1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6CC40-8E26-4032-9780-E76DABAC700B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1</a:t>
            </a:fld>
            <a:endParaRPr lang="en-US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25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 highlight the command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3B07F8-B2D9-460B-B9DA-3A18EAEBAC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5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MATLAB includes a matrix function called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generates a matrix with unusual properties. At the present time,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does not seem to be any practical 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3B07F8-B2D9-460B-B9DA-3A18EAEBAC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2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9EBA4-E1D6-493B-8C24-725CEE329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4C5D3-685C-4C37-8208-4F070A074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918B-1842-420E-B60C-86F94D40C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19DC-32CF-492D-8FF6-B8849720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1482-95F5-4430-8D1F-0168C65C8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0408-EA6E-4C97-A59C-46FD44D87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3C38-3C11-4546-8CFE-72F67D399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F176-4FE3-4EBB-8EB3-911731425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7B74-99D8-4E1C-9AD0-62EBBCCB2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F32C-C802-4638-B7AC-AFA50A44D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B32A1-7769-4B8E-945A-CF2203313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741A-7587-456A-900D-294BA1B99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0EFC-580D-43EE-BE4B-17B4B7C00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D77CD33-EA51-404C-91B7-BE3A5FFBF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0" r:id="rId2"/>
    <p:sldLayoutId id="2147484031" r:id="rId3"/>
    <p:sldLayoutId id="214748404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42" r:id="rId10"/>
    <p:sldLayoutId id="2147484037" r:id="rId11"/>
    <p:sldLayoutId id="2147484038" r:id="rId12"/>
    <p:sldLayoutId id="214748403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 descr="cloud_question_mar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276600"/>
            <a:ext cx="4881563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077200" cy="2743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u="sng" dirty="0">
                <a:solidFill>
                  <a:schemeClr val="tx1"/>
                </a:solidFill>
                <a:ea typeface="ＭＳ Ｐゴシック" charset="-128"/>
              </a:rPr>
              <a:t>CHAPTER 4</a:t>
            </a:r>
            <a:br>
              <a:rPr lang="en-US" sz="6000" u="sng" dirty="0">
                <a:solidFill>
                  <a:schemeClr val="tx1"/>
                </a:solidFill>
                <a:ea typeface="ＭＳ Ｐゴシック" charset="-128"/>
              </a:rPr>
            </a:br>
            <a:r>
              <a:rPr lang="en-US" sz="6000" u="sng" dirty="0">
                <a:solidFill>
                  <a:schemeClr val="tx1"/>
                </a:solidFill>
                <a:ea typeface="ＭＳ Ｐゴシック" charset="-128"/>
              </a:rPr>
              <a:t>Working and Understanding Matrices in MATLAB</a:t>
            </a:r>
            <a:endParaRPr lang="en-US" sz="6000" dirty="0">
              <a:solidFill>
                <a:srgbClr val="FFFF00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04fig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69264"/>
            <a:ext cx="5784850" cy="5219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2232" y="304800"/>
            <a:ext cx="6906768" cy="400110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FuturaStd-Book"/>
              </a:rPr>
              <a:t>Each diagonal in a matrix can be described by parameter </a:t>
            </a:r>
            <a:r>
              <a:rPr lang="en-US" sz="2000" b="1" dirty="0">
                <a:latin typeface="FuturaStd-Bold"/>
              </a:rPr>
              <a:t>k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63967" y="230600"/>
            <a:ext cx="1532799" cy="1477328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&gt;&gt;</a:t>
            </a:r>
            <a:r>
              <a:rPr lang="en-US" b="1" dirty="0" err="1">
                <a:latin typeface="CourierStd-Bold"/>
              </a:rPr>
              <a:t>diag</a:t>
            </a:r>
            <a:r>
              <a:rPr lang="en-US" b="1" dirty="0">
                <a:latin typeface="CourierStd-Bold"/>
              </a:rPr>
              <a:t>(A)</a:t>
            </a:r>
          </a:p>
          <a:p>
            <a:r>
              <a:rPr lang="en-US" b="1" dirty="0" err="1">
                <a:latin typeface="CourierStd-Bold"/>
              </a:rPr>
              <a:t>ans</a:t>
            </a:r>
            <a:r>
              <a:rPr lang="en-US" b="1" dirty="0">
                <a:latin typeface="CourierStd-Bold"/>
              </a:rPr>
              <a:t> = </a:t>
            </a:r>
          </a:p>
          <a:p>
            <a:r>
              <a:rPr lang="en-US" b="1" dirty="0">
                <a:latin typeface="CourierStd-Bold"/>
              </a:rPr>
              <a:t>	1</a:t>
            </a:r>
          </a:p>
          <a:p>
            <a:r>
              <a:rPr lang="en-US" b="1" dirty="0">
                <a:latin typeface="CourierStd-Bold"/>
              </a:rPr>
              <a:t>	4</a:t>
            </a:r>
          </a:p>
          <a:p>
            <a:r>
              <a:rPr lang="en-US" b="1" dirty="0">
                <a:latin typeface="CourierStd-Bold"/>
              </a:rPr>
              <a:t>	3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6842" y="1774691"/>
            <a:ext cx="1947387" cy="1200329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&gt;&gt;</a:t>
            </a:r>
            <a:r>
              <a:rPr lang="en-US" b="1" dirty="0" err="1">
                <a:latin typeface="CourierStd-Bold"/>
              </a:rPr>
              <a:t>diag</a:t>
            </a:r>
            <a:r>
              <a:rPr lang="en-US" b="1" dirty="0">
                <a:latin typeface="CourierStd-Bold"/>
              </a:rPr>
              <a:t>(A,1)</a:t>
            </a:r>
          </a:p>
          <a:p>
            <a:r>
              <a:rPr lang="en-US" b="1" dirty="0" err="1">
                <a:latin typeface="CourierStd-Bold"/>
              </a:rPr>
              <a:t>ans</a:t>
            </a:r>
            <a:r>
              <a:rPr lang="en-US" b="1" dirty="0">
                <a:latin typeface="CourierStd-Bold"/>
              </a:rPr>
              <a:t> = </a:t>
            </a:r>
          </a:p>
          <a:p>
            <a:r>
              <a:rPr lang="en-US" b="1" dirty="0">
                <a:latin typeface="CourierStd-Bold"/>
              </a:rPr>
              <a:t>	2</a:t>
            </a:r>
          </a:p>
          <a:p>
            <a:r>
              <a:rPr lang="en-US" b="1" dirty="0">
                <a:latin typeface="CourierStd-Bold"/>
              </a:rPr>
              <a:t>	5</a:t>
            </a:r>
          </a:p>
        </p:txBody>
      </p:sp>
      <p:sp>
        <p:nvSpPr>
          <p:cNvPr id="6" name="Rectangle 5"/>
          <p:cNvSpPr/>
          <p:nvPr/>
        </p:nvSpPr>
        <p:spPr>
          <a:xfrm>
            <a:off x="6714997" y="3041783"/>
            <a:ext cx="2205832" cy="1754326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&gt;&gt;B = [1 2 3];</a:t>
            </a:r>
          </a:p>
          <a:p>
            <a:r>
              <a:rPr lang="en-US" b="1" dirty="0">
                <a:latin typeface="CourierStd-Bold"/>
              </a:rPr>
              <a:t>&gt;&gt;</a:t>
            </a:r>
            <a:r>
              <a:rPr lang="en-US" b="1" dirty="0" err="1">
                <a:latin typeface="CourierStd-Bold"/>
              </a:rPr>
              <a:t>diag</a:t>
            </a:r>
            <a:r>
              <a:rPr lang="en-US" b="1" dirty="0">
                <a:latin typeface="CourierStd-Bold"/>
              </a:rPr>
              <a:t>(B)</a:t>
            </a:r>
            <a:r>
              <a:rPr lang="en-US" b="1" dirty="0"/>
              <a:t> </a:t>
            </a:r>
          </a:p>
          <a:p>
            <a:r>
              <a:rPr lang="en-US" b="1" dirty="0" err="1"/>
              <a:t>ans</a:t>
            </a:r>
            <a:r>
              <a:rPr lang="en-US" b="1" dirty="0"/>
              <a:t> =</a:t>
            </a:r>
          </a:p>
          <a:p>
            <a:r>
              <a:rPr lang="en-US" b="1" dirty="0"/>
              <a:t>	1 0 0</a:t>
            </a:r>
          </a:p>
          <a:p>
            <a:r>
              <a:rPr lang="en-US" b="1" dirty="0"/>
              <a:t>	0 2 0</a:t>
            </a:r>
          </a:p>
          <a:p>
            <a:r>
              <a:rPr lang="en-US" b="1" dirty="0"/>
              <a:t>	0 0 3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85662" y="4934609"/>
            <a:ext cx="2529749" cy="1754326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&gt;&gt;</a:t>
            </a:r>
            <a:r>
              <a:rPr lang="en-US" b="1" dirty="0" err="1">
                <a:latin typeface="CourierStd-Bold"/>
              </a:rPr>
              <a:t>diag</a:t>
            </a:r>
            <a:r>
              <a:rPr lang="en-US" b="1" dirty="0">
                <a:latin typeface="CourierStd-Bold"/>
              </a:rPr>
              <a:t>(B,1)</a:t>
            </a:r>
          </a:p>
          <a:p>
            <a:r>
              <a:rPr lang="en-US" b="1" dirty="0" err="1">
                <a:latin typeface="CourierStd-Bold"/>
              </a:rPr>
              <a:t>ans</a:t>
            </a:r>
            <a:r>
              <a:rPr lang="en-US" b="1" dirty="0">
                <a:latin typeface="CourierStd-Bold"/>
              </a:rPr>
              <a:t> =</a:t>
            </a:r>
          </a:p>
          <a:p>
            <a:r>
              <a:rPr lang="en-US" b="1" dirty="0">
                <a:latin typeface="CourierStd-Bold"/>
              </a:rPr>
              <a:t>	0 1 0 0</a:t>
            </a:r>
          </a:p>
          <a:p>
            <a:r>
              <a:rPr lang="en-US" b="1" dirty="0">
                <a:latin typeface="CourierStd-Bold"/>
              </a:rPr>
              <a:t>	0 0 2 0</a:t>
            </a:r>
          </a:p>
          <a:p>
            <a:r>
              <a:rPr lang="en-US" b="1" dirty="0">
                <a:latin typeface="CourierStd-Bold"/>
              </a:rPr>
              <a:t>	0 0 0 3</a:t>
            </a:r>
          </a:p>
          <a:p>
            <a:r>
              <a:rPr lang="en-US" b="1" dirty="0">
                <a:latin typeface="CourierStd-Bold"/>
              </a:rPr>
              <a:t>	0 0 0 0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2232" y="914400"/>
            <a:ext cx="5992367" cy="5181599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rgbClr val="FF0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2C826A-E5C0-4EDB-87EF-B11E963ED612}"/>
              </a:ext>
            </a:extLst>
          </p:cNvPr>
          <p:cNvSpPr/>
          <p:nvPr/>
        </p:nvSpPr>
        <p:spPr>
          <a:xfrm>
            <a:off x="2514600" y="969264"/>
            <a:ext cx="2286000" cy="630936"/>
          </a:xfrm>
          <a:prstGeom prst="ellipse">
            <a:avLst/>
          </a:prstGeom>
          <a:noFill/>
          <a:ln>
            <a:solidFill>
              <a:srgbClr val="FF0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7FAAAF-1D76-43E5-BD60-AA88AEA14C29}"/>
              </a:ext>
            </a:extLst>
          </p:cNvPr>
          <p:cNvSpPr/>
          <p:nvPr/>
        </p:nvSpPr>
        <p:spPr>
          <a:xfrm>
            <a:off x="252663" y="2321873"/>
            <a:ext cx="2286000" cy="630936"/>
          </a:xfrm>
          <a:prstGeom prst="ellipse">
            <a:avLst/>
          </a:prstGeom>
          <a:noFill/>
          <a:ln>
            <a:solidFill>
              <a:srgbClr val="FF0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2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1809" y="1023604"/>
            <a:ext cx="2362200" cy="50167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+mj-lt"/>
              </a:rPr>
              <a:t>fliplr</a:t>
            </a:r>
            <a:r>
              <a:rPr lang="en-US" sz="2000" dirty="0">
                <a:latin typeface="+mj-lt"/>
              </a:rPr>
              <a:t>(A)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+mj-lt"/>
              </a:rPr>
              <a:t>ans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 =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13  3   2   16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8   10 11   5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12  6   7   9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1   15 14  4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diag</a:t>
            </a:r>
            <a:r>
              <a:rPr lang="en-US" sz="2000" dirty="0">
                <a:latin typeface="+mj-lt"/>
              </a:rPr>
              <a:t>(</a:t>
            </a:r>
            <a:r>
              <a:rPr lang="en-US" sz="2000" dirty="0" err="1">
                <a:latin typeface="+mj-lt"/>
              </a:rPr>
              <a:t>ans</a:t>
            </a:r>
            <a:r>
              <a:rPr lang="en-US" sz="2000" dirty="0">
                <a:latin typeface="+mj-lt"/>
              </a:rPr>
              <a:t>)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+mj-lt"/>
              </a:rPr>
              <a:t>ans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 =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13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10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7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4</a:t>
            </a:r>
          </a:p>
          <a:p>
            <a:r>
              <a:rPr lang="en-US" sz="2000" dirty="0">
                <a:latin typeface="+mj-lt"/>
              </a:rPr>
              <a:t>sum(</a:t>
            </a:r>
            <a:r>
              <a:rPr lang="en-US" sz="2000" dirty="0" err="1">
                <a:latin typeface="+mj-lt"/>
              </a:rPr>
              <a:t>ans</a:t>
            </a:r>
            <a:r>
              <a:rPr lang="en-US" sz="2000" dirty="0">
                <a:latin typeface="+mj-lt"/>
              </a:rPr>
              <a:t>)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+mj-lt"/>
              </a:rPr>
              <a:t>ans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 =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	34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1052179"/>
            <a:ext cx="2438400" cy="50167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+mj-lt"/>
              </a:rPr>
              <a:t>Sum of diagonal </a:t>
            </a:r>
          </a:p>
          <a:p>
            <a:r>
              <a:rPr lang="en-US" sz="2000" b="1" dirty="0">
                <a:solidFill>
                  <a:srgbClr val="C00000"/>
                </a:solidFill>
                <a:latin typeface="+mj-lt"/>
              </a:rPr>
              <a:t>= Sum of a row </a:t>
            </a:r>
          </a:p>
          <a:p>
            <a:r>
              <a:rPr lang="en-US" sz="2000" b="1" dirty="0">
                <a:solidFill>
                  <a:srgbClr val="C00000"/>
                </a:solidFill>
                <a:latin typeface="+mj-lt"/>
              </a:rPr>
              <a:t>= Sum of a column</a:t>
            </a:r>
          </a:p>
          <a:p>
            <a:endParaRPr lang="en-US" sz="2000" b="1" dirty="0">
              <a:solidFill>
                <a:srgbClr val="C00000"/>
              </a:solidFill>
              <a:latin typeface="+mj-lt"/>
            </a:endParaRPr>
          </a:p>
          <a:p>
            <a:endParaRPr lang="en-US" sz="2000" b="1" dirty="0">
              <a:solidFill>
                <a:srgbClr val="C00000"/>
              </a:solidFill>
              <a:latin typeface="+mj-lt"/>
            </a:endParaRPr>
          </a:p>
          <a:p>
            <a:r>
              <a:rPr lang="en-US" sz="2000" dirty="0" err="1">
                <a:latin typeface="+mj-lt"/>
              </a:rPr>
              <a:t>diag</a:t>
            </a:r>
            <a:r>
              <a:rPr lang="en-US" sz="2000" dirty="0">
                <a:latin typeface="+mj-lt"/>
              </a:rPr>
              <a:t>(A)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+mj-lt"/>
              </a:rPr>
              <a:t>ans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 =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        16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        11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         6</a:t>
            </a:r>
          </a:p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         1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sum(</a:t>
            </a:r>
            <a:r>
              <a:rPr lang="en-US" sz="2000" dirty="0" err="1"/>
              <a:t>diag</a:t>
            </a:r>
            <a:r>
              <a:rPr lang="en-US" sz="2000" dirty="0"/>
              <a:t>(A))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ans</a:t>
            </a:r>
            <a:r>
              <a:rPr lang="en-US" sz="2000" dirty="0">
                <a:solidFill>
                  <a:srgbClr val="0000FF"/>
                </a:solidFill>
              </a:rPr>
              <a:t> =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34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85216" y="1023604"/>
            <a:ext cx="2590800" cy="5016758"/>
            <a:chOff x="304800" y="197346"/>
            <a:chExt cx="2590800" cy="5016758"/>
          </a:xfrm>
        </p:grpSpPr>
        <p:sp>
          <p:nvSpPr>
            <p:cNvPr id="2" name="Rectangle 1"/>
            <p:cNvSpPr/>
            <p:nvPr/>
          </p:nvSpPr>
          <p:spPr>
            <a:xfrm>
              <a:off x="304800" y="197346"/>
              <a:ext cx="2590800" cy="501675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j-lt"/>
                </a:rPr>
                <a:t>A = magic(4)</a:t>
              </a:r>
            </a:p>
            <a:p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A =</a:t>
              </a:r>
            </a:p>
            <a:p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       16     2     3     13</a:t>
              </a:r>
            </a:p>
            <a:p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       5     11   10      8</a:t>
              </a:r>
            </a:p>
            <a:p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       9      7     6      12</a:t>
              </a:r>
            </a:p>
            <a:p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       4     14    15      1</a:t>
              </a:r>
            </a:p>
            <a:p>
              <a:endParaRPr lang="en-US" sz="2000" dirty="0">
                <a:latin typeface="+mj-lt"/>
              </a:endParaRPr>
            </a:p>
            <a:p>
              <a:endParaRPr lang="en-US" sz="2000" dirty="0">
                <a:latin typeface="+mj-lt"/>
              </a:endParaRPr>
            </a:p>
            <a:p>
              <a:r>
                <a:rPr lang="en-US" sz="2000" dirty="0">
                  <a:latin typeface="+mj-lt"/>
                </a:rPr>
                <a:t>sum(A)</a:t>
              </a:r>
            </a:p>
            <a:p>
              <a:r>
                <a:rPr lang="en-US" sz="2000" dirty="0" err="1">
                  <a:solidFill>
                    <a:srgbClr val="0000FF"/>
                  </a:solidFill>
                  <a:latin typeface="+mj-lt"/>
                </a:rPr>
                <a:t>ans</a:t>
              </a:r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 =</a:t>
              </a:r>
            </a:p>
            <a:p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        34   34   34   34</a:t>
              </a:r>
            </a:p>
            <a:p>
              <a:endParaRPr lang="en-US" sz="2000" dirty="0">
                <a:latin typeface="+mj-lt"/>
              </a:endParaRPr>
            </a:p>
            <a:p>
              <a:r>
                <a:rPr lang="en-US" sz="2000" b="1" dirty="0">
                  <a:solidFill>
                    <a:srgbClr val="C00000"/>
                  </a:solidFill>
                  <a:latin typeface="+mj-lt"/>
                </a:rPr>
                <a:t>Sum of rows</a:t>
              </a:r>
            </a:p>
            <a:p>
              <a:r>
                <a:rPr lang="en-US" sz="2000" dirty="0">
                  <a:latin typeface="+mj-lt"/>
                </a:rPr>
                <a:t>sum(A')</a:t>
              </a:r>
            </a:p>
            <a:p>
              <a:r>
                <a:rPr lang="en-US" sz="2000" dirty="0" err="1">
                  <a:solidFill>
                    <a:srgbClr val="0000FF"/>
                  </a:solidFill>
                  <a:latin typeface="+mj-lt"/>
                </a:rPr>
                <a:t>ans</a:t>
              </a:r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 =</a:t>
              </a:r>
            </a:p>
            <a:p>
              <a:r>
                <a:rPr lang="en-US" sz="2000" dirty="0">
                  <a:solidFill>
                    <a:srgbClr val="0000FF"/>
                  </a:solidFill>
                  <a:latin typeface="+mj-lt"/>
                </a:rPr>
                <a:t>        34   34   34   34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715518" y="838200"/>
              <a:ext cx="381000" cy="1295400"/>
            </a:xfrm>
            <a:prstGeom prst="rect">
              <a:avLst/>
            </a:prstGeom>
            <a:solidFill>
              <a:schemeClr val="bg1">
                <a:alpha val="29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838200"/>
              <a:ext cx="381000" cy="1295400"/>
            </a:xfrm>
            <a:prstGeom prst="rect">
              <a:avLst/>
            </a:prstGeom>
            <a:solidFill>
              <a:schemeClr val="bg1">
                <a:alpha val="29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09344" y="838200"/>
              <a:ext cx="381000" cy="1295400"/>
            </a:xfrm>
            <a:prstGeom prst="rect">
              <a:avLst/>
            </a:prstGeom>
            <a:solidFill>
              <a:schemeClr val="bg1">
                <a:alpha val="29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03882" y="838200"/>
              <a:ext cx="381000" cy="1295400"/>
            </a:xfrm>
            <a:prstGeom prst="rect">
              <a:avLst/>
            </a:prstGeom>
            <a:solidFill>
              <a:schemeClr val="bg1">
                <a:alpha val="29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7628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4793" y="947669"/>
            <a:ext cx="4191000" cy="923330"/>
          </a:xfrm>
          <a:prstGeom prst="rect">
            <a:avLst/>
          </a:prstGeom>
          <a:solidFill>
            <a:srgbClr val="FFFFCC"/>
          </a:solidFill>
          <a:ln w="19050">
            <a:solidFill>
              <a:srgbClr val="FF0C33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a = zeros(1,5); b = </a:t>
            </a:r>
            <a:r>
              <a:rPr lang="en-US" dirty="0" err="1"/>
              <a:t>a+pi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% will give </a:t>
            </a:r>
          </a:p>
          <a:p>
            <a:r>
              <a:rPr lang="en-US" dirty="0">
                <a:solidFill>
                  <a:srgbClr val="0000FF"/>
                </a:solidFill>
              </a:rPr>
              <a:t>b =</a:t>
            </a:r>
          </a:p>
          <a:p>
            <a:r>
              <a:rPr lang="en-US" dirty="0">
                <a:solidFill>
                  <a:srgbClr val="0000FF"/>
                </a:solidFill>
              </a:rPr>
              <a:t>3.1416  3.1416  3.1416  3.1416  3.1416</a:t>
            </a:r>
          </a:p>
        </p:txBody>
      </p:sp>
      <p:sp>
        <p:nvSpPr>
          <p:cNvPr id="8" name="Rectangle 7"/>
          <p:cNvSpPr/>
          <p:nvPr/>
        </p:nvSpPr>
        <p:spPr>
          <a:xfrm>
            <a:off x="1088105" y="3189350"/>
            <a:ext cx="6519734" cy="36933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C33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 =zeros(2,3); D = [C ones(2,3); ones(3) pi*eye(3)]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% will give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4793" y="2088381"/>
            <a:ext cx="4191000" cy="923330"/>
          </a:xfrm>
          <a:prstGeom prst="rect">
            <a:avLst/>
          </a:prstGeom>
          <a:solidFill>
            <a:srgbClr val="FFFFCC"/>
          </a:solidFill>
          <a:ln w="28575">
            <a:solidFill>
              <a:srgbClr val="FF0C33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a = ones(1,5); b = a*pi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% will give </a:t>
            </a:r>
          </a:p>
          <a:p>
            <a:r>
              <a:rPr lang="en-US" dirty="0">
                <a:solidFill>
                  <a:srgbClr val="0000FF"/>
                </a:solidFill>
              </a:rPr>
              <a:t>b =</a:t>
            </a:r>
          </a:p>
          <a:p>
            <a:r>
              <a:rPr lang="en-US" dirty="0">
                <a:solidFill>
                  <a:srgbClr val="0000FF"/>
                </a:solidFill>
              </a:rPr>
              <a:t>3.1416  3.1416  3.1416  3.1416  3.1416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562100" y="3657600"/>
            <a:ext cx="5715000" cy="2114553"/>
            <a:chOff x="1524000" y="3525785"/>
            <a:chExt cx="5715000" cy="2114553"/>
          </a:xfrm>
        </p:grpSpPr>
        <p:sp>
          <p:nvSpPr>
            <p:cNvPr id="18" name="Rectangle 17"/>
            <p:cNvSpPr/>
            <p:nvPr/>
          </p:nvSpPr>
          <p:spPr>
            <a:xfrm>
              <a:off x="1532692" y="3525785"/>
              <a:ext cx="5554360" cy="211455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solidFill>
                <a:srgbClr val="FF0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1524000" y="3525786"/>
              <a:ext cx="5715000" cy="2031325"/>
              <a:chOff x="1905000" y="3407664"/>
              <a:chExt cx="5715000" cy="203132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423735" y="3974832"/>
                <a:ext cx="1750123" cy="58764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1905000" y="3407664"/>
                <a:ext cx="5715000" cy="2031325"/>
                <a:chOff x="609600" y="4102986"/>
                <a:chExt cx="5715000" cy="2031325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926592" y="5266943"/>
                  <a:ext cx="5017007" cy="867368"/>
                  <a:chOff x="926592" y="5266943"/>
                  <a:chExt cx="5017007" cy="867368"/>
                </a:xfrm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926592" y="5266943"/>
                    <a:ext cx="2654808" cy="86736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3739643" y="5288848"/>
                    <a:ext cx="2203956" cy="845463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" name="Rectangle 19"/>
                <p:cNvSpPr/>
                <p:nvPr/>
              </p:nvSpPr>
              <p:spPr>
                <a:xfrm>
                  <a:off x="609600" y="4102986"/>
                  <a:ext cx="5715000" cy="20313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D =</a:t>
                  </a:r>
                </a:p>
                <a:p>
                  <a:endParaRPr lang="en-US" dirty="0"/>
                </a:p>
                <a:p>
                  <a:r>
                    <a:rPr lang="en-US" dirty="0"/>
                    <a:t>         0         0         0    1.0000    1.0000    1.0000</a:t>
                  </a:r>
                </a:p>
                <a:p>
                  <a:r>
                    <a:rPr lang="en-US" dirty="0"/>
                    <a:t>         0         0         0    1.0000    1.0000    1.0000</a:t>
                  </a:r>
                </a:p>
                <a:p>
                  <a:r>
                    <a:rPr lang="en-US" dirty="0"/>
                    <a:t>    1.0000    1.0000    1.0000    3.1416         0         0</a:t>
                  </a:r>
                </a:p>
                <a:p>
                  <a:r>
                    <a:rPr lang="en-US" dirty="0"/>
                    <a:t>    1.0000    1.0000    1.0000         0    3.1416         0</a:t>
                  </a:r>
                </a:p>
                <a:p>
                  <a:r>
                    <a:rPr lang="en-US" dirty="0"/>
                    <a:t>    1.0000    1.0000    1.0000         0         0    3.1416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2971800" y="4620383"/>
                  <a:ext cx="2743199" cy="63741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15A45B5-06B8-4CF8-AF67-1FB13290E757}"/>
              </a:ext>
            </a:extLst>
          </p:cNvPr>
          <p:cNvSpPr/>
          <p:nvPr/>
        </p:nvSpPr>
        <p:spPr>
          <a:xfrm>
            <a:off x="2272245" y="268783"/>
            <a:ext cx="330411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Concatenating matrices</a:t>
            </a:r>
          </a:p>
        </p:txBody>
      </p:sp>
    </p:spTree>
    <p:extLst>
      <p:ext uri="{BB962C8B-B14F-4D97-AF65-F5344CB8AC3E}">
        <p14:creationId xmlns:p14="http://schemas.microsoft.com/office/powerpoint/2010/main" val="1336297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0E1CD1-386D-4B69-9154-2F8AC55110FF}"/>
              </a:ext>
            </a:extLst>
          </p:cNvPr>
          <p:cNvSpPr/>
          <p:nvPr/>
        </p:nvSpPr>
        <p:spPr>
          <a:xfrm>
            <a:off x="3402450" y="2967335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Ex. 4.1</a:t>
            </a:r>
          </a:p>
        </p:txBody>
      </p:sp>
    </p:spTree>
    <p:extLst>
      <p:ext uri="{BB962C8B-B14F-4D97-AF65-F5344CB8AC3E}">
        <p14:creationId xmlns:p14="http://schemas.microsoft.com/office/powerpoint/2010/main" val="1728073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SOLUTIONS OF SYSTEMS OF LINEAR EQUATIONS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6302"/>
            <a:ext cx="4040188" cy="639762"/>
          </a:xfrm>
        </p:spPr>
        <p:txBody>
          <a:bodyPr/>
          <a:lstStyle/>
          <a:p>
            <a:pPr algn="l" rtl="0"/>
            <a:r>
              <a:rPr lang="en-US" dirty="0"/>
              <a:t>Equations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646064"/>
                <a:ext cx="4040188" cy="3951288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dirty="0"/>
                  <a:t>Three equations with three unknowns.</a:t>
                </a:r>
              </a:p>
              <a:p>
                <a:pPr marL="0" indent="0" algn="l" rtl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646064"/>
                <a:ext cx="4040188" cy="3951288"/>
              </a:xfrm>
              <a:blipFill>
                <a:blip r:embed="rId2"/>
                <a:stretch>
                  <a:fillRect l="-2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6302"/>
            <a:ext cx="4041775" cy="639762"/>
          </a:xfrm>
        </p:spPr>
        <p:txBody>
          <a:bodyPr/>
          <a:lstStyle/>
          <a:p>
            <a:pPr algn="l" rtl="0"/>
            <a:r>
              <a:rPr lang="en-US" dirty="0"/>
              <a:t>Rewrite using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646064"/>
                <a:ext cx="4041775" cy="3951288"/>
              </a:xfrm>
            </p:spPr>
            <p:txBody>
              <a:bodyPr/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646064"/>
                <a:ext cx="4041775" cy="3951288"/>
              </a:xfrm>
              <a:blipFill>
                <a:blip r:embed="rId3"/>
                <a:stretch>
                  <a:fillRect l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99CD2-5E2C-43D5-83D3-E9EC51511744}" type="slidenum">
              <a:rPr lang="ar-SA" altLang="ar-SA" smtClean="0"/>
              <a:pPr>
                <a:defRPr/>
              </a:pPr>
              <a:t>14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24495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10.2.1 Solution Using the Matrix Inverse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>
                    <a:latin typeface="Cambria Math" panose="02040503050406030204" pitchFamily="18" charset="0"/>
                  </a:rPr>
                  <a:t>Using matrix multiplication, we can then write the </a:t>
                </a:r>
                <a:r>
                  <a:rPr lang="en-US" b="1" dirty="0">
                    <a:latin typeface="Cambria Math" panose="02040503050406030204" pitchFamily="18" charset="0"/>
                  </a:rPr>
                  <a:t>system of equations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endParaRPr lang="en-US" dirty="0"/>
              </a:p>
              <a:p>
                <a:pPr algn="l" rtl="0"/>
                <a:r>
                  <a:rPr lang="en-US" dirty="0"/>
                  <a:t>Using the matrix inverse.</a:t>
                </a:r>
              </a:p>
              <a:p>
                <a:pPr algn="l" rtl="0"/>
                <a:r>
                  <a:rPr lang="en-US" dirty="0"/>
                  <a:t>Where,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pPr algn="l" rtl="0"/>
                <a:r>
                  <a:rPr lang="en-US" dirty="0"/>
                  <a:t>Multiply each side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)∗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)∗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)∗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t="-1926" r="-157" b="-10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15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65079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6302"/>
            <a:ext cx="4040188" cy="639762"/>
          </a:xfrm>
        </p:spPr>
        <p:txBody>
          <a:bodyPr/>
          <a:lstStyle/>
          <a:p>
            <a:pPr algn="l" rtl="0"/>
            <a:r>
              <a:rPr lang="en-US" dirty="0"/>
              <a:t>Commands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646064"/>
                <a:ext cx="4330824" cy="3951288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b="0" dirty="0"/>
              </a:p>
              <a:p>
                <a:pPr marL="0" indent="0" algn="l" rtl="0">
                  <a:buNone/>
                </a:pPr>
                <a:endParaRPr lang="en-US" b="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𝑖𝑛𝑣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b="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b="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646064"/>
                <a:ext cx="4330824" cy="3951288"/>
              </a:xfrm>
              <a:blipFill>
                <a:blip r:embed="rId2"/>
                <a:stretch>
                  <a:fillRect l="-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6302"/>
            <a:ext cx="4041775" cy="639762"/>
          </a:xfrm>
        </p:spPr>
        <p:txBody>
          <a:bodyPr/>
          <a:lstStyle/>
          <a:p>
            <a:pPr algn="l" rtl="0"/>
            <a:r>
              <a:rPr lang="en-US" dirty="0"/>
              <a:t>Code returns: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646064"/>
                <a:ext cx="4041775" cy="3951288"/>
              </a:xfrm>
            </p:spPr>
            <p:txBody>
              <a:bodyPr/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646064"/>
                <a:ext cx="4041775" cy="3951288"/>
              </a:xfrm>
              <a:blipFill>
                <a:blip r:embed="rId3"/>
                <a:stretch>
                  <a:fillRect l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99CD2-5E2C-43D5-83D3-E9EC51511744}" type="slidenum">
              <a:rPr lang="ar-SA" altLang="ar-SA" smtClean="0"/>
              <a:pPr>
                <a:defRPr/>
              </a:pPr>
              <a:t>16</a:t>
            </a:fld>
            <a:endParaRPr lang="en-US" altLang="ar-S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43608" y="611683"/>
            <a:ext cx="8229600" cy="1143000"/>
          </a:xfrm>
        </p:spPr>
        <p:txBody>
          <a:bodyPr/>
          <a:lstStyle/>
          <a:p>
            <a:r>
              <a:rPr lang="en-US" sz="4000" dirty="0"/>
              <a:t>Solution Using the Matrix Inverse cont.</a:t>
            </a:r>
          </a:p>
        </p:txBody>
      </p:sp>
    </p:spTree>
    <p:extLst>
      <p:ext uri="{BB962C8B-B14F-4D97-AF65-F5344CB8AC3E}">
        <p14:creationId xmlns:p14="http://schemas.microsoft.com/office/powerpoint/2010/main" val="339383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E6C2-2D7D-4AC1-A403-8F99B289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364F5-BA84-4551-BDC6-422CD50C4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Consider the following system of equations where the unknown are (</a:t>
            </a:r>
            <a:r>
              <a:rPr lang="en-US" b="1" dirty="0"/>
              <a:t>u</a:t>
            </a:r>
            <a:r>
              <a:rPr lang="en-US" dirty="0"/>
              <a:t>),(</a:t>
            </a:r>
            <a:r>
              <a:rPr lang="en-US" b="1" dirty="0"/>
              <a:t>z</a:t>
            </a:r>
            <a:r>
              <a:rPr lang="en-US" dirty="0"/>
              <a:t>) and (</a:t>
            </a:r>
            <a:r>
              <a:rPr lang="en-US" b="1" dirty="0"/>
              <a:t>w</a:t>
            </a:r>
            <a:r>
              <a:rPr lang="en-US" dirty="0"/>
              <a:t>).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other parameters are constants and have the following values: </a:t>
            </a:r>
          </a:p>
          <a:p>
            <a:pPr marL="0" indent="0" algn="l" rtl="0">
              <a:buNone/>
            </a:pPr>
            <a:r>
              <a:rPr lang="en-US" b="1" dirty="0"/>
              <a:t>     A=10; B=-5; C=20; θ=30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8DAA4-3913-4A1D-8A20-7B40C307D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17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88065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E6C2-2D7D-4AC1-A403-8F99B289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Exercise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B364F5-BA84-4551-BDC6-422CD50C4F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𝐀𝐳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𝐰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𝐜𝐨𝐬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𝛉</m:t>
                        </m:r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𝐂𝐮</m:t>
                    </m:r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𝐁𝐰</m:t>
                    </m:r>
                    <m:r>
                      <a:rPr lang="en-US" b="1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𝐂𝐮</m:t>
                    </m:r>
                    <m:r>
                      <a:rPr lang="en-US" b="1" i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𝐬𝐢𝐧</m:t>
                        </m:r>
                      </m:e>
                      <m:sup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𝛉</m:t>
                        </m:r>
                      </m:e>
                    </m:d>
                    <m:r>
                      <a:rPr lang="en-US" b="1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>
                        <a:latin typeface="Cambria Math" panose="02040503050406030204" pitchFamily="18" charset="0"/>
                      </a:rPr>
                      <m:t>𝐂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z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𝐂𝐮</m:t>
                    </m:r>
                    <m:r>
                      <a:rPr lang="en-US" b="1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𝐁𝐳</m:t>
                    </m:r>
                    <m:r>
                      <a:rPr lang="en-US" b="1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𝐭𝐚𝐧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𝛉</m:t>
                        </m:r>
                      </m:e>
                    </m:d>
                    <m:r>
                      <a:rPr lang="en-US" b="1" i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𝐰</m:t>
                    </m:r>
                  </m:oMath>
                </a14:m>
                <a:endParaRPr lang="en-US" b="1" dirty="0"/>
              </a:p>
              <a:p>
                <a:pPr algn="l" rtl="0"/>
                <a:endParaRPr lang="en-US" b="1" dirty="0"/>
              </a:p>
              <a:p>
                <a:pPr algn="l" rtl="0"/>
                <a:r>
                  <a:rPr lang="en-US" dirty="0"/>
                  <a:t>Convert the system of equations above to the following matrix form </a:t>
                </a:r>
                <a:r>
                  <a:rPr lang="en-US" b="1" dirty="0"/>
                  <a:t>Dx=E</a:t>
                </a:r>
              </a:p>
              <a:p>
                <a:pPr algn="l" rtl="0"/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B364F5-BA84-4551-BDC6-422CD50C4F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r="-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8DAA4-3913-4A1D-8A20-7B40C307D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18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8059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E6C2-2D7D-4AC1-A403-8F99B289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Exercise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B364F5-BA84-4551-BDC6-422CD50C4F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:r>
                  <a:rPr lang="en-US" sz="2400" b="1" dirty="0"/>
                  <a:t>Dx=E</a:t>
                </a:r>
              </a:p>
              <a:p>
                <a:pPr marL="0" indent="0" algn="l" rtl="0">
                  <a:buNone/>
                </a:pPr>
                <a:endParaRPr lang="en-US" sz="2400" b="1" dirty="0"/>
              </a:p>
              <a:p>
                <a:pPr marL="0" indent="0" algn="l" rtl="0">
                  <a:buNone/>
                </a:pPr>
                <a:endParaRPr lang="en-US" sz="2400" b="1" dirty="0"/>
              </a:p>
              <a:p>
                <a:pPr algn="l" rtl="0"/>
                <a:endParaRPr lang="en-US" sz="2400" b="1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𝐀𝐳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</m:d>
                    <m:r>
                      <a:rPr lang="en-US" sz="2400" b="1">
                        <a:latin typeface="Cambria Math" panose="02040503050406030204" pitchFamily="18" charset="0"/>
                      </a:rPr>
                      <m:t>𝐰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𝐜𝐨𝐬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𝛉</m:t>
                        </m:r>
                      </m:e>
                    </m:d>
                    <m:r>
                      <a:rPr lang="en-US" sz="24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𝐂𝐮</m:t>
                    </m:r>
                  </m:oMath>
                </a14:m>
                <a:endParaRPr lang="en-US" sz="2400" b="1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𝐁𝐰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𝐂𝐮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𝐬𝐢𝐧</m:t>
                        </m:r>
                      </m:e>
                      <m:sup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𝛉</m:t>
                        </m:r>
                      </m:e>
                    </m:d>
                    <m:r>
                      <a:rPr lang="en-US" sz="2400" b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𝐂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/>
                  <a:t>z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𝐂𝐮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𝐁𝐳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𝐭𝐚𝐧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𝛉</m:t>
                        </m:r>
                      </m:e>
                    </m:d>
                    <m:r>
                      <a:rPr lang="en-US" sz="2400" b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𝐀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</m:d>
                    <m:r>
                      <a:rPr lang="en-US" sz="2400" b="1">
                        <a:latin typeface="Cambria Math" panose="02040503050406030204" pitchFamily="18" charset="0"/>
                      </a:rPr>
                      <m:t>𝐰</m:t>
                    </m:r>
                  </m:oMath>
                </a14:m>
                <a:endParaRPr lang="en-US" sz="2400" b="1" dirty="0"/>
              </a:p>
              <a:p>
                <a:pPr algn="l" rtl="0"/>
                <a:endParaRPr lang="en-US" sz="2400" b="1" dirty="0"/>
              </a:p>
              <a:p>
                <a:pPr algn="l" rtl="0"/>
                <a:endParaRPr lang="en-US" sz="2400" b="1" dirty="0"/>
              </a:p>
              <a:p>
                <a:pPr algn="l" rtl="0"/>
                <a:endParaRPr lang="en-US" sz="24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B364F5-BA84-4551-BDC6-422CD50C4F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7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8DAA4-3913-4A1D-8A20-7B40C307D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19</a:t>
            </a:fld>
            <a:endParaRPr lang="en-US" altLang="ar-S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5733FE-61AF-4973-8E9E-82372CD5D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36" y="2434605"/>
            <a:ext cx="2819400" cy="1152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907A19-DA8F-4699-8011-BE871EC93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75" y="2391742"/>
            <a:ext cx="1238250" cy="1238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0B96A8-D1E9-4077-8862-608EA68520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8873" y="2348880"/>
            <a:ext cx="1333500" cy="1238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186185-AB43-471F-9A7E-3ADA5BEFE8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912" y="5229200"/>
            <a:ext cx="4286250" cy="1200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B88946-8A7E-45BD-8A66-398582FBE1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1758" y="5229200"/>
            <a:ext cx="1400175" cy="11715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C94FB4-4635-436B-9217-5EA296AC35AF}"/>
                  </a:ext>
                </a:extLst>
              </p:cNvPr>
              <p:cNvSpPr txBox="1"/>
              <p:nvPr/>
            </p:nvSpPr>
            <p:spPr>
              <a:xfrm>
                <a:off x="6168529" y="5374802"/>
                <a:ext cx="1642886" cy="880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os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C94FB4-4635-436B-9217-5EA296AC3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529" y="5374802"/>
                <a:ext cx="1642886" cy="88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98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143000"/>
            <a:ext cx="3124200" cy="4524315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B = [1.5</a:t>
            </a:r>
            <a:r>
              <a:rPr lang="en-US" b="1" dirty="0">
                <a:solidFill>
                  <a:srgbClr val="C00000"/>
                </a:solidFill>
                <a:latin typeface="CourierStd-Bold"/>
              </a:rPr>
              <a:t>,</a:t>
            </a:r>
            <a:r>
              <a:rPr lang="en-US" b="1" dirty="0">
                <a:latin typeface="CourierStd-Bold"/>
              </a:rPr>
              <a:t> 3.1];</a:t>
            </a:r>
          </a:p>
          <a:p>
            <a:r>
              <a:rPr lang="en-US" b="1" dirty="0">
                <a:latin typeface="CourierStd-Bold"/>
              </a:rPr>
              <a:t>B = [1.5 3.1];</a:t>
            </a:r>
          </a:p>
          <a:p>
            <a:endParaRPr lang="en-US" b="1" dirty="0">
              <a:latin typeface="CourierStd-Bold"/>
            </a:endParaRPr>
          </a:p>
          <a:p>
            <a:r>
              <a:rPr lang="en-US" b="1" dirty="0">
                <a:latin typeface="CourierStd-Bold"/>
              </a:rPr>
              <a:t>C =[-1, 0, 0; 1, 1, 0; 0, 0, 2];</a:t>
            </a:r>
          </a:p>
          <a:p>
            <a:endParaRPr lang="en-US" b="1" dirty="0">
              <a:latin typeface="CourierStd-Bold"/>
            </a:endParaRPr>
          </a:p>
          <a:p>
            <a:r>
              <a:rPr lang="en-US" b="1" dirty="0"/>
              <a:t>C = [-1, 0, 0;</a:t>
            </a:r>
          </a:p>
          <a:p>
            <a:r>
              <a:rPr lang="en-US" b="1" dirty="0"/>
              <a:t>1, 1, 0;</a:t>
            </a:r>
          </a:p>
          <a:p>
            <a:r>
              <a:rPr lang="en-US" b="1" dirty="0"/>
              <a:t>1, -1, 0;</a:t>
            </a:r>
          </a:p>
          <a:p>
            <a:r>
              <a:rPr lang="en-US" b="1" dirty="0"/>
              <a:t>0, 0, 2]</a:t>
            </a:r>
          </a:p>
          <a:p>
            <a:endParaRPr lang="en-US" b="1" dirty="0"/>
          </a:p>
          <a:p>
            <a:r>
              <a:rPr lang="en-US" b="1" dirty="0"/>
              <a:t>C = [-1, 0, 0 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Std-Bold"/>
              </a:rPr>
              <a:t>% another way</a:t>
            </a:r>
          </a:p>
          <a:p>
            <a:r>
              <a:rPr lang="en-US" b="1" dirty="0"/>
              <a:t>1, 1, 0</a:t>
            </a:r>
          </a:p>
          <a:p>
            <a:r>
              <a:rPr lang="en-US" b="1" dirty="0"/>
              <a:t>1, -1, 0</a:t>
            </a:r>
          </a:p>
          <a:p>
            <a:r>
              <a:rPr lang="en-US" b="1" dirty="0"/>
              <a:t>0, 0, 2]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57625" y="1123636"/>
            <a:ext cx="4838700" cy="1200329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F = [1, 52, 64, 197, 42, -42, 55, 82, 22, 109]; </a:t>
            </a:r>
          </a:p>
          <a:p>
            <a:r>
              <a:rPr lang="en-US" b="1" dirty="0">
                <a:latin typeface="CourierStd-Bold"/>
              </a:rPr>
              <a:t>F = [1, 52, 64, 197, 42, -42, ...</a:t>
            </a:r>
          </a:p>
          <a:p>
            <a:r>
              <a:rPr lang="en-US" b="1" dirty="0">
                <a:latin typeface="CourierStd-Bold"/>
              </a:rPr>
              <a:t>55, 82, 22, 109];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Std-Bold"/>
              </a:rPr>
              <a:t>%another way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7625" y="2695782"/>
            <a:ext cx="3657600" cy="1754326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S = [3.0 1.5 3.1]; T = [ 1, 2, 3; </a:t>
            </a:r>
            <a:r>
              <a:rPr lang="en-US" b="1" dirty="0">
                <a:solidFill>
                  <a:srgbClr val="C00000"/>
                </a:solidFill>
                <a:latin typeface="CourierStd-Bold"/>
              </a:rPr>
              <a:t>S</a:t>
            </a:r>
            <a:r>
              <a:rPr lang="en-US" b="1" dirty="0">
                <a:latin typeface="CourierStd-Bold"/>
              </a:rPr>
              <a:t>]</a:t>
            </a:r>
          </a:p>
          <a:p>
            <a:r>
              <a:rPr lang="en-US" b="1" dirty="0">
                <a:solidFill>
                  <a:srgbClr val="0000FF"/>
                </a:solidFill>
              </a:rPr>
              <a:t>T =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	1 	2 	3</a:t>
            </a:r>
          </a:p>
          <a:p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3 	1.5 	3.1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7625" y="4648200"/>
            <a:ext cx="4219575" cy="1815882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Std-Bold"/>
              </a:rPr>
              <a:t>S(2) = -1.0; 	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Std-Bold"/>
              </a:rPr>
              <a:t>% Replaces 1.5 by</a:t>
            </a: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Std-Bold"/>
              </a:rPr>
              <a:t>        </a:t>
            </a: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Std-Bold"/>
              </a:rPr>
              <a:t>-1.0</a:t>
            </a:r>
          </a:p>
          <a:p>
            <a:r>
              <a:rPr lang="en-US" sz="1600" b="1" dirty="0">
                <a:latin typeface="CourierStd-Bold"/>
              </a:rPr>
              <a:t>S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Std-Bold"/>
              </a:rPr>
              <a:t>S =</a:t>
            </a:r>
          </a:p>
          <a:p>
            <a:endParaRPr lang="en-US" sz="1600" b="1" dirty="0">
              <a:solidFill>
                <a:srgbClr val="0000FF"/>
              </a:solidFill>
              <a:latin typeface="CourierStd-Bold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urierStd-Bold"/>
              </a:rPr>
              <a:t>	3.0 	</a:t>
            </a:r>
            <a:r>
              <a:rPr lang="en-US" sz="1600" b="1" dirty="0">
                <a:solidFill>
                  <a:srgbClr val="C00000"/>
                </a:solidFill>
                <a:latin typeface="CourierStd-Bold"/>
              </a:rPr>
              <a:t>-1.0 </a:t>
            </a:r>
            <a:r>
              <a:rPr lang="en-US" sz="1600" b="1" dirty="0">
                <a:solidFill>
                  <a:srgbClr val="0000FF"/>
                </a:solidFill>
                <a:latin typeface="CourierStd-Bold"/>
              </a:rPr>
              <a:t>	3.1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8600"/>
            <a:ext cx="4081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NewBaskervilleStd-Bold"/>
              </a:rPr>
              <a:t>4.1.1 Defining Matrices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0E99F7-0E4C-47CA-8FB2-7591820D6514}"/>
              </a:ext>
            </a:extLst>
          </p:cNvPr>
          <p:cNvSpPr txBox="1"/>
          <p:nvPr/>
        </p:nvSpPr>
        <p:spPr>
          <a:xfrm>
            <a:off x="2057400" y="60331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index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257099-DF70-4F35-BDF9-0118DBF77C90}"/>
              </a:ext>
            </a:extLst>
          </p:cNvPr>
          <p:cNvCxnSpPr>
            <a:stCxn id="2" idx="3"/>
          </p:cNvCxnSpPr>
          <p:nvPr/>
        </p:nvCxnSpPr>
        <p:spPr>
          <a:xfrm flipV="1">
            <a:off x="2793499" y="4953000"/>
            <a:ext cx="1321301" cy="1264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F51148-4217-4069-8E9E-A9C6551B2AC0}"/>
              </a:ext>
            </a:extLst>
          </p:cNvPr>
          <p:cNvSpPr txBox="1"/>
          <p:nvPr/>
        </p:nvSpPr>
        <p:spPr>
          <a:xfrm>
            <a:off x="960214" y="6444734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Argument?</a:t>
            </a:r>
          </a:p>
        </p:txBody>
      </p:sp>
    </p:spTree>
    <p:extLst>
      <p:ext uri="{BB962C8B-B14F-4D97-AF65-F5344CB8AC3E}">
        <p14:creationId xmlns:p14="http://schemas.microsoft.com/office/powerpoint/2010/main" val="3004138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E6C2-2D7D-4AC1-A403-8F99B289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Exercise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B364F5-BA84-4551-BDC6-422CD50C4F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2688" y="2017712"/>
                <a:ext cx="7772400" cy="4683125"/>
              </a:xfrm>
            </p:spPr>
            <p:txBody>
              <a:bodyPr/>
              <a:lstStyle/>
              <a:p>
                <a:pPr algn="l" rtl="0"/>
                <a:r>
                  <a:rPr lang="en-US" sz="1800" b="1" dirty="0"/>
                  <a:t>MATLAB commands to solve the linear system</a:t>
                </a:r>
              </a:p>
              <a:p>
                <a:pPr marL="0" indent="0" algn="l" rtl="0">
                  <a:buNone/>
                </a:pPr>
                <a:r>
                  <a:rPr lang="en-US" sz="1800" dirty="0"/>
                  <a:t>clear, </a:t>
                </a:r>
                <a:r>
                  <a:rPr lang="en-US" sz="1800" dirty="0" err="1"/>
                  <a:t>clc</a:t>
                </a:r>
                <a:endParaRPr lang="en-US" sz="1800" dirty="0"/>
              </a:p>
              <a:p>
                <a:pPr marL="0" indent="0" algn="l" rtl="0">
                  <a:buNone/>
                </a:pPr>
                <a:r>
                  <a:rPr lang="en-US" sz="1800" dirty="0">
                    <a:solidFill>
                      <a:srgbClr val="00B050"/>
                    </a:solidFill>
                  </a:rPr>
                  <a:t>% Define the constant parameters A,B,C and </a:t>
                </a:r>
                <a14:m>
                  <m:oMath xmlns:m="http://schemas.openxmlformats.org/officeDocument/2006/math">
                    <m:r>
                      <a:rPr lang="en-US" sz="1800" b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𝛉</m:t>
                    </m:r>
                  </m:oMath>
                </a14:m>
                <a:r>
                  <a:rPr lang="en-US" sz="1800" dirty="0">
                    <a:solidFill>
                      <a:srgbClr val="00B050"/>
                    </a:solidFill>
                  </a:rPr>
                  <a:t> </a:t>
                </a:r>
              </a:p>
              <a:p>
                <a:pPr marL="0" indent="0" algn="l" rtl="0">
                  <a:buNone/>
                </a:pPr>
                <a:r>
                  <a:rPr lang="en-US" sz="1800" dirty="0"/>
                  <a:t>A=10;B=-5;C=20;theta=30; </a:t>
                </a:r>
                <a:r>
                  <a:rPr lang="en-US" sz="1800" dirty="0">
                    <a:solidFill>
                      <a:srgbClr val="00B050"/>
                    </a:solidFill>
                  </a:rPr>
                  <a:t>% Any other variable is accepted</a:t>
                </a:r>
                <a:r>
                  <a:rPr lang="en-US" sz="1800" dirty="0"/>
                  <a:t> </a:t>
                </a:r>
              </a:p>
              <a:p>
                <a:pPr marL="0" indent="0" algn="l" rtl="0">
                  <a:buNone/>
                </a:pPr>
                <a:r>
                  <a:rPr lang="en-US" sz="1800" dirty="0">
                    <a:solidFill>
                      <a:srgbClr val="00B050"/>
                    </a:solidFill>
                  </a:rPr>
                  <a:t>% Define the matrix (D) </a:t>
                </a:r>
              </a:p>
              <a:p>
                <a:pPr marL="0" indent="0" algn="l" rtl="0">
                  <a:buNone/>
                </a:pPr>
                <a:r>
                  <a:rPr lang="pt-BR" sz="1800" dirty="0"/>
                  <a:t> D(1,1)=-C; D(1,2)=A;        D(1,3)=B-C ;</a:t>
                </a:r>
              </a:p>
              <a:p>
                <a:pPr marL="0" indent="0" algn="l" rtl="0">
                  <a:buNone/>
                </a:pPr>
                <a:r>
                  <a:rPr lang="pt-BR" sz="1800" dirty="0"/>
                  <a:t> D(2,1)=C;  D(2,2)=-(C-A);  D(2,3)=B; </a:t>
                </a:r>
              </a:p>
              <a:p>
                <a:pPr marL="0" indent="0" algn="l" rtl="0">
                  <a:buNone/>
                </a:pPr>
                <a:r>
                  <a:rPr lang="pt-BR" sz="1800" dirty="0"/>
                  <a:t> D(3,1)=C;  D(3,2)=B;        D(3,3)=-(A-B);</a:t>
                </a:r>
              </a:p>
              <a:p>
                <a:pPr marL="0" indent="0" algn="l" rtl="0">
                  <a:buNone/>
                </a:pPr>
                <a:r>
                  <a:rPr lang="en-US" sz="1800" dirty="0">
                    <a:solidFill>
                      <a:srgbClr val="00B050"/>
                    </a:solidFill>
                  </a:rPr>
                  <a:t>% Define the vector (E) </a:t>
                </a:r>
              </a:p>
              <a:p>
                <a:pPr marL="0" indent="0" algn="l" rtl="0">
                  <a:buNone/>
                </a:pPr>
                <a:r>
                  <a:rPr lang="es-ES" sz="1800" dirty="0"/>
                  <a:t> E=[-cos(theta); -sin(theta)^2; -tan(theta)]; </a:t>
                </a:r>
              </a:p>
              <a:p>
                <a:pPr marL="0" indent="0" algn="l" rtl="0">
                  <a:buNone/>
                </a:pPr>
                <a:r>
                  <a:rPr lang="en-US" sz="1800" dirty="0"/>
                  <a:t> % Solve for (x) </a:t>
                </a:r>
              </a:p>
              <a:p>
                <a:pPr marL="0" indent="0" algn="l" rtl="0">
                  <a:buNone/>
                </a:pPr>
                <a:r>
                  <a:rPr lang="it-IT" sz="1800" dirty="0"/>
                  <a:t> x=inv(D)*E </a:t>
                </a:r>
                <a:r>
                  <a:rPr lang="it-IT" sz="1800" dirty="0">
                    <a:solidFill>
                      <a:srgbClr val="00B050"/>
                    </a:solidFill>
                  </a:rPr>
                  <a:t>% x=D\E % x=D^-1*E are accepted  </a:t>
                </a:r>
              </a:p>
              <a:p>
                <a:pPr marL="0" indent="0" algn="l" rtl="0">
                  <a:buNone/>
                </a:pPr>
                <a:r>
                  <a:rPr lang="en-US" sz="1800" dirty="0">
                    <a:solidFill>
                      <a:srgbClr val="00B050"/>
                    </a:solidFill>
                  </a:rPr>
                  <a:t>% Find (u), (z) and (w) using the vector (x) </a:t>
                </a:r>
              </a:p>
              <a:p>
                <a:pPr marL="0" indent="0" algn="l" rtl="0">
                  <a:buNone/>
                </a:pPr>
                <a:r>
                  <a:rPr lang="pl-PL" sz="1800" dirty="0"/>
                  <a:t>u= x(1);z=x(2) ;w=x(3)</a:t>
                </a:r>
                <a:r>
                  <a:rPr lang="en-US" sz="1800" dirty="0"/>
                  <a:t> </a:t>
                </a:r>
              </a:p>
              <a:p>
                <a:pPr algn="l" rtl="0"/>
                <a:endParaRPr lang="en-US" sz="18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B364F5-BA84-4551-BDC6-422CD50C4F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2017712"/>
                <a:ext cx="7772400" cy="4683125"/>
              </a:xfrm>
              <a:blipFill>
                <a:blip r:embed="rId2"/>
                <a:stretch>
                  <a:fillRect l="-627" t="-781" b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8DAA4-3913-4A1D-8A20-7B40C307D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20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79091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556" y="163086"/>
            <a:ext cx="5456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NewBaskervilleStd-Bold"/>
              </a:rPr>
              <a:t>4.1.2 Using the Colon Operator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52400" y="866120"/>
            <a:ext cx="5105399" cy="2031325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  <a:cs typeface="Arial" panose="020B0604020202020204" pitchFamily="34" charset="0"/>
              </a:rPr>
              <a:t>H = 1:8	</a:t>
            </a:r>
            <a:r>
              <a:rPr lang="en-US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% generates array, default spacing =1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H = 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	1 2 3 4 5 6 7 8</a:t>
            </a:r>
          </a:p>
          <a:p>
            <a:endParaRPr lang="en-US" dirty="0">
              <a:latin typeface="+mj-lt"/>
              <a:cs typeface="Arial" panose="020B0604020202020204" pitchFamily="34" charset="0"/>
            </a:endParaRPr>
          </a:p>
          <a:p>
            <a:r>
              <a:rPr lang="en-US" b="1" dirty="0">
                <a:latin typeface="+mj-lt"/>
                <a:cs typeface="Arial" panose="020B0604020202020204" pitchFamily="34" charset="0"/>
              </a:rPr>
              <a:t>t = 0.0 : 0.5 : 2.0 </a:t>
            </a:r>
            <a:r>
              <a:rPr lang="en-US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% spacing  = 0.5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t =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	0 0.5000 	1.0000 	1.5000 	2.0000</a:t>
            </a:r>
            <a:endParaRPr lang="en-US" dirty="0">
              <a:solidFill>
                <a:srgbClr val="0000FF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29738" y="161580"/>
            <a:ext cx="2699862" cy="6463308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</a:rPr>
              <a:t>M =	[1   2   3   4   5; </a:t>
            </a:r>
          </a:p>
          <a:p>
            <a:r>
              <a:rPr lang="en-US" b="1" dirty="0">
                <a:latin typeface="+mj-lt"/>
              </a:rPr>
              <a:t>	 2   3   4   5  6;</a:t>
            </a:r>
          </a:p>
          <a:p>
            <a:r>
              <a:rPr lang="en-US" b="1" dirty="0">
                <a:latin typeface="+mj-lt"/>
              </a:rPr>
              <a:t>	 3   4   5   6  7];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x = M(:,2)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% will give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x =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	2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	3</a:t>
            </a:r>
          </a:p>
          <a:p>
            <a:r>
              <a:rPr lang="en-US" b="1">
                <a:solidFill>
                  <a:srgbClr val="0000FF"/>
                </a:solidFill>
                <a:latin typeface="+mj-lt"/>
              </a:rPr>
              <a:t>	4</a:t>
            </a:r>
            <a:endParaRPr lang="en-US" b="1" dirty="0">
              <a:solidFill>
                <a:srgbClr val="0000FF"/>
              </a:solidFill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z = M(3,:)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% will give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z =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	3   4   5   6   7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w = M(2:3,:)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% will give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w =	 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	 2   3   4   5  6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	 3   4   5   6  7</a:t>
            </a:r>
          </a:p>
          <a:p>
            <a:endParaRPr lang="en-US" b="1" dirty="0">
              <a:solidFill>
                <a:srgbClr val="0000FF"/>
              </a:solidFill>
              <a:latin typeface="+mj-lt"/>
            </a:endParaRPr>
          </a:p>
          <a:p>
            <a:r>
              <a:rPr lang="en-US" b="1" dirty="0">
                <a:latin typeface="+mj-lt"/>
              </a:rPr>
              <a:t>w = M(2:3, 4:5)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% will give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w =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	5   6</a:t>
            </a:r>
          </a:p>
          <a:p>
            <a:r>
              <a:rPr lang="en-US" b="1" dirty="0">
                <a:solidFill>
                  <a:srgbClr val="0000FF"/>
                </a:solidFill>
                <a:latin typeface="+mj-lt"/>
              </a:rPr>
              <a:t>	6   7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4358246"/>
            <a:ext cx="5257800" cy="646331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a = [ ];  </a:t>
            </a:r>
            <a:r>
              <a:rPr lang="en-US" dirty="0">
                <a:solidFill>
                  <a:srgbClr val="00B050"/>
                </a:solidFill>
                <a:latin typeface="CourierStd-Bold"/>
              </a:rPr>
              <a:t>% generates empty matrix</a:t>
            </a:r>
          </a:p>
          <a:p>
            <a:r>
              <a:rPr lang="en-US" b="1" dirty="0">
                <a:latin typeface="CourierStd-Bold"/>
              </a:rPr>
              <a:t>b = 4:-1:5; </a:t>
            </a:r>
            <a:r>
              <a:rPr lang="en-US" dirty="0">
                <a:solidFill>
                  <a:srgbClr val="00B050"/>
                </a:solidFill>
                <a:latin typeface="CourierStd-Bold"/>
              </a:rPr>
              <a:t>%</a:t>
            </a:r>
            <a:r>
              <a:rPr lang="en-US" b="1" dirty="0">
                <a:latin typeface="CourierStd-Bold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Std-Bold"/>
              </a:rPr>
              <a:t>generates empty matrix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AA900C-42D3-46DC-97F1-E5AF8E615DD8}"/>
              </a:ext>
            </a:extLst>
          </p:cNvPr>
          <p:cNvSpPr/>
          <p:nvPr/>
        </p:nvSpPr>
        <p:spPr>
          <a:xfrm>
            <a:off x="2115946" y="5305203"/>
            <a:ext cx="2185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M(3,4)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973F6C8-1434-4D4C-8A43-07F3065E1A9F}"/>
              </a:ext>
            </a:extLst>
          </p:cNvPr>
          <p:cNvCxnSpPr>
            <a:cxnSpLocks/>
            <a:endCxn id="2" idx="2"/>
          </p:cNvCxnSpPr>
          <p:nvPr/>
        </p:nvCxnSpPr>
        <p:spPr>
          <a:xfrm flipV="1">
            <a:off x="2605071" y="6228533"/>
            <a:ext cx="603483" cy="408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43CAD0B-264B-4A41-A2E8-11D4D853255E}"/>
              </a:ext>
            </a:extLst>
          </p:cNvPr>
          <p:cNvCxnSpPr>
            <a:cxnSpLocks/>
          </p:cNvCxnSpPr>
          <p:nvPr/>
        </p:nvCxnSpPr>
        <p:spPr>
          <a:xfrm flipH="1" flipV="1">
            <a:off x="3848097" y="6147649"/>
            <a:ext cx="352048" cy="253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E4A4655-593F-42A8-92AB-FE1825B05FA7}"/>
              </a:ext>
            </a:extLst>
          </p:cNvPr>
          <p:cNvSpPr txBox="1"/>
          <p:nvPr/>
        </p:nvSpPr>
        <p:spPr>
          <a:xfrm>
            <a:off x="2233140" y="63962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C535E9-0E04-4EC5-896F-CF331365298A}"/>
              </a:ext>
            </a:extLst>
          </p:cNvPr>
          <p:cNvSpPr txBox="1"/>
          <p:nvPr/>
        </p:nvSpPr>
        <p:spPr>
          <a:xfrm>
            <a:off x="3917561" y="639628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columns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1CC765-DD1A-4303-AA06-5255C83C2AAE}"/>
              </a:ext>
            </a:extLst>
          </p:cNvPr>
          <p:cNvSpPr/>
          <p:nvPr/>
        </p:nvSpPr>
        <p:spPr>
          <a:xfrm>
            <a:off x="196673" y="3087670"/>
            <a:ext cx="5122875" cy="1200329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Std-Bold"/>
              </a:rPr>
              <a:t>M(:,1) </a:t>
            </a:r>
            <a:r>
              <a:rPr lang="en-US" dirty="0">
                <a:solidFill>
                  <a:srgbClr val="00B050"/>
                </a:solidFill>
                <a:latin typeface="CourierStd-Bold"/>
              </a:rPr>
              <a:t>% all rows</a:t>
            </a:r>
          </a:p>
          <a:p>
            <a:r>
              <a:rPr lang="en-US" b="1" dirty="0">
                <a:latin typeface="CourierStd-Bold"/>
              </a:rPr>
              <a:t>M(1,:) </a:t>
            </a:r>
            <a:r>
              <a:rPr lang="en-US" dirty="0">
                <a:solidFill>
                  <a:srgbClr val="00B050"/>
                </a:solidFill>
                <a:latin typeface="CourierStd-Bold"/>
              </a:rPr>
              <a:t>% all columns</a:t>
            </a:r>
          </a:p>
          <a:p>
            <a:r>
              <a:rPr lang="en-US" b="1" dirty="0">
                <a:latin typeface="CourierStd-Bold"/>
              </a:rPr>
              <a:t>M(2:3,:) </a:t>
            </a:r>
            <a:r>
              <a:rPr lang="en-US" dirty="0">
                <a:solidFill>
                  <a:srgbClr val="00B050"/>
                </a:solidFill>
                <a:latin typeface="CourierStd-Bold"/>
              </a:rPr>
              <a:t>% all columns with only rows 2 and 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8B8522-8B56-4285-B76D-2BD246157E80}"/>
              </a:ext>
            </a:extLst>
          </p:cNvPr>
          <p:cNvSpPr/>
          <p:nvPr/>
        </p:nvSpPr>
        <p:spPr>
          <a:xfrm>
            <a:off x="267241" y="5074824"/>
            <a:ext cx="349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Std-Bold"/>
              </a:rPr>
              <a:t>% highlight the command </a:t>
            </a:r>
          </a:p>
        </p:txBody>
      </p:sp>
    </p:spTree>
    <p:extLst>
      <p:ext uri="{BB962C8B-B14F-4D97-AF65-F5344CB8AC3E}">
        <p14:creationId xmlns:p14="http://schemas.microsoft.com/office/powerpoint/2010/main" val="127826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4868" y="1071039"/>
            <a:ext cx="7345132" cy="4371482"/>
            <a:chOff x="291068" y="806439"/>
            <a:chExt cx="7345132" cy="4371482"/>
          </a:xfrm>
        </p:grpSpPr>
        <p:sp>
          <p:nvSpPr>
            <p:cNvPr id="8" name="Rectangle 7"/>
            <p:cNvSpPr/>
            <p:nvPr/>
          </p:nvSpPr>
          <p:spPr>
            <a:xfrm>
              <a:off x="304800" y="817286"/>
              <a:ext cx="4068984" cy="92333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CourierStd-Bold"/>
                </a:rPr>
                <a:t>M =	[1   2   3   4   5; </a:t>
              </a:r>
            </a:p>
            <a:p>
              <a:r>
                <a:rPr lang="en-US" b="1" dirty="0">
                  <a:latin typeface="CourierStd-Bold"/>
                </a:rPr>
                <a:t>	 2   3   4   5  6;</a:t>
              </a:r>
            </a:p>
            <a:p>
              <a:r>
                <a:rPr lang="en-US" b="1" dirty="0">
                  <a:latin typeface="CourierStd-Bold"/>
                </a:rPr>
                <a:t>	 3   4   5   6  7];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34200" y="1117121"/>
              <a:ext cx="702000" cy="4060800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sp>
          <p:nvSpPr>
            <p:cNvPr id="2" name="Rectangle 1"/>
            <p:cNvSpPr/>
            <p:nvPr/>
          </p:nvSpPr>
          <p:spPr>
            <a:xfrm>
              <a:off x="6885912" y="806439"/>
              <a:ext cx="702000" cy="276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M(:)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800" y="1901270"/>
              <a:ext cx="702000" cy="276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M(:)’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" y="2178150"/>
              <a:ext cx="6096000" cy="338554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0000FF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Std-Bold"/>
                </a:rPr>
                <a:t>1     2     3     2     3     4     3     4     5     4     5     6     5     6     7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1068" y="2934934"/>
              <a:ext cx="1481138" cy="1754326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0000FF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+mj-lt"/>
                </a:rPr>
                <a:t>M(2,3)</a:t>
              </a:r>
            </a:p>
            <a:p>
              <a:r>
                <a:rPr lang="en-US" b="1" dirty="0" err="1">
                  <a:solidFill>
                    <a:srgbClr val="0000FF"/>
                  </a:solidFill>
                  <a:latin typeface="+mj-lt"/>
                </a:rPr>
                <a:t>ans</a:t>
              </a:r>
              <a:r>
                <a:rPr lang="en-US" b="1" dirty="0">
                  <a:solidFill>
                    <a:srgbClr val="0000FF"/>
                  </a:solidFill>
                  <a:latin typeface="+mj-lt"/>
                </a:rPr>
                <a:t> =</a:t>
              </a:r>
            </a:p>
            <a:p>
              <a:r>
                <a:rPr lang="en-US" b="1" dirty="0">
                  <a:solidFill>
                    <a:srgbClr val="0000FF"/>
                  </a:solidFill>
                  <a:latin typeface="+mj-lt"/>
                </a:rPr>
                <a:t>	4</a:t>
              </a:r>
            </a:p>
            <a:p>
              <a:r>
                <a:rPr lang="en-US" b="1" dirty="0">
                  <a:latin typeface="+mj-lt"/>
                </a:rPr>
                <a:t>M(8)</a:t>
              </a:r>
            </a:p>
            <a:p>
              <a:r>
                <a:rPr lang="en-US" b="1" dirty="0" err="1">
                  <a:solidFill>
                    <a:srgbClr val="0000FF"/>
                  </a:solidFill>
                  <a:latin typeface="+mj-lt"/>
                </a:rPr>
                <a:t>ans</a:t>
              </a:r>
              <a:r>
                <a:rPr lang="en-US" b="1" dirty="0">
                  <a:solidFill>
                    <a:srgbClr val="0000FF"/>
                  </a:solidFill>
                  <a:latin typeface="+mj-lt"/>
                </a:rPr>
                <a:t> =</a:t>
              </a:r>
            </a:p>
            <a:p>
              <a:r>
                <a:rPr lang="en-US" b="1" dirty="0">
                  <a:solidFill>
                    <a:srgbClr val="0000FF"/>
                  </a:solidFill>
                  <a:latin typeface="+mj-lt"/>
                </a:rPr>
                <a:t>	4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19085" y="2934934"/>
              <a:ext cx="1481138" cy="1754326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0000FF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+mj-lt"/>
                </a:rPr>
                <a:t>M(1,end)</a:t>
              </a:r>
            </a:p>
            <a:p>
              <a:r>
                <a:rPr lang="en-US" b="1" dirty="0" err="1">
                  <a:solidFill>
                    <a:srgbClr val="0000FF"/>
                  </a:solidFill>
                  <a:latin typeface="+mj-lt"/>
                </a:rPr>
                <a:t>ans</a:t>
              </a:r>
              <a:r>
                <a:rPr lang="en-US" b="1" dirty="0">
                  <a:solidFill>
                    <a:srgbClr val="0000FF"/>
                  </a:solidFill>
                  <a:latin typeface="+mj-lt"/>
                </a:rPr>
                <a:t> =</a:t>
              </a:r>
            </a:p>
            <a:p>
              <a:r>
                <a:rPr lang="en-US" b="1" dirty="0">
                  <a:solidFill>
                    <a:srgbClr val="0000FF"/>
                  </a:solidFill>
                  <a:latin typeface="+mj-lt"/>
                </a:rPr>
                <a:t>	5</a:t>
              </a:r>
            </a:p>
            <a:p>
              <a:r>
                <a:rPr lang="en-US" b="1" dirty="0"/>
                <a:t>M(</a:t>
              </a:r>
              <a:r>
                <a:rPr lang="en-US" b="1" dirty="0" err="1"/>
                <a:t>end,end</a:t>
              </a:r>
              <a:r>
                <a:rPr lang="en-US" b="1" dirty="0"/>
                <a:t>)</a:t>
              </a:r>
            </a:p>
            <a:p>
              <a:r>
                <a:rPr lang="en-US" b="1" dirty="0" err="1">
                  <a:solidFill>
                    <a:srgbClr val="0000FF"/>
                  </a:solidFill>
                  <a:latin typeface="+mj-lt"/>
                </a:rPr>
                <a:t>ans</a:t>
              </a:r>
              <a:r>
                <a:rPr lang="en-US" b="1" dirty="0">
                  <a:solidFill>
                    <a:srgbClr val="0000FF"/>
                  </a:solidFill>
                  <a:latin typeface="+mj-lt"/>
                </a:rPr>
                <a:t> =</a:t>
              </a:r>
            </a:p>
            <a:p>
              <a:r>
                <a:rPr lang="en-US" b="1" dirty="0">
                  <a:solidFill>
                    <a:srgbClr val="0000FF"/>
                  </a:solidFill>
                  <a:latin typeface="+mj-lt"/>
                </a:rPr>
                <a:t>	7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47102" y="2946645"/>
              <a:ext cx="2000250" cy="1754326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0000FF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+mj-lt"/>
                </a:rPr>
                <a:t>M(2:3, [1 2])</a:t>
              </a:r>
            </a:p>
            <a:p>
              <a:r>
                <a:rPr lang="en-US" b="1" dirty="0" err="1">
                  <a:solidFill>
                    <a:srgbClr val="0000FF"/>
                  </a:solidFill>
                  <a:latin typeface="+mj-lt"/>
                </a:rPr>
                <a:t>ans</a:t>
              </a:r>
              <a:r>
                <a:rPr lang="en-US" b="1" dirty="0">
                  <a:solidFill>
                    <a:srgbClr val="0000FF"/>
                  </a:solidFill>
                  <a:latin typeface="+mj-lt"/>
                </a:rPr>
                <a:t> =</a:t>
              </a:r>
            </a:p>
            <a:p>
              <a:r>
                <a:rPr lang="en-US" b="1" dirty="0">
                  <a:latin typeface="CourierStd-Bold"/>
                </a:rPr>
                <a:t>2   3	 </a:t>
              </a:r>
            </a:p>
            <a:p>
              <a:r>
                <a:rPr lang="en-US" b="1" dirty="0">
                  <a:latin typeface="CourierStd-Bold"/>
                </a:rPr>
                <a:t>3   4</a:t>
              </a:r>
            </a:p>
            <a:p>
              <a:r>
                <a:rPr lang="en-US" b="1" dirty="0">
                  <a:latin typeface="CourierStd-Bold"/>
                </a:rPr>
                <a:t>M([2 1 3],:)</a:t>
              </a:r>
            </a:p>
            <a:p>
              <a:r>
                <a:rPr lang="en-US" b="1" dirty="0" err="1">
                  <a:solidFill>
                    <a:srgbClr val="C00000"/>
                  </a:solidFill>
                  <a:latin typeface="CourierStd-Bold"/>
                </a:rPr>
                <a:t>ans</a:t>
              </a:r>
              <a:r>
                <a:rPr lang="en-US" b="1" dirty="0">
                  <a:solidFill>
                    <a:srgbClr val="C00000"/>
                  </a:solidFill>
                  <a:latin typeface="CourierStd-Bold"/>
                </a:rPr>
                <a:t> = ???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94230" y="2934934"/>
              <a:ext cx="1436177" cy="1477328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0000FF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+mj-lt"/>
                </a:rPr>
                <a:t>M(:,3:5) = []</a:t>
              </a:r>
            </a:p>
            <a:p>
              <a:r>
                <a:rPr lang="en-US" b="1" dirty="0">
                  <a:solidFill>
                    <a:srgbClr val="0000FF"/>
                  </a:solidFill>
                  <a:latin typeface="+mj-lt"/>
                </a:rPr>
                <a:t>M =</a:t>
              </a:r>
            </a:p>
            <a:p>
              <a:pPr marL="342900" indent="-342900">
                <a:buAutoNum type="arabicPlain"/>
              </a:pPr>
              <a:r>
                <a:rPr lang="en-US" b="1" dirty="0">
                  <a:latin typeface="CourierStd-Bold"/>
                </a:rPr>
                <a:t>2   </a:t>
              </a:r>
            </a:p>
            <a:p>
              <a:pPr marL="342900" indent="-342900">
                <a:buAutoNum type="arabicPlain"/>
              </a:pPr>
              <a:r>
                <a:rPr lang="en-US" b="1" dirty="0">
                  <a:latin typeface="CourierStd-Bold"/>
                </a:rPr>
                <a:t>3</a:t>
              </a:r>
            </a:p>
            <a:p>
              <a:pPr marL="342900" indent="-342900">
                <a:buAutoNum type="arabicPlain"/>
              </a:pPr>
              <a:r>
                <a:rPr lang="en-US" b="1">
                  <a:latin typeface="CourierStd-Bold"/>
                </a:rPr>
                <a:t>4</a:t>
              </a:r>
              <a:endParaRPr lang="en-US" b="1" dirty="0">
                <a:latin typeface="CourierStd-Bold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567" y="5485517"/>
            <a:ext cx="2000250" cy="628650"/>
          </a:xfrm>
          <a:prstGeom prst="rect">
            <a:avLst/>
          </a:prstGeom>
          <a:ln w="19050">
            <a:solidFill>
              <a:srgbClr val="0000FF"/>
            </a:solidFill>
          </a:ln>
        </p:spPr>
      </p:pic>
      <p:cxnSp>
        <p:nvCxnSpPr>
          <p:cNvPr id="9" name="Straight Arrow Connector 8"/>
          <p:cNvCxnSpPr>
            <a:cxnSpLocks/>
            <a:stCxn id="14" idx="2"/>
            <a:endCxn id="4" idx="0"/>
          </p:cNvCxnSpPr>
          <p:nvPr/>
        </p:nvCxnSpPr>
        <p:spPr>
          <a:xfrm>
            <a:off x="4271027" y="4965571"/>
            <a:ext cx="125665" cy="51994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BD0FBF-D321-414F-B345-42586F0B2903}"/>
              </a:ext>
            </a:extLst>
          </p:cNvPr>
          <p:cNvSpPr txBox="1"/>
          <p:nvPr/>
        </p:nvSpPr>
        <p:spPr>
          <a:xfrm>
            <a:off x="7663793" y="2073418"/>
            <a:ext cx="122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column vector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3C5D1AE-360F-4190-A565-DE154B5E6383}"/>
              </a:ext>
            </a:extLst>
          </p:cNvPr>
          <p:cNvCxnSpPr>
            <a:cxnSpLocks/>
          </p:cNvCxnSpPr>
          <p:nvPr/>
        </p:nvCxnSpPr>
        <p:spPr>
          <a:xfrm>
            <a:off x="7560000" y="1676400"/>
            <a:ext cx="406826" cy="42085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5BBE758-4004-4822-94E3-1D9C488FF7A1}"/>
              </a:ext>
            </a:extLst>
          </p:cNvPr>
          <p:cNvSpPr txBox="1"/>
          <p:nvPr/>
        </p:nvSpPr>
        <p:spPr>
          <a:xfrm>
            <a:off x="4572000" y="2024520"/>
            <a:ext cx="161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row vector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C69E635-5381-4126-A60E-0E21E6823332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2951987" y="2209186"/>
            <a:ext cx="1620013" cy="23356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4834A78-8A21-475D-BFFB-F0BB2264E2E5}"/>
              </a:ext>
            </a:extLst>
          </p:cNvPr>
          <p:cNvSpPr txBox="1"/>
          <p:nvPr/>
        </p:nvSpPr>
        <p:spPr>
          <a:xfrm>
            <a:off x="353535" y="5341312"/>
            <a:ext cx="2460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end = last row/column</a:t>
            </a:r>
          </a:p>
        </p:txBody>
      </p:sp>
    </p:spTree>
    <p:extLst>
      <p:ext uri="{BB962C8B-B14F-4D97-AF65-F5344CB8AC3E}">
        <p14:creationId xmlns:p14="http://schemas.microsoft.com/office/powerpoint/2010/main" val="37627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002408"/>
            <a:ext cx="4953000" cy="2585323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x = 1:5</a:t>
            </a:r>
          </a:p>
          <a:p>
            <a:r>
              <a:rPr lang="en-US" dirty="0">
                <a:solidFill>
                  <a:srgbClr val="0000FF"/>
                </a:solidFill>
              </a:rPr>
              <a:t>X=</a:t>
            </a:r>
          </a:p>
          <a:p>
            <a:r>
              <a:rPr lang="en-US" dirty="0">
                <a:solidFill>
                  <a:srgbClr val="0000FF"/>
                </a:solidFill>
              </a:rPr>
              <a:t>      1   2   3  4  5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y = </a:t>
            </a:r>
            <a:r>
              <a:rPr lang="en-US" dirty="0" err="1">
                <a:latin typeface="+mj-lt"/>
              </a:rPr>
              <a:t>linspace</a:t>
            </a:r>
            <a:r>
              <a:rPr lang="en-US" dirty="0">
                <a:latin typeface="+mj-lt"/>
              </a:rPr>
              <a:t>(1,3,5)</a:t>
            </a:r>
          </a:p>
          <a:p>
            <a:r>
              <a:rPr lang="en-US" dirty="0">
                <a:solidFill>
                  <a:srgbClr val="0000FF"/>
                </a:solidFill>
                <a:latin typeface="+mj-lt"/>
              </a:rPr>
              <a:t>y =</a:t>
            </a:r>
          </a:p>
          <a:p>
            <a:r>
              <a:rPr lang="en-US" dirty="0">
                <a:solidFill>
                  <a:srgbClr val="0000FF"/>
                </a:solidFill>
                <a:latin typeface="+mj-lt"/>
              </a:rPr>
              <a:t>        1.0000 1.5000 2.0000 2.5000 3.0000 </a:t>
            </a:r>
          </a:p>
          <a:p>
            <a:r>
              <a:rPr lang="en-US" dirty="0">
                <a:latin typeface="+mj-lt"/>
              </a:rPr>
              <a:t>A = x .* y</a:t>
            </a:r>
          </a:p>
          <a:p>
            <a:r>
              <a:rPr lang="en-US" dirty="0">
                <a:solidFill>
                  <a:srgbClr val="0000FF"/>
                </a:solidFill>
                <a:latin typeface="+mj-lt"/>
              </a:rPr>
              <a:t>A =</a:t>
            </a:r>
          </a:p>
          <a:p>
            <a:r>
              <a:rPr lang="en-US" dirty="0">
                <a:solidFill>
                  <a:srgbClr val="0000FF"/>
                </a:solidFill>
                <a:latin typeface="+mj-lt"/>
              </a:rPr>
              <a:t>         1  3  6  10  15</a:t>
            </a:r>
          </a:p>
        </p:txBody>
      </p:sp>
      <p:pic>
        <p:nvPicPr>
          <p:cNvPr id="5" name="Picture 2" descr="tab04_0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4376" b="5036"/>
          <a:stretch/>
        </p:blipFill>
        <p:spPr bwMode="auto">
          <a:xfrm>
            <a:off x="304800" y="3740130"/>
            <a:ext cx="8153400" cy="2203469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257800" y="5638800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04900" y="6019800"/>
            <a:ext cx="6934200" cy="369332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cs typeface="Verdana" panose="020B0604030504040204" pitchFamily="34" charset="0"/>
              </a:rPr>
              <a:t>Table 4.1   </a:t>
            </a:r>
            <a:r>
              <a:rPr lang="en-US" dirty="0">
                <a:latin typeface="Verdana" panose="020B0604030504040204" pitchFamily="34" charset="0"/>
                <a:cs typeface="Verdana" panose="020B0604030504040204" pitchFamily="34" charset="0"/>
              </a:rPr>
              <a:t>Results of an Element-by-Element Calculation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5520"/>
            <a:ext cx="6917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NewBaskervilleStd-Bold"/>
              </a:rPr>
              <a:t>4.2 PROBLEMS WITH TWO VARIABLES</a:t>
            </a:r>
            <a:endParaRPr lang="ar-SA" sz="2800" b="1" dirty="0">
              <a:latin typeface="NewBaskervilleStd-Bold"/>
            </a:endParaRPr>
          </a:p>
        </p:txBody>
      </p:sp>
    </p:spTree>
    <p:extLst>
      <p:ext uri="{BB962C8B-B14F-4D97-AF65-F5344CB8AC3E}">
        <p14:creationId xmlns:p14="http://schemas.microsoft.com/office/powerpoint/2010/main" val="1549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657" y="2438400"/>
            <a:ext cx="3254943" cy="3170099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NewBaskervilleStd-Roman"/>
              </a:rPr>
              <a:t>x = 1:5; 		y = 1:3; </a:t>
            </a:r>
          </a:p>
          <a:p>
            <a:r>
              <a:rPr lang="en-US" sz="2000" dirty="0">
                <a:latin typeface="NewBaskervilleStd-Roman"/>
              </a:rPr>
              <a:t>[</a:t>
            </a:r>
            <a:r>
              <a:rPr lang="en-US" sz="2000" dirty="0" err="1">
                <a:latin typeface="NewBaskervilleStd-Roman"/>
              </a:rPr>
              <a:t>n_x</a:t>
            </a:r>
            <a:r>
              <a:rPr lang="en-US" sz="2000" dirty="0">
                <a:latin typeface="NewBaskervilleStd-Roman"/>
              </a:rPr>
              <a:t>, </a:t>
            </a:r>
            <a:r>
              <a:rPr lang="en-US" sz="2000" dirty="0" err="1">
                <a:latin typeface="NewBaskervilleStd-Roman"/>
              </a:rPr>
              <a:t>n_y</a:t>
            </a:r>
            <a:r>
              <a:rPr lang="en-US" sz="2000" dirty="0">
                <a:latin typeface="NewBaskervilleStd-Roman"/>
              </a:rPr>
              <a:t>] = </a:t>
            </a:r>
            <a:r>
              <a:rPr lang="en-US" sz="2000" dirty="0" err="1">
                <a:latin typeface="NewBaskervilleStd-Roman"/>
              </a:rPr>
              <a:t>meshgrid</a:t>
            </a:r>
            <a:r>
              <a:rPr lang="en-US" sz="2000" dirty="0">
                <a:latin typeface="NewBaskervilleStd-Roman"/>
              </a:rPr>
              <a:t>(</a:t>
            </a:r>
            <a:r>
              <a:rPr lang="en-US" sz="2000" dirty="0" err="1">
                <a:latin typeface="NewBaskervilleStd-Roman"/>
              </a:rPr>
              <a:t>x,y</a:t>
            </a:r>
            <a:r>
              <a:rPr lang="en-US" sz="2000" dirty="0">
                <a:latin typeface="+mj-lt"/>
              </a:rPr>
              <a:t>)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n_x</a:t>
            </a:r>
            <a:r>
              <a:rPr lang="en-US" sz="2000" dirty="0">
                <a:solidFill>
                  <a:srgbClr val="0000FF"/>
                </a:solidFill>
              </a:rPr>
              <a:t> =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1  2  3  4  5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1  2  3  4  5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1  2  3  4  5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n_y</a:t>
            </a:r>
            <a:r>
              <a:rPr lang="en-US" sz="2000" dirty="0">
                <a:solidFill>
                  <a:srgbClr val="0000FF"/>
                </a:solidFill>
              </a:rPr>
              <a:t> =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1  1  1  1  1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2  2  2  2  2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3  3  3  3  3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57" y="76453"/>
            <a:ext cx="8763000" cy="2246769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i="1" u="sng" dirty="0">
                <a:solidFill>
                  <a:srgbClr val="0000FF"/>
                </a:solidFill>
                <a:latin typeface="NewBaskervilleStd-Italic"/>
              </a:rPr>
              <a:t>Mapping of vectors into two-dimensional array using </a:t>
            </a:r>
            <a:r>
              <a:rPr lang="en-US" sz="2000" b="1" i="1" u="sng" dirty="0" err="1">
                <a:solidFill>
                  <a:srgbClr val="0000FF"/>
                </a:solidFill>
                <a:latin typeface="NewBaskervilleStd-Italic"/>
              </a:rPr>
              <a:t>meshgrid</a:t>
            </a:r>
            <a:endParaRPr lang="en-US" sz="2000" b="1" u="sng" dirty="0">
              <a:latin typeface="NewBaskervilleStd-Roman"/>
            </a:endParaRPr>
          </a:p>
          <a:p>
            <a:endParaRPr lang="en-US" sz="2000" dirty="0">
              <a:latin typeface="NewBaskervilleStd-Roman"/>
            </a:endParaRPr>
          </a:p>
          <a:p>
            <a:r>
              <a:rPr lang="en-US" sz="2000" dirty="0">
                <a:latin typeface="NewBaskervilleStd-Roman"/>
              </a:rPr>
              <a:t>The </a:t>
            </a:r>
            <a:r>
              <a:rPr lang="en-US" sz="2000" b="1" dirty="0" err="1">
                <a:solidFill>
                  <a:srgbClr val="0000FF"/>
                </a:solidFill>
                <a:latin typeface="CourierStd"/>
              </a:rPr>
              <a:t>meshgrid</a:t>
            </a:r>
            <a:r>
              <a:rPr lang="en-US" sz="2000" dirty="0">
                <a:latin typeface="CourierStd"/>
              </a:rPr>
              <a:t> </a:t>
            </a:r>
            <a:r>
              <a:rPr lang="en-US" sz="2000" dirty="0">
                <a:latin typeface="NewBaskervilleStd-Roman"/>
              </a:rPr>
              <a:t>command uses two input vectors, e.g. </a:t>
            </a:r>
            <a:r>
              <a:rPr lang="en-US" sz="2000" b="1" dirty="0">
                <a:latin typeface="NewBaskervilleStd-Roman"/>
              </a:rPr>
              <a:t>x</a:t>
            </a:r>
            <a:r>
              <a:rPr lang="en-US" sz="2000" dirty="0">
                <a:latin typeface="NewBaskervilleStd-Roman"/>
              </a:rPr>
              <a:t> and </a:t>
            </a:r>
            <a:r>
              <a:rPr lang="en-US" sz="2000" b="1" dirty="0">
                <a:latin typeface="NewBaskervilleStd-Roman"/>
              </a:rPr>
              <a:t>y</a:t>
            </a:r>
            <a:r>
              <a:rPr lang="en-US" sz="2000" dirty="0">
                <a:latin typeface="NewBaskervilleStd-Roman"/>
              </a:rPr>
              <a:t>, to create </a:t>
            </a:r>
            <a:r>
              <a:rPr lang="en-US" sz="2000" b="1" u="sng" dirty="0">
                <a:solidFill>
                  <a:srgbClr val="FF0000"/>
                </a:solidFill>
                <a:latin typeface="NewBaskervilleStd-Roman"/>
              </a:rPr>
              <a:t>two 2-D </a:t>
            </a:r>
            <a:r>
              <a:rPr lang="en-US" sz="2000" dirty="0">
                <a:latin typeface="NewBaskervilleStd-Roman"/>
              </a:rPr>
              <a:t>matrices. Both have same size such that </a:t>
            </a:r>
          </a:p>
          <a:p>
            <a:endParaRPr lang="en-US" sz="2000" dirty="0">
              <a:latin typeface="NewBaskervilleStd-Roman"/>
            </a:endParaRPr>
          </a:p>
          <a:p>
            <a:r>
              <a:rPr lang="en-US" sz="2000" dirty="0">
                <a:latin typeface="NewBaskervilleStd-Roman"/>
              </a:rPr>
              <a:t>number of columns 	= number of elements in </a:t>
            </a:r>
            <a:r>
              <a:rPr lang="en-US" sz="2000" b="1" dirty="0">
                <a:latin typeface="NewBaskervilleStd-Bold"/>
              </a:rPr>
              <a:t>x </a:t>
            </a:r>
            <a:r>
              <a:rPr lang="en-US" sz="2000" dirty="0">
                <a:latin typeface="NewBaskervilleStd-Bold"/>
              </a:rPr>
              <a:t>vecto</a:t>
            </a:r>
            <a:r>
              <a:rPr lang="en-US" sz="2000" dirty="0">
                <a:latin typeface="NewBaskervilleStd-Roman"/>
              </a:rPr>
              <a:t>r</a:t>
            </a:r>
          </a:p>
          <a:p>
            <a:r>
              <a:rPr lang="en-US" sz="2000" dirty="0">
                <a:latin typeface="NewBaskervilleStd-Roman"/>
              </a:rPr>
              <a:t>number of rows  	= number of elements in </a:t>
            </a:r>
            <a:r>
              <a:rPr lang="en-US" sz="2000" b="1" dirty="0">
                <a:latin typeface="NewBaskervilleStd-Bold"/>
              </a:rPr>
              <a:t>y </a:t>
            </a:r>
            <a:r>
              <a:rPr lang="en-US" sz="2000" dirty="0">
                <a:latin typeface="NewBaskervilleStd-Roman"/>
              </a:rPr>
              <a:t>vector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5060469"/>
            <a:ext cx="4495800" cy="1631216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Std-Bold"/>
              </a:rPr>
              <a:t>A = </a:t>
            </a:r>
            <a:r>
              <a:rPr lang="en-US" sz="2000" dirty="0" err="1">
                <a:latin typeface="CourierStd-Bold"/>
              </a:rPr>
              <a:t>n_x</a:t>
            </a:r>
            <a:r>
              <a:rPr lang="en-US" sz="2000" dirty="0">
                <a:latin typeface="CourierStd-Bold"/>
              </a:rPr>
              <a:t>.*</a:t>
            </a:r>
            <a:r>
              <a:rPr lang="en-US" sz="2000" dirty="0" err="1">
                <a:latin typeface="CourierStd-Bold"/>
              </a:rPr>
              <a:t>n_y</a:t>
            </a:r>
            <a:endParaRPr lang="en-US" sz="2000" dirty="0">
              <a:latin typeface="CourierStd-Bold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urierStd-Bold"/>
              </a:rPr>
              <a:t>A =</a:t>
            </a:r>
          </a:p>
          <a:p>
            <a:r>
              <a:rPr lang="en-US" sz="2000" dirty="0">
                <a:solidFill>
                  <a:srgbClr val="0000FF"/>
                </a:solidFill>
                <a:latin typeface="CourierStd-Bold"/>
              </a:rPr>
              <a:t>	1   2   3   4    5</a:t>
            </a:r>
          </a:p>
          <a:p>
            <a:r>
              <a:rPr lang="en-US" sz="2000" dirty="0">
                <a:solidFill>
                  <a:srgbClr val="0000FF"/>
                </a:solidFill>
                <a:latin typeface="CourierStd-Bold"/>
              </a:rPr>
              <a:t>	2   4   6   8    10</a:t>
            </a:r>
          </a:p>
          <a:p>
            <a:r>
              <a:rPr lang="en-US" sz="2000" dirty="0">
                <a:solidFill>
                  <a:srgbClr val="0000FF"/>
                </a:solidFill>
                <a:latin typeface="CourierStd-Bold"/>
              </a:rPr>
              <a:t>	3   6   9  12  15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832" y="2590800"/>
            <a:ext cx="3933825" cy="235449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84458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52400"/>
            <a:ext cx="4280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NewBaskervilleStd-Bold"/>
              </a:rPr>
              <a:t>4.3 SPECIAL MATRICES</a:t>
            </a:r>
          </a:p>
        </p:txBody>
      </p:sp>
      <p:pic>
        <p:nvPicPr>
          <p:cNvPr id="4" name="Picture 5" descr="tab04_03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 b="3322"/>
          <a:stretch/>
        </p:blipFill>
        <p:spPr bwMode="auto">
          <a:xfrm>
            <a:off x="529263" y="1306512"/>
            <a:ext cx="8112777" cy="4244975"/>
          </a:xfrm>
          <a:prstGeom prst="rect">
            <a:avLst/>
          </a:prstGeom>
          <a:solidFill>
            <a:srgbClr val="FFFFCC"/>
          </a:solidFill>
          <a:ln w="28575">
            <a:noFill/>
          </a:ln>
        </p:spPr>
      </p:pic>
      <p:sp>
        <p:nvSpPr>
          <p:cNvPr id="6" name="Rectangle 5"/>
          <p:cNvSpPr/>
          <p:nvPr/>
        </p:nvSpPr>
        <p:spPr>
          <a:xfrm>
            <a:off x="504879" y="1303464"/>
            <a:ext cx="8115825" cy="424497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rgbClr val="FF0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D05E76-4B43-4162-B9DA-11A5E6D2B1A8}"/>
              </a:ext>
            </a:extLst>
          </p:cNvPr>
          <p:cNvSpPr/>
          <p:nvPr/>
        </p:nvSpPr>
        <p:spPr>
          <a:xfrm>
            <a:off x="2971800" y="4876800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*-1</a:t>
            </a:r>
          </a:p>
        </p:txBody>
      </p:sp>
    </p:spTree>
    <p:extLst>
      <p:ext uri="{BB962C8B-B14F-4D97-AF65-F5344CB8AC3E}">
        <p14:creationId xmlns:p14="http://schemas.microsoft.com/office/powerpoint/2010/main" val="4077347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tab04_03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3" r="7895" b="3006"/>
          <a:stretch/>
        </p:blipFill>
        <p:spPr bwMode="auto">
          <a:xfrm>
            <a:off x="685800" y="1066800"/>
            <a:ext cx="8001000" cy="4038601"/>
          </a:xfrm>
          <a:prstGeom prst="rect">
            <a:avLst/>
          </a:prstGeom>
          <a:solidFill>
            <a:srgbClr val="FFFF99"/>
          </a:solidFill>
          <a:ln w="28575">
            <a:noFill/>
          </a:ln>
        </p:spPr>
      </p:pic>
      <p:sp>
        <p:nvSpPr>
          <p:cNvPr id="11" name="Rectangle 10"/>
          <p:cNvSpPr/>
          <p:nvPr/>
        </p:nvSpPr>
        <p:spPr>
          <a:xfrm>
            <a:off x="628387" y="1056575"/>
            <a:ext cx="8115825" cy="424497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rgbClr val="FF0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= 1 2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   3 4 5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    1 2 3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61EC6CF-6845-4C55-BC06-324D9A67FE55}"/>
              </a:ext>
            </a:extLst>
          </p:cNvPr>
          <p:cNvSpPr/>
          <p:nvPr/>
        </p:nvSpPr>
        <p:spPr>
          <a:xfrm rot="19587381">
            <a:off x="4752068" y="2683762"/>
            <a:ext cx="209214" cy="990600"/>
          </a:xfrm>
          <a:prstGeom prst="ellipse">
            <a:avLst/>
          </a:prstGeom>
          <a:noFill/>
          <a:ln>
            <a:solidFill>
              <a:srgbClr val="FF0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0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04800" y="300038"/>
            <a:ext cx="8115825" cy="6176200"/>
            <a:chOff x="304800" y="300038"/>
            <a:chExt cx="8115825" cy="6176200"/>
          </a:xfrm>
        </p:grpSpPr>
        <p:grpSp>
          <p:nvGrpSpPr>
            <p:cNvPr id="11" name="Group 10"/>
            <p:cNvGrpSpPr/>
            <p:nvPr/>
          </p:nvGrpSpPr>
          <p:grpSpPr>
            <a:xfrm>
              <a:off x="304800" y="300038"/>
              <a:ext cx="8115825" cy="4244975"/>
              <a:chOff x="304800" y="300038"/>
              <a:chExt cx="8115825" cy="4244975"/>
            </a:xfrm>
          </p:grpSpPr>
          <p:pic>
            <p:nvPicPr>
              <p:cNvPr id="2" name="Picture 5" descr="tab04_03c.jp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22" r="7895" b="2621"/>
              <a:stretch/>
            </p:blipFill>
            <p:spPr bwMode="auto">
              <a:xfrm>
                <a:off x="362212" y="354013"/>
                <a:ext cx="8001000" cy="41910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Rectangle 2"/>
              <p:cNvSpPr/>
              <p:nvPr/>
            </p:nvSpPr>
            <p:spPr>
              <a:xfrm>
                <a:off x="304800" y="300038"/>
                <a:ext cx="8115825" cy="4244975"/>
              </a:xfrm>
              <a:prstGeom prst="rect">
                <a:avLst/>
              </a:prstGeom>
              <a:solidFill>
                <a:schemeClr val="accent1">
                  <a:alpha val="10000"/>
                </a:schemeClr>
              </a:solidFill>
              <a:ln>
                <a:solidFill>
                  <a:srgbClr val="FF0C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9600" y="5029200"/>
              <a:ext cx="3886200" cy="1447038"/>
              <a:chOff x="609600" y="5270754"/>
              <a:chExt cx="3886200" cy="1447038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900" y="5334762"/>
                <a:ext cx="1476375" cy="1294638"/>
              </a:xfrm>
              <a:prstGeom prst="rect">
                <a:avLst/>
              </a:prstGeom>
              <a:ln w="28575">
                <a:solidFill>
                  <a:srgbClr val="0000FF"/>
                </a:solidFill>
              </a:ln>
            </p:spPr>
          </p:pic>
          <p:grpSp>
            <p:nvGrpSpPr>
              <p:cNvPr id="5" name="Group 4"/>
              <p:cNvGrpSpPr/>
              <p:nvPr/>
            </p:nvGrpSpPr>
            <p:grpSpPr>
              <a:xfrm>
                <a:off x="609600" y="5270754"/>
                <a:ext cx="3886200" cy="1447038"/>
                <a:chOff x="6400800" y="3212592"/>
                <a:chExt cx="3886200" cy="1447038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6400800" y="3212592"/>
                  <a:ext cx="1752600" cy="1447038"/>
                </a:xfrm>
                <a:prstGeom prst="rect">
                  <a:avLst/>
                </a:prstGeom>
                <a:noFill/>
                <a:ln>
                  <a:solidFill>
                    <a:srgbClr val="FF0C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8763000" y="3314176"/>
                  <a:ext cx="1524000" cy="1169551"/>
                </a:xfrm>
                <a:prstGeom prst="rect">
                  <a:avLst/>
                </a:prstGeom>
                <a:solidFill>
                  <a:srgbClr val="FFFFCC"/>
                </a:solidFill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1400" dirty="0"/>
                    <a:t>eye (n) command generates a </a:t>
                  </a:r>
                  <a:r>
                    <a:rPr lang="en-US" sz="1400" dirty="0" err="1"/>
                    <a:t>nxn</a:t>
                  </a:r>
                  <a:r>
                    <a:rPr lang="en-US" sz="1400" dirty="0"/>
                    <a:t> matrix with 1’s in main diagonal</a:t>
                  </a:r>
                  <a:endParaRPr lang="ar-SA" sz="1400" dirty="0"/>
                </a:p>
              </p:txBody>
            </p:sp>
            <p:cxnSp>
              <p:nvCxnSpPr>
                <p:cNvPr id="8" name="Straight Arrow Connector 7"/>
                <p:cNvCxnSpPr/>
                <p:nvPr/>
              </p:nvCxnSpPr>
              <p:spPr>
                <a:xfrm flipH="1" flipV="1">
                  <a:off x="8125970" y="3529822"/>
                  <a:ext cx="637030" cy="45964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4F13D1D4-8BEB-4083-891B-BDDE0C0102F5}"/>
              </a:ext>
            </a:extLst>
          </p:cNvPr>
          <p:cNvSpPr/>
          <p:nvPr/>
        </p:nvSpPr>
        <p:spPr>
          <a:xfrm>
            <a:off x="1295400" y="100394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A = 1 0 0</a:t>
            </a:r>
          </a:p>
          <a:p>
            <a:pPr algn="ctr"/>
            <a:r>
              <a:rPr lang="en-US" b="1" dirty="0"/>
              <a:t>       0 2 0</a:t>
            </a:r>
          </a:p>
          <a:p>
            <a:pPr algn="ctr"/>
            <a:r>
              <a:rPr lang="en-US" b="1" dirty="0"/>
              <a:t>       0 0 3       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535536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8501</TotalTime>
  <Words>1270</Words>
  <Application>Microsoft Office PowerPoint</Application>
  <PresentationFormat>On-screen Show (4:3)</PresentationFormat>
  <Paragraphs>319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Arial</vt:lpstr>
      <vt:lpstr>Calibri</vt:lpstr>
      <vt:lpstr>Cambria Math</vt:lpstr>
      <vt:lpstr>Constantia</vt:lpstr>
      <vt:lpstr>CourierStd</vt:lpstr>
      <vt:lpstr>CourierStd-Bold</vt:lpstr>
      <vt:lpstr>FuturaStd-Bold</vt:lpstr>
      <vt:lpstr>FuturaStd-Book</vt:lpstr>
      <vt:lpstr>NewBaskervilleStd-Bold</vt:lpstr>
      <vt:lpstr>NewBaskervilleStd-Italic</vt:lpstr>
      <vt:lpstr>NewBaskervilleStd-Roman</vt:lpstr>
      <vt:lpstr>Times New Roman</vt:lpstr>
      <vt:lpstr>Verdana</vt:lpstr>
      <vt:lpstr>Wingdings 2</vt:lpstr>
      <vt:lpstr>Flow</vt:lpstr>
      <vt:lpstr>CHAPTER 4 Working and Understanding Matrices in MATLAB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SOLUTIONS OF SYSTEMS OF LINEAR EQUATIONS</vt:lpstr>
      <vt:lpstr>10.2.1 Solution Using the Matrix Inverse</vt:lpstr>
      <vt:lpstr>Solution Using the Matrix Inverse cont.</vt:lpstr>
      <vt:lpstr>Exercise</vt:lpstr>
      <vt:lpstr>Exercise Cont.</vt:lpstr>
      <vt:lpstr>Exercise Cont.</vt:lpstr>
      <vt:lpstr>Exercise Cont.</vt:lpstr>
    </vt:vector>
  </TitlesOfParts>
  <Company>mpage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GE209</dc:subject>
  <dc:creator>Dr.Abdelbasset</dc:creator>
  <cp:lastModifiedBy>malmannaa</cp:lastModifiedBy>
  <cp:revision>533</cp:revision>
  <cp:lastPrinted>2009-09-24T15:51:59Z</cp:lastPrinted>
  <dcterms:created xsi:type="dcterms:W3CDTF">2009-11-06T15:44:47Z</dcterms:created>
  <dcterms:modified xsi:type="dcterms:W3CDTF">2019-09-23T19:15:15Z</dcterms:modified>
</cp:coreProperties>
</file>