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7/7f/Catflea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8/88/Ctenocephalides-can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406640" cy="10149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Flea &amp; Bedbug</a:t>
            </a:r>
            <a:endParaRPr lang="ar-SA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943600"/>
            <a:ext cx="3200400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Almuhanna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2012</a:t>
            </a:r>
            <a:endParaRPr lang="ar-SA" dirty="0"/>
          </a:p>
        </p:txBody>
      </p:sp>
      <p:pic>
        <p:nvPicPr>
          <p:cNvPr id="25602" name="Picture 2" descr="http://static.ddmcdn.com/gif/fle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cyberbee.com/images/fl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572"/>
            <a:ext cx="2619375" cy="1909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static.ddmcdn.com/gif/willow/flea-info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86149"/>
            <a:ext cx="2757414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Bed bug, Cimex lectulari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80889"/>
            <a:ext cx="27432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r>
              <a:rPr lang="en-US" dirty="0"/>
              <a:t>Scientific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5334000" cy="52578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Kingdom:-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 </a:t>
            </a:r>
            <a:r>
              <a:rPr lang="en-US" dirty="0" err="1"/>
              <a:t>Siphonaptera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Family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 </a:t>
            </a:r>
            <a:r>
              <a:rPr lang="en-US" dirty="0" err="1" smtClean="0"/>
              <a:t>Pulicidae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Genus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</a:t>
            </a:r>
            <a:r>
              <a:rPr lang="en-US" i="1" dirty="0"/>
              <a:t> </a:t>
            </a:r>
            <a:r>
              <a:rPr lang="en-US" i="1" dirty="0" err="1"/>
              <a:t>Ctenocephalides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82296" indent="0" algn="l" rtl="0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</a:p>
          <a:p>
            <a:pPr marL="82296" indent="0" algn="l" rtl="0">
              <a:buNone/>
            </a:pPr>
            <a:r>
              <a:rPr lang="en-US" b="1" i="1" dirty="0" smtClean="0"/>
              <a:t>        </a:t>
            </a:r>
            <a:r>
              <a:rPr lang="en-US" b="1" i="1" dirty="0" err="1" smtClean="0"/>
              <a:t>Ctenocephalides</a:t>
            </a:r>
            <a:r>
              <a:rPr lang="en-US" b="1" i="1" dirty="0" smtClean="0"/>
              <a:t> </a:t>
            </a:r>
            <a:r>
              <a:rPr lang="en-US" b="1" i="1" dirty="0" err="1"/>
              <a:t>canis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5122" name="Picture 2" descr="http://www.martinfrost.ws/htmlfiles/may2008/fl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 smtClean="0"/>
              <a:t>Life cycle</a:t>
            </a:r>
            <a:endParaRPr lang="ar-SA" dirty="0"/>
          </a:p>
        </p:txBody>
      </p:sp>
      <p:pic>
        <p:nvPicPr>
          <p:cNvPr id="6148" name="Picture 4" descr="http://www.dpd.cdc.gov/DPDX/images/ParasiteImages/A-F/Fleas/Fleas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1482"/>
            <a:ext cx="4495800" cy="47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eas life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4" y="1143000"/>
            <a:ext cx="367049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 smtClean="0"/>
              <a:t>Under microscope</a:t>
            </a:r>
            <a:endParaRPr lang="ar-SA" dirty="0"/>
          </a:p>
        </p:txBody>
      </p:sp>
      <p:pic>
        <p:nvPicPr>
          <p:cNvPr id="7170" name="Picture 2" descr="http://www.icb.usp.br/~marcelcp/Imagens/sif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artinfrost.ws/htmlfiles/may2008/fl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eta-media.padil.gov.au/species/136564/7390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1000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2.vetagro-sup.fr/etu/DPN/images/parasites/Ct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26998"/>
            <a:ext cx="3429000" cy="2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ar-SA" dirty="0" smtClean="0"/>
              <a:t> </a:t>
            </a:r>
            <a:r>
              <a:rPr lang="en-US" dirty="0" smtClean="0"/>
              <a:t>Female(top)&amp; male(below)</a:t>
            </a:r>
            <a:endParaRPr lang="ar-SA" dirty="0"/>
          </a:p>
        </p:txBody>
      </p:sp>
      <p:pic>
        <p:nvPicPr>
          <p:cNvPr id="4" name="Picture 8" descr="Speci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143000"/>
            <a:ext cx="7687994" cy="556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r>
              <a:rPr lang="en-US" dirty="0" smtClean="0"/>
              <a:t>Head front</a:t>
            </a:r>
            <a:endParaRPr lang="ar-SA" dirty="0"/>
          </a:p>
        </p:txBody>
      </p:sp>
      <p:pic>
        <p:nvPicPr>
          <p:cNvPr id="8194" name="Picture 2" descr="Speci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038600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Female </a:t>
            </a:r>
            <a:endParaRPr lang="ar-SA" sz="2800" dirty="0"/>
          </a:p>
        </p:txBody>
      </p:sp>
      <p:pic>
        <p:nvPicPr>
          <p:cNvPr id="8196" name="Picture 4" descr="Specie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26876"/>
            <a:ext cx="3200400" cy="22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6344528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Male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97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Rat </a:t>
            </a:r>
            <a:r>
              <a:rPr lang="en-US" b="1" dirty="0"/>
              <a:t>Fleas</a:t>
            </a:r>
            <a:br>
              <a:rPr lang="en-US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876800" cy="5486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The rat flea is a minute parasite that feeds on the blood of rodents. </a:t>
            </a:r>
          </a:p>
          <a:p>
            <a:pPr algn="l" rtl="0"/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They are known carriers of a variety of diseases and are considered the cause for the spread of the bubonic plague.</a:t>
            </a:r>
          </a:p>
          <a:p>
            <a:pPr algn="l" rtl="0"/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 Infection is transmitted after a flea feeds from an infected rodent and then bites a human. </a:t>
            </a:r>
          </a:p>
          <a:p>
            <a:pPr algn="l" rtl="0"/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Through biting, rats also transmit the diseases carried by rat fleas.</a:t>
            </a:r>
            <a:endParaRPr lang="ar-SA" sz="33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42" name="Picture 2" descr="http://www.monmsci.net/~kbaldwin/Siphonaptera-Images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971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usu.edu/markdamen/1320Hist&amp;Civ/slides/06plague/fl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8" y="3672115"/>
            <a:ext cx="3247292" cy="238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Scientific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781800" cy="52578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Kingdom:-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 </a:t>
            </a:r>
            <a:r>
              <a:rPr lang="en-US" dirty="0" err="1"/>
              <a:t>Siphonaptera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Family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 </a:t>
            </a:r>
            <a:r>
              <a:rPr lang="en-US" dirty="0" err="1"/>
              <a:t>Pulicidae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Genus:- </a:t>
            </a:r>
            <a:r>
              <a:rPr lang="en-US" i="1" dirty="0" err="1" smtClean="0"/>
              <a:t>Xenopsylla</a:t>
            </a:r>
            <a:endParaRPr lang="en-US" i="1" dirty="0" smtClean="0"/>
          </a:p>
          <a:p>
            <a:pPr marL="82296" indent="0" algn="l" rtl="0">
              <a:buNone/>
            </a:pPr>
            <a:endParaRPr lang="en-US" b="1" i="1" dirty="0" smtClean="0"/>
          </a:p>
          <a:p>
            <a:pPr marL="82296" indent="0" algn="ctr" rtl="0">
              <a:buNone/>
            </a:pPr>
            <a:r>
              <a:rPr lang="en-US" b="1" i="1" dirty="0" err="1" smtClean="0"/>
              <a:t>Xenopsylla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cheopis</a:t>
            </a:r>
            <a:r>
              <a:rPr lang="en-US" b="1" i="1" dirty="0" smtClean="0"/>
              <a:t> </a:t>
            </a:r>
            <a:r>
              <a:rPr lang="en-US" sz="2400" b="1" i="1" dirty="0" smtClean="0"/>
              <a:t>(</a:t>
            </a:r>
            <a:r>
              <a:rPr lang="en-US" sz="2400" b="1" dirty="0"/>
              <a:t>Oriental Rat </a:t>
            </a:r>
            <a:r>
              <a:rPr lang="en-US" sz="2400" b="1" dirty="0" smtClean="0"/>
              <a:t>Flea)</a:t>
            </a:r>
            <a:r>
              <a:rPr lang="en-US" dirty="0"/>
              <a:t/>
            </a:r>
            <a:br>
              <a:rPr lang="en-US" dirty="0"/>
            </a:b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http://traumwerk.stanford.edu/archaeolog/art-m4183.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00797"/>
            <a:ext cx="3429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 smtClean="0"/>
              <a:t>Life cycle</a:t>
            </a:r>
            <a:endParaRPr lang="ar-SA" dirty="0"/>
          </a:p>
        </p:txBody>
      </p:sp>
      <p:pic>
        <p:nvPicPr>
          <p:cNvPr id="11266" name="Picture 2" descr="http://vetpda.ucdavis.edu/parasitolog/Images/LC_640/Xenopsylla_cheo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/>
              <a:t>Life cycle</a:t>
            </a:r>
            <a:endParaRPr lang="ar-SA" dirty="0"/>
          </a:p>
        </p:txBody>
      </p:sp>
      <p:pic>
        <p:nvPicPr>
          <p:cNvPr id="12290" name="Picture 2" descr="http://www.dpd.cdc.gov/DPDX/images/ParasiteImages/A-F/Fleas/Fleas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467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658" y="152400"/>
            <a:ext cx="7884942" cy="792162"/>
          </a:xfrm>
        </p:spPr>
        <p:txBody>
          <a:bodyPr>
            <a:noAutofit/>
          </a:bodyPr>
          <a:lstStyle/>
          <a:p>
            <a:pPr rtl="0"/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err="1" smtClean="0"/>
              <a:t>Xenopsylla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cheopis</a:t>
            </a:r>
            <a:r>
              <a:rPr lang="en-US" sz="2800" b="1" i="1" dirty="0"/>
              <a:t> (</a:t>
            </a:r>
            <a:r>
              <a:rPr lang="en-US" sz="2800" b="1" dirty="0"/>
              <a:t>Oriental </a:t>
            </a:r>
            <a:r>
              <a:rPr lang="en-US" sz="2800" b="1" dirty="0" smtClean="0"/>
              <a:t>Rat </a:t>
            </a:r>
            <a:r>
              <a:rPr lang="en-US" sz="2800" b="1" dirty="0"/>
              <a:t>Flea)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sz="2800" dirty="0"/>
          </a:p>
        </p:txBody>
      </p:sp>
      <p:pic>
        <p:nvPicPr>
          <p:cNvPr id="13314" name="Picture 2" descr="http://www.dpd.cdc.gov/DPDX/images/ParasiteImages/A-F/Fleas/X_cheopis_B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4900"/>
            <a:ext cx="38862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wesomestories.com/images/user/461a8a2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4900"/>
            <a:ext cx="3505200" cy="2875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biolib.cz/IMG/GAL/17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2069"/>
            <a:ext cx="3515751" cy="2408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dc304.4shared.com/img/F1h_L-sN/s7/Xenopsylla_cheopis.JPG"/>
          <p:cNvSpPr>
            <a:spLocks noChangeAspect="1" noChangeArrowheads="1"/>
          </p:cNvSpPr>
          <p:nvPr/>
        </p:nvSpPr>
        <p:spPr bwMode="auto">
          <a:xfrm>
            <a:off x="7974013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12" descr="http://dc304.4shared.com/img/F1h_L-sN/s7/Xenopsylla_cheopis.JPG"/>
          <p:cNvSpPr>
            <a:spLocks noChangeAspect="1" noChangeArrowheads="1"/>
          </p:cNvSpPr>
          <p:nvPr/>
        </p:nvSpPr>
        <p:spPr bwMode="auto">
          <a:xfrm>
            <a:off x="8126413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14" descr="http://dc304.4shared.com/img/F1h_L-sN/s7/Xenopsylla_cheopis.JPG"/>
          <p:cNvSpPr>
            <a:spLocks noChangeAspect="1" noChangeArrowheads="1"/>
          </p:cNvSpPr>
          <p:nvPr/>
        </p:nvSpPr>
        <p:spPr bwMode="auto">
          <a:xfrm>
            <a:off x="8278813" y="-18891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3327" name="Picture 15" descr="C:\Users\Hamdy\Desktop\Xenopsylla_cheop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3886200" cy="2781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Bed </a:t>
            </a:r>
            <a:r>
              <a:rPr lang="en-US" sz="4000" dirty="0"/>
              <a:t>bugs (</a:t>
            </a:r>
            <a:r>
              <a:rPr lang="en-US" sz="4000" b="1" i="1" dirty="0" err="1"/>
              <a:t>Cimex</a:t>
            </a:r>
            <a:r>
              <a:rPr lang="en-US" sz="4000" b="1" i="1" dirty="0"/>
              <a:t> </a:t>
            </a:r>
            <a:r>
              <a:rPr lang="en-US" sz="4000" b="1" i="1" dirty="0" err="1"/>
              <a:t>lectularius</a:t>
            </a:r>
            <a:r>
              <a:rPr lang="en-US" sz="4000" b="1" i="1" dirty="0" smtClean="0"/>
              <a:t>)</a:t>
            </a:r>
            <a:r>
              <a:rPr lang="ar-SA" sz="4000" dirty="0"/>
              <a:t/>
            </a:r>
            <a:br>
              <a:rPr lang="ar-SA" sz="4000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5410200" cy="5486400"/>
          </a:xfrm>
        </p:spPr>
        <p:txBody>
          <a:bodyPr/>
          <a:lstStyle/>
          <a:p>
            <a:pPr algn="l" rtl="0"/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Bedbugs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 are parasitic insects that feed on blood and prefer human blood, but will also feed on chickens and other animals.  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Feeds on humans when they are sleeping or sitting still for long periods of time. 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Their bite is painless.</a:t>
            </a:r>
          </a:p>
          <a:p>
            <a:pPr algn="l" rtl="0"/>
            <a:endParaRPr lang="ar-SA" dirty="0"/>
          </a:p>
        </p:txBody>
      </p:sp>
      <p:pic>
        <p:nvPicPr>
          <p:cNvPr id="4" name="Picture 2" descr="http://www.pctbugfree.com/images/be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12" y="990600"/>
            <a:ext cx="25146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b="1" dirty="0"/>
              <a:t>Cat flea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876800" cy="54864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The cat flea, </a:t>
            </a:r>
            <a:r>
              <a:rPr lang="en-US" sz="3300" dirty="0" err="1">
                <a:latin typeface="Arabic Typesetting" pitchFamily="66" charset="-78"/>
                <a:cs typeface="Arabic Typesetting" pitchFamily="66" charset="-78"/>
              </a:rPr>
              <a:t>Ctenocephalides</a:t>
            </a:r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300" dirty="0" err="1">
                <a:latin typeface="Arabic Typesetting" pitchFamily="66" charset="-78"/>
                <a:cs typeface="Arabic Typesetting" pitchFamily="66" charset="-78"/>
              </a:rPr>
              <a:t>felis</a:t>
            </a:r>
            <a:r>
              <a:rPr lang="en-US" sz="3300" dirty="0">
                <a:latin typeface="Arabic Typesetting" pitchFamily="66" charset="-78"/>
                <a:cs typeface="Arabic Typesetting" pitchFamily="66" charset="-78"/>
              </a:rPr>
              <a:t>, is one of the most abundant and widespread species of flea on </a:t>
            </a:r>
            <a:r>
              <a:rPr lang="en-US" sz="3300" dirty="0" smtClean="0">
                <a:latin typeface="Arabic Typesetting" pitchFamily="66" charset="-78"/>
                <a:cs typeface="Arabic Typesetting" pitchFamily="66" charset="-78"/>
              </a:rPr>
              <a:t>Earth.</a:t>
            </a:r>
          </a:p>
          <a:p>
            <a:pPr algn="l" rtl="0"/>
            <a:r>
              <a:rPr lang="en-US" sz="3400" dirty="0">
                <a:latin typeface="Arabic Typesetting" pitchFamily="66" charset="-78"/>
                <a:cs typeface="Arabic Typesetting" pitchFamily="66" charset="-78"/>
              </a:rPr>
              <a:t>The cat flea is a small, sucking, insect of the order </a:t>
            </a:r>
            <a:r>
              <a:rPr lang="en-US" sz="3400" dirty="0" err="1">
                <a:latin typeface="Arabic Typesetting" pitchFamily="66" charset="-78"/>
                <a:cs typeface="Arabic Typesetting" pitchFamily="66" charset="-78"/>
              </a:rPr>
              <a:t>Siphonoptera</a:t>
            </a:r>
            <a:r>
              <a:rPr lang="en-US" sz="3400" dirty="0"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3400" dirty="0">
                <a:latin typeface="Arabic Typesetting" pitchFamily="66" charset="-78"/>
                <a:cs typeface="Arabic Typesetting" pitchFamily="66" charset="-78"/>
              </a:rPr>
              <a:t>cat flea's primary host is the domestic cat, but the cat flea is also the primary flea infesting dogs in most of the world. </a:t>
            </a:r>
          </a:p>
          <a:p>
            <a:pPr algn="l" rtl="0"/>
            <a:r>
              <a:rPr lang="en-US" sz="3400" dirty="0" smtClean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3400" dirty="0">
                <a:latin typeface="Arabic Typesetting" pitchFamily="66" charset="-78"/>
                <a:cs typeface="Arabic Typesetting" pitchFamily="66" charset="-78"/>
              </a:rPr>
              <a:t>cat flea can also maintain its life cycle on other carnivores and on omnivores. </a:t>
            </a:r>
            <a:endParaRPr lang="en-US" sz="34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5362" name="Picture 2" descr="File:Catfle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20040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/>
              <a:t>Scientific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419600" cy="5257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 </a:t>
            </a:r>
            <a:r>
              <a:rPr lang="en-US" dirty="0" err="1"/>
              <a:t>Siphonaptera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Family:- </a:t>
            </a:r>
            <a:r>
              <a:rPr lang="en-US" dirty="0" err="1"/>
              <a:t>Pulicidae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Genus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:- </a:t>
            </a:r>
            <a:r>
              <a:rPr lang="en-US" i="1" dirty="0" err="1" smtClean="0"/>
              <a:t>Ctenocephalides</a:t>
            </a:r>
            <a:endParaRPr lang="en-US" i="1" dirty="0" smtClean="0"/>
          </a:p>
          <a:p>
            <a:pPr marL="82296" indent="0" algn="ctr" rtl="0">
              <a:buNone/>
            </a:pPr>
            <a:endParaRPr lang="en-US" b="1" i="1" dirty="0" smtClean="0"/>
          </a:p>
          <a:p>
            <a:pPr marL="82296" indent="0" algn="ctr" rtl="0">
              <a:buNone/>
            </a:pPr>
            <a:r>
              <a:rPr lang="en-US" b="1" i="1" dirty="0" err="1" smtClean="0"/>
              <a:t>Ctenocephalides</a:t>
            </a:r>
            <a:r>
              <a:rPr lang="en-US" b="1" i="1" dirty="0" smtClean="0"/>
              <a:t> </a:t>
            </a:r>
            <a:r>
              <a:rPr lang="en-US" b="1" i="1" dirty="0" err="1"/>
              <a:t>felis</a:t>
            </a:r>
            <a:endParaRPr lang="en-US" i="1" dirty="0"/>
          </a:p>
          <a:p>
            <a:pPr algn="l" rtl="0"/>
            <a:endParaRPr lang="ar-SA" dirty="0"/>
          </a:p>
        </p:txBody>
      </p:sp>
      <p:pic>
        <p:nvPicPr>
          <p:cNvPr id="1026" name="Picture 2" descr="http://www.e-cleansing.com/wp-content/uploads/2009/12/X_cheopis_B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766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 smtClean="0"/>
              <a:t>Life cycle</a:t>
            </a:r>
            <a:endParaRPr lang="ar-SA" dirty="0"/>
          </a:p>
        </p:txBody>
      </p:sp>
      <p:pic>
        <p:nvPicPr>
          <p:cNvPr id="16386" name="Picture 2" descr="http://www.animalclinic-inn.com/images/fl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239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/>
              <a:t>Life cycle</a:t>
            </a:r>
            <a:endParaRPr lang="ar-SA" dirty="0"/>
          </a:p>
        </p:txBody>
      </p:sp>
      <p:pic>
        <p:nvPicPr>
          <p:cNvPr id="17410" name="Picture 2" descr="http://ars.els-cdn.com/content/image/1-s2.0-S1471492210000139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err="1" smtClean="0"/>
              <a:t>Ctenocephalides</a:t>
            </a:r>
            <a:r>
              <a:rPr lang="en-US" b="1" i="1" dirty="0" smtClean="0"/>
              <a:t> </a:t>
            </a:r>
            <a:r>
              <a:rPr lang="en-US" b="1" i="1" dirty="0" err="1"/>
              <a:t>felis</a:t>
            </a:r>
            <a:r>
              <a:rPr lang="en-US" i="1" dirty="0"/>
              <a:t/>
            </a:r>
            <a:br>
              <a:rPr lang="en-US" i="1" dirty="0"/>
            </a:br>
            <a:endParaRPr lang="ar-SA" dirty="0"/>
          </a:p>
        </p:txBody>
      </p:sp>
      <p:pic>
        <p:nvPicPr>
          <p:cNvPr id="18434" name="Picture 2" descr="http://www.e-cleansing.com/wp-content/uploads/2009/12/X_cheopis_B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38862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ozanimals.com/image/albums/australia/Insect/cat-fl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295401"/>
            <a:ext cx="3676331" cy="266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cookislands.bishopmuseum.org/MM/MX5/5AUv001_Cten-feli_BPBM1_GM2_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66" y="4152900"/>
            <a:ext cx="35052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pecies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52900"/>
            <a:ext cx="361188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99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/>
          </a:bodyPr>
          <a:lstStyle/>
          <a:p>
            <a:pPr rtl="0"/>
            <a:r>
              <a:rPr lang="en-US" sz="3600" b="1" dirty="0"/>
              <a:t>Human flea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8768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The human flea,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Pulex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irritans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, is a cosmopolitan 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flea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species.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This species bites many species of mammals and birds, including domesticated ones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l" rtl="0"/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Human 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blood is the preferred food of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Pulex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irritans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, but it will feed on other mammals. </a:t>
            </a:r>
          </a:p>
        </p:txBody>
      </p:sp>
      <p:pic>
        <p:nvPicPr>
          <p:cNvPr id="19458" name="Picture 2" descr="http://www.ento.csiro.au/education/Assets/images_insects/Pulex_irrit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528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icb.usp.br/~marcelcp/Imagens/sifo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2004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/>
              <a:t>Scientific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724400" cy="5638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Kingdom:-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 </a:t>
            </a:r>
            <a:r>
              <a:rPr lang="en-US" dirty="0" err="1"/>
              <a:t>Siphonaptera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Family:- </a:t>
            </a:r>
            <a:r>
              <a:rPr lang="en-US" dirty="0" err="1"/>
              <a:t>Pulicidae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Genus:- </a:t>
            </a:r>
            <a:r>
              <a:rPr lang="en-US" i="1" dirty="0" err="1" smtClean="0"/>
              <a:t>Pulex</a:t>
            </a:r>
            <a:endParaRPr lang="en-US" i="1" dirty="0" smtClean="0"/>
          </a:p>
          <a:p>
            <a:pPr marL="82296" indent="0" algn="ctr" rtl="0">
              <a:buNone/>
            </a:pPr>
            <a:endParaRPr lang="en-US" b="1" i="1" dirty="0" smtClean="0"/>
          </a:p>
          <a:p>
            <a:pPr marL="82296" indent="0" algn="ctr" rtl="0">
              <a:buNone/>
            </a:pPr>
            <a:r>
              <a:rPr lang="en-US" b="1" i="1" dirty="0" err="1" smtClean="0"/>
              <a:t>Pulex</a:t>
            </a:r>
            <a:r>
              <a:rPr lang="en-US" b="1" i="1" dirty="0" smtClean="0"/>
              <a:t> </a:t>
            </a:r>
            <a:r>
              <a:rPr lang="en-US" b="1" i="1" dirty="0" err="1"/>
              <a:t>irritans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  <a:p>
            <a:pPr algn="l" rtl="0"/>
            <a:endParaRPr lang="ar-SA" dirty="0"/>
          </a:p>
        </p:txBody>
      </p:sp>
      <p:pic>
        <p:nvPicPr>
          <p:cNvPr id="20484" name="Picture 4" descr="http://vetpda.ucdavis.edu/parasitolog/Images/labeled_640/Pulex_irritan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50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pPr rtl="0"/>
            <a:r>
              <a:rPr lang="en-US" dirty="0" smtClean="0"/>
              <a:t>Life cycle</a:t>
            </a:r>
            <a:endParaRPr lang="ar-SA" dirty="0"/>
          </a:p>
        </p:txBody>
      </p:sp>
      <p:pic>
        <p:nvPicPr>
          <p:cNvPr id="21506" name="Picture 2" descr="http://www.dpd.cdc.gov/DPDX/images/ParasiteImages/A-F/Fleas/Fleas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96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err="1" smtClean="0"/>
              <a:t>Pulex</a:t>
            </a:r>
            <a:r>
              <a:rPr lang="en-US" b="1" i="1" dirty="0" smtClean="0"/>
              <a:t> </a:t>
            </a:r>
            <a:r>
              <a:rPr lang="en-US" b="1" i="1" dirty="0" err="1"/>
              <a:t>irritans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endParaRPr lang="ar-SA" dirty="0"/>
          </a:p>
        </p:txBody>
      </p:sp>
      <p:pic>
        <p:nvPicPr>
          <p:cNvPr id="22530" name="Picture 2" descr="Speci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753729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Abdomen of female</a:t>
            </a:r>
            <a:endParaRPr lang="ar-SA" dirty="0"/>
          </a:p>
        </p:txBody>
      </p:sp>
      <p:pic>
        <p:nvPicPr>
          <p:cNvPr id="22532" name="Picture 4" descr="Specie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124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700" y="3753729"/>
            <a:ext cx="2133600" cy="372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Head side</a:t>
            </a:r>
            <a:endParaRPr lang="ar-SA" dirty="0"/>
          </a:p>
        </p:txBody>
      </p:sp>
      <p:pic>
        <p:nvPicPr>
          <p:cNvPr id="22534" name="Picture 6" descr="Specie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7640"/>
            <a:ext cx="3352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6306429"/>
            <a:ext cx="2057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Female </a:t>
            </a:r>
            <a:endParaRPr lang="ar-SA" dirty="0"/>
          </a:p>
        </p:txBody>
      </p:sp>
      <p:pic>
        <p:nvPicPr>
          <p:cNvPr id="22536" name="Picture 8" descr="Specie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28" y="4123061"/>
            <a:ext cx="3125372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7900" y="6318097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Male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27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err="1"/>
              <a:t>Pulex</a:t>
            </a:r>
            <a:r>
              <a:rPr lang="en-US" b="1" i="1" dirty="0"/>
              <a:t> </a:t>
            </a:r>
            <a:r>
              <a:rPr lang="en-US" b="1" i="1" dirty="0" err="1"/>
              <a:t>irritans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endParaRPr lang="ar-SA" dirty="0"/>
          </a:p>
        </p:txBody>
      </p:sp>
      <p:pic>
        <p:nvPicPr>
          <p:cNvPr id="23554" name="Picture 2" descr="http://dc401.4shared.com/img/_5jvGFi2/s7/Pulex_irritans_ma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219200"/>
            <a:ext cx="3739662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ento.csiro.au/education/Assets/images_insects/Pulex_irrit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39618"/>
            <a:ext cx="3200400" cy="264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upload.wikimedia.org/wikipedia/commons/thumb/c/cd/PulexIrritans.jpg/640px-PulexIrrit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9248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r>
              <a:rPr lang="en-US" dirty="0"/>
              <a:t>Scientific 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5105400" cy="525780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Kingdom:- </a:t>
            </a:r>
            <a:r>
              <a:rPr lang="en-US" dirty="0" err="1"/>
              <a:t>Animalia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Phylum:- </a:t>
            </a:r>
            <a:r>
              <a:rPr lang="en-US" dirty="0" err="1"/>
              <a:t>Arthropoda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Class:- </a:t>
            </a:r>
            <a:r>
              <a:rPr lang="en-US" dirty="0" err="1"/>
              <a:t>Insecta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Order:- </a:t>
            </a:r>
            <a:r>
              <a:rPr lang="en-US" dirty="0" err="1"/>
              <a:t>Hemiptera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Suborder:- </a:t>
            </a:r>
            <a:r>
              <a:rPr lang="en-US" dirty="0" err="1" smtClean="0"/>
              <a:t>Heteroptera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Family:- </a:t>
            </a:r>
            <a:r>
              <a:rPr lang="en-US" dirty="0" err="1"/>
              <a:t>Cimicidae</a:t>
            </a:r>
            <a:endParaRPr lang="en-US" dirty="0"/>
          </a:p>
          <a:p>
            <a:pPr marL="82296" indent="0" algn="l" rtl="0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</a:p>
          <a:p>
            <a:pPr marL="82296" indent="0" algn="l" rtl="0">
              <a:buNone/>
            </a:pPr>
            <a:r>
              <a:rPr lang="en-US" b="1" i="1" dirty="0" smtClean="0"/>
              <a:t>    </a:t>
            </a:r>
            <a:r>
              <a:rPr lang="en-US" b="1" i="1" dirty="0"/>
              <a:t>ex: </a:t>
            </a:r>
            <a:r>
              <a:rPr lang="en-US" b="1" i="1" dirty="0" err="1"/>
              <a:t>Cimex</a:t>
            </a:r>
            <a:r>
              <a:rPr lang="en-US" b="1" i="1" dirty="0"/>
              <a:t> </a:t>
            </a:r>
            <a:r>
              <a:rPr lang="en-US" b="1" i="1" dirty="0" err="1"/>
              <a:t>lectularius</a:t>
            </a:r>
            <a:endParaRPr lang="ar-SA" dirty="0"/>
          </a:p>
          <a:p>
            <a:pPr marL="82296" indent="0" algn="l" rtl="0">
              <a:buNone/>
            </a:pPr>
            <a:endParaRPr lang="ar-SA" dirty="0"/>
          </a:p>
        </p:txBody>
      </p:sp>
      <p:pic>
        <p:nvPicPr>
          <p:cNvPr id="4" name="Picture 2" descr="File:Bed bug, Cimex lectulari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570"/>
            <a:ext cx="27432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69037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Cimex</a:t>
            </a:r>
            <a:r>
              <a:rPr lang="en-US" b="1" i="1" dirty="0"/>
              <a:t> </a:t>
            </a:r>
            <a:r>
              <a:rPr lang="en-US" b="1" i="1" dirty="0" err="1"/>
              <a:t>lectularius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69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azzlejunction.com/greetings/thanks/thank-you-bug-d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943600" cy="762000"/>
          </a:xfrm>
        </p:spPr>
        <p:txBody>
          <a:bodyPr/>
          <a:lstStyle/>
          <a:p>
            <a:r>
              <a:rPr lang="en-US" dirty="0" smtClean="0"/>
              <a:t>Life cycle of bed bug</a:t>
            </a:r>
            <a:endParaRPr lang="ar-SA" dirty="0"/>
          </a:p>
        </p:txBody>
      </p:sp>
      <p:pic>
        <p:nvPicPr>
          <p:cNvPr id="3074" name="Picture 2" descr="http://www.leappestcontrol.com/images/bedbugs_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8153400" cy="53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943600" cy="1143000"/>
          </a:xfrm>
        </p:spPr>
        <p:txBody>
          <a:bodyPr/>
          <a:lstStyle/>
          <a:p>
            <a:r>
              <a:rPr lang="en-US" dirty="0"/>
              <a:t>Life cycle</a:t>
            </a:r>
            <a:endParaRPr lang="ar-SA" dirty="0"/>
          </a:p>
        </p:txBody>
      </p:sp>
      <p:pic>
        <p:nvPicPr>
          <p:cNvPr id="4098" name="Picture 2" descr="http://www.badbedbugs.com/wp-content/uploads/bed-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9"/>
            <a:ext cx="8153400" cy="53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dbedbugs.com/wp-content/uploads/bed-bug-life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0"/>
            <a:ext cx="55203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d Bugs M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97" y="124265"/>
            <a:ext cx="246697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0997" y="2438400"/>
            <a:ext cx="24669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Photograph of bed bugs mating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8275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r>
              <a:rPr lang="en-US" dirty="0" smtClean="0"/>
              <a:t>Life cycle </a:t>
            </a:r>
            <a:endParaRPr lang="ar-SA" dirty="0"/>
          </a:p>
        </p:txBody>
      </p:sp>
      <p:pic>
        <p:nvPicPr>
          <p:cNvPr id="3074" name="Picture 2" descr="http://julesnoise.files.wordpress.com/2012/07/vrginia-university-bedbug-life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8486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/>
          <a:lstStyle/>
          <a:p>
            <a:r>
              <a:rPr lang="en-US" dirty="0" smtClean="0"/>
              <a:t>Bedbug</a:t>
            </a:r>
            <a:endParaRPr lang="ar-SA" dirty="0"/>
          </a:p>
        </p:txBody>
      </p:sp>
      <p:pic>
        <p:nvPicPr>
          <p:cNvPr id="2050" name="Picture 2" descr="male and female bed bug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3771900" cy="27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ymph bed 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10054"/>
            <a:ext cx="289325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5727" y="3519785"/>
            <a:ext cx="266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ymph of bedbug 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4" name="Picture 6" descr="Bed Bug Bites Pictures On Humans with allergic re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78" y="4114799"/>
            <a:ext cx="2856913" cy="20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1710" y="6248400"/>
            <a:ext cx="3962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Bedbug bites on human 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6" name="Picture 8" descr="http://www.thermapure.com/wp-content/uploads/2011/04/Female_Male_Adult_Bed_Bu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4152313"/>
            <a:ext cx="3742592" cy="23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Dog </a:t>
            </a:r>
            <a:r>
              <a:rPr lang="en-US" b="1" dirty="0"/>
              <a:t>flea</a:t>
            </a:r>
            <a:r>
              <a:rPr lang="en-US" dirty="0"/>
              <a:t> (</a:t>
            </a:r>
            <a:r>
              <a:rPr lang="en-US" i="1" dirty="0" err="1"/>
              <a:t>Ctenocephalides</a:t>
            </a:r>
            <a:r>
              <a:rPr lang="en-US" i="1" dirty="0"/>
              <a:t> </a:t>
            </a:r>
            <a:r>
              <a:rPr lang="en-US" i="1" dirty="0" err="1"/>
              <a:t>canis</a:t>
            </a:r>
            <a:r>
              <a:rPr lang="en-US" dirty="0"/>
              <a:t>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5105400" cy="5562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s 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a species of flea (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Siphonaptera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) that lives primarily on the blood of dogs. 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The dog flea is troublesome because it can spread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Dipylidium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>
                <a:latin typeface="Arabic Typesetting" pitchFamily="66" charset="-78"/>
                <a:cs typeface="Arabic Typesetting" pitchFamily="66" charset="-78"/>
              </a:rPr>
              <a:t>caninum</a:t>
            </a:r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.  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Although they feed on the blood of dogs and cats, they sometimes bite humans. </a:t>
            </a:r>
          </a:p>
          <a:p>
            <a:pPr algn="l" rtl="0"/>
            <a:r>
              <a:rPr lang="en-US" sz="3600" dirty="0">
                <a:latin typeface="Arabic Typesetting" pitchFamily="66" charset="-78"/>
                <a:cs typeface="Arabic Typesetting" pitchFamily="66" charset="-78"/>
              </a:rPr>
              <a:t>They can live without food for several months, but females must have a blood meal before they can produce eggs. </a:t>
            </a:r>
          </a:p>
          <a:p>
            <a:pPr algn="l" rtl="0"/>
            <a:endParaRPr lang="ar-SA" dirty="0"/>
          </a:p>
        </p:txBody>
      </p:sp>
      <p:pic>
        <p:nvPicPr>
          <p:cNvPr id="4098" name="Picture 2" descr="File:Ctenocephalides-can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1295398"/>
            <a:ext cx="2685757" cy="2903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zanimals.com/image/albums/australia/Insect/IMGP9328-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18" y="4343400"/>
            <a:ext cx="2857499" cy="202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477</Words>
  <Application>Microsoft Office PowerPoint</Application>
  <PresentationFormat>On-screen Show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Flea &amp; Bedbug</vt:lpstr>
      <vt:lpstr> Bed bugs (Cimex lectularius) </vt:lpstr>
      <vt:lpstr>Scientific classification</vt:lpstr>
      <vt:lpstr>Life cycle of bed bug</vt:lpstr>
      <vt:lpstr>Life cycle</vt:lpstr>
      <vt:lpstr>PowerPoint Presentation</vt:lpstr>
      <vt:lpstr>Life cycle </vt:lpstr>
      <vt:lpstr>Bedbug</vt:lpstr>
      <vt:lpstr>Dog flea (Ctenocephalides canis) </vt:lpstr>
      <vt:lpstr>Scientific classification</vt:lpstr>
      <vt:lpstr>Life cycle</vt:lpstr>
      <vt:lpstr>Under microscope</vt:lpstr>
      <vt:lpstr> Female(top)&amp; male(below)</vt:lpstr>
      <vt:lpstr>Head front</vt:lpstr>
      <vt:lpstr> Rat Fleas </vt:lpstr>
      <vt:lpstr>Scientific classification</vt:lpstr>
      <vt:lpstr>Life cycle</vt:lpstr>
      <vt:lpstr>Life cycle</vt:lpstr>
      <vt:lpstr>  Xenopsylla cheopis (Oriental Rat Flea)  </vt:lpstr>
      <vt:lpstr>Cat flea</vt:lpstr>
      <vt:lpstr>Scientific classification</vt:lpstr>
      <vt:lpstr>Life cycle</vt:lpstr>
      <vt:lpstr>Life cycle</vt:lpstr>
      <vt:lpstr> Ctenocephalides felis </vt:lpstr>
      <vt:lpstr>Human flea</vt:lpstr>
      <vt:lpstr>Scientific classification</vt:lpstr>
      <vt:lpstr>Life cycle</vt:lpstr>
      <vt:lpstr>  Pulex irritans  </vt:lpstr>
      <vt:lpstr>  Pulex irritans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Hamdy</cp:lastModifiedBy>
  <cp:revision>34</cp:revision>
  <dcterms:created xsi:type="dcterms:W3CDTF">2006-08-16T00:00:00Z</dcterms:created>
  <dcterms:modified xsi:type="dcterms:W3CDTF">2012-11-25T14:27:59Z</dcterms:modified>
</cp:coreProperties>
</file>