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86" r:id="rId4"/>
    <p:sldId id="287" r:id="rId5"/>
    <p:sldId id="288" r:id="rId6"/>
    <p:sldId id="257" r:id="rId7"/>
    <p:sldId id="258" r:id="rId8"/>
    <p:sldId id="259" r:id="rId9"/>
    <p:sldId id="260" r:id="rId10"/>
    <p:sldId id="261" r:id="rId11"/>
    <p:sldId id="262" r:id="rId12"/>
    <p:sldId id="268" r:id="rId13"/>
    <p:sldId id="269" r:id="rId14"/>
    <p:sldId id="270" r:id="rId15"/>
    <p:sldId id="271" r:id="rId16"/>
    <p:sldId id="263" r:id="rId17"/>
    <p:sldId id="272" r:id="rId18"/>
    <p:sldId id="264" r:id="rId19"/>
    <p:sldId id="273" r:id="rId20"/>
    <p:sldId id="274" r:id="rId21"/>
    <p:sldId id="275" r:id="rId22"/>
    <p:sldId id="276" r:id="rId23"/>
    <p:sldId id="265" r:id="rId24"/>
    <p:sldId id="266" r:id="rId25"/>
    <p:sldId id="267" r:id="rId26"/>
    <p:sldId id="277" r:id="rId27"/>
    <p:sldId id="278" r:id="rId28"/>
    <p:sldId id="279" r:id="rId29"/>
    <p:sldId id="280" r:id="rId30"/>
    <p:sldId id="281" r:id="rId31"/>
    <p:sldId id="282" r:id="rId32"/>
    <p:sldId id="284" r:id="rId33"/>
    <p:sldId id="28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6B5F7-58D5-4D25-B471-3CC57F7AE9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75955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545ED-9F37-4F9E-94A8-9AA4250FC7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8732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//upload.wikimedia.org/wikipedia/commons/1/1e/Psocoptera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//upload.wikimedia.org/wikipedia/commons/9/92/Body_lic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alaineknipes.com/teaching/385labs/385lab12/phumfig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//upload.wikimedia.org/wikipedia/commons/c/cf/Pgeniculatus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//upload.wikimedia.org/wikipedia/commons/7/70/Rp-nymphs-adult.JP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//upload.wikimedia.org/wikipedia/commons/4/45/Male_human_head_lous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057400"/>
            <a:ext cx="7406640" cy="93878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rtl="0"/>
            <a:r>
              <a:rPr lang="en-US" dirty="0" smtClean="0"/>
              <a:t>Lice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867400"/>
            <a:ext cx="7406640" cy="685800"/>
          </a:xfrm>
        </p:spPr>
        <p:txBody>
          <a:bodyPr>
            <a:normAutofit fontScale="85000" lnSpcReduction="20000"/>
          </a:bodyPr>
          <a:lstStyle/>
          <a:p>
            <a:pPr algn="ctr" rtl="0"/>
            <a:r>
              <a:rPr lang="en-US" dirty="0" err="1" smtClean="0"/>
              <a:t>Amal</a:t>
            </a:r>
            <a:r>
              <a:rPr lang="en-US" dirty="0" smtClean="0"/>
              <a:t> </a:t>
            </a:r>
            <a:r>
              <a:rPr lang="en-US" dirty="0" err="1" smtClean="0"/>
              <a:t>Almuhanna</a:t>
            </a:r>
            <a:endParaRPr lang="en-US" dirty="0" smtClean="0"/>
          </a:p>
          <a:p>
            <a:pPr algn="ctr" rtl="0"/>
            <a:r>
              <a:rPr lang="en-US" dirty="0" smtClean="0"/>
              <a:t>2012</a:t>
            </a:r>
            <a:endParaRPr lang="ar-SA" dirty="0"/>
          </a:p>
        </p:txBody>
      </p:sp>
      <p:pic>
        <p:nvPicPr>
          <p:cNvPr id="13314" name="Picture 2" descr="http://halftheclothes.com/wp-content/uploads/2012/02/head-lice-looks-li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9042" y="3200400"/>
            <a:ext cx="7290254" cy="1885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lancaster.unl.edu/pest/images/lice/louse6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399"/>
            <a:ext cx="1985889" cy="14894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blogs.smithsonianmag.com/smartnews/files/2012/11/lou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89216"/>
            <a:ext cx="2345843" cy="1568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279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24800" cy="868362"/>
          </a:xfrm>
        </p:spPr>
        <p:txBody>
          <a:bodyPr>
            <a:normAutofit/>
          </a:bodyPr>
          <a:lstStyle/>
          <a:p>
            <a:pPr rtl="0"/>
            <a:r>
              <a:rPr lang="en-US" b="1" dirty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Life cycle </a:t>
            </a:r>
            <a:endParaRPr lang="ar-SA" b="1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4" name="Picture 4" descr="http://www.mnlicelady.com/resources/Headlice_Lifecyc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81534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67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72400" cy="868362"/>
          </a:xfrm>
        </p:spPr>
        <p:txBody>
          <a:bodyPr>
            <a:normAutofit/>
          </a:bodyPr>
          <a:lstStyle/>
          <a:p>
            <a:pPr rtl="0"/>
            <a:r>
              <a:rPr lang="en-US" b="1" dirty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Under microscope</a:t>
            </a:r>
            <a:endParaRPr lang="ar-SA" b="1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146" name="Picture 2" descr="http://lice-treatment.info/img/lice%20under%20microscop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97001"/>
            <a:ext cx="3364894" cy="198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raphaelsharon.com/blog/wp-content/uploads/2011/12/head_li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3286" y="4191000"/>
            <a:ext cx="34290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lymsolutions.com/site/wp-content/uploads/2011/11/head-lice241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31343"/>
            <a:ext cx="2830209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lh4.ggpht.com/_X6JnoL0U4BY/S8HVsX1BAPI/AAAAAAAAYOo/iYiuROZAj30/tmp4010_thumb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4686" y="1219200"/>
            <a:ext cx="3886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707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5715000" cy="944562"/>
          </a:xfrm>
        </p:spPr>
        <p:txBody>
          <a:bodyPr>
            <a:normAutofit/>
          </a:bodyPr>
          <a:lstStyle/>
          <a:p>
            <a:pPr rtl="0"/>
            <a:r>
              <a:rPr lang="en-US" b="1" dirty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Sheep lice</a:t>
            </a:r>
            <a:endParaRPr lang="ar-SA" b="1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5410200" cy="525780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i="1" dirty="0"/>
              <a:t>Sheep lice are common parasites that can quickly spread from one sheep to an entire flock</a:t>
            </a:r>
            <a:r>
              <a:rPr lang="en-US" i="1" dirty="0" smtClean="0"/>
              <a:t>.</a:t>
            </a:r>
          </a:p>
          <a:p>
            <a:pPr algn="l" rtl="0"/>
            <a:r>
              <a:rPr lang="en-US" i="1" dirty="0" smtClean="0"/>
              <a:t>Adult lice are about 2 mm long, with a brownish head and creamy </a:t>
            </a:r>
            <a:r>
              <a:rPr lang="en-US" i="1" dirty="0" err="1" smtClean="0"/>
              <a:t>coloured</a:t>
            </a:r>
            <a:r>
              <a:rPr lang="en-US" i="1" dirty="0" smtClean="0"/>
              <a:t> abdomen.</a:t>
            </a:r>
          </a:p>
          <a:p>
            <a:pPr algn="l" rtl="0"/>
            <a:r>
              <a:rPr lang="en-US" i="1" dirty="0"/>
              <a:t>There are two types of sheep lice - biting and sucking lice. </a:t>
            </a:r>
            <a:endParaRPr lang="en-US" i="1" dirty="0" smtClean="0"/>
          </a:p>
          <a:p>
            <a:pPr algn="l" rtl="0"/>
            <a:r>
              <a:rPr lang="en-US" i="1" dirty="0" smtClean="0"/>
              <a:t>The </a:t>
            </a:r>
            <a:r>
              <a:rPr lang="en-US" i="1" dirty="0"/>
              <a:t>most common one, which is a biting louse, is the sheep body louse (</a:t>
            </a:r>
            <a:r>
              <a:rPr lang="en-US" b="1" i="1" dirty="0" err="1"/>
              <a:t>Bovicola</a:t>
            </a:r>
            <a:r>
              <a:rPr lang="en-US" b="1" i="1" dirty="0"/>
              <a:t> </a:t>
            </a:r>
            <a:r>
              <a:rPr lang="en-US" b="1" i="1" dirty="0" err="1"/>
              <a:t>ovis</a:t>
            </a:r>
            <a:r>
              <a:rPr lang="en-US" i="1" dirty="0"/>
              <a:t>). </a:t>
            </a:r>
            <a:endParaRPr lang="ar-SA" i="1" dirty="0"/>
          </a:p>
        </p:txBody>
      </p:sp>
      <p:pic>
        <p:nvPicPr>
          <p:cNvPr id="1026" name="Picture 2" descr="http://img.ehowcdn.com/article-new/ehow/images/a05/23/ru/natural-sheep-lice-treatment-800x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"/>
            <a:ext cx="2557974" cy="1913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esistance.nzpps.org/images/photos/sheeplou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7237" y="312420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81800" y="5638800"/>
            <a:ext cx="1905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Adult sheep lice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85849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5181600" cy="944562"/>
          </a:xfrm>
        </p:spPr>
        <p:txBody>
          <a:bodyPr>
            <a:normAutofit/>
          </a:bodyPr>
          <a:lstStyle/>
          <a:p>
            <a:pPr rtl="0"/>
            <a:r>
              <a:rPr lang="en-US" b="1" dirty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Classification</a:t>
            </a:r>
            <a:endParaRPr lang="ar-SA" b="1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5562600" cy="5257800"/>
          </a:xfrm>
        </p:spPr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Kingdom</a:t>
            </a:r>
            <a:r>
              <a:rPr lang="en-US" dirty="0"/>
              <a:t>:- </a:t>
            </a:r>
            <a:r>
              <a:rPr lang="en-US" dirty="0" err="1"/>
              <a:t>Animalia</a:t>
            </a:r>
            <a:endParaRPr lang="en-US" dirty="0"/>
          </a:p>
          <a:p>
            <a:pPr algn="l" rtl="0">
              <a:buFont typeface="Wingdings" pitchFamily="2" charset="2"/>
              <a:buChar char="Ø"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Phylum:- </a:t>
            </a:r>
            <a:r>
              <a:rPr lang="en-US" dirty="0" err="1"/>
              <a:t>Arthropoda</a:t>
            </a:r>
            <a:endParaRPr lang="en-US" dirty="0"/>
          </a:p>
          <a:p>
            <a:pPr algn="l" rtl="0">
              <a:buFont typeface="Wingdings" pitchFamily="2" charset="2"/>
              <a:buChar char="Ø"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Class:-</a:t>
            </a:r>
            <a:r>
              <a:rPr lang="en-US" dirty="0"/>
              <a:t> </a:t>
            </a:r>
            <a:r>
              <a:rPr lang="en-US" dirty="0" err="1"/>
              <a:t>Insecta</a:t>
            </a:r>
            <a:endParaRPr lang="en-US" dirty="0"/>
          </a:p>
          <a:p>
            <a:pPr algn="l" rtl="0">
              <a:buFont typeface="Wingdings" pitchFamily="2" charset="2"/>
              <a:buChar char="Ø"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Order:- </a:t>
            </a:r>
            <a:r>
              <a:rPr lang="en-US" dirty="0" err="1" smtClean="0"/>
              <a:t>Phthiraptera</a:t>
            </a:r>
            <a:endParaRPr lang="en-US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Family:- </a:t>
            </a:r>
            <a:r>
              <a:rPr lang="en-US" dirty="0" err="1" smtClean="0"/>
              <a:t>Bovicoliidae</a:t>
            </a:r>
            <a:endParaRPr lang="en-US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Genus</a:t>
            </a:r>
            <a:r>
              <a:rPr lang="en-US" dirty="0" smtClean="0"/>
              <a:t>:- </a:t>
            </a:r>
            <a:r>
              <a:rPr lang="en-US" dirty="0" err="1"/>
              <a:t>Bovicola</a:t>
            </a:r>
            <a:endParaRPr lang="en-US" dirty="0"/>
          </a:p>
          <a:p>
            <a:pPr marL="82296" indent="0" algn="l" rtl="0">
              <a:buNone/>
            </a:pPr>
            <a:endParaRPr lang="en-US" dirty="0" smtClean="0"/>
          </a:p>
          <a:p>
            <a:pPr marL="82296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   Ex:-</a:t>
            </a:r>
            <a:r>
              <a:rPr lang="en-US" b="1" i="1" dirty="0"/>
              <a:t> </a:t>
            </a:r>
            <a:r>
              <a:rPr lang="en-US" b="1" i="1" dirty="0" err="1"/>
              <a:t>Bovicola</a:t>
            </a:r>
            <a:r>
              <a:rPr lang="en-US" b="1" i="1" dirty="0"/>
              <a:t> </a:t>
            </a:r>
            <a:r>
              <a:rPr lang="en-US" b="1" i="1" dirty="0" err="1"/>
              <a:t>ovis</a:t>
            </a:r>
            <a:r>
              <a:rPr lang="en-US" dirty="0" smtClean="0"/>
              <a:t> </a:t>
            </a:r>
            <a:endParaRPr lang="ar-SA" dirty="0"/>
          </a:p>
        </p:txBody>
      </p:sp>
      <p:pic>
        <p:nvPicPr>
          <p:cNvPr id="4" name="Picture 2" descr="http://img.ehowcdn.com/article-new/ehow/images/a05/23/ru/natural-sheep-lice-treatment-800x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"/>
            <a:ext cx="2557974" cy="1913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890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54864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ar-SA" dirty="0" smtClean="0"/>
              <a:t> </a:t>
            </a:r>
            <a:r>
              <a:rPr lang="en-US" sz="3600" b="1" dirty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Life cycle of </a:t>
            </a:r>
            <a:r>
              <a:rPr lang="en-US" sz="3600" b="1" dirty="0" err="1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Bovicola</a:t>
            </a:r>
            <a:r>
              <a:rPr lang="en-US" sz="3600" b="1" dirty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ovis</a:t>
            </a:r>
            <a:r>
              <a:rPr lang="en-US" sz="3600" b="1" dirty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ar-SA" sz="3600" b="1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2" descr="http://img.ehowcdn.com/article-new/ehow/images/a05/23/ru/natural-sheep-lice-treatment-800x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"/>
            <a:ext cx="2557974" cy="1913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agric.wa.gov.au/objtwr/imported_images/sheeplice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4038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lsenburg.com/info/els/103/10302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66096"/>
            <a:ext cx="3548574" cy="456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028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5181600" cy="944562"/>
          </a:xfrm>
        </p:spPr>
        <p:txBody>
          <a:bodyPr/>
          <a:lstStyle/>
          <a:p>
            <a:r>
              <a:rPr lang="en-US" b="1" i="1" dirty="0" err="1"/>
              <a:t>Bovicola</a:t>
            </a:r>
            <a:r>
              <a:rPr lang="en-US" b="1" i="1" dirty="0"/>
              <a:t> </a:t>
            </a:r>
            <a:r>
              <a:rPr lang="en-US" b="1" i="1" dirty="0" err="1"/>
              <a:t>ovis</a:t>
            </a:r>
            <a:endParaRPr lang="ar-SA" dirty="0"/>
          </a:p>
        </p:txBody>
      </p:sp>
      <p:pic>
        <p:nvPicPr>
          <p:cNvPr id="2050" name="Picture 2" descr="http://www.elsenburg.com/info/els/103/103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8416" y="1431974"/>
            <a:ext cx="3327010" cy="26482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1.ytimg.com/vi/LZ5Whsz2tWE/mq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9918" y="1174652"/>
            <a:ext cx="3429000" cy="2514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gric.wa.gov.au/objtwr/imported_images/sheeplice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0"/>
            <a:ext cx="4038600" cy="2838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dpi.nsw.gov.au/__data/assets/image/0016/180511/sheep-lice-closeu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37186"/>
            <a:ext cx="2571750" cy="2295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759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72400" cy="868362"/>
          </a:xfrm>
        </p:spPr>
        <p:txBody>
          <a:bodyPr>
            <a:normAutofit/>
          </a:bodyPr>
          <a:lstStyle/>
          <a:p>
            <a:pPr rtl="0"/>
            <a:r>
              <a:rPr lang="en-US" sz="3200" b="1" dirty="0" err="1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Psocoptera</a:t>
            </a:r>
            <a:r>
              <a:rPr lang="en-US" sz="3200" b="1" dirty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(booklice)</a:t>
            </a:r>
            <a:endParaRPr lang="ar-SA" sz="3200" b="1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5334000" cy="541020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sz="3000" i="1" dirty="0" err="1"/>
              <a:t>Psocoptera</a:t>
            </a:r>
            <a:r>
              <a:rPr lang="en-US" sz="3000" i="1" dirty="0"/>
              <a:t> are an order of insects that are commonly known as booklice, </a:t>
            </a:r>
            <a:r>
              <a:rPr lang="en-US" sz="3000" i="1" dirty="0" err="1"/>
              <a:t>barklice</a:t>
            </a:r>
            <a:r>
              <a:rPr lang="en-US" sz="3000" i="1" dirty="0"/>
              <a:t> or </a:t>
            </a:r>
            <a:r>
              <a:rPr lang="en-US" sz="3000" i="1" dirty="0" err="1"/>
              <a:t>barkflies</a:t>
            </a:r>
            <a:r>
              <a:rPr lang="en-US" sz="3000" i="1" dirty="0"/>
              <a:t>.</a:t>
            </a:r>
          </a:p>
          <a:p>
            <a:pPr algn="l" rtl="0"/>
            <a:r>
              <a:rPr lang="en-US" sz="3000" i="1" dirty="0" smtClean="0"/>
              <a:t>There </a:t>
            </a:r>
            <a:r>
              <a:rPr lang="en-US" sz="3000" i="1" dirty="0"/>
              <a:t>are more than 5,500 species in 41 families in three suborders. </a:t>
            </a:r>
            <a:endParaRPr lang="en-US" sz="3000" i="1" dirty="0" smtClean="0"/>
          </a:p>
          <a:p>
            <a:pPr algn="l" rtl="0"/>
            <a:r>
              <a:rPr lang="en-US" sz="3000" i="1" dirty="0"/>
              <a:t>The species known as booklice received their common name because they are commonly found amongst old </a:t>
            </a:r>
            <a:r>
              <a:rPr lang="en-US" sz="3000" i="1" dirty="0" smtClean="0"/>
              <a:t>books. </a:t>
            </a:r>
            <a:endParaRPr lang="en-US" sz="3000" i="1" dirty="0"/>
          </a:p>
          <a:p>
            <a:pPr algn="l" rtl="0"/>
            <a:r>
              <a:rPr lang="en-US" sz="3000" i="1" dirty="0" smtClean="0"/>
              <a:t>The </a:t>
            </a:r>
            <a:r>
              <a:rPr lang="en-US" sz="3000" i="1" dirty="0" err="1" smtClean="0"/>
              <a:t>barklice</a:t>
            </a:r>
            <a:r>
              <a:rPr lang="en-US" sz="3000" i="1" dirty="0" smtClean="0"/>
              <a:t> are </a:t>
            </a:r>
            <a:r>
              <a:rPr lang="en-US" sz="3000" i="1" dirty="0"/>
              <a:t>found harmlessly on trees, feeding on algae </a:t>
            </a:r>
            <a:r>
              <a:rPr lang="en-US" sz="3000" i="1" dirty="0" smtClean="0"/>
              <a:t>and lichen . </a:t>
            </a:r>
          </a:p>
          <a:p>
            <a:pPr algn="l" rtl="0"/>
            <a:r>
              <a:rPr lang="en-US" sz="3000" i="1" dirty="0" smtClean="0"/>
              <a:t>They have two pairs of wings.</a:t>
            </a:r>
            <a:endParaRPr lang="ar-SA" sz="3000" i="1" dirty="0"/>
          </a:p>
        </p:txBody>
      </p:sp>
      <p:pic>
        <p:nvPicPr>
          <p:cNvPr id="7170" name="Picture 2" descr="File:Psocopter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6950" y="33997"/>
            <a:ext cx="3067050" cy="2457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naturalistguy.com/wp-content/uploads/2010/10/louse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5276" y="4495800"/>
            <a:ext cx="2892523" cy="220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236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5181600" cy="944562"/>
          </a:xfrm>
        </p:spPr>
        <p:txBody>
          <a:bodyPr>
            <a:normAutofit/>
          </a:bodyPr>
          <a:lstStyle/>
          <a:p>
            <a:pPr rtl="0"/>
            <a:r>
              <a:rPr lang="en-US" sz="4000" b="1" dirty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Classification</a:t>
            </a:r>
            <a:endParaRPr lang="ar-SA" sz="4000" b="1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5562600" cy="5257800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Kingdom</a:t>
            </a:r>
            <a:r>
              <a:rPr lang="en-US" dirty="0"/>
              <a:t>:- </a:t>
            </a:r>
            <a:r>
              <a:rPr lang="en-US" dirty="0" err="1"/>
              <a:t>Animalia</a:t>
            </a:r>
            <a:endParaRPr lang="en-US" dirty="0"/>
          </a:p>
          <a:p>
            <a:pPr algn="l" rtl="0">
              <a:buFont typeface="Wingdings" pitchFamily="2" charset="2"/>
              <a:buChar char="Ø"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Phylum:- </a:t>
            </a:r>
            <a:r>
              <a:rPr lang="en-US" dirty="0" err="1"/>
              <a:t>Arthropoda</a:t>
            </a:r>
            <a:endParaRPr lang="en-US" dirty="0"/>
          </a:p>
          <a:p>
            <a:pPr algn="l" rtl="0">
              <a:buFont typeface="Wingdings" pitchFamily="2" charset="2"/>
              <a:buChar char="Ø"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Class:-</a:t>
            </a:r>
            <a:r>
              <a:rPr lang="en-US" dirty="0"/>
              <a:t> </a:t>
            </a:r>
            <a:r>
              <a:rPr lang="en-US" dirty="0" err="1"/>
              <a:t>Insecta</a:t>
            </a:r>
            <a:endParaRPr lang="en-US" dirty="0"/>
          </a:p>
          <a:p>
            <a:pPr algn="l" rtl="0">
              <a:buFont typeface="Wingdings" pitchFamily="2" charset="2"/>
              <a:buChar char="Ø"/>
            </a:pP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Super order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:- 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dirty="0" err="1" smtClean="0"/>
              <a:t>Psocodea</a:t>
            </a:r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Order:- </a:t>
            </a:r>
            <a:r>
              <a:rPr lang="en-US" dirty="0" err="1" smtClean="0"/>
              <a:t>Psocoptera</a:t>
            </a:r>
            <a:endParaRPr lang="en-US" dirty="0"/>
          </a:p>
          <a:p>
            <a:pPr algn="l" rtl="0">
              <a:buFont typeface="Wingdings" pitchFamily="2" charset="2"/>
              <a:buChar char="Ø"/>
            </a:pP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Suborders:-</a:t>
            </a:r>
          </a:p>
          <a:p>
            <a:pPr marL="82296" indent="0" algn="l" rtl="0">
              <a:buNone/>
            </a:pPr>
            <a:r>
              <a:rPr lang="en-US" b="1" dirty="0" smtClean="0"/>
              <a:t>1- </a:t>
            </a:r>
            <a:r>
              <a:rPr lang="en-US" b="1" dirty="0" err="1" smtClean="0"/>
              <a:t>Trogiomorpha</a:t>
            </a:r>
            <a:r>
              <a:rPr lang="en-US" dirty="0" smtClean="0"/>
              <a:t> </a:t>
            </a:r>
            <a:r>
              <a:rPr lang="en-US" dirty="0"/>
              <a:t>(7 </a:t>
            </a:r>
            <a:r>
              <a:rPr lang="en-US" dirty="0" smtClean="0"/>
              <a:t>families)</a:t>
            </a:r>
          </a:p>
          <a:p>
            <a:pPr marL="82296" indent="0" algn="l" rtl="0">
              <a:buNone/>
            </a:pPr>
            <a:r>
              <a:rPr lang="en-US" b="1" dirty="0" smtClean="0"/>
              <a:t>2-Troctomorpha</a:t>
            </a:r>
            <a:r>
              <a:rPr lang="en-US" dirty="0" smtClean="0"/>
              <a:t> </a:t>
            </a:r>
            <a:r>
              <a:rPr lang="en-US" dirty="0"/>
              <a:t>(9 </a:t>
            </a:r>
            <a:r>
              <a:rPr lang="en-US" dirty="0" smtClean="0"/>
              <a:t>families)</a:t>
            </a:r>
          </a:p>
          <a:p>
            <a:pPr marL="82296" indent="0" algn="l" rtl="0">
              <a:buNone/>
            </a:pPr>
            <a:r>
              <a:rPr lang="en-US" b="1" dirty="0" smtClean="0"/>
              <a:t>3- </a:t>
            </a:r>
            <a:r>
              <a:rPr lang="en-US" b="1" dirty="0" err="1" smtClean="0"/>
              <a:t>Psocomorpha</a:t>
            </a:r>
            <a:r>
              <a:rPr lang="en-US" dirty="0" smtClean="0"/>
              <a:t> </a:t>
            </a:r>
            <a:r>
              <a:rPr lang="en-US" dirty="0"/>
              <a:t>(24 families)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194" name="Picture 2" descr="http://www.olympicsprayservice.com/wp-content/uploads/2011/03/psocid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5541" y="0"/>
            <a:ext cx="3712668" cy="1985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877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72400" cy="868362"/>
          </a:xfrm>
        </p:spPr>
        <p:txBody>
          <a:bodyPr>
            <a:normAutofit/>
          </a:bodyPr>
          <a:lstStyle/>
          <a:p>
            <a:pPr rtl="0"/>
            <a:r>
              <a:rPr lang="en-US" sz="4000" b="1" dirty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Life cycle </a:t>
            </a:r>
            <a:endParaRPr lang="ar-SA" sz="4000" b="1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5257800" cy="541020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sz="2800" i="1" dirty="0"/>
              <a:t>female booklice produce fewer eggs and the time required to complete their life cycle is over three months. </a:t>
            </a:r>
          </a:p>
          <a:p>
            <a:pPr algn="l" rtl="0"/>
            <a:r>
              <a:rPr lang="en-US" sz="2800" i="1" dirty="0"/>
              <a:t>Females deposit their eggs singly and often conceal them by covering with debris.</a:t>
            </a:r>
          </a:p>
          <a:p>
            <a:pPr algn="l" rtl="0"/>
            <a:r>
              <a:rPr lang="en-US" sz="2800" i="1" dirty="0"/>
              <a:t>Booklice undergo simple metamorphosis, that is their nymphs look just like adults except that they are much smaller and sexually immature. </a:t>
            </a:r>
          </a:p>
          <a:p>
            <a:pPr algn="l" rtl="0"/>
            <a:r>
              <a:rPr lang="en-US" sz="2800" i="1" dirty="0"/>
              <a:t>The common house-infesting booklice normally have four </a:t>
            </a:r>
            <a:r>
              <a:rPr lang="en-US" sz="2800" i="1" dirty="0" err="1"/>
              <a:t>nymphal</a:t>
            </a:r>
            <a:r>
              <a:rPr lang="en-US" sz="2800" i="1" dirty="0"/>
              <a:t> stages.</a:t>
            </a:r>
            <a:endParaRPr lang="ar-SA" sz="2800" i="1" dirty="0"/>
          </a:p>
        </p:txBody>
      </p:sp>
      <p:pic>
        <p:nvPicPr>
          <p:cNvPr id="9218" name="Picture 2" descr="http://www.asktheexterminator.com/artman2/uploads/1/bookli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90600"/>
            <a:ext cx="2667000" cy="217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ces.ncsu.edu/depts/ent/notes/O&amp;T/trees/note43/barklic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29000"/>
            <a:ext cx="2667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038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5085764" cy="1066800"/>
          </a:xfrm>
        </p:spPr>
        <p:txBody>
          <a:bodyPr>
            <a:normAutofit/>
          </a:bodyPr>
          <a:lstStyle/>
          <a:p>
            <a:pPr rtl="0"/>
            <a:r>
              <a:rPr lang="en-US" sz="4000" b="1" dirty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Chicken lice</a:t>
            </a:r>
            <a:endParaRPr lang="ar-SA" sz="4000" b="1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799" y="1371600"/>
            <a:ext cx="5310555" cy="5334000"/>
          </a:xfrm>
        </p:spPr>
        <p:txBody>
          <a:bodyPr>
            <a:normAutofit fontScale="92500"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There</a:t>
            </a:r>
            <a:r>
              <a:rPr lang="en-US" dirty="0"/>
              <a:t> are several types of biting lice that affect chickens and other poultry. </a:t>
            </a:r>
            <a:endParaRPr lang="en-US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These </a:t>
            </a:r>
            <a:r>
              <a:rPr lang="en-US" dirty="0"/>
              <a:t>are </a:t>
            </a:r>
            <a:r>
              <a:rPr lang="en-US" dirty="0" smtClean="0"/>
              <a:t>known as</a:t>
            </a:r>
            <a:r>
              <a:rPr lang="en-US" dirty="0"/>
              <a:t> 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ectoparasites</a:t>
            </a:r>
            <a:r>
              <a:rPr lang="en-US" dirty="0"/>
              <a:t> or external parasites as they live on the outside of the bird</a:t>
            </a:r>
            <a:r>
              <a:rPr lang="en-US" dirty="0" smtClean="0"/>
              <a:t>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/>
              <a:t>On chickens it </a:t>
            </a:r>
            <a:r>
              <a:rPr lang="en-US" dirty="0" smtClean="0"/>
              <a:t>is usually</a:t>
            </a:r>
            <a:r>
              <a:rPr lang="en-US" dirty="0"/>
              <a:t> </a:t>
            </a:r>
            <a:r>
              <a:rPr lang="en-US" i="1" dirty="0" err="1"/>
              <a:t>Menopon</a:t>
            </a:r>
            <a:r>
              <a:rPr lang="en-US" i="1" dirty="0"/>
              <a:t> </a:t>
            </a:r>
            <a:r>
              <a:rPr lang="en-US" i="1" dirty="0" err="1"/>
              <a:t>gallinae</a:t>
            </a:r>
            <a:r>
              <a:rPr lang="en-US" dirty="0"/>
              <a:t> which is a yellowish </a:t>
            </a:r>
            <a:r>
              <a:rPr lang="en-US" dirty="0" err="1"/>
              <a:t>colour</a:t>
            </a:r>
            <a:r>
              <a:rPr lang="en-US" dirty="0"/>
              <a:t> flat louse about 2mm long. </a:t>
            </a:r>
            <a:endParaRPr lang="ar-SA" dirty="0"/>
          </a:p>
        </p:txBody>
      </p:sp>
      <p:pic>
        <p:nvPicPr>
          <p:cNvPr id="6146" name="Picture 2" descr="http://www.backyardchickens.com/forum/uploads/26854_duckies_lice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7354" y="0"/>
            <a:ext cx="2743200" cy="2057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t2.gstatic.com/images?q=tbn:ANd9GcRnjqu8VhKGY13ucmeTwcFgf5rANosGtEMPjdtVEsJv4-2mWnlsCOVTshPSs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1462" y="2438400"/>
            <a:ext cx="295275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278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ZA" dirty="0" smtClean="0">
                <a:solidFill>
                  <a:srgbClr val="000099"/>
                </a:solidFill>
              </a:rPr>
              <a:t>Order :</a:t>
            </a:r>
            <a:r>
              <a:rPr lang="en-ZA" dirty="0" err="1" smtClean="0">
                <a:solidFill>
                  <a:srgbClr val="000099"/>
                </a:solidFill>
              </a:rPr>
              <a:t>Phthiraptera</a:t>
            </a:r>
            <a:r>
              <a:rPr lang="en-ZA" dirty="0" smtClean="0">
                <a:solidFill>
                  <a:srgbClr val="000099"/>
                </a:solidFill>
              </a:rPr>
              <a:t> (lice)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43000"/>
            <a:ext cx="4249738" cy="53816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eaLnBrk="1" hangingPunct="1">
              <a:lnSpc>
                <a:spcPct val="80000"/>
              </a:lnSpc>
              <a:buFont typeface="Arial" charset="0"/>
              <a:buNone/>
            </a:pPr>
            <a:r>
              <a:rPr lang="en-ZA" sz="2400" b="1" dirty="0" smtClean="0"/>
              <a:t>Identification</a:t>
            </a:r>
          </a:p>
          <a:p>
            <a:pPr algn="l" eaLnBrk="1" hangingPunct="1">
              <a:lnSpc>
                <a:spcPct val="80000"/>
              </a:lnSpc>
              <a:buFont typeface="Arial" charset="0"/>
              <a:buNone/>
            </a:pPr>
            <a:r>
              <a:rPr lang="en-ZA" sz="2000" b="1" dirty="0" smtClean="0"/>
              <a:t>Small, flattened &amp; wingless</a:t>
            </a:r>
          </a:p>
          <a:p>
            <a:pPr algn="l" eaLnBrk="1" hangingPunct="1">
              <a:lnSpc>
                <a:spcPct val="80000"/>
              </a:lnSpc>
              <a:buFont typeface="Arial" charset="0"/>
              <a:buNone/>
            </a:pPr>
            <a:r>
              <a:rPr lang="en-ZA" sz="2000" b="1" dirty="0" smtClean="0"/>
              <a:t>Short stout legs; end in strong claws</a:t>
            </a:r>
          </a:p>
          <a:p>
            <a:pPr algn="l" eaLnBrk="1" hangingPunct="1">
              <a:lnSpc>
                <a:spcPct val="80000"/>
              </a:lnSpc>
              <a:buFont typeface="Arial" charset="0"/>
              <a:buNone/>
            </a:pPr>
            <a:r>
              <a:rPr lang="en-ZA" sz="2000" b="1" dirty="0" smtClean="0"/>
              <a:t>Permanent </a:t>
            </a:r>
            <a:r>
              <a:rPr lang="en-ZA" sz="2000" b="1" dirty="0" err="1" smtClean="0"/>
              <a:t>ectoparasites</a:t>
            </a:r>
            <a:r>
              <a:rPr lang="en-ZA" sz="2000" b="1" dirty="0" smtClean="0"/>
              <a:t> on birds &amp; mammals</a:t>
            </a:r>
          </a:p>
          <a:p>
            <a:pPr algn="l" eaLnBrk="1" hangingPunct="1">
              <a:lnSpc>
                <a:spcPct val="80000"/>
              </a:lnSpc>
              <a:buFont typeface="Arial" charset="0"/>
              <a:buNone/>
            </a:pPr>
            <a:r>
              <a:rPr lang="en-ZA" sz="2000" b="1" dirty="0" smtClean="0">
                <a:solidFill>
                  <a:srgbClr val="CC00CC"/>
                </a:solidFill>
              </a:rPr>
              <a:t>Biting lice</a:t>
            </a:r>
          </a:p>
          <a:p>
            <a:pPr lvl="1" algn="l" eaLnBrk="1" hangingPunct="1">
              <a:lnSpc>
                <a:spcPct val="80000"/>
              </a:lnSpc>
              <a:buFont typeface="Arial" charset="0"/>
              <a:buNone/>
            </a:pPr>
            <a:r>
              <a:rPr lang="en-ZA" sz="1800" b="1" dirty="0" smtClean="0"/>
              <a:t>Biting &amp; chewing mouth parts</a:t>
            </a:r>
          </a:p>
          <a:p>
            <a:pPr lvl="1" algn="l" eaLnBrk="1" hangingPunct="1">
              <a:lnSpc>
                <a:spcPct val="80000"/>
              </a:lnSpc>
              <a:buFont typeface="Arial" charset="0"/>
              <a:buNone/>
            </a:pPr>
            <a:r>
              <a:rPr lang="en-ZA" sz="1800" b="1" dirty="0" smtClean="0"/>
              <a:t>Head is as wide as or wider than thorax</a:t>
            </a:r>
          </a:p>
          <a:p>
            <a:pPr lvl="1" algn="l" eaLnBrk="1" hangingPunct="1">
              <a:lnSpc>
                <a:spcPct val="80000"/>
              </a:lnSpc>
              <a:buFont typeface="Arial" charset="0"/>
              <a:buNone/>
            </a:pPr>
            <a:r>
              <a:rPr lang="en-ZA" sz="1800" b="1" dirty="0" smtClean="0"/>
              <a:t>Mostly associated with birds (also mammals)</a:t>
            </a:r>
          </a:p>
          <a:p>
            <a:pPr lvl="1" algn="l" eaLnBrk="1" hangingPunct="1">
              <a:lnSpc>
                <a:spcPct val="80000"/>
              </a:lnSpc>
            </a:pPr>
            <a:r>
              <a:rPr lang="en-ZA" sz="1800" b="1" dirty="0" smtClean="0">
                <a:solidFill>
                  <a:srgbClr val="CC00CC"/>
                </a:solidFill>
              </a:rPr>
              <a:t>Sucking lice</a:t>
            </a:r>
          </a:p>
          <a:p>
            <a:pPr lvl="2" algn="l" eaLnBrk="1" hangingPunct="1">
              <a:lnSpc>
                <a:spcPct val="80000"/>
              </a:lnSpc>
              <a:buFont typeface="Arial" charset="0"/>
              <a:buNone/>
            </a:pPr>
            <a:r>
              <a:rPr lang="en-ZA" sz="1600" b="1" dirty="0" smtClean="0"/>
              <a:t>Piercing &amp; sucking mouth parts</a:t>
            </a:r>
          </a:p>
          <a:p>
            <a:pPr lvl="2" algn="l" eaLnBrk="1" hangingPunct="1">
              <a:lnSpc>
                <a:spcPct val="80000"/>
              </a:lnSpc>
              <a:buFont typeface="Arial" charset="0"/>
              <a:buNone/>
            </a:pPr>
            <a:r>
              <a:rPr lang="en-ZA" sz="1600" b="1" dirty="0" smtClean="0"/>
              <a:t>Head generally narrower than thorax</a:t>
            </a:r>
          </a:p>
          <a:p>
            <a:pPr lvl="2" algn="l" eaLnBrk="1" hangingPunct="1">
              <a:lnSpc>
                <a:spcPct val="80000"/>
              </a:lnSpc>
              <a:buFont typeface="Arial" charset="0"/>
              <a:buNone/>
            </a:pPr>
            <a:r>
              <a:rPr lang="en-ZA" sz="1600" b="1" dirty="0" smtClean="0"/>
              <a:t>Suborder </a:t>
            </a:r>
            <a:r>
              <a:rPr lang="en-ZA" sz="1600" b="1" dirty="0" err="1" smtClean="0"/>
              <a:t>Anoplura</a:t>
            </a:r>
            <a:endParaRPr lang="en-ZA" sz="1600" b="1" dirty="0" smtClean="0"/>
          </a:p>
          <a:p>
            <a:pPr lvl="2" algn="l" eaLnBrk="1" hangingPunct="1">
              <a:lnSpc>
                <a:spcPct val="80000"/>
              </a:lnSpc>
              <a:buFont typeface="Arial" charset="0"/>
              <a:buNone/>
            </a:pPr>
            <a:r>
              <a:rPr lang="en-ZA" sz="1600" b="1" dirty="0" smtClean="0"/>
              <a:t>Associated with mammals (also humans)</a:t>
            </a:r>
          </a:p>
        </p:txBody>
      </p:sp>
      <p:pic>
        <p:nvPicPr>
          <p:cNvPr id="5124" name="Picture 4" descr="Phthirapter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981200"/>
            <a:ext cx="4643437" cy="3484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795963" y="3213100"/>
            <a:ext cx="43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ZA" sz="2800">
                <a:latin typeface="MS Mincho" pitchFamily="49" charset="-128"/>
                <a:ea typeface="MS Mincho" pitchFamily="49" charset="-128"/>
              </a:rPr>
              <a:t>↙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8101013" y="3500438"/>
            <a:ext cx="307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ZA" sz="2800">
                <a:latin typeface="Times New Roman" pitchFamily="18" charset="0"/>
              </a:rPr>
              <a:t>↙</a:t>
            </a:r>
          </a:p>
        </p:txBody>
      </p:sp>
    </p:spTree>
    <p:extLst>
      <p:ext uri="{BB962C8B-B14F-4D97-AF65-F5344CB8AC3E}">
        <p14:creationId xmlns="" xmlns:p14="http://schemas.microsoft.com/office/powerpoint/2010/main" val="1239458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5715000" cy="944562"/>
          </a:xfrm>
        </p:spPr>
        <p:txBody>
          <a:bodyPr/>
          <a:lstStyle/>
          <a:p>
            <a:r>
              <a:rPr lang="en-US" sz="4000" b="1" dirty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Classification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5715000" cy="5257800"/>
          </a:xfrm>
        </p:spPr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Phylum:- </a:t>
            </a:r>
            <a:r>
              <a:rPr lang="en-US" dirty="0" err="1"/>
              <a:t>Arthropoda</a:t>
            </a:r>
            <a:r>
              <a:rPr lang="en-US" dirty="0"/>
              <a:t> </a:t>
            </a:r>
            <a:endParaRPr lang="en-US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Class:- </a:t>
            </a:r>
            <a:r>
              <a:rPr lang="en-US" dirty="0" err="1"/>
              <a:t>Insecta</a:t>
            </a:r>
            <a:r>
              <a:rPr lang="en-US" dirty="0"/>
              <a:t> </a:t>
            </a:r>
            <a:endParaRPr lang="en-US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Order:-</a:t>
            </a:r>
            <a:r>
              <a:rPr lang="en-US" dirty="0" smtClean="0"/>
              <a:t> </a:t>
            </a:r>
            <a:r>
              <a:rPr lang="en-US" dirty="0" err="1"/>
              <a:t>Mallophaga</a:t>
            </a:r>
            <a:r>
              <a:rPr lang="en-US" dirty="0"/>
              <a:t> </a:t>
            </a:r>
            <a:endParaRPr lang="en-US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Suborder:- </a:t>
            </a:r>
            <a:r>
              <a:rPr lang="en-US" dirty="0" err="1" smtClean="0"/>
              <a:t>Amblycera</a:t>
            </a:r>
            <a:endParaRPr lang="en-US" dirty="0" smtClean="0"/>
          </a:p>
          <a:p>
            <a:pPr marL="82296" indent="0" algn="l" rtl="0">
              <a:buNone/>
            </a:pPr>
            <a:endParaRPr lang="en-US" dirty="0" smtClean="0"/>
          </a:p>
          <a:p>
            <a:pPr marL="82296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 Ex:- </a:t>
            </a:r>
            <a:r>
              <a:rPr lang="en-US" i="1" dirty="0" err="1"/>
              <a:t>Menopon</a:t>
            </a:r>
            <a:r>
              <a:rPr lang="en-US" i="1" dirty="0"/>
              <a:t> </a:t>
            </a:r>
            <a:r>
              <a:rPr lang="en-US" i="1" dirty="0" err="1"/>
              <a:t>gallinae</a:t>
            </a:r>
            <a:endParaRPr lang="en-US" i="1" dirty="0"/>
          </a:p>
          <a:p>
            <a:pPr marL="82296" indent="0" algn="l" rtl="0">
              <a:buNone/>
            </a:pPr>
            <a:endParaRPr lang="ar-SA" dirty="0"/>
          </a:p>
        </p:txBody>
      </p:sp>
      <p:pic>
        <p:nvPicPr>
          <p:cNvPr id="4" name="Picture 2" descr="http://www.backyardchickens.com/forum/uploads/26854_duckies_lice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7354" y="0"/>
            <a:ext cx="2743200" cy="2057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insects.tamu.edu/images/insects/common/images/cd-45-a/Img0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7354" y="2142538"/>
            <a:ext cx="2452321" cy="4600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739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714488" cy="1143000"/>
          </a:xfr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rtl="0"/>
            <a:r>
              <a:rPr lang="en-US" sz="4000" b="1" dirty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Life cycle of </a:t>
            </a:r>
            <a:r>
              <a:rPr lang="en-US" sz="4000" b="1" dirty="0" err="1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Menopon</a:t>
            </a:r>
            <a:r>
              <a:rPr lang="en-US" sz="4000" b="1" dirty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gallinae</a:t>
            </a:r>
            <a:endParaRPr lang="ar-SA" sz="4000" b="1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524000"/>
            <a:ext cx="4267200" cy="5105400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dirty="0" smtClean="0"/>
              <a:t>A Lice </a:t>
            </a:r>
            <a:r>
              <a:rPr lang="en-US" dirty="0"/>
              <a:t>undergo an incomplete metamorphosis which takes place entirely on the host within a period of 3-5 weeks. </a:t>
            </a:r>
            <a:endParaRPr lang="en-US" dirty="0" smtClean="0"/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eggs, commonly called "nits", are glued to the feathers of the host. </a:t>
            </a:r>
            <a:endParaRPr lang="en-US" dirty="0" smtClean="0"/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young lice develop through several </a:t>
            </a:r>
            <a:r>
              <a:rPr lang="en-US" dirty="0" err="1"/>
              <a:t>nymphal</a:t>
            </a:r>
            <a:r>
              <a:rPr lang="en-US" dirty="0"/>
              <a:t> stages, during which they look like small, pale adults. </a:t>
            </a:r>
            <a:endParaRPr lang="en-US" dirty="0" smtClean="0"/>
          </a:p>
          <a:p>
            <a:pPr algn="l" rtl="0"/>
            <a:r>
              <a:rPr lang="en-US" dirty="0" smtClean="0"/>
              <a:t>Nymphs </a:t>
            </a:r>
            <a:r>
              <a:rPr lang="en-US" dirty="0"/>
              <a:t>and adults are transmitted from one animal to another primarily by host contact. </a:t>
            </a:r>
            <a:br>
              <a:rPr lang="en-US" dirty="0"/>
            </a:br>
            <a:endParaRPr lang="ar-SA" dirty="0"/>
          </a:p>
        </p:txBody>
      </p:sp>
      <p:pic>
        <p:nvPicPr>
          <p:cNvPr id="10244" name="Picture 4" descr="http://vetpda.ucdavis.edu/parasitolog/Images/LC_640/Menopon_gallina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95400"/>
            <a:ext cx="3200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3.telus.net/conrad/imagesinsects/ch_8-04b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62400"/>
            <a:ext cx="3733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597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4812792" cy="1143000"/>
          </a:xfr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rtl="0"/>
            <a:r>
              <a:rPr lang="en-US" sz="4000" b="1" i="1" dirty="0" err="1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Menopon</a:t>
            </a:r>
            <a:r>
              <a:rPr lang="en-US" sz="4000" b="1" i="1" dirty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000" b="1" i="1" dirty="0" err="1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gallinae</a:t>
            </a:r>
            <a:endParaRPr lang="ar-SA" sz="4000" b="1" i="1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218" name="Picture 2" descr="http://vetpda.ucdavis.edu/parasitolog/Images/labeled_640/Menopon_gallinae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3886200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classconnection.s3.amazonaws.com/830/flashcards/702830/jpg/1413196843450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95400"/>
            <a:ext cx="3657600" cy="2574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cal.vet.upenn.edu/projects/parasit06/website/images/Lab%209/Menopongallina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5729" y="3328256"/>
            <a:ext cx="2143127" cy="4325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d1j96f25uhu3hg.cloudfront.net/images/health/lice-on-chick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2615" y="4085566"/>
            <a:ext cx="3505200" cy="2315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608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72400" cy="868362"/>
          </a:xfrm>
        </p:spPr>
        <p:txBody>
          <a:bodyPr>
            <a:normAutofit/>
          </a:bodyPr>
          <a:lstStyle/>
          <a:p>
            <a:pPr rtl="0"/>
            <a:r>
              <a:rPr lang="en-US" sz="4000" b="1" dirty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Body louse</a:t>
            </a:r>
            <a:endParaRPr lang="ar-SA" sz="4000" b="1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5029200" cy="5410200"/>
          </a:xfrm>
        </p:spPr>
        <p:txBody>
          <a:bodyPr>
            <a:normAutofit/>
          </a:bodyPr>
          <a:lstStyle/>
          <a:p>
            <a:pPr algn="l" rtl="0"/>
            <a:endParaRPr lang="en-US" sz="3000" dirty="0" smtClean="0">
              <a:latin typeface="Aparajita" pitchFamily="34" charset="0"/>
              <a:cs typeface="Aparajita" pitchFamily="34" charset="0"/>
            </a:endParaRPr>
          </a:p>
          <a:p>
            <a:pPr algn="l" rtl="0"/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The </a:t>
            </a:r>
            <a:r>
              <a:rPr lang="en-US" sz="3000" dirty="0">
                <a:latin typeface="Aparajita" pitchFamily="34" charset="0"/>
                <a:cs typeface="Aparajita" pitchFamily="34" charset="0"/>
              </a:rPr>
              <a:t>body louse (</a:t>
            </a:r>
            <a:r>
              <a:rPr lang="en-US" sz="3000" dirty="0" err="1">
                <a:latin typeface="Aparajita" pitchFamily="34" charset="0"/>
                <a:cs typeface="Aparajita" pitchFamily="34" charset="0"/>
              </a:rPr>
              <a:t>Pediculus</a:t>
            </a:r>
            <a:r>
              <a:rPr lang="en-US" sz="30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000" dirty="0" err="1">
                <a:latin typeface="Aparajita" pitchFamily="34" charset="0"/>
                <a:cs typeface="Aparajita" pitchFamily="34" charset="0"/>
              </a:rPr>
              <a:t>humanus</a:t>
            </a:r>
            <a:r>
              <a:rPr lang="en-US" sz="30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000" dirty="0" err="1">
                <a:latin typeface="Aparajita" pitchFamily="34" charset="0"/>
                <a:cs typeface="Aparajita" pitchFamily="34" charset="0"/>
              </a:rPr>
              <a:t>humanus</a:t>
            </a:r>
            <a:r>
              <a:rPr lang="en-US" sz="3000" dirty="0">
                <a:latin typeface="Aparajita" pitchFamily="34" charset="0"/>
                <a:cs typeface="Aparajita" pitchFamily="34" charset="0"/>
              </a:rPr>
              <a:t>, sometimes called </a:t>
            </a:r>
            <a:r>
              <a:rPr lang="en-US" sz="3000" dirty="0" err="1">
                <a:latin typeface="Aparajita" pitchFamily="34" charset="0"/>
                <a:cs typeface="Aparajita" pitchFamily="34" charset="0"/>
              </a:rPr>
              <a:t>Pediculus</a:t>
            </a:r>
            <a:r>
              <a:rPr lang="en-US" sz="30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000" dirty="0" err="1">
                <a:latin typeface="Aparajita" pitchFamily="34" charset="0"/>
                <a:cs typeface="Aparajita" pitchFamily="34" charset="0"/>
              </a:rPr>
              <a:t>humanus</a:t>
            </a:r>
            <a:r>
              <a:rPr lang="en-US" sz="30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000" dirty="0" err="1">
                <a:latin typeface="Aparajita" pitchFamily="34" charset="0"/>
                <a:cs typeface="Aparajita" pitchFamily="34" charset="0"/>
              </a:rPr>
              <a:t>corporis</a:t>
            </a:r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) </a:t>
            </a:r>
            <a:r>
              <a:rPr lang="en-US" sz="3000" dirty="0">
                <a:latin typeface="Aparajita" pitchFamily="34" charset="0"/>
                <a:cs typeface="Aparajita" pitchFamily="34" charset="0"/>
              </a:rPr>
              <a:t>is a </a:t>
            </a:r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louse which </a:t>
            </a:r>
            <a:r>
              <a:rPr lang="en-US" sz="3000" dirty="0">
                <a:latin typeface="Aparajita" pitchFamily="34" charset="0"/>
                <a:cs typeface="Aparajita" pitchFamily="34" charset="0"/>
              </a:rPr>
              <a:t>infests humans. </a:t>
            </a:r>
            <a:endParaRPr lang="en-US" sz="3000" dirty="0" smtClean="0">
              <a:latin typeface="Aparajita" pitchFamily="34" charset="0"/>
              <a:cs typeface="Aparajita" pitchFamily="34" charset="0"/>
            </a:endParaRPr>
          </a:p>
          <a:p>
            <a:pPr algn="l" rtl="0"/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The </a:t>
            </a:r>
            <a:r>
              <a:rPr lang="en-US" sz="3000" dirty="0">
                <a:latin typeface="Aparajita" pitchFamily="34" charset="0"/>
                <a:cs typeface="Aparajita" pitchFamily="34" charset="0"/>
              </a:rPr>
              <a:t>condition of being infested with head </a:t>
            </a:r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lice, </a:t>
            </a:r>
            <a:r>
              <a:rPr lang="en-US" sz="3000" dirty="0">
                <a:latin typeface="Aparajita" pitchFamily="34" charset="0"/>
                <a:cs typeface="Aparajita" pitchFamily="34" charset="0"/>
              </a:rPr>
              <a:t>body lice, or pubic </a:t>
            </a:r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lice </a:t>
            </a:r>
            <a:r>
              <a:rPr lang="en-US" sz="3000" dirty="0">
                <a:latin typeface="Aparajita" pitchFamily="34" charset="0"/>
                <a:cs typeface="Aparajita" pitchFamily="34" charset="0"/>
              </a:rPr>
              <a:t>is known as </a:t>
            </a:r>
            <a:r>
              <a:rPr lang="en-US" sz="3000" dirty="0" err="1">
                <a:latin typeface="Aparajita" pitchFamily="34" charset="0"/>
                <a:cs typeface="Aparajita" pitchFamily="34" charset="0"/>
              </a:rPr>
              <a:t>pediculosis</a:t>
            </a:r>
            <a:r>
              <a:rPr lang="en-US" sz="3000" dirty="0">
                <a:latin typeface="Aparajita" pitchFamily="34" charset="0"/>
                <a:cs typeface="Aparajita" pitchFamily="34" charset="0"/>
              </a:rPr>
              <a:t>.</a:t>
            </a:r>
            <a:endParaRPr lang="ar-SA" sz="3000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1026" name="Picture 2" descr="File:Body lic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6367" y="228600"/>
            <a:ext cx="2740660" cy="3124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onseilsveterinaire.com/essai/wp-content/uploads/2011/09/pediculeus-humanus-corporati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6627" y="3581400"/>
            <a:ext cx="3200400" cy="2047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297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72400" cy="868362"/>
          </a:xfrm>
        </p:spPr>
        <p:txBody>
          <a:bodyPr>
            <a:normAutofit/>
          </a:bodyPr>
          <a:lstStyle/>
          <a:p>
            <a:pPr rtl="0"/>
            <a:r>
              <a:rPr lang="en-US" sz="4000" b="1" dirty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Classification </a:t>
            </a:r>
            <a:endParaRPr lang="ar-SA" sz="4000" b="1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7772400" cy="5410200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Kingdom</a:t>
            </a:r>
            <a:r>
              <a:rPr lang="en-US" sz="2800" dirty="0"/>
              <a:t>:- </a:t>
            </a:r>
            <a:r>
              <a:rPr lang="en-US" sz="2800" dirty="0" err="1"/>
              <a:t>Animalia</a:t>
            </a:r>
            <a:endParaRPr lang="en-US" sz="2800" dirty="0"/>
          </a:p>
          <a:p>
            <a:pPr algn="l" rtl="0">
              <a:buFont typeface="Wingdings" pitchFamily="2" charset="2"/>
              <a:buChar char="Ø"/>
            </a:pP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Phylum:- </a:t>
            </a:r>
            <a:r>
              <a:rPr lang="en-US" sz="2800" dirty="0" err="1"/>
              <a:t>Arthropoda</a:t>
            </a:r>
            <a:endParaRPr lang="en-US" sz="2800" dirty="0"/>
          </a:p>
          <a:p>
            <a:pPr algn="l" rtl="0">
              <a:buFont typeface="Wingdings" pitchFamily="2" charset="2"/>
              <a:buChar char="Ø"/>
            </a:pP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Class:-</a:t>
            </a:r>
            <a:r>
              <a:rPr lang="en-US" sz="2800" dirty="0"/>
              <a:t> </a:t>
            </a:r>
            <a:r>
              <a:rPr lang="en-US" sz="2800" dirty="0" err="1" smtClean="0"/>
              <a:t>Insecta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Order:- </a:t>
            </a:r>
            <a:r>
              <a:rPr lang="en-US" sz="2800" dirty="0" err="1"/>
              <a:t>Phthiraptera</a:t>
            </a:r>
            <a:endParaRPr lang="en-US" sz="2800" dirty="0"/>
          </a:p>
          <a:p>
            <a:pPr algn="l" rtl="0">
              <a:buFont typeface="Wingdings" pitchFamily="2" charset="2"/>
              <a:buChar char="Ø"/>
            </a:pP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Suborder:- </a:t>
            </a:r>
            <a:r>
              <a:rPr lang="en-US" sz="2800" dirty="0" err="1" smtClean="0"/>
              <a:t>Anoplura</a:t>
            </a:r>
            <a:endParaRPr lang="en-US" sz="2800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Family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:- </a:t>
            </a:r>
            <a:r>
              <a:rPr lang="en-US" sz="2800" dirty="0" err="1" smtClean="0"/>
              <a:t>Pediculidae</a:t>
            </a:r>
            <a:endParaRPr lang="en-US" sz="2800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Genus:- </a:t>
            </a:r>
            <a:r>
              <a:rPr lang="en-US" sz="2800" i="1" dirty="0" err="1" smtClean="0"/>
              <a:t>Pediculus</a:t>
            </a:r>
            <a:endParaRPr lang="en-US" sz="2800" i="1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Species:- </a:t>
            </a:r>
            <a:r>
              <a:rPr lang="en-US" sz="2800" i="1" dirty="0" smtClean="0"/>
              <a:t>P</a:t>
            </a:r>
            <a:r>
              <a:rPr lang="en-US" sz="2800" i="1" dirty="0"/>
              <a:t>. </a:t>
            </a:r>
            <a:r>
              <a:rPr lang="en-US" sz="2800" i="1" dirty="0" err="1" smtClean="0"/>
              <a:t>humanus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Subspecies:-</a:t>
            </a:r>
            <a:r>
              <a:rPr lang="en-US" sz="2800" b="1" i="1" dirty="0" smtClean="0"/>
              <a:t>P. h. </a:t>
            </a:r>
            <a:r>
              <a:rPr lang="en-US" sz="2800" b="1" i="1" dirty="0" err="1" smtClean="0"/>
              <a:t>humanus</a:t>
            </a:r>
            <a:endParaRPr lang="en-US" sz="2800" b="1" i="1" dirty="0" smtClean="0"/>
          </a:p>
          <a:p>
            <a:pPr marL="82296" indent="0" algn="ctr" rtl="0">
              <a:buNone/>
            </a:pPr>
            <a:r>
              <a:rPr lang="en-US" sz="2800" b="1" i="1" dirty="0" err="1" smtClean="0"/>
              <a:t>Pediculus</a:t>
            </a:r>
            <a:r>
              <a:rPr lang="en-US" sz="2800" b="1" i="1" dirty="0" smtClean="0"/>
              <a:t> </a:t>
            </a:r>
            <a:r>
              <a:rPr lang="en-US" sz="2800" b="1" i="1" dirty="0" err="1"/>
              <a:t>humanus</a:t>
            </a:r>
            <a:r>
              <a:rPr lang="en-US" sz="2800" b="1" i="1" dirty="0"/>
              <a:t> </a:t>
            </a:r>
            <a:r>
              <a:rPr lang="en-US" sz="2800" b="1" i="1" dirty="0" err="1"/>
              <a:t>humanus</a:t>
            </a:r>
            <a:r>
              <a:rPr lang="en-US" sz="2800" dirty="0"/>
              <a:t/>
            </a:r>
            <a:br>
              <a:rPr lang="en-US" sz="2800" dirty="0"/>
            </a:br>
            <a:endParaRPr lang="ar-SA" sz="2800" dirty="0"/>
          </a:p>
        </p:txBody>
      </p:sp>
      <p:pic>
        <p:nvPicPr>
          <p:cNvPr id="2050" name="Picture 2" descr="http://www.sfatulmedicului.ro/external/uploads/galerii_foto/424/Paduchi_cor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7357"/>
            <a:ext cx="23622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766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72400" cy="868362"/>
          </a:xfrm>
        </p:spPr>
        <p:txBody>
          <a:bodyPr>
            <a:normAutofit/>
          </a:bodyPr>
          <a:lstStyle/>
          <a:p>
            <a:r>
              <a:rPr lang="en-US" sz="4000" b="1" dirty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Body louse &amp; head louse</a:t>
            </a:r>
            <a:endParaRPr lang="ar-SA" sz="4000" b="1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 descr="http://www.alaineknipes.com/teaching/385labs/385lab12/phumfi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7848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6023708"/>
            <a:ext cx="7467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i="1" dirty="0" err="1"/>
              <a:t>Pediculus</a:t>
            </a:r>
            <a:r>
              <a:rPr lang="en-US" sz="2000" i="1" dirty="0"/>
              <a:t> </a:t>
            </a:r>
            <a:r>
              <a:rPr lang="en-US" sz="2000" i="1" dirty="0" err="1"/>
              <a:t>humanus</a:t>
            </a:r>
            <a:r>
              <a:rPr lang="en-US" sz="2000" i="1" dirty="0"/>
              <a:t> </a:t>
            </a:r>
            <a:r>
              <a:rPr lang="en-US" sz="2000" i="1" dirty="0" err="1"/>
              <a:t>corporis</a:t>
            </a:r>
            <a:r>
              <a:rPr lang="en-US" sz="2000" i="1" dirty="0"/>
              <a:t> </a:t>
            </a:r>
            <a:r>
              <a:rPr lang="en-US" sz="2000" dirty="0"/>
              <a:t>(left) and </a:t>
            </a:r>
            <a:r>
              <a:rPr lang="en-US" sz="2000" i="1" dirty="0" err="1"/>
              <a:t>Pediculus</a:t>
            </a:r>
            <a:r>
              <a:rPr lang="en-US" sz="2000" i="1" dirty="0"/>
              <a:t> </a:t>
            </a:r>
            <a:r>
              <a:rPr lang="en-US" sz="2000" i="1" dirty="0" err="1"/>
              <a:t>humanus</a:t>
            </a:r>
            <a:r>
              <a:rPr lang="en-US" sz="2000" i="1" dirty="0"/>
              <a:t> </a:t>
            </a:r>
            <a:r>
              <a:rPr lang="en-US" sz="2000" i="1" dirty="0" err="1"/>
              <a:t>capitis</a:t>
            </a:r>
            <a:r>
              <a:rPr lang="en-US" sz="2000" i="1" dirty="0"/>
              <a:t> </a:t>
            </a:r>
            <a:r>
              <a:rPr lang="en-US" sz="2000" dirty="0"/>
              <a:t>(right) 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xmlns="" val="416290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72400" cy="868362"/>
          </a:xfrm>
        </p:spPr>
        <p:txBody>
          <a:bodyPr/>
          <a:lstStyle/>
          <a:p>
            <a:r>
              <a:rPr lang="en-US" sz="4000" b="1" dirty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Body</a:t>
            </a:r>
            <a:r>
              <a:rPr lang="en-US" dirty="0" smtClean="0"/>
              <a:t> </a:t>
            </a:r>
            <a:r>
              <a:rPr lang="en-US" sz="4000" b="1" dirty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louse</a:t>
            </a:r>
            <a:endParaRPr lang="ar-SA" sz="4000" b="1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 descr="http://cookislands.bishopmuseum.org/MM/MX5/5AUo012_Pedi-huma_BPBM1_GM_M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8689"/>
            <a:ext cx="4648200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umm.edu/graphics/images/en/26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95400"/>
            <a:ext cx="2914650" cy="24430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happyknap.com/bodylou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9825" y="3814689"/>
            <a:ext cx="2362200" cy="3043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450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72400" cy="868362"/>
          </a:xfrm>
        </p:spPr>
        <p:txBody>
          <a:bodyPr>
            <a:normAutofit/>
          </a:bodyPr>
          <a:lstStyle/>
          <a:p>
            <a:pPr rtl="0"/>
            <a:r>
              <a:rPr lang="en-US" sz="4000" b="1" dirty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Life cycle </a:t>
            </a:r>
            <a:endParaRPr lang="ar-SA" sz="4000" b="1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146" name="Picture 2" descr="http://extension.entm.purdue.edu/publichealth/images/downloads/lifecycle-bodylou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74676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653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72400" cy="868362"/>
          </a:xfrm>
        </p:spPr>
        <p:txBody>
          <a:bodyPr>
            <a:normAutofit/>
          </a:bodyPr>
          <a:lstStyle/>
          <a:p>
            <a:r>
              <a:rPr lang="en-US" sz="4000" b="1" dirty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Life cycle</a:t>
            </a:r>
            <a:endParaRPr lang="ar-SA" sz="4000" b="1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7772400" cy="5410200"/>
          </a:xfrm>
        </p:spPr>
        <p:txBody>
          <a:bodyPr>
            <a:normAutofit fontScale="55000" lnSpcReduction="20000"/>
          </a:bodyPr>
          <a:lstStyle/>
          <a:p>
            <a:pPr marL="82296" indent="0" algn="l" rtl="0">
              <a:buNone/>
            </a:pPr>
            <a:endParaRPr lang="en-US" b="1" dirty="0"/>
          </a:p>
          <a:p>
            <a:pPr algn="l" rtl="0"/>
            <a:r>
              <a:rPr lang="en-US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Body lice have three forms: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6500" b="1" dirty="0" smtClean="0">
                <a:ln w="190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 Nits</a:t>
            </a:r>
            <a:r>
              <a:rPr lang="en-US" sz="43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4300" dirty="0">
                <a:latin typeface="Aparajita" pitchFamily="34" charset="0"/>
                <a:cs typeface="Aparajita" pitchFamily="34" charset="0"/>
              </a:rPr>
              <a:t>are lice eggs. They are generally easy to see in the seams of an infested person’s clothing, particularly around the waistline and under armpits. </a:t>
            </a:r>
            <a:r>
              <a:rPr lang="en-US" sz="4300" dirty="0" smtClean="0">
                <a:latin typeface="Aparajita" pitchFamily="34" charset="0"/>
                <a:cs typeface="Aparajita" pitchFamily="34" charset="0"/>
              </a:rPr>
              <a:t>Body </a:t>
            </a:r>
            <a:r>
              <a:rPr lang="en-US" sz="4300" dirty="0">
                <a:latin typeface="Aparajita" pitchFamily="34" charset="0"/>
                <a:cs typeface="Aparajita" pitchFamily="34" charset="0"/>
              </a:rPr>
              <a:t>lice nits occasionally also may be attached to body hair. </a:t>
            </a:r>
            <a:endParaRPr lang="en-US" sz="4300" dirty="0" smtClean="0">
              <a:latin typeface="Aparajita" pitchFamily="34" charset="0"/>
              <a:cs typeface="Aparajita" pitchFamily="34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6500" b="1" dirty="0" smtClean="0">
                <a:ln w="190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 Nymph</a:t>
            </a:r>
            <a:r>
              <a:rPr lang="en-US" sz="43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4300" dirty="0">
                <a:latin typeface="Aparajita" pitchFamily="34" charset="0"/>
                <a:cs typeface="Aparajita" pitchFamily="34" charset="0"/>
              </a:rPr>
              <a:t>is an immature louse that hatches from the nit (egg). A nymph looks like an adult body louse, but is smaller. </a:t>
            </a:r>
          </a:p>
          <a:p>
            <a:pPr marL="82296" indent="0" algn="l" rtl="0">
              <a:buNone/>
            </a:pPr>
            <a:r>
              <a:rPr lang="en-US" sz="4300" dirty="0">
                <a:latin typeface="Aparajita" pitchFamily="34" charset="0"/>
                <a:cs typeface="Aparajita" pitchFamily="34" charset="0"/>
              </a:rPr>
              <a:t>To live, the nymph must feed on </a:t>
            </a:r>
            <a:r>
              <a:rPr lang="en-US" sz="4300" dirty="0" smtClean="0">
                <a:latin typeface="Aparajita" pitchFamily="34" charset="0"/>
                <a:cs typeface="Aparajita" pitchFamily="34" charset="0"/>
              </a:rPr>
              <a:t>blood.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6500" b="1" dirty="0" smtClean="0">
                <a:ln w="190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 The </a:t>
            </a:r>
            <a:r>
              <a:rPr lang="en-US" sz="6500" b="1" dirty="0">
                <a:ln w="190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adult body louse </a:t>
            </a:r>
            <a:r>
              <a:rPr lang="en-US" sz="4300" dirty="0">
                <a:latin typeface="Aparajita" pitchFamily="34" charset="0"/>
                <a:cs typeface="Aparajita" pitchFamily="34" charset="0"/>
              </a:rPr>
              <a:t>is about the size of a sesame seed, has 6 legs, and is tan to greyish-white. </a:t>
            </a:r>
          </a:p>
          <a:p>
            <a:pPr algn="l" rtl="0"/>
            <a:r>
              <a:rPr lang="en-US" sz="4300" dirty="0">
                <a:latin typeface="Aparajita" pitchFamily="34" charset="0"/>
                <a:cs typeface="Aparajita" pitchFamily="34" charset="0"/>
              </a:rPr>
              <a:t>Females lay eggs. </a:t>
            </a:r>
          </a:p>
          <a:p>
            <a:pPr algn="l" rtl="0"/>
            <a:r>
              <a:rPr lang="en-US" sz="4300" dirty="0">
                <a:latin typeface="Aparajita" pitchFamily="34" charset="0"/>
                <a:cs typeface="Aparajita" pitchFamily="34" charset="0"/>
              </a:rPr>
              <a:t>To live, lice must feed on blood. </a:t>
            </a:r>
          </a:p>
          <a:p>
            <a:pPr algn="l" rtl="0"/>
            <a:r>
              <a:rPr lang="en-US" sz="4300" dirty="0">
                <a:latin typeface="Aparajita" pitchFamily="34" charset="0"/>
                <a:cs typeface="Aparajita" pitchFamily="34" charset="0"/>
              </a:rPr>
              <a:t>If a louse is separated from its person, it dies at room temperature.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87952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72400" cy="868362"/>
          </a:xfrm>
        </p:spPr>
        <p:txBody>
          <a:bodyPr>
            <a:normAutofit/>
          </a:bodyPr>
          <a:lstStyle/>
          <a:p>
            <a:pPr rtl="0"/>
            <a:r>
              <a:rPr lang="en-US" sz="4000" b="1" dirty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kissing bugs</a:t>
            </a:r>
            <a:endParaRPr lang="ar-SA" sz="4000" b="1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4419600" cy="5410200"/>
          </a:xfrm>
        </p:spPr>
        <p:txBody>
          <a:bodyPr>
            <a:normAutofit/>
          </a:bodyPr>
          <a:lstStyle/>
          <a:p>
            <a:pPr algn="l" rtl="0"/>
            <a:r>
              <a:rPr lang="en-US" dirty="0">
                <a:latin typeface="Aparajita" pitchFamily="34" charset="0"/>
                <a:cs typeface="Aparajita" pitchFamily="34" charset="0"/>
              </a:rPr>
              <a:t>The members of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Triatominae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are also known as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conenose bugs, kissing bugs, assassin bugs, or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triatomines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. </a:t>
            </a:r>
            <a:endParaRPr lang="en-US" dirty="0" smtClean="0">
              <a:latin typeface="Aparajita" pitchFamily="34" charset="0"/>
              <a:cs typeface="Aparajita" pitchFamily="34" charset="0"/>
            </a:endParaRPr>
          </a:p>
          <a:p>
            <a:pPr algn="l" rtl="0"/>
            <a:r>
              <a:rPr lang="en-US" dirty="0">
                <a:latin typeface="Aparajita" pitchFamily="34" charset="0"/>
                <a:cs typeface="Aparajita" pitchFamily="34" charset="0"/>
              </a:rPr>
              <a:t>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ll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triatomine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species are potential 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vectors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of 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the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Chagas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disease parasite </a:t>
            </a:r>
            <a:r>
              <a:rPr lang="en-US" i="1" dirty="0" err="1">
                <a:latin typeface="Aparajita" pitchFamily="34" charset="0"/>
                <a:cs typeface="Aparajita" pitchFamily="34" charset="0"/>
              </a:rPr>
              <a:t>Trypanosoma</a:t>
            </a:r>
            <a:r>
              <a:rPr lang="en-US" i="1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i="1" dirty="0" err="1" smtClean="0">
                <a:latin typeface="Aparajita" pitchFamily="34" charset="0"/>
                <a:cs typeface="Aparajita" pitchFamily="34" charset="0"/>
              </a:rPr>
              <a:t>cruzi</a:t>
            </a:r>
            <a:r>
              <a:rPr lang="en-US" i="1" dirty="0" smtClean="0">
                <a:latin typeface="Aparajita" pitchFamily="34" charset="0"/>
                <a:cs typeface="Aparajita" pitchFamily="34" charset="0"/>
              </a:rPr>
              <a:t>.</a:t>
            </a:r>
            <a:endParaRPr lang="ar-SA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8194" name="Picture 2" descr="File:Pgeniculatus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4550" y="457200"/>
            <a:ext cx="3124200" cy="2343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fcmdsc.files.wordpress.com/2011/02/kissing-bug.jpg?w=5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7278" y="2747742"/>
            <a:ext cx="2857500" cy="4124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169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Phthirapter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04800"/>
            <a:ext cx="8301037" cy="6229327"/>
          </a:xfrm>
          <a:noFill/>
        </p:spPr>
      </p:pic>
    </p:spTree>
    <p:extLst>
      <p:ext uri="{BB962C8B-B14F-4D97-AF65-F5344CB8AC3E}">
        <p14:creationId xmlns="" xmlns:p14="http://schemas.microsoft.com/office/powerpoint/2010/main" val="38901966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72400" cy="868362"/>
          </a:xfrm>
        </p:spPr>
        <p:txBody>
          <a:bodyPr/>
          <a:lstStyle/>
          <a:p>
            <a:r>
              <a:rPr lang="en-US" sz="4000" b="1" dirty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Classification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7772400" cy="5410200"/>
          </a:xfrm>
        </p:spPr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Kingdom</a:t>
            </a:r>
            <a:r>
              <a:rPr lang="en-US" dirty="0"/>
              <a:t>:- </a:t>
            </a:r>
            <a:r>
              <a:rPr lang="en-US" dirty="0" err="1"/>
              <a:t>Animalia</a:t>
            </a:r>
            <a:endParaRPr lang="en-US" dirty="0"/>
          </a:p>
          <a:p>
            <a:pPr algn="l" rtl="0">
              <a:buFont typeface="Wingdings" pitchFamily="2" charset="2"/>
              <a:buChar char="Ø"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Phylum:- </a:t>
            </a:r>
            <a:r>
              <a:rPr lang="en-US" dirty="0" err="1"/>
              <a:t>Arthropoda</a:t>
            </a:r>
            <a:endParaRPr lang="en-US" dirty="0"/>
          </a:p>
          <a:p>
            <a:pPr algn="l" rtl="0">
              <a:buFont typeface="Wingdings" pitchFamily="2" charset="2"/>
              <a:buChar char="Ø"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Class:-</a:t>
            </a:r>
            <a:r>
              <a:rPr lang="en-US" dirty="0"/>
              <a:t> </a:t>
            </a:r>
            <a:r>
              <a:rPr lang="en-US" dirty="0" err="1"/>
              <a:t>Insecta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Order:- </a:t>
            </a:r>
            <a:r>
              <a:rPr lang="en-US" dirty="0" err="1" smtClean="0"/>
              <a:t>Hemiptera</a:t>
            </a:r>
            <a:endParaRPr lang="en-US" dirty="0"/>
          </a:p>
          <a:p>
            <a:pPr algn="l" rtl="0">
              <a:buFont typeface="Wingdings" pitchFamily="2" charset="2"/>
              <a:buChar char="Ø"/>
            </a:pP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Family: </a:t>
            </a:r>
            <a:r>
              <a:rPr lang="en-US" dirty="0" err="1" smtClean="0"/>
              <a:t>Reduviidae</a:t>
            </a:r>
            <a:endParaRPr lang="en-US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Subfamily:-</a:t>
            </a:r>
            <a:r>
              <a:rPr lang="en-US" dirty="0" err="1" smtClean="0"/>
              <a:t>Triatominae</a:t>
            </a:r>
            <a:endParaRPr lang="en-US" dirty="0" smtClean="0"/>
          </a:p>
          <a:p>
            <a:pPr marL="82296" indent="0" algn="l" rtl="0">
              <a:buNone/>
            </a:pPr>
            <a:r>
              <a:rPr lang="en-US" i="1" dirty="0"/>
              <a:t> </a:t>
            </a:r>
            <a:r>
              <a:rPr lang="en-US" i="1" dirty="0" smtClean="0"/>
              <a:t>    </a:t>
            </a:r>
          </a:p>
          <a:p>
            <a:pPr marL="82296" indent="0" algn="l" rtl="0">
              <a:buNone/>
            </a:pPr>
            <a:r>
              <a:rPr lang="en-US" i="1" dirty="0"/>
              <a:t> </a:t>
            </a:r>
            <a:r>
              <a:rPr lang="en-US" i="1" dirty="0" smtClean="0"/>
              <a:t>                </a:t>
            </a:r>
            <a:r>
              <a:rPr lang="en-US" i="1" dirty="0" err="1" smtClean="0"/>
              <a:t>Triatoma</a:t>
            </a:r>
            <a:r>
              <a:rPr lang="en-US" i="1" dirty="0" smtClean="0"/>
              <a:t> </a:t>
            </a:r>
            <a:r>
              <a:rPr lang="en-US" i="1" dirty="0" err="1"/>
              <a:t>recurva</a:t>
            </a:r>
            <a:r>
              <a:rPr lang="en-US" i="1" dirty="0"/>
              <a:t/>
            </a:r>
            <a:br>
              <a:rPr lang="en-US" i="1" dirty="0"/>
            </a:br>
            <a:endParaRPr lang="ar-SA" dirty="0"/>
          </a:p>
        </p:txBody>
      </p:sp>
      <p:pic>
        <p:nvPicPr>
          <p:cNvPr id="9218" name="Picture 2" descr="http://hardinmd.lib.uiowa.edu/pictures22/cdc/6282_lo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82057" y="680671"/>
            <a:ext cx="3428999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reduviidae.de/Bilder/Triatominae/Triatoma%20sanguisuga%202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2175" y="3886200"/>
            <a:ext cx="3095625" cy="238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762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72400" cy="868362"/>
          </a:xfrm>
        </p:spPr>
        <p:txBody>
          <a:bodyPr>
            <a:normAutofit/>
          </a:bodyPr>
          <a:lstStyle/>
          <a:p>
            <a:r>
              <a:rPr lang="en-US" sz="4000" b="1" dirty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Life cycle</a:t>
            </a:r>
            <a:endParaRPr lang="ar-SA" sz="4000" b="1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7772400" cy="335280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err="1">
                <a:latin typeface="Aparajita" pitchFamily="34" charset="0"/>
                <a:cs typeface="Aparajita" pitchFamily="34" charset="0"/>
              </a:rPr>
              <a:t>Triatomines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undergo incomplete 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metamorphosis.</a:t>
            </a:r>
          </a:p>
          <a:p>
            <a:pPr algn="l" rtl="0"/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A wingless first instar nymph hatches from an egg, about the size of the tip of a fork. </a:t>
            </a:r>
            <a:endParaRPr lang="en-US" dirty="0" smtClean="0">
              <a:latin typeface="Aparajita" pitchFamily="34" charset="0"/>
              <a:cs typeface="Aparajita" pitchFamily="34" charset="0"/>
            </a:endParaRPr>
          </a:p>
          <a:p>
            <a:pPr algn="l" rtl="0"/>
            <a:r>
              <a:rPr lang="en-US" dirty="0" smtClean="0">
                <a:latin typeface="Aparajita" pitchFamily="34" charset="0"/>
                <a:cs typeface="Aparajita" pitchFamily="34" charset="0"/>
              </a:rPr>
              <a:t>It 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passes successively through 2nd, 3rd, 4th, and 5th instars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algn="l" rtl="0"/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Finally, the fifth instar turns into an adult, acquiring two pairs of wings.</a:t>
            </a:r>
            <a:endParaRPr lang="ar-SA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10242" name="Picture 2" descr="File:Rp-nymphs-adul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19600"/>
            <a:ext cx="7924800" cy="2295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248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72400" cy="868362"/>
          </a:xfrm>
        </p:spPr>
        <p:txBody>
          <a:bodyPr/>
          <a:lstStyle/>
          <a:p>
            <a:pPr rtl="0"/>
            <a:r>
              <a:rPr lang="en-US" b="1" dirty="0"/>
              <a:t>kissing bugs</a:t>
            </a:r>
            <a:endParaRPr lang="ar-SA" dirty="0"/>
          </a:p>
        </p:txBody>
      </p:sp>
      <p:pic>
        <p:nvPicPr>
          <p:cNvPr id="11266" name="Picture 2" descr="kissing bug (Triatoma recurva)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3765549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m.static.newsvine.com/servista/imagesizer?file=http3A2F2Fwww.newsvine.com2F_vine2Fimages2Fusers2Fjulia-sommerfeld2F4904932.jpg&amp;width=3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1"/>
            <a:ext cx="3733800" cy="2712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community.ashworthcollege.edu/servlet/JiveServlet/showImage/2-180515-29356/image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9524" y="4343399"/>
            <a:ext cx="3552825" cy="22479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www.msichicago.org/fileadmin/blog/msi/2012-03/kissing_bug_jy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8068" y="4286249"/>
            <a:ext cx="3414932" cy="23050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248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dazzlejunction.com/greetings/thanks/thank-you-bug-dj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740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ZA" dirty="0" smtClean="0">
                <a:solidFill>
                  <a:srgbClr val="000099"/>
                </a:solidFill>
              </a:rPr>
              <a:t>Order :</a:t>
            </a:r>
            <a:r>
              <a:rPr lang="en-ZA" dirty="0" err="1" smtClean="0">
                <a:solidFill>
                  <a:srgbClr val="000099"/>
                </a:solidFill>
              </a:rPr>
              <a:t>Phthiraptera</a:t>
            </a:r>
            <a:r>
              <a:rPr lang="en-ZA" dirty="0" smtClean="0">
                <a:solidFill>
                  <a:srgbClr val="000099"/>
                </a:solidFill>
              </a:rPr>
              <a:t> (lice)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04900" y="1700213"/>
            <a:ext cx="4762500" cy="4525962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 typeface="Arial" charset="0"/>
              <a:buNone/>
            </a:pPr>
            <a:r>
              <a:rPr lang="en-ZA" sz="2400" b="1" dirty="0" smtClean="0">
                <a:solidFill>
                  <a:srgbClr val="FF0000"/>
                </a:solidFill>
              </a:rPr>
              <a:t>Biology</a:t>
            </a:r>
          </a:p>
          <a:p>
            <a:pPr lvl="1" algn="l" eaLnBrk="1" hangingPunct="1">
              <a:lnSpc>
                <a:spcPct val="80000"/>
              </a:lnSpc>
              <a:buFont typeface="Arial" charset="0"/>
              <a:buNone/>
            </a:pPr>
            <a:r>
              <a:rPr lang="en-ZA" sz="2000" b="1" dirty="0" smtClean="0"/>
              <a:t>Entire life cycle occurs on host</a:t>
            </a:r>
          </a:p>
          <a:p>
            <a:pPr lvl="1" algn="l" eaLnBrk="1" hangingPunct="1">
              <a:lnSpc>
                <a:spcPct val="80000"/>
              </a:lnSpc>
              <a:buFont typeface="Arial" charset="0"/>
              <a:buNone/>
            </a:pPr>
            <a:r>
              <a:rPr lang="en-ZA" sz="2000" b="1" dirty="0" smtClean="0"/>
              <a:t>Eggs (nits) are cemented onto host’s hair or feathers</a:t>
            </a:r>
          </a:p>
          <a:p>
            <a:pPr lvl="1" algn="l" eaLnBrk="1" hangingPunct="1">
              <a:lnSpc>
                <a:spcPct val="80000"/>
              </a:lnSpc>
              <a:buFont typeface="Arial" charset="0"/>
              <a:buNone/>
            </a:pPr>
            <a:r>
              <a:rPr lang="en-ZA" sz="2000" b="1" dirty="0" smtClean="0"/>
              <a:t>All stages (nymphs &amp; adults are blood sucking</a:t>
            </a:r>
          </a:p>
          <a:p>
            <a:pPr lvl="1" algn="l" eaLnBrk="1" hangingPunct="1">
              <a:lnSpc>
                <a:spcPct val="80000"/>
              </a:lnSpc>
              <a:buFont typeface="Arial" charset="0"/>
              <a:buNone/>
            </a:pPr>
            <a:r>
              <a:rPr lang="en-ZA" sz="2000" b="1" dirty="0" smtClean="0"/>
              <a:t>Transmission via contact between hosts</a:t>
            </a:r>
          </a:p>
          <a:p>
            <a:pPr lvl="1" algn="l" eaLnBrk="1" hangingPunct="1">
              <a:lnSpc>
                <a:spcPct val="80000"/>
              </a:lnSpc>
              <a:buFont typeface="Arial" charset="0"/>
              <a:buNone/>
            </a:pPr>
            <a:r>
              <a:rPr lang="en-ZA" sz="2000" b="1" dirty="0" smtClean="0"/>
              <a:t>Unable to survive for long when off hosts</a:t>
            </a:r>
          </a:p>
          <a:p>
            <a:pPr lvl="1" algn="l" eaLnBrk="1" hangingPunct="1">
              <a:lnSpc>
                <a:spcPct val="80000"/>
              </a:lnSpc>
              <a:buFont typeface="Arial" charset="0"/>
              <a:buNone/>
            </a:pPr>
            <a:r>
              <a:rPr lang="en-ZA" sz="2000" b="1" dirty="0" smtClean="0"/>
              <a:t>Many species are host specific</a:t>
            </a:r>
          </a:p>
          <a:p>
            <a:pPr lvl="2" algn="l" eaLnBrk="1" hangingPunct="1">
              <a:lnSpc>
                <a:spcPct val="80000"/>
              </a:lnSpc>
              <a:buFont typeface="Arial" charset="0"/>
              <a:buNone/>
            </a:pPr>
            <a:r>
              <a:rPr lang="en-ZA" sz="1800" b="1" dirty="0" smtClean="0"/>
              <a:t>Attack one or few related species</a:t>
            </a:r>
          </a:p>
          <a:p>
            <a:pPr lvl="2" algn="l" eaLnBrk="1" hangingPunct="1">
              <a:lnSpc>
                <a:spcPct val="80000"/>
              </a:lnSpc>
              <a:buFont typeface="Arial" charset="0"/>
              <a:buNone/>
            </a:pPr>
            <a:r>
              <a:rPr lang="en-ZA" sz="1800" b="1" dirty="0" smtClean="0"/>
              <a:t>Live in specific region of host’s body</a:t>
            </a:r>
          </a:p>
          <a:p>
            <a:pPr lvl="2" algn="l" eaLnBrk="1" hangingPunct="1">
              <a:lnSpc>
                <a:spcPct val="80000"/>
              </a:lnSpc>
              <a:buFont typeface="Arial" charset="0"/>
              <a:buNone/>
            </a:pPr>
            <a:r>
              <a:rPr lang="en-ZA" sz="1800" b="1" dirty="0" smtClean="0"/>
              <a:t>Identity often indicated by host</a:t>
            </a:r>
          </a:p>
          <a:p>
            <a:pPr lvl="2" algn="l" eaLnBrk="1" hangingPunct="1">
              <a:lnSpc>
                <a:spcPct val="80000"/>
              </a:lnSpc>
              <a:buFont typeface="Arial" charset="0"/>
              <a:buNone/>
            </a:pPr>
            <a:r>
              <a:rPr lang="en-ZA" sz="1800" b="1" dirty="0" smtClean="0"/>
              <a:t>Only 3 species attack humans</a:t>
            </a:r>
          </a:p>
        </p:txBody>
      </p:sp>
      <p:pic>
        <p:nvPicPr>
          <p:cNvPr id="6148" name="Picture 4" descr="Head louse ni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1557338"/>
            <a:ext cx="3095625" cy="2444750"/>
          </a:xfrm>
          <a:noFill/>
        </p:spPr>
      </p:pic>
      <p:pic>
        <p:nvPicPr>
          <p:cNvPr id="6149" name="Picture 5" descr="Lice infestatio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4149725"/>
            <a:ext cx="3095625" cy="2351088"/>
          </a:xfrm>
          <a:noFill/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919788" y="3448050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ZA"/>
              <a:t>Louse nit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372225" y="6491288"/>
            <a:ext cx="189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ZA">
                <a:solidFill>
                  <a:schemeClr val="bg1"/>
                </a:solidFill>
              </a:rPr>
              <a:t>Adults &amp; nymphs</a:t>
            </a:r>
          </a:p>
        </p:txBody>
      </p:sp>
    </p:spTree>
    <p:extLst>
      <p:ext uri="{BB962C8B-B14F-4D97-AF65-F5344CB8AC3E}">
        <p14:creationId xmlns="" xmlns:p14="http://schemas.microsoft.com/office/powerpoint/2010/main" val="3097120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ZA" sz="4000" dirty="0" smtClean="0">
                <a:solidFill>
                  <a:srgbClr val="000099"/>
                </a:solidFill>
              </a:rPr>
              <a:t>Suborder :</a:t>
            </a:r>
            <a:r>
              <a:rPr lang="en-ZA" sz="4000" dirty="0" err="1" smtClean="0">
                <a:solidFill>
                  <a:srgbClr val="000099"/>
                </a:solidFill>
              </a:rPr>
              <a:t>Mallophaga</a:t>
            </a:r>
            <a:r>
              <a:rPr lang="en-ZA" sz="4000" dirty="0" smtClean="0">
                <a:solidFill>
                  <a:srgbClr val="000099"/>
                </a:solidFill>
              </a:rPr>
              <a:t>(Biting lice)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628775"/>
            <a:ext cx="4392612" cy="47815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 eaLnBrk="1" hangingPunct="1">
              <a:lnSpc>
                <a:spcPct val="90000"/>
              </a:lnSpc>
              <a:buFont typeface="Arial" charset="0"/>
              <a:buNone/>
            </a:pPr>
            <a:r>
              <a:rPr lang="en-ZA" sz="2000" b="1" dirty="0" smtClean="0"/>
              <a:t>Mostly associated with birds &amp; don’t attack humans</a:t>
            </a:r>
          </a:p>
          <a:p>
            <a:pPr lvl="1" algn="l" eaLnBrk="1" hangingPunct="1">
              <a:lnSpc>
                <a:spcPct val="90000"/>
              </a:lnSpc>
              <a:buFont typeface="Arial" charset="0"/>
              <a:buNone/>
            </a:pPr>
            <a:r>
              <a:rPr lang="en-ZA" sz="1800" b="1" dirty="0" smtClean="0"/>
              <a:t>Feed on feathers &amp; mostly host specific</a:t>
            </a:r>
          </a:p>
          <a:p>
            <a:pPr algn="l" eaLnBrk="1" hangingPunct="1">
              <a:lnSpc>
                <a:spcPct val="90000"/>
              </a:lnSpc>
              <a:buFont typeface="Arial" charset="0"/>
              <a:buNone/>
            </a:pPr>
            <a:r>
              <a:rPr lang="en-ZA" sz="2000" b="1" dirty="0" smtClean="0"/>
              <a:t>2 important </a:t>
            </a:r>
            <a:r>
              <a:rPr lang="en-ZA" sz="2000" b="1" dirty="0" smtClean="0">
                <a:solidFill>
                  <a:srgbClr val="000099"/>
                </a:solidFill>
              </a:rPr>
              <a:t>families</a:t>
            </a:r>
          </a:p>
          <a:p>
            <a:pPr lvl="1" algn="l" eaLnBrk="1" hangingPunct="1">
              <a:lnSpc>
                <a:spcPct val="90000"/>
              </a:lnSpc>
              <a:buFont typeface="Arial" charset="0"/>
              <a:buNone/>
            </a:pPr>
            <a:r>
              <a:rPr lang="en-ZA" sz="1800" b="1" dirty="0" err="1" smtClean="0">
                <a:solidFill>
                  <a:srgbClr val="000099"/>
                </a:solidFill>
              </a:rPr>
              <a:t>Fam</a:t>
            </a:r>
            <a:r>
              <a:rPr lang="en-ZA" sz="1800" b="1" dirty="0" smtClean="0">
                <a:solidFill>
                  <a:srgbClr val="FFFF00"/>
                </a:solidFill>
              </a:rPr>
              <a:t> :</a:t>
            </a:r>
            <a:r>
              <a:rPr lang="en-ZA" sz="1800" b="1" dirty="0" err="1" smtClean="0">
                <a:solidFill>
                  <a:srgbClr val="FF0000"/>
                </a:solidFill>
              </a:rPr>
              <a:t>Menoponidae</a:t>
            </a:r>
            <a:r>
              <a:rPr lang="en-ZA" sz="1800" b="1" dirty="0" smtClean="0">
                <a:solidFill>
                  <a:srgbClr val="FFFF00"/>
                </a:solidFill>
              </a:rPr>
              <a:t> </a:t>
            </a:r>
            <a:r>
              <a:rPr lang="en-ZA" sz="1800" b="1" dirty="0" smtClean="0"/>
              <a:t>(biting bird lice)</a:t>
            </a:r>
          </a:p>
          <a:p>
            <a:pPr lvl="2" algn="l" eaLnBrk="1" hangingPunct="1">
              <a:lnSpc>
                <a:spcPct val="90000"/>
              </a:lnSpc>
              <a:buFont typeface="Arial" charset="0"/>
              <a:buNone/>
            </a:pPr>
            <a:r>
              <a:rPr lang="en-ZA" sz="1600" b="1" dirty="0" smtClean="0"/>
              <a:t>Antennae fold into grooves on side of head</a:t>
            </a:r>
          </a:p>
          <a:p>
            <a:pPr lvl="1" algn="l" eaLnBrk="1" hangingPunct="1">
              <a:lnSpc>
                <a:spcPct val="90000"/>
              </a:lnSpc>
              <a:buFont typeface="Arial" charset="0"/>
              <a:buNone/>
            </a:pPr>
            <a:r>
              <a:rPr lang="en-ZA" sz="1800" b="1" dirty="0" err="1" smtClean="0">
                <a:solidFill>
                  <a:srgbClr val="000099"/>
                </a:solidFill>
              </a:rPr>
              <a:t>Fam:</a:t>
            </a:r>
            <a:r>
              <a:rPr lang="en-ZA" sz="1800" b="1" dirty="0" err="1" smtClean="0">
                <a:solidFill>
                  <a:srgbClr val="FF0000"/>
                </a:solidFill>
              </a:rPr>
              <a:t>Philopteridae</a:t>
            </a:r>
            <a:r>
              <a:rPr lang="en-ZA" sz="1800" b="1" dirty="0" smtClean="0">
                <a:solidFill>
                  <a:srgbClr val="FFFF00"/>
                </a:solidFill>
              </a:rPr>
              <a:t> </a:t>
            </a:r>
            <a:r>
              <a:rPr lang="en-ZA" sz="1800" b="1" dirty="0" smtClean="0"/>
              <a:t>(bird lice)</a:t>
            </a:r>
          </a:p>
          <a:p>
            <a:pPr lvl="2" algn="l" eaLnBrk="1" hangingPunct="1">
              <a:lnSpc>
                <a:spcPct val="90000"/>
              </a:lnSpc>
              <a:buFont typeface="Arial" charset="0"/>
              <a:buNone/>
            </a:pPr>
            <a:r>
              <a:rPr lang="en-ZA" sz="1600" b="1" dirty="0" smtClean="0"/>
              <a:t>Largest family of lice</a:t>
            </a:r>
          </a:p>
          <a:p>
            <a:pPr lvl="2" algn="l" eaLnBrk="1" hangingPunct="1">
              <a:lnSpc>
                <a:spcPct val="90000"/>
              </a:lnSpc>
              <a:buFont typeface="Arial" charset="0"/>
              <a:buNone/>
            </a:pPr>
            <a:r>
              <a:rPr lang="en-ZA" sz="1600" b="1" dirty="0" smtClean="0"/>
              <a:t>Antennae not concealed in grooves in head</a:t>
            </a:r>
          </a:p>
          <a:p>
            <a:pPr lvl="1" algn="l" eaLnBrk="1" hangingPunct="1">
              <a:lnSpc>
                <a:spcPct val="90000"/>
              </a:lnSpc>
              <a:buFont typeface="Arial" charset="0"/>
              <a:buNone/>
            </a:pPr>
            <a:r>
              <a:rPr lang="en-ZA" sz="1800" b="1" dirty="0" smtClean="0"/>
              <a:t>Pests of poultry</a:t>
            </a:r>
          </a:p>
          <a:p>
            <a:pPr lvl="2" algn="l" eaLnBrk="1" hangingPunct="1">
              <a:lnSpc>
                <a:spcPct val="90000"/>
              </a:lnSpc>
              <a:buFont typeface="Arial" charset="0"/>
              <a:buNone/>
            </a:pPr>
            <a:r>
              <a:rPr lang="en-ZA" sz="1600" b="1" dirty="0" smtClean="0"/>
              <a:t>Heavily infested birds become emaciated</a:t>
            </a:r>
          </a:p>
          <a:p>
            <a:pPr lvl="1" algn="l" eaLnBrk="1" hangingPunct="1">
              <a:lnSpc>
                <a:spcPct val="90000"/>
              </a:lnSpc>
              <a:buFont typeface="Arial" charset="0"/>
              <a:buNone/>
            </a:pPr>
            <a:r>
              <a:rPr lang="en-ZA" sz="1800" b="1" dirty="0" smtClean="0"/>
              <a:t>May bite humans when infested birds nest in houses</a:t>
            </a:r>
          </a:p>
        </p:txBody>
      </p:sp>
      <p:pic>
        <p:nvPicPr>
          <p:cNvPr id="7172" name="Picture 4" descr="Biting lic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684338"/>
            <a:ext cx="4211637" cy="2181225"/>
          </a:xfrm>
          <a:noFill/>
        </p:spPr>
      </p:pic>
      <p:pic>
        <p:nvPicPr>
          <p:cNvPr id="7173" name="Picture 5" descr="Menoponidae (head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3951288"/>
            <a:ext cx="3527425" cy="2662237"/>
          </a:xfrm>
          <a:noFill/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795963" y="6165850"/>
            <a:ext cx="2432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ZA">
                <a:latin typeface="Calibri" pitchFamily="34" charset="0"/>
              </a:rPr>
              <a:t>Head of Menoponidae</a:t>
            </a:r>
          </a:p>
        </p:txBody>
      </p:sp>
    </p:spTree>
    <p:extLst>
      <p:ext uri="{BB962C8B-B14F-4D97-AF65-F5344CB8AC3E}">
        <p14:creationId xmlns="" xmlns:p14="http://schemas.microsoft.com/office/powerpoint/2010/main" val="776178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781800" cy="868362"/>
          </a:xfrm>
        </p:spPr>
        <p:txBody>
          <a:bodyPr/>
          <a:lstStyle/>
          <a:p>
            <a:pPr rtl="0"/>
            <a:r>
              <a:rPr lang="en-US" b="1" dirty="0" smtClean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Head louse</a:t>
            </a:r>
            <a:endParaRPr lang="ar-SA" b="1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5029200" cy="541020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>
                <a:latin typeface="Aparajita" pitchFamily="34" charset="0"/>
                <a:cs typeface="Aparajita" pitchFamily="34" charset="0"/>
              </a:rPr>
              <a:t>The </a:t>
            </a:r>
            <a:r>
              <a:rPr lang="en-US" b="1" dirty="0">
                <a:latin typeface="Aparajita" pitchFamily="34" charset="0"/>
                <a:cs typeface="Aparajita" pitchFamily="34" charset="0"/>
              </a:rPr>
              <a:t>head louse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(</a:t>
            </a:r>
            <a:r>
              <a:rPr lang="en-US" i="1" dirty="0" err="1">
                <a:latin typeface="Aparajita" pitchFamily="34" charset="0"/>
                <a:cs typeface="Aparajita" pitchFamily="34" charset="0"/>
              </a:rPr>
              <a:t>Pediculus</a:t>
            </a:r>
            <a:r>
              <a:rPr lang="en-US" i="1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i="1" dirty="0" err="1">
                <a:latin typeface="Aparajita" pitchFamily="34" charset="0"/>
                <a:cs typeface="Aparajita" pitchFamily="34" charset="0"/>
              </a:rPr>
              <a:t>humanus</a:t>
            </a:r>
            <a:r>
              <a:rPr lang="en-US" i="1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i="1" dirty="0" err="1">
                <a:latin typeface="Aparajita" pitchFamily="34" charset="0"/>
                <a:cs typeface="Aparajita" pitchFamily="34" charset="0"/>
              </a:rPr>
              <a:t>capitis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) is 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an obligate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ectoparasite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of human.</a:t>
            </a:r>
          </a:p>
          <a:p>
            <a:pPr algn="l" rtl="0"/>
            <a:r>
              <a:rPr lang="en-US" dirty="0" smtClean="0">
                <a:latin typeface="Aparajita" pitchFamily="34" charset="0"/>
                <a:cs typeface="Aparajita" pitchFamily="34" charset="0"/>
              </a:rPr>
              <a:t>Head 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lice are wingless 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insects spending 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their entire life on human 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scalp and 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feeding exclusively on human 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blood.</a:t>
            </a:r>
          </a:p>
          <a:p>
            <a:pPr algn="l" rtl="0"/>
            <a:r>
              <a:rPr lang="en-US" dirty="0" smtClean="0">
                <a:latin typeface="Aparajita" pitchFamily="34" charset="0"/>
                <a:cs typeface="Aparajita" pitchFamily="34" charset="0"/>
              </a:rPr>
              <a:t>Humans are 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the only known 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host of 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this specific 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parasite.</a:t>
            </a:r>
          </a:p>
          <a:p>
            <a:pPr algn="l" rtl="0"/>
            <a:r>
              <a:rPr lang="en-US" dirty="0" smtClean="0">
                <a:latin typeface="Aparajita" pitchFamily="34" charset="0"/>
                <a:cs typeface="Aparajita" pitchFamily="34" charset="0"/>
              </a:rPr>
              <a:t>Other 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species of 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lice 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infest most orders of mammals and all orders of 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birds.</a:t>
            </a:r>
            <a:endParaRPr lang="ar-SA" dirty="0">
              <a:latin typeface="Aparajita" pitchFamily="34" charset="0"/>
            </a:endParaRPr>
          </a:p>
        </p:txBody>
      </p:sp>
      <p:pic>
        <p:nvPicPr>
          <p:cNvPr id="1026" name="Picture 2" descr="File:Male human head lous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"/>
            <a:ext cx="2819400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upload.wikimedia.org/wikipedia/en/archive/b/b0/20071122125839!Fig._1._Male_of_head_lou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4156" y="2438400"/>
            <a:ext cx="2300288" cy="3019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929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72400" cy="868362"/>
          </a:xfrm>
        </p:spPr>
        <p:txBody>
          <a:bodyPr>
            <a:normAutofit/>
          </a:bodyPr>
          <a:lstStyle/>
          <a:p>
            <a:pPr rtl="0"/>
            <a:r>
              <a:rPr lang="en-US" b="1" dirty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Classification </a:t>
            </a:r>
            <a:endParaRPr lang="ar-SA" b="1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7772400" cy="5410200"/>
          </a:xfrm>
        </p:spPr>
        <p:txBody>
          <a:bodyPr/>
          <a:lstStyle/>
          <a:p>
            <a:pPr algn="l" rtl="0"/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Kingdom</a:t>
            </a:r>
            <a:r>
              <a:rPr lang="en-US" dirty="0"/>
              <a:t>:- </a:t>
            </a:r>
            <a:r>
              <a:rPr lang="en-US" dirty="0" err="1"/>
              <a:t>Animalia</a:t>
            </a:r>
            <a:endParaRPr lang="en-US" dirty="0"/>
          </a:p>
          <a:p>
            <a:pPr algn="l" rtl="0"/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Phylum:- </a:t>
            </a:r>
            <a:r>
              <a:rPr lang="en-US" dirty="0" err="1"/>
              <a:t>Arthropoda</a:t>
            </a:r>
            <a:endParaRPr lang="en-US" dirty="0"/>
          </a:p>
          <a:p>
            <a:pPr algn="l" rtl="0"/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Class:-</a:t>
            </a:r>
            <a:r>
              <a:rPr lang="en-US" dirty="0"/>
              <a:t> </a:t>
            </a:r>
            <a:r>
              <a:rPr lang="en-US" dirty="0" err="1"/>
              <a:t>Insecta</a:t>
            </a:r>
            <a:endParaRPr lang="en-US" dirty="0"/>
          </a:p>
          <a:p>
            <a:pPr algn="l" rtl="0"/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Order:- </a:t>
            </a:r>
            <a:r>
              <a:rPr lang="en-US" dirty="0" err="1"/>
              <a:t>Phthiraptera</a:t>
            </a:r>
            <a:endParaRPr lang="en-US" dirty="0"/>
          </a:p>
          <a:p>
            <a:pPr algn="l" rtl="0"/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Family:- </a:t>
            </a:r>
            <a:r>
              <a:rPr lang="en-US" dirty="0" err="1" smtClean="0"/>
              <a:t>Pediculidae</a:t>
            </a:r>
            <a:endParaRPr lang="en-US" dirty="0" smtClean="0"/>
          </a:p>
          <a:p>
            <a:pPr algn="l" rtl="0"/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Genus :- </a:t>
            </a:r>
            <a:r>
              <a:rPr lang="en-US" i="1" dirty="0" err="1" smtClean="0"/>
              <a:t>Pediculus</a:t>
            </a:r>
            <a:endParaRPr lang="en-US" i="1" dirty="0" smtClean="0"/>
          </a:p>
          <a:p>
            <a:pPr algn="l" rtl="0"/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Species :- </a:t>
            </a:r>
            <a:r>
              <a:rPr lang="en-US" i="1" dirty="0" smtClean="0"/>
              <a:t>P. </a:t>
            </a:r>
            <a:r>
              <a:rPr lang="en-US" i="1" dirty="0" err="1" smtClean="0"/>
              <a:t>humanus</a:t>
            </a:r>
            <a:endParaRPr lang="en-US" i="1" dirty="0"/>
          </a:p>
          <a:p>
            <a:pPr algn="l" rtl="0"/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Subspecies:- </a:t>
            </a:r>
            <a:r>
              <a:rPr lang="en-US" b="1" i="1" dirty="0"/>
              <a:t>P. h. </a:t>
            </a:r>
            <a:r>
              <a:rPr lang="en-US" b="1" i="1" dirty="0" err="1"/>
              <a:t>capitis</a:t>
            </a:r>
            <a:endParaRPr lang="ar-SA" i="1" dirty="0"/>
          </a:p>
        </p:txBody>
      </p:sp>
      <p:pic>
        <p:nvPicPr>
          <p:cNvPr id="14338" name="Picture 2" descr="http://www.health.state.mn.us/divs/idepc/diseases/headlice/images/lou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9808" y="2438400"/>
            <a:ext cx="3431198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651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72400" cy="868362"/>
          </a:xfrm>
        </p:spPr>
        <p:txBody>
          <a:bodyPr>
            <a:normAutofit/>
          </a:bodyPr>
          <a:lstStyle/>
          <a:p>
            <a:pPr rtl="0"/>
            <a:r>
              <a:rPr lang="en-US" b="1" dirty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Male&amp; female</a:t>
            </a:r>
            <a:endParaRPr lang="ar-SA" b="1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 descr="http://4.bp.blogspot.com/_b0oHa7SgdVA/SevQszOHeDI/AAAAAAAAAK4/use_VVelcJo/s400/headlic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7209" y="1339949"/>
            <a:ext cx="3302391" cy="231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micrographia.com/specbiol/insec/lous/lous0100/lo054gru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5942" y="1332693"/>
            <a:ext cx="4535658" cy="247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parasitemuseum.com/wp-content/uploads/2011/04/10854_lor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55143"/>
            <a:ext cx="7696200" cy="2902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241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licefreee.com/media/3758/lice_lifecyc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8153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746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182</TotalTime>
  <Words>1071</Words>
  <Application>Microsoft Office PowerPoint</Application>
  <PresentationFormat>On-screen Show (4:3)</PresentationFormat>
  <Paragraphs>165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Solstice</vt:lpstr>
      <vt:lpstr>Lice</vt:lpstr>
      <vt:lpstr>Order :Phthiraptera (lice)</vt:lpstr>
      <vt:lpstr>Slide 3</vt:lpstr>
      <vt:lpstr>Order :Phthiraptera (lice)</vt:lpstr>
      <vt:lpstr>Suborder :Mallophaga(Biting lice)</vt:lpstr>
      <vt:lpstr> Head louse</vt:lpstr>
      <vt:lpstr>Classification </vt:lpstr>
      <vt:lpstr>Male&amp; female</vt:lpstr>
      <vt:lpstr>Slide 9</vt:lpstr>
      <vt:lpstr>Life cycle </vt:lpstr>
      <vt:lpstr>Under microscope</vt:lpstr>
      <vt:lpstr>Sheep lice</vt:lpstr>
      <vt:lpstr>Classification</vt:lpstr>
      <vt:lpstr> Life cycle of Bovicola ovis </vt:lpstr>
      <vt:lpstr>Bovicola ovis</vt:lpstr>
      <vt:lpstr>Psocoptera (booklice)</vt:lpstr>
      <vt:lpstr>Classification</vt:lpstr>
      <vt:lpstr>Life cycle </vt:lpstr>
      <vt:lpstr>Chicken lice</vt:lpstr>
      <vt:lpstr>Classification </vt:lpstr>
      <vt:lpstr>Life cycle of Menopon gallinae</vt:lpstr>
      <vt:lpstr>Menopon gallinae</vt:lpstr>
      <vt:lpstr>Body louse</vt:lpstr>
      <vt:lpstr>Classification </vt:lpstr>
      <vt:lpstr>Body louse &amp; head louse</vt:lpstr>
      <vt:lpstr>Body louse</vt:lpstr>
      <vt:lpstr>Life cycle </vt:lpstr>
      <vt:lpstr>Life cycle</vt:lpstr>
      <vt:lpstr>kissing bugs</vt:lpstr>
      <vt:lpstr>Classification </vt:lpstr>
      <vt:lpstr>Life cycle</vt:lpstr>
      <vt:lpstr>kissing bugs</vt:lpstr>
      <vt:lpstr>Slide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Hamdy</dc:creator>
  <cp:lastModifiedBy>toshiba</cp:lastModifiedBy>
  <cp:revision>39</cp:revision>
  <dcterms:created xsi:type="dcterms:W3CDTF">2006-08-16T00:00:00Z</dcterms:created>
  <dcterms:modified xsi:type="dcterms:W3CDTF">2012-11-26T06:59:03Z</dcterms:modified>
</cp:coreProperties>
</file>