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CC0000"/>
    <a:srgbClr val="003399"/>
    <a:srgbClr val="86311B"/>
    <a:srgbClr val="2B40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3" autoAdjust="0"/>
    <p:restoredTop sz="94698" autoAdjust="0"/>
  </p:normalViewPr>
  <p:slideViewPr>
    <p:cSldViewPr snapToGrid="0" snapToObjects="1">
      <p:cViewPr varScale="1">
        <p:scale>
          <a:sx n="64" d="100"/>
          <a:sy n="64"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4/24/2017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‹N°›</a:t>
            </a:fld>
            <a:endParaRPr lang="en-US" dirty="0"/>
          </a:p>
        </p:txBody>
      </p:sp>
    </p:spTree>
    <p:extLst>
      <p:ext uri="{BB962C8B-B14F-4D97-AF65-F5344CB8AC3E}">
        <p14:creationId xmlns:p14="http://schemas.microsoft.com/office/powerpoint/2010/main" xmlns=""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4/24/2017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‹N°›</a:t>
            </a:fld>
            <a:endParaRPr lang="en-US" dirty="0"/>
          </a:p>
        </p:txBody>
      </p:sp>
    </p:spTree>
    <p:extLst>
      <p:ext uri="{BB962C8B-B14F-4D97-AF65-F5344CB8AC3E}">
        <p14:creationId xmlns:p14="http://schemas.microsoft.com/office/powerpoint/2010/main" xmlns=""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xmlns=""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9</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‹N°›</a:t>
            </a:fld>
            <a:endParaRPr lang="en-US" dirty="0"/>
          </a:p>
        </p:txBody>
      </p:sp>
    </p:spTree>
    <p:extLst>
      <p:ext uri="{BB962C8B-B14F-4D97-AF65-F5344CB8AC3E}">
        <p14:creationId xmlns:p14="http://schemas.microsoft.com/office/powerpoint/2010/main" xmlns=""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‹N°›</a:t>
            </a:fld>
            <a:endParaRPr lang="en-US" dirty="0"/>
          </a:p>
        </p:txBody>
      </p:sp>
    </p:spTree>
    <p:extLst>
      <p:ext uri="{BB962C8B-B14F-4D97-AF65-F5344CB8AC3E}">
        <p14:creationId xmlns:p14="http://schemas.microsoft.com/office/powerpoint/2010/main" xmlns=""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‹N°›</a:t>
            </a:fld>
            <a:endParaRPr lang="en-US" dirty="0"/>
          </a:p>
        </p:txBody>
      </p:sp>
    </p:spTree>
    <p:extLst>
      <p:ext uri="{BB962C8B-B14F-4D97-AF65-F5344CB8AC3E}">
        <p14:creationId xmlns:p14="http://schemas.microsoft.com/office/powerpoint/2010/main" xmlns=""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DE059C05-EA3E-4343-A6D6-902907A8DFFA}" type="slidenum">
              <a:rPr lang="en-US"/>
              <a:pPr/>
              <a:t>‹N°›</a:t>
            </a:fld>
            <a:endParaRPr lang="en-US" dirty="0"/>
          </a:p>
        </p:txBody>
      </p:sp>
    </p:spTree>
    <p:extLst>
      <p:ext uri="{BB962C8B-B14F-4D97-AF65-F5344CB8AC3E}">
        <p14:creationId xmlns:p14="http://schemas.microsoft.com/office/powerpoint/2010/main" xmlns="" val="2172403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xmlns=""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‹N°›</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2071" y="1754187"/>
            <a:ext cx="6495143" cy="4079346"/>
          </a:xfrm>
        </p:spPr>
        <p:txBody>
          <a:bodyPr/>
          <a:lstStyle/>
          <a:p>
            <a:r>
              <a:rPr lang="en-US" dirty="0"/>
              <a:t> Distribution and Supply Chain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4"/>
          <p:cNvSpPr>
            <a:spLocks noGrp="1"/>
          </p:cNvSpPr>
          <p:nvPr>
            <p:ph idx="1"/>
          </p:nvPr>
        </p:nvSpPr>
        <p:spPr>
          <a:xfrm>
            <a:off x="1311274" y="1295400"/>
            <a:ext cx="7693029" cy="5026025"/>
          </a:xfrm>
        </p:spPr>
        <p:txBody>
          <a:bodyPr/>
          <a:lstStyle/>
          <a:p>
            <a:pPr eaLnBrk="1" hangingPunct="1"/>
            <a:r>
              <a:rPr lang="en-US" dirty="0" smtClean="0">
                <a:ln>
                  <a:noFill/>
                </a:ln>
                <a:latin typeface="Rockwell" charset="0"/>
                <a:ea typeface="ＭＳ Ｐゴシック" charset="0"/>
                <a:cs typeface="ＭＳ Ｐゴシック" charset="0"/>
              </a:rPr>
              <a:t>Technological Improvements</a:t>
            </a:r>
            <a:endParaRPr lang="en-US" dirty="0">
              <a:ln>
                <a:noFill/>
              </a:ln>
              <a:latin typeface="Rockwell" charset="0"/>
              <a:ea typeface="ＭＳ Ｐゴシック" charset="0"/>
              <a:cs typeface="ＭＳ Ｐゴシック" charset="0"/>
            </a:endParaRPr>
          </a:p>
          <a:p>
            <a:pPr lvl="1" eaLnBrk="1" hangingPunct="1"/>
            <a:r>
              <a:rPr lang="en-US" dirty="0" smtClean="0">
                <a:ln>
                  <a:noFill/>
                </a:ln>
                <a:latin typeface="Rockwell" charset="0"/>
                <a:ea typeface="ＭＳ Ｐゴシック" charset="0"/>
              </a:rPr>
              <a:t>E-commerce</a:t>
            </a:r>
            <a:endParaRPr lang="en-US" dirty="0">
              <a:ln>
                <a:noFill/>
              </a:ln>
              <a:latin typeface="Rockwell" charset="0"/>
              <a:ea typeface="ＭＳ Ｐゴシック" charset="0"/>
            </a:endParaRPr>
          </a:p>
          <a:p>
            <a:pPr lvl="1" eaLnBrk="1" hangingPunct="1"/>
            <a:r>
              <a:rPr lang="en-US" dirty="0">
                <a:ln>
                  <a:noFill/>
                </a:ln>
                <a:latin typeface="Rockwell" charset="0"/>
                <a:ea typeface="ＭＳ Ｐゴシック" charset="0"/>
              </a:rPr>
              <a:t>Radio frequency identification (RFID)</a:t>
            </a:r>
          </a:p>
          <a:p>
            <a:pPr eaLnBrk="1" hangingPunct="1"/>
            <a:r>
              <a:rPr lang="en-US" dirty="0" smtClean="0">
                <a:ln>
                  <a:noFill/>
                </a:ln>
                <a:latin typeface="Rockwell" charset="0"/>
                <a:ea typeface="ＭＳ Ｐゴシック" charset="0"/>
                <a:cs typeface="ＭＳ Ｐゴシック" charset="0"/>
              </a:rPr>
              <a:t>Outsourcing </a:t>
            </a:r>
            <a:r>
              <a:rPr lang="en-US" dirty="0">
                <a:ln>
                  <a:noFill/>
                </a:ln>
                <a:latin typeface="Rockwell" charset="0"/>
                <a:ea typeface="ＭＳ Ｐゴシック" charset="0"/>
                <a:cs typeface="ＭＳ Ｐゴシック" charset="0"/>
              </a:rPr>
              <a:t>Channel Functions</a:t>
            </a:r>
          </a:p>
          <a:p>
            <a:pPr lvl="1" eaLnBrk="1" hangingPunct="1"/>
            <a:r>
              <a:rPr lang="en-US" dirty="0">
                <a:ln>
                  <a:noFill/>
                </a:ln>
                <a:latin typeface="Rockwell" charset="0"/>
                <a:ea typeface="ＭＳ Ｐゴシック" charset="0"/>
              </a:rPr>
              <a:t>Outsourcing vs. </a:t>
            </a:r>
            <a:r>
              <a:rPr lang="en-US" dirty="0" smtClean="0">
                <a:ln>
                  <a:noFill/>
                </a:ln>
                <a:latin typeface="Rockwell" charset="0"/>
                <a:ea typeface="ＭＳ Ｐゴシック" charset="0"/>
              </a:rPr>
              <a:t>offshoring</a:t>
            </a:r>
          </a:p>
          <a:p>
            <a:pPr eaLnBrk="1" hangingPunct="1"/>
            <a:r>
              <a:rPr lang="en-US" dirty="0" smtClean="0">
                <a:ln>
                  <a:noFill/>
                </a:ln>
                <a:latin typeface="Rockwell" charset="0"/>
                <a:ea typeface="ＭＳ Ｐゴシック" charset="0"/>
              </a:rPr>
              <a:t>Growth of Non-Traditional Channels</a:t>
            </a:r>
          </a:p>
          <a:p>
            <a:pPr lvl="1" eaLnBrk="1" hangingPunct="1"/>
            <a:r>
              <a:rPr lang="en-US" dirty="0">
                <a:ln>
                  <a:noFill/>
                </a:ln>
                <a:latin typeface="Rockwell" charset="0"/>
                <a:ea typeface="ＭＳ Ｐゴシック" charset="0"/>
              </a:rPr>
              <a:t>Catalog and direct marketing</a:t>
            </a:r>
          </a:p>
          <a:p>
            <a:pPr lvl="1" eaLnBrk="1" hangingPunct="1"/>
            <a:r>
              <a:rPr lang="en-US" dirty="0">
                <a:ln>
                  <a:noFill/>
                </a:ln>
                <a:latin typeface="Rockwell" charset="0"/>
                <a:ea typeface="ＭＳ Ｐゴシック" charset="0"/>
              </a:rPr>
              <a:t>Direct selling</a:t>
            </a:r>
          </a:p>
          <a:p>
            <a:pPr lvl="1" eaLnBrk="1" hangingPunct="1"/>
            <a:r>
              <a:rPr lang="en-US" dirty="0">
                <a:ln>
                  <a:noFill/>
                </a:ln>
                <a:latin typeface="Rockwell" charset="0"/>
                <a:ea typeface="ＭＳ Ｐゴシック" charset="0"/>
              </a:rPr>
              <a:t>Home shopping networks</a:t>
            </a:r>
          </a:p>
          <a:p>
            <a:pPr lvl="1" eaLnBrk="1" hangingPunct="1"/>
            <a:r>
              <a:rPr lang="en-US" dirty="0">
                <a:ln>
                  <a:noFill/>
                </a:ln>
                <a:latin typeface="Rockwell" charset="0"/>
                <a:ea typeface="ＭＳ Ｐゴシック" charset="0"/>
              </a:rPr>
              <a:t>Vending</a:t>
            </a:r>
          </a:p>
          <a:p>
            <a:pPr lvl="1" eaLnBrk="1" hangingPunct="1"/>
            <a:r>
              <a:rPr lang="en-US" dirty="0">
                <a:ln>
                  <a:noFill/>
                </a:ln>
                <a:latin typeface="Rockwell" charset="0"/>
                <a:ea typeface="ＭＳ Ｐゴシック" charset="0"/>
              </a:rPr>
              <a:t>Direct response </a:t>
            </a:r>
            <a:r>
              <a:rPr lang="en-US" dirty="0" smtClean="0">
                <a:ln>
                  <a:noFill/>
                </a:ln>
                <a:latin typeface="Rockwell" charset="0"/>
                <a:ea typeface="ＭＳ Ｐゴシック" charset="0"/>
              </a:rPr>
              <a:t>advertising</a:t>
            </a:r>
            <a:endParaRPr lang="en-US" dirty="0">
              <a:ln>
                <a:noFill/>
              </a:ln>
              <a:latin typeface="Rockwell" charset="0"/>
              <a:ea typeface="ＭＳ Ｐゴシック" charset="0"/>
            </a:endParaRP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Trends in </a:t>
            </a:r>
            <a:r>
              <a:rPr lang="en-US" dirty="0" smtClean="0">
                <a:ln>
                  <a:noFill/>
                </a:ln>
                <a:latin typeface="Rockwell" charset="0"/>
                <a:ea typeface="ＭＳ Ｐゴシック" charset="0"/>
                <a:cs typeface="ＭＳ Ｐゴシック" charset="0"/>
              </a:rPr>
              <a:t>Supply Chain Strategy</a:t>
            </a:r>
            <a:endParaRPr lang="en-US" dirty="0">
              <a:ln>
                <a:noFill/>
              </a:ln>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Tree>
    <p:extLst>
      <p:ext uri="{BB962C8B-B14F-4D97-AF65-F5344CB8AC3E}">
        <p14:creationId xmlns:p14="http://schemas.microsoft.com/office/powerpoint/2010/main" xmlns="" val="87972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The Trend in Outsourcing</a:t>
            </a:r>
            <a:r>
              <a:rPr lang="en-US">
                <a:ln>
                  <a:noFill/>
                </a:ln>
                <a:latin typeface="Rockwell" charset="0"/>
                <a:ea typeface="ＭＳ Ｐゴシック" charset="0"/>
                <a:cs typeface="ＭＳ Ｐゴシック" charset="0"/>
              </a:rPr>
              <a:t/>
            </a:r>
            <a:br>
              <a:rPr lang="en-US">
                <a:ln>
                  <a:noFill/>
                </a:ln>
                <a:latin typeface="Rockwell" charset="0"/>
                <a:ea typeface="ＭＳ Ｐゴシック" charset="0"/>
                <a:cs typeface="ＭＳ Ｐゴシック" charset="0"/>
              </a:rPr>
            </a:br>
            <a:r>
              <a:rPr lang="en-US" smtClean="0">
                <a:ln>
                  <a:noFill/>
                </a:ln>
                <a:latin typeface="Rockwell" charset="0"/>
                <a:ea typeface="ＭＳ Ｐゴシック" charset="0"/>
                <a:cs typeface="ＭＳ Ｐゴシック" charset="0"/>
              </a:rPr>
              <a:t> </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pic>
        <p:nvPicPr>
          <p:cNvPr id="6146" name="Picture 2"/>
          <p:cNvPicPr>
            <a:picLocks noChangeAspect="1" noChangeArrowheads="1"/>
          </p:cNvPicPr>
          <p:nvPr/>
        </p:nvPicPr>
        <p:blipFill>
          <a:blip r:embed="rId2"/>
          <a:srcRect/>
          <a:stretch>
            <a:fillRect/>
          </a:stretch>
        </p:blipFill>
        <p:spPr bwMode="auto">
          <a:xfrm>
            <a:off x="1897063" y="1657928"/>
            <a:ext cx="6553200" cy="4429268"/>
          </a:xfrm>
          <a:prstGeom prst="rect">
            <a:avLst/>
          </a:prstGeom>
          <a:noFill/>
          <a:ln w="9525">
            <a:noFill/>
            <a:miter lim="800000"/>
            <a:headEnd/>
            <a:tailEnd/>
          </a:ln>
          <a:effectLst/>
        </p:spPr>
      </p:pic>
    </p:spTree>
    <p:extLst>
      <p:ext uri="{BB962C8B-B14F-4D97-AF65-F5344CB8AC3E}">
        <p14:creationId xmlns:p14="http://schemas.microsoft.com/office/powerpoint/2010/main" xmlns="" val="285930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4"/>
          <p:cNvSpPr>
            <a:spLocks noGrp="1"/>
          </p:cNvSpPr>
          <p:nvPr>
            <p:ph idx="1"/>
          </p:nvPr>
        </p:nvSpPr>
        <p:spPr>
          <a:xfrm>
            <a:off x="1311274" y="1295400"/>
            <a:ext cx="7693029" cy="5391150"/>
          </a:xfrm>
        </p:spPr>
        <p:txBody>
          <a:bodyPr/>
          <a:lstStyle/>
          <a:p>
            <a:pPr eaLnBrk="1" hangingPunct="1"/>
            <a:r>
              <a:rPr lang="en-US" dirty="0" smtClean="0">
                <a:ln>
                  <a:noFill/>
                </a:ln>
                <a:latin typeface="Rockwell" charset="0"/>
                <a:ea typeface="ＭＳ Ｐゴシック" charset="0"/>
                <a:cs typeface="ＭＳ Ｐゴシック" charset="0"/>
              </a:rPr>
              <a:t>Marketing </a:t>
            </a:r>
            <a:r>
              <a:rPr lang="en-US" dirty="0">
                <a:ln>
                  <a:noFill/>
                </a:ln>
                <a:latin typeface="Rockwell" charset="0"/>
                <a:ea typeface="ＭＳ Ｐゴシック" charset="0"/>
                <a:cs typeface="ＭＳ Ｐゴシック" charset="0"/>
              </a:rPr>
              <a:t>Channels</a:t>
            </a:r>
          </a:p>
          <a:p>
            <a:pPr lvl="1" eaLnBrk="1" hangingPunct="1"/>
            <a:r>
              <a:rPr lang="en-US" dirty="0" smtClean="0">
                <a:ln>
                  <a:noFill/>
                </a:ln>
                <a:latin typeface="Rockwell" charset="0"/>
                <a:ea typeface="ＭＳ Ｐゴシック" charset="0"/>
              </a:rPr>
              <a:t>An </a:t>
            </a:r>
            <a:r>
              <a:rPr lang="en-US" dirty="0">
                <a:ln>
                  <a:noFill/>
                </a:ln>
                <a:latin typeface="Rockwell" charset="0"/>
                <a:ea typeface="ＭＳ Ｐゴシック" charset="0"/>
              </a:rPr>
              <a:t>organized system of marketing institutions through which products, resources, information, funds, and/or product ownership flow from the point of production to the final user</a:t>
            </a:r>
            <a:r>
              <a:rPr lang="en-US" dirty="0" smtClean="0">
                <a:ln>
                  <a:noFill/>
                </a:ln>
                <a:latin typeface="Rockwell" charset="0"/>
                <a:ea typeface="ＭＳ Ｐゴシック" charset="0"/>
              </a:rPr>
              <a:t>.</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cs typeface="ＭＳ Ｐゴシック" charset="0"/>
              </a:rPr>
              <a:t>Physical Distribution</a:t>
            </a:r>
          </a:p>
          <a:p>
            <a:pPr lvl="1" eaLnBrk="1" hangingPunct="1"/>
            <a:r>
              <a:rPr lang="en-US" dirty="0" smtClean="0">
                <a:ln>
                  <a:noFill/>
                </a:ln>
                <a:latin typeface="Rockwell" charset="0"/>
                <a:ea typeface="ＭＳ Ｐゴシック" charset="0"/>
              </a:rPr>
              <a:t>Coordinating </a:t>
            </a:r>
            <a:r>
              <a:rPr lang="en-US" dirty="0">
                <a:ln>
                  <a:noFill/>
                </a:ln>
                <a:latin typeface="Rockwell" charset="0"/>
                <a:ea typeface="ＭＳ Ｐゴシック" charset="0"/>
              </a:rPr>
              <a:t>the flow of information and products among members of the channel to ensure that products are available in the right places, in the right quantities, at the right times, and in a cost-efficient manner</a:t>
            </a:r>
            <a:r>
              <a:rPr lang="en-US" dirty="0" smtClean="0">
                <a:ln>
                  <a:noFill/>
                </a:ln>
                <a:latin typeface="Rockwell" charset="0"/>
                <a:ea typeface="ＭＳ Ｐゴシック" charset="0"/>
              </a:rPr>
              <a:t>.</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cs typeface="ＭＳ Ｐゴシック" charset="0"/>
              </a:rPr>
              <a:t>Supply Chain</a:t>
            </a:r>
          </a:p>
          <a:p>
            <a:pPr lvl="1" eaLnBrk="1" hangingPunct="1"/>
            <a:r>
              <a:rPr lang="en-US" dirty="0">
                <a:ln>
                  <a:noFill/>
                </a:ln>
                <a:latin typeface="Rockwell" charset="0"/>
                <a:ea typeface="ＭＳ Ｐゴシック" charset="0"/>
              </a:rPr>
              <a:t>The connection and integration of all members of the marketing </a:t>
            </a:r>
            <a:r>
              <a:rPr lang="en-US" dirty="0" smtClean="0">
                <a:ln>
                  <a:noFill/>
                </a:ln>
                <a:latin typeface="Rockwell" charset="0"/>
                <a:ea typeface="ＭＳ Ｐゴシック" charset="0"/>
              </a:rPr>
              <a:t>channel</a:t>
            </a:r>
            <a:endParaRPr lang="en-US" dirty="0">
              <a:ln>
                <a:noFill/>
              </a:ln>
              <a:latin typeface="Rockwell" charset="0"/>
              <a:ea typeface="ＭＳ Ｐゴシック" charset="0"/>
            </a:endParaRP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smtClean="0">
                <a:ln>
                  <a:noFill/>
                </a:ln>
                <a:latin typeface="Rockwell" charset="0"/>
                <a:ea typeface="ＭＳ Ｐゴシック" charset="0"/>
                <a:cs typeface="ＭＳ Ｐゴシック" charset="0"/>
              </a:rPr>
              <a:t>Supply Chain Strategy</a:t>
            </a:r>
            <a:endParaRPr lang="en-US" dirty="0">
              <a:ln>
                <a:noFill/>
              </a:ln>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extLst>
      <p:ext uri="{BB962C8B-B14F-4D97-AF65-F5344CB8AC3E}">
        <p14:creationId xmlns:p14="http://schemas.microsoft.com/office/powerpoint/2010/main" xmlns="" val="333087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p:txBody>
          <a:bodyPr/>
          <a:lstStyle/>
          <a:p>
            <a:pPr eaLnBrk="1" hangingPunct="1"/>
            <a:r>
              <a:rPr lang="en-US" dirty="0" smtClean="0">
                <a:ln>
                  <a:noFill/>
                </a:ln>
                <a:latin typeface="Rockwell" charset="0"/>
                <a:ea typeface="ＭＳ Ｐゴシック" charset="0"/>
              </a:rPr>
              <a:t>Connectivity</a:t>
            </a:r>
          </a:p>
          <a:p>
            <a:pPr lvl="1" eaLnBrk="1" hangingPunct="1"/>
            <a:r>
              <a:rPr lang="en-US" dirty="0" smtClean="0">
                <a:ln>
                  <a:noFill/>
                </a:ln>
                <a:latin typeface="Rockwell" charset="0"/>
                <a:ea typeface="ＭＳ Ｐゴシック" charset="0"/>
              </a:rPr>
              <a:t>Informational and technological linkages among firms</a:t>
            </a:r>
            <a:endParaRPr lang="en-US" dirty="0">
              <a:ln>
                <a:noFill/>
              </a:ln>
              <a:latin typeface="Rockwell" charset="0"/>
              <a:ea typeface="ＭＳ Ｐゴシック" charset="0"/>
            </a:endParaRPr>
          </a:p>
          <a:p>
            <a:pPr eaLnBrk="1" hangingPunct="1"/>
            <a:r>
              <a:rPr lang="en-US" dirty="0" smtClean="0">
                <a:ln>
                  <a:noFill/>
                </a:ln>
                <a:latin typeface="Rockwell" charset="0"/>
                <a:ea typeface="ＭＳ Ｐゴシック" charset="0"/>
              </a:rPr>
              <a:t>Community</a:t>
            </a:r>
          </a:p>
          <a:p>
            <a:pPr lvl="1" eaLnBrk="1" hangingPunct="1"/>
            <a:r>
              <a:rPr lang="en-US" dirty="0" smtClean="0">
                <a:ln>
                  <a:noFill/>
                </a:ln>
                <a:latin typeface="Rockwell" charset="0"/>
                <a:ea typeface="ＭＳ Ｐゴシック" charset="0"/>
              </a:rPr>
              <a:t>Compatible goals and objectives among firms</a:t>
            </a:r>
            <a:endParaRPr lang="en-US" dirty="0">
              <a:ln>
                <a:noFill/>
              </a:ln>
              <a:latin typeface="Rockwell" charset="0"/>
              <a:ea typeface="ＭＳ Ｐゴシック" charset="0"/>
            </a:endParaRPr>
          </a:p>
          <a:p>
            <a:pPr eaLnBrk="1" hangingPunct="1"/>
            <a:r>
              <a:rPr lang="en-US" dirty="0" smtClean="0">
                <a:ln>
                  <a:noFill/>
                </a:ln>
                <a:latin typeface="Rockwell" charset="0"/>
                <a:ea typeface="ＭＳ Ｐゴシック" charset="0"/>
              </a:rPr>
              <a:t>Collaboration</a:t>
            </a:r>
          </a:p>
          <a:p>
            <a:pPr lvl="1" eaLnBrk="1" hangingPunct="1"/>
            <a:r>
              <a:rPr lang="en-US" dirty="0" smtClean="0">
                <a:ln>
                  <a:noFill/>
                </a:ln>
                <a:latin typeface="Rockwell" charset="0"/>
                <a:ea typeface="ＭＳ Ｐゴシック" charset="0"/>
              </a:rPr>
              <a:t>Recognition of mutual independence among firms</a:t>
            </a:r>
          </a:p>
          <a:p>
            <a:pPr eaLnBrk="1" hangingPunct="1"/>
            <a:r>
              <a:rPr lang="en-US" dirty="0" smtClean="0">
                <a:ln>
                  <a:noFill/>
                </a:ln>
                <a:latin typeface="Rockwell" charset="0"/>
                <a:ea typeface="ＭＳ Ｐゴシック" charset="0"/>
              </a:rPr>
              <a:t>The most seamlessly integrated supply chains blur the boundaries between firms.</a:t>
            </a:r>
            <a:endParaRPr lang="en-US" dirty="0">
              <a:ln>
                <a:noFill/>
              </a:ln>
              <a:latin typeface="Rockwell" charset="0"/>
              <a:ea typeface="ＭＳ Ｐゴシック" charset="0"/>
            </a:endParaRP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smtClean="0">
                <a:ln>
                  <a:noFill/>
                </a:ln>
                <a:latin typeface="Rockwell" charset="0"/>
                <a:ea typeface="ＭＳ Ｐゴシック" charset="0"/>
                <a:cs typeface="ＭＳ Ｐゴシック" charset="0"/>
              </a:rPr>
              <a:t>Supply Chain Integration</a:t>
            </a:r>
            <a:endParaRPr lang="en-US" dirty="0">
              <a:ln>
                <a:noFill/>
              </a:ln>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extLst>
      <p:ext uri="{BB962C8B-B14F-4D97-AF65-F5344CB8AC3E}">
        <p14:creationId xmlns:p14="http://schemas.microsoft.com/office/powerpoint/2010/main" xmlns="" val="340941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Factors in Successful Supply Chain </a:t>
            </a:r>
            <a:r>
              <a:rPr lang="en-US" dirty="0" smtClean="0">
                <a:ln>
                  <a:noFill/>
                </a:ln>
                <a:latin typeface="Rockwell" charset="0"/>
                <a:ea typeface="ＭＳ Ｐゴシック" charset="0"/>
                <a:cs typeface="ＭＳ Ｐゴシック" charset="0"/>
              </a:rPr>
              <a:t>Integration  </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pic>
        <p:nvPicPr>
          <p:cNvPr id="4098" name="Picture 2"/>
          <p:cNvPicPr>
            <a:picLocks noChangeAspect="1" noChangeArrowheads="1"/>
          </p:cNvPicPr>
          <p:nvPr/>
        </p:nvPicPr>
        <p:blipFill>
          <a:blip r:embed="rId2"/>
          <a:srcRect/>
          <a:stretch>
            <a:fillRect/>
          </a:stretch>
        </p:blipFill>
        <p:spPr bwMode="auto">
          <a:xfrm>
            <a:off x="2156691" y="1295400"/>
            <a:ext cx="5715000" cy="5086350"/>
          </a:xfrm>
          <a:prstGeom prst="rect">
            <a:avLst/>
          </a:prstGeom>
          <a:noFill/>
          <a:ln w="9525">
            <a:noFill/>
            <a:miter lim="800000"/>
            <a:headEnd/>
            <a:tailEnd/>
          </a:ln>
          <a:effectLst/>
        </p:spPr>
      </p:pic>
    </p:spTree>
    <p:extLst>
      <p:ext uri="{BB962C8B-B14F-4D97-AF65-F5344CB8AC3E}">
        <p14:creationId xmlns:p14="http://schemas.microsoft.com/office/powerpoint/2010/main" xmlns="" val="118715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Contact </a:t>
            </a:r>
            <a:r>
              <a:rPr lang="en-US" dirty="0">
                <a:ln>
                  <a:noFill/>
                </a:ln>
                <a:latin typeface="Rockwell" charset="0"/>
                <a:ea typeface="ＭＳ Ｐゴシック" charset="0"/>
                <a:cs typeface="ＭＳ Ｐゴシック" charset="0"/>
              </a:rPr>
              <a:t>Efficiency</a:t>
            </a:r>
          </a:p>
          <a:p>
            <a:pPr eaLnBrk="1" hangingPunct="1"/>
            <a:r>
              <a:rPr lang="en-US" dirty="0">
                <a:ln>
                  <a:noFill/>
                </a:ln>
                <a:latin typeface="Rockwell" charset="0"/>
                <a:ea typeface="ＭＳ Ｐゴシック" charset="0"/>
                <a:cs typeface="ＭＳ Ｐゴシック" charset="0"/>
              </a:rPr>
              <a:t>Channel Functions</a:t>
            </a:r>
          </a:p>
          <a:p>
            <a:pPr lvl="1" eaLnBrk="1" hangingPunct="1"/>
            <a:r>
              <a:rPr lang="en-US" dirty="0">
                <a:ln>
                  <a:noFill/>
                </a:ln>
                <a:latin typeface="Rockwell" charset="0"/>
                <a:ea typeface="ＭＳ Ｐゴシック" charset="0"/>
              </a:rPr>
              <a:t>Sorting</a:t>
            </a:r>
          </a:p>
          <a:p>
            <a:pPr lvl="1" eaLnBrk="1" hangingPunct="1"/>
            <a:r>
              <a:rPr lang="en-US" dirty="0">
                <a:ln>
                  <a:noFill/>
                </a:ln>
                <a:latin typeface="Rockwell" charset="0"/>
                <a:ea typeface="ＭＳ Ｐゴシック" charset="0"/>
              </a:rPr>
              <a:t>Breaking bulk</a:t>
            </a:r>
          </a:p>
          <a:p>
            <a:pPr lvl="1" eaLnBrk="1" hangingPunct="1"/>
            <a:r>
              <a:rPr lang="en-US" dirty="0">
                <a:ln>
                  <a:noFill/>
                </a:ln>
                <a:latin typeface="Rockwell" charset="0"/>
                <a:ea typeface="ＭＳ Ｐゴシック" charset="0"/>
              </a:rPr>
              <a:t>Maintaining inventories</a:t>
            </a:r>
          </a:p>
          <a:p>
            <a:pPr lvl="1" eaLnBrk="1" hangingPunct="1"/>
            <a:r>
              <a:rPr lang="en-US" dirty="0">
                <a:ln>
                  <a:noFill/>
                </a:ln>
                <a:latin typeface="Rockwell" charset="0"/>
                <a:ea typeface="ＭＳ Ｐゴシック" charset="0"/>
              </a:rPr>
              <a:t>Maintaining convenient locations</a:t>
            </a:r>
          </a:p>
          <a:p>
            <a:pPr lvl="1" eaLnBrk="1" hangingPunct="1"/>
            <a:r>
              <a:rPr lang="en-US" dirty="0">
                <a:ln>
                  <a:noFill/>
                </a:ln>
                <a:latin typeface="Rockwell" charset="0"/>
                <a:ea typeface="ＭＳ Ｐゴシック" charset="0"/>
              </a:rPr>
              <a:t>Provide services</a:t>
            </a:r>
          </a:p>
          <a:p>
            <a:pPr eaLnBrk="1" hangingPunct="1"/>
            <a:r>
              <a:rPr lang="en-US" dirty="0">
                <a:ln>
                  <a:noFill/>
                </a:ln>
                <a:latin typeface="Rockwell" charset="0"/>
                <a:ea typeface="ＭＳ Ｐゴシック" charset="0"/>
                <a:cs typeface="ＭＳ Ｐゴシック" charset="0"/>
              </a:rPr>
              <a:t>All channel functions must be performed regardless of who does them</a:t>
            </a: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smtClean="0">
                <a:ln>
                  <a:noFill/>
                </a:ln>
                <a:latin typeface="Rockwell" charset="0"/>
                <a:ea typeface="ＭＳ Ｐゴシック" charset="0"/>
                <a:cs typeface="ＭＳ Ｐゴシック" charset="0"/>
              </a:rPr>
              <a:t>Strategic Supply Chain Issues:</a:t>
            </a:r>
            <a:br>
              <a:rPr lang="en-US" dirty="0" smtClean="0">
                <a:ln>
                  <a:noFill/>
                </a:ln>
                <a:latin typeface="Rockwell" charset="0"/>
                <a:ea typeface="ＭＳ Ｐゴシック" charset="0"/>
                <a:cs typeface="ＭＳ Ｐゴシック" charset="0"/>
              </a:rPr>
            </a:br>
            <a:r>
              <a:rPr lang="en-US" dirty="0" smtClean="0">
                <a:ln>
                  <a:noFill/>
                </a:ln>
                <a:latin typeface="Rockwell" charset="0"/>
                <a:ea typeface="ＭＳ Ｐゴシック" charset="0"/>
                <a:cs typeface="ＭＳ Ｐゴシック" charset="0"/>
              </a:rPr>
              <a:t>Marketing </a:t>
            </a:r>
            <a:r>
              <a:rPr lang="en-US" dirty="0">
                <a:ln>
                  <a:noFill/>
                </a:ln>
                <a:latin typeface="Rockwell" charset="0"/>
                <a:ea typeface="ＭＳ Ｐゴシック" charset="0"/>
                <a:cs typeface="ＭＳ Ｐゴシック" charset="0"/>
              </a:rPr>
              <a:t>Channel Functions</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extLst>
      <p:ext uri="{BB962C8B-B14F-4D97-AF65-F5344CB8AC3E}">
        <p14:creationId xmlns:p14="http://schemas.microsoft.com/office/powerpoint/2010/main" xmlns="" val="3470845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635001" y="505565"/>
            <a:ext cx="7815262" cy="4605866"/>
          </a:xfrm>
        </p:spPr>
        <p:txBody>
          <a:bodyPr/>
          <a:lstStyle/>
          <a:p>
            <a:pPr indent="0" eaLnBrk="1" hangingPunct="1"/>
            <a:r>
              <a:rPr lang="en-US" dirty="0">
                <a:ln>
                  <a:noFill/>
                </a:ln>
                <a:latin typeface="Rockwell" charset="0"/>
                <a:ea typeface="ＭＳ Ｐゴシック" charset="0"/>
                <a:cs typeface="ＭＳ Ｐゴシック" charset="0"/>
              </a:rPr>
              <a:t>Some manufacturers and retailers advertise that customers should buy from them because </a:t>
            </a:r>
            <a:r>
              <a:rPr lang="en-US" dirty="0" smtClean="0">
                <a:ln>
                  <a:noFill/>
                </a:ln>
                <a:latin typeface="Rockwell" charset="0"/>
                <a:ea typeface="ＭＳ Ｐゴシック" charset="0"/>
                <a:cs typeface="ＭＳ Ｐゴシック" charset="0"/>
              </a:rPr>
              <a:t>they “eliminate </a:t>
            </a:r>
            <a:r>
              <a:rPr lang="en-US" dirty="0">
                <a:ln>
                  <a:noFill/>
                </a:ln>
                <a:latin typeface="Rockwell" charset="0"/>
                <a:ea typeface="ＭＳ Ｐゴシック" charset="0"/>
                <a:cs typeface="ＭＳ Ｐゴシック" charset="0"/>
              </a:rPr>
              <a:t>the middleman</a:t>
            </a:r>
            <a:r>
              <a:rPr lang="en-US" dirty="0" smtClean="0">
                <a:ln>
                  <a:noFill/>
                </a:ln>
                <a:latin typeface="Rockwell" charset="0"/>
                <a:ea typeface="ＭＳ Ｐゴシック" charset="0"/>
                <a:cs typeface="ＭＳ Ｐゴシック" charset="0"/>
              </a:rPr>
              <a:t>.” Evaluate </a:t>
            </a:r>
            <a:r>
              <a:rPr lang="en-US" dirty="0">
                <a:ln>
                  <a:noFill/>
                </a:ln>
                <a:latin typeface="Rockwell" charset="0"/>
                <a:ea typeface="ＭＳ Ｐゴシック" charset="0"/>
                <a:cs typeface="ＭＳ Ｐゴシック" charset="0"/>
              </a:rPr>
              <a:t>this comment in light of the functions that must be performed in a marketing channel</a:t>
            </a:r>
            <a:r>
              <a:rPr lang="en-US" dirty="0" smtClean="0">
                <a:ln>
                  <a:noFill/>
                </a:ln>
                <a:latin typeface="Rockwell" charset="0"/>
                <a:ea typeface="ＭＳ Ｐゴシック" charset="0"/>
                <a:cs typeface="ＭＳ Ｐゴシック" charset="0"/>
              </a:rPr>
              <a:t>. </a:t>
            </a:r>
            <a:r>
              <a:rPr lang="en-US" dirty="0">
                <a:ln>
                  <a:noFill/>
                </a:ln>
                <a:latin typeface="Rockwell" charset="0"/>
                <a:ea typeface="ＭＳ Ｐゴシック" charset="0"/>
                <a:cs typeface="ＭＳ Ｐゴシック" charset="0"/>
              </a:rPr>
              <a:t>Does a channel with fewer members always deliver products to customers at lower prices? </a:t>
            </a:r>
            <a:r>
              <a:rPr lang="en-US" dirty="0" smtClean="0">
                <a:ln>
                  <a:noFill/>
                </a:ln>
                <a:latin typeface="Rockwell" charset="0"/>
                <a:ea typeface="ＭＳ Ｐゴシック" charset="0"/>
                <a:cs typeface="ＭＳ Ｐゴシック" charset="0"/>
              </a:rPr>
              <a:t>Defend </a:t>
            </a:r>
            <a:r>
              <a:rPr lang="en-US" dirty="0">
                <a:ln>
                  <a:noFill/>
                </a:ln>
                <a:latin typeface="Rockwell" charset="0"/>
                <a:ea typeface="ＭＳ Ｐゴシック" charset="0"/>
                <a:cs typeface="ＭＳ Ｐゴシック" charset="0"/>
              </a:rPr>
              <a:t>your position.</a:t>
            </a:r>
          </a:p>
        </p:txBody>
      </p:sp>
      <p:sp>
        <p:nvSpPr>
          <p:cNvPr id="3" name="Slide Number Placeholder 2"/>
          <p:cNvSpPr>
            <a:spLocks noGrp="1"/>
          </p:cNvSpPr>
          <p:nvPr>
            <p:ph type="sldNum" sz="quarter" idx="10"/>
          </p:nvPr>
        </p:nvSpPr>
        <p:spPr/>
        <p:txBody>
          <a:bodyPr/>
          <a:lstStyle/>
          <a:p>
            <a:pPr>
              <a:defRPr/>
            </a:pPr>
            <a:fld id="{7CA3B053-DD34-B645-BCE5-0B617BE5BFE4}" type="slidenum">
              <a:rPr lang="en-US" smtClean="0"/>
              <a:pPr>
                <a:defRPr/>
              </a:pPr>
              <a:t>6</a:t>
            </a:fld>
            <a:endParaRPr lang="en-US" dirty="0"/>
          </a:p>
        </p:txBody>
      </p:sp>
    </p:spTree>
    <p:extLst>
      <p:ext uri="{BB962C8B-B14F-4D97-AF65-F5344CB8AC3E}">
        <p14:creationId xmlns:p14="http://schemas.microsoft.com/office/powerpoint/2010/main" xmlns="" val="166498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Breakdown of Total Distribution Costs </a:t>
            </a:r>
            <a:r>
              <a:rPr lang="en-US" dirty="0" smtClean="0">
                <a:ln>
                  <a:noFill/>
                </a:ln>
                <a:latin typeface="Rockwell" charset="0"/>
                <a:ea typeface="ＭＳ Ｐゴシック" charset="0"/>
                <a:cs typeface="ＭＳ Ｐゴシック" charset="0"/>
              </a:rPr>
              <a:t> </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pic>
        <p:nvPicPr>
          <p:cNvPr id="5122" name="Picture 2"/>
          <p:cNvPicPr>
            <a:picLocks noChangeAspect="1" noChangeArrowheads="1"/>
          </p:cNvPicPr>
          <p:nvPr/>
        </p:nvPicPr>
        <p:blipFill>
          <a:blip r:embed="rId2"/>
          <a:srcRect/>
          <a:stretch>
            <a:fillRect/>
          </a:stretch>
        </p:blipFill>
        <p:spPr bwMode="auto">
          <a:xfrm>
            <a:off x="1454726" y="2461491"/>
            <a:ext cx="7283425" cy="3006436"/>
          </a:xfrm>
          <a:prstGeom prst="rect">
            <a:avLst/>
          </a:prstGeom>
          <a:noFill/>
          <a:ln w="9525">
            <a:noFill/>
            <a:miter lim="800000"/>
            <a:headEnd/>
            <a:tailEnd/>
          </a:ln>
          <a:effectLst/>
        </p:spPr>
      </p:pic>
    </p:spTree>
    <p:extLst>
      <p:ext uri="{BB962C8B-B14F-4D97-AF65-F5344CB8AC3E}">
        <p14:creationId xmlns:p14="http://schemas.microsoft.com/office/powerpoint/2010/main" xmlns="" val="570257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rPr>
              <a:t>Exclusive Distribution</a:t>
            </a:r>
          </a:p>
          <a:p>
            <a:pPr lvl="1" eaLnBrk="1" hangingPunct="1"/>
            <a:r>
              <a:rPr lang="en-US" dirty="0" smtClean="0">
                <a:ln>
                  <a:noFill/>
                </a:ln>
                <a:latin typeface="Rockwell" charset="0"/>
                <a:ea typeface="ＭＳ Ｐゴシック" charset="0"/>
              </a:rPr>
              <a:t>Giving one merchant or outlet the sole right to sell a product within a defined geographic region</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rPr>
              <a:t>Selective </a:t>
            </a:r>
            <a:r>
              <a:rPr lang="en-US" dirty="0" smtClean="0">
                <a:ln>
                  <a:noFill/>
                </a:ln>
                <a:latin typeface="Rockwell" charset="0"/>
                <a:ea typeface="ＭＳ Ｐゴシック" charset="0"/>
              </a:rPr>
              <a:t>Distribution</a:t>
            </a:r>
          </a:p>
          <a:p>
            <a:pPr lvl="1" eaLnBrk="1" hangingPunct="1"/>
            <a:r>
              <a:rPr lang="en-US" dirty="0" smtClean="0">
                <a:ln>
                  <a:noFill/>
                </a:ln>
                <a:latin typeface="Rockwell" charset="0"/>
                <a:ea typeface="ＭＳ Ｐゴシック" charset="0"/>
              </a:rPr>
              <a:t>Giving several merchants or outlets the right to sell a product within a defined geographic region</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rPr>
              <a:t>Intensive </a:t>
            </a:r>
            <a:r>
              <a:rPr lang="en-US" dirty="0" smtClean="0">
                <a:ln>
                  <a:noFill/>
                </a:ln>
                <a:latin typeface="Rockwell" charset="0"/>
                <a:ea typeface="ＭＳ Ｐゴシック" charset="0"/>
              </a:rPr>
              <a:t>Distribution</a:t>
            </a:r>
          </a:p>
          <a:p>
            <a:pPr lvl="1" eaLnBrk="1" hangingPunct="1"/>
            <a:r>
              <a:rPr lang="en-US" dirty="0" smtClean="0">
                <a:ln>
                  <a:noFill/>
                </a:ln>
                <a:latin typeface="Rockwell" charset="0"/>
                <a:ea typeface="ＭＳ Ｐゴシック" charset="0"/>
              </a:rPr>
              <a:t>Making a product available in the maximum number of merchants or outlets to gain as much exposure and sales opportunities as possible</a:t>
            </a:r>
            <a:endParaRPr lang="en-US" dirty="0">
              <a:ln>
                <a:noFill/>
              </a:ln>
              <a:latin typeface="Rockwell" charset="0"/>
              <a:ea typeface="ＭＳ Ｐゴシック" charset="0"/>
            </a:endParaRP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a:ln>
                  <a:noFill/>
                </a:ln>
                <a:latin typeface="Rockwell" charset="0"/>
                <a:ea typeface="ＭＳ Ｐゴシック" charset="0"/>
                <a:cs typeface="ＭＳ Ｐゴシック" charset="0"/>
              </a:rPr>
              <a:t>Strategic </a:t>
            </a:r>
            <a:r>
              <a:rPr lang="en-US" dirty="0" smtClean="0">
                <a:ln>
                  <a:noFill/>
                </a:ln>
                <a:latin typeface="Rockwell" charset="0"/>
                <a:ea typeface="ＭＳ Ｐゴシック" charset="0"/>
                <a:cs typeface="ＭＳ Ｐゴシック" charset="0"/>
              </a:rPr>
              <a:t>Supply Chain Issues:</a:t>
            </a:r>
            <a:br>
              <a:rPr lang="en-US" dirty="0" smtClean="0">
                <a:ln>
                  <a:noFill/>
                </a:ln>
                <a:latin typeface="Rockwell" charset="0"/>
                <a:ea typeface="ＭＳ Ｐゴシック" charset="0"/>
                <a:cs typeface="ＭＳ Ｐゴシック" charset="0"/>
              </a:rPr>
            </a:br>
            <a:r>
              <a:rPr lang="en-US" dirty="0" smtClean="0">
                <a:ln>
                  <a:noFill/>
                </a:ln>
                <a:latin typeface="Rockwell" charset="0"/>
                <a:ea typeface="ＭＳ Ｐゴシック" charset="0"/>
                <a:cs typeface="ＭＳ Ｐゴシック" charset="0"/>
              </a:rPr>
              <a:t>Marketing Channel Structure</a:t>
            </a:r>
            <a:endParaRPr lang="en-US" dirty="0">
              <a:ln>
                <a:noFill/>
              </a:ln>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extLst>
      <p:ext uri="{BB962C8B-B14F-4D97-AF65-F5344CB8AC3E}">
        <p14:creationId xmlns:p14="http://schemas.microsoft.com/office/powerpoint/2010/main" xmlns="" val="2626609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The </a:t>
            </a:r>
            <a:r>
              <a:rPr lang="en-US" dirty="0">
                <a:ln>
                  <a:noFill/>
                </a:ln>
                <a:latin typeface="Rockwell" charset="0"/>
                <a:ea typeface="ＭＳ Ｐゴシック" charset="0"/>
                <a:cs typeface="ＭＳ Ｐゴシック" charset="0"/>
              </a:rPr>
              <a:t>Basis of Conflict in the Supply Chain</a:t>
            </a:r>
          </a:p>
          <a:p>
            <a:pPr lvl="1" eaLnBrk="1" hangingPunct="1"/>
            <a:r>
              <a:rPr lang="en-US" dirty="0">
                <a:ln>
                  <a:noFill/>
                </a:ln>
                <a:latin typeface="Rockwell" charset="0"/>
                <a:ea typeface="ＭＳ Ｐゴシック" charset="0"/>
              </a:rPr>
              <a:t>Each firm is different, and has its own goals and objectives</a:t>
            </a:r>
          </a:p>
          <a:p>
            <a:pPr lvl="1" eaLnBrk="1" hangingPunct="1"/>
            <a:r>
              <a:rPr lang="en-US" dirty="0">
                <a:ln>
                  <a:noFill/>
                </a:ln>
                <a:latin typeface="Rockwell" charset="0"/>
                <a:ea typeface="ＭＳ Ｐゴシック" charset="0"/>
              </a:rPr>
              <a:t>Mutual interdependence goes against the natural tendency of firms to seek their own self-interests.</a:t>
            </a:r>
          </a:p>
          <a:p>
            <a:pPr eaLnBrk="1" hangingPunct="1"/>
            <a:r>
              <a:rPr lang="en-US" dirty="0">
                <a:ln>
                  <a:noFill/>
                </a:ln>
                <a:latin typeface="Rockwell" charset="0"/>
                <a:ea typeface="ＭＳ Ｐゴシック" charset="0"/>
                <a:cs typeface="ＭＳ Ｐゴシック" charset="0"/>
              </a:rPr>
              <a:t>Sources of Power in a Supply Chain</a:t>
            </a:r>
          </a:p>
          <a:p>
            <a:pPr lvl="1" eaLnBrk="1" hangingPunct="1"/>
            <a:r>
              <a:rPr lang="en-US" dirty="0">
                <a:ln>
                  <a:noFill/>
                </a:ln>
                <a:latin typeface="Rockwell" charset="0"/>
                <a:ea typeface="ＭＳ Ｐゴシック" charset="0"/>
              </a:rPr>
              <a:t>Legitimate power</a:t>
            </a:r>
          </a:p>
          <a:p>
            <a:pPr lvl="1" eaLnBrk="1" hangingPunct="1"/>
            <a:r>
              <a:rPr lang="en-US" dirty="0">
                <a:ln>
                  <a:noFill/>
                </a:ln>
                <a:latin typeface="Rockwell" charset="0"/>
                <a:ea typeface="ＭＳ Ｐゴシック" charset="0"/>
              </a:rPr>
              <a:t>Reward power</a:t>
            </a:r>
          </a:p>
          <a:p>
            <a:pPr lvl="1" eaLnBrk="1" hangingPunct="1"/>
            <a:r>
              <a:rPr lang="en-US" dirty="0">
                <a:ln>
                  <a:noFill/>
                </a:ln>
                <a:latin typeface="Rockwell" charset="0"/>
                <a:ea typeface="ＭＳ Ｐゴシック" charset="0"/>
              </a:rPr>
              <a:t>Coercive power</a:t>
            </a:r>
          </a:p>
          <a:p>
            <a:pPr lvl="1" eaLnBrk="1" hangingPunct="1"/>
            <a:r>
              <a:rPr lang="en-US" dirty="0">
                <a:ln>
                  <a:noFill/>
                </a:ln>
                <a:latin typeface="Rockwell" charset="0"/>
                <a:ea typeface="ＭＳ Ｐゴシック" charset="0"/>
              </a:rPr>
              <a:t>Information power</a:t>
            </a:r>
          </a:p>
          <a:p>
            <a:pPr lvl="1" eaLnBrk="1" hangingPunct="1"/>
            <a:r>
              <a:rPr lang="en-US" dirty="0">
                <a:ln>
                  <a:noFill/>
                </a:ln>
                <a:latin typeface="Rockwell" charset="0"/>
                <a:ea typeface="ＭＳ Ｐゴシック" charset="0"/>
              </a:rPr>
              <a:t>Referent power</a:t>
            </a: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eaLnBrk="1" hangingPunct="1"/>
            <a:r>
              <a:rPr lang="en-US" dirty="0" smtClean="0">
                <a:ln>
                  <a:noFill/>
                </a:ln>
                <a:latin typeface="Rockwell" charset="0"/>
                <a:ea typeface="ＭＳ Ｐゴシック" charset="0"/>
                <a:cs typeface="ＭＳ Ｐゴシック" charset="0"/>
              </a:rPr>
              <a:t>Strategic Supply Chain Issues:</a:t>
            </a:r>
            <a:br>
              <a:rPr lang="en-US" dirty="0" smtClean="0">
                <a:ln>
                  <a:noFill/>
                </a:ln>
                <a:latin typeface="Rockwell" charset="0"/>
                <a:ea typeface="ＭＳ Ｐゴシック" charset="0"/>
                <a:cs typeface="ＭＳ Ｐゴシック" charset="0"/>
              </a:rPr>
            </a:br>
            <a:r>
              <a:rPr lang="en-US" dirty="0" smtClean="0">
                <a:ln>
                  <a:noFill/>
                </a:ln>
                <a:latin typeface="Rockwell" charset="0"/>
                <a:ea typeface="ＭＳ Ｐゴシック" charset="0"/>
                <a:cs typeface="ＭＳ Ｐゴシック" charset="0"/>
              </a:rPr>
              <a:t>Power in the Supply </a:t>
            </a:r>
            <a:r>
              <a:rPr lang="en-US" dirty="0">
                <a:ln>
                  <a:noFill/>
                </a:ln>
                <a:latin typeface="Rockwell" charset="0"/>
                <a:ea typeface="ＭＳ Ｐゴシック" charset="0"/>
                <a:cs typeface="ＭＳ Ｐゴシック" charset="0"/>
              </a:rPr>
              <a:t>Chain</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spTree>
    <p:extLst>
      <p:ext uri="{BB962C8B-B14F-4D97-AF65-F5344CB8AC3E}">
        <p14:creationId xmlns:p14="http://schemas.microsoft.com/office/powerpoint/2010/main" xmlns="" val="2506419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797</TotalTime>
  <Words>401</Words>
  <Application>Microsoft Office PowerPoint</Application>
  <PresentationFormat>Affichage à l'écran (4:3)</PresentationFormat>
  <Paragraphs>71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Cengage</vt:lpstr>
      <vt:lpstr> Distribution and Supply Chain Management</vt:lpstr>
      <vt:lpstr>Supply Chain Strategy</vt:lpstr>
      <vt:lpstr>Supply Chain Integration</vt:lpstr>
      <vt:lpstr>Factors in Successful Supply Chain Integration  </vt:lpstr>
      <vt:lpstr>Strategic Supply Chain Issues: Marketing Channel Functions</vt:lpstr>
      <vt:lpstr>Diapositive 6</vt:lpstr>
      <vt:lpstr>Breakdown of Total Distribution Costs  </vt:lpstr>
      <vt:lpstr>Strategic Supply Chain Issues: Marketing Channel Structure</vt:lpstr>
      <vt:lpstr>Strategic Supply Chain Issues: Power in the Supply Chain</vt:lpstr>
      <vt:lpstr>Trends in Supply Chain Strategy</vt:lpstr>
      <vt:lpstr>The Trend in Outsourcing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Asus</cp:lastModifiedBy>
  <cp:revision>142</cp:revision>
  <dcterms:created xsi:type="dcterms:W3CDTF">2010-03-09T18:52:43Z</dcterms:created>
  <dcterms:modified xsi:type="dcterms:W3CDTF">2017-04-25T07:00:01Z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