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4" r:id="rId2"/>
    <p:sldId id="28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00"/>
    <a:srgbClr val="003399"/>
    <a:srgbClr val="86311B"/>
    <a:srgbClr val="2B4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98" autoAdjust="0"/>
  </p:normalViewPr>
  <p:slideViewPr>
    <p:cSldViewPr snapToGrid="0" snapToObjects="1">
      <p:cViewPr varScale="1">
        <p:scale>
          <a:sx n="63" d="100"/>
          <a:sy n="63" d="100"/>
        </p:scale>
        <p:origin x="7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8AD938A-C51A-5243-89B5-4C1C42991EF0}" type="datetime1">
              <a:rPr lang="en-US"/>
              <a:pPr>
                <a:defRPr/>
              </a:pPr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20D19AB-BE07-B244-8B24-43C3A1234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6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10B12F8-389B-3A4C-B688-6EFC62B58CB2}" type="datetime1">
              <a:rPr lang="en-US"/>
              <a:pPr>
                <a:defRPr/>
              </a:pPr>
              <a:t>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95C51D6-8B9D-0B4C-A42D-FF233DA1E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42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errell6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6"/>
          <a:stretch>
            <a:fillRect/>
          </a:stretch>
        </p:blipFill>
        <p:spPr bwMode="auto">
          <a:xfrm>
            <a:off x="0" y="0"/>
            <a:ext cx="223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78413" y="0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200" dirty="0" smtClean="0">
                <a:solidFill>
                  <a:srgbClr val="CC0000"/>
                </a:solidFill>
                <a:latin typeface="Rockwell" charset="0"/>
              </a:rPr>
              <a:t>4</a:t>
            </a: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3411538" y="665163"/>
            <a:ext cx="187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cs typeface="Arial" charset="0"/>
              </a:rPr>
              <a:t>C H A P T E 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02012" y="1754187"/>
            <a:ext cx="5071514" cy="4079346"/>
          </a:xfrm>
        </p:spPr>
        <p:txBody>
          <a:bodyPr/>
          <a:lstStyle>
            <a:lvl1pPr algn="ctr">
              <a:lnSpc>
                <a:spcPts val="7120"/>
              </a:lnSpc>
              <a:defRPr sz="6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708775"/>
            <a:ext cx="7289800" cy="1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00" spc="-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4988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46810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1302808" y="1793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26438" y="5976938"/>
            <a:ext cx="8175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7CA3B053-DD34-B645-BCE5-0B617BE5B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errell6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7" y="160867"/>
            <a:ext cx="7107785" cy="4605866"/>
          </a:xfrm>
        </p:spPr>
        <p:txBody>
          <a:bodyPr anchor="ctr" anchorCtr="1"/>
          <a:lstStyle>
            <a:lvl1pPr marL="0" indent="0" algn="ctr">
              <a:spcBef>
                <a:spcPts val="3200"/>
              </a:spcBef>
              <a:buFontTx/>
              <a:buNone/>
              <a:defRPr sz="3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2286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4572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6858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9144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A427-4806-4E43-924A-FA8544444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2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975" y="1721919"/>
            <a:ext cx="7545605" cy="3947044"/>
          </a:xfrm>
          <a:effectLst/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000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5FE01-04CB-2D4A-A805-1B10FA7DE97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6941" y="1879596"/>
            <a:ext cx="8090959" cy="43349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35D15-8DC6-114D-8E8B-D0718CC289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2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errell6e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85"/>
          <a:stretch>
            <a:fillRect/>
          </a:stretch>
        </p:blipFill>
        <p:spPr bwMode="auto">
          <a:xfrm>
            <a:off x="0" y="0"/>
            <a:ext cx="10437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439863" y="230188"/>
            <a:ext cx="75644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39863" y="1346200"/>
            <a:ext cx="76327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263" y="6321425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6FF3BC2E-E0E9-6C4C-A2D1-14DD24563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2" r:id="rId4"/>
    <p:sldLayoutId id="214748376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defRPr sz="2400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sz="2000" i="1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Rockwell"/>
          <a:ea typeface="ＭＳ Ｐゴシック" charset="-128"/>
          <a:cs typeface="Rockwell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sz="6600" dirty="0" smtClean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Developing </a:t>
            </a:r>
            <a:r>
              <a:rPr lang="en-US" sz="6600" dirty="0">
                <a:ln w="31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Competitive Advantage and Strategic Focus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" charset="0"/>
                <a:ea typeface="ＭＳ Ｐゴシック" charset="0"/>
                <a:cs typeface="ＭＳ Ｐゴシック" charset="0"/>
              </a:rPr>
              <a:t>Chapter</a:t>
            </a:r>
            <a:r>
              <a:rPr lang="en-US" dirty="0" smtClean="0">
                <a:ln>
                  <a:noFill/>
                </a:ln>
                <a:effectLst/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5</a:t>
            </a:r>
            <a:endParaRPr lang="en-US" sz="540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SWOT Matrix 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4.5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948" y="1907308"/>
            <a:ext cx="6699315" cy="385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5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Quantitative Assessment of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SWOT Matrix 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4.6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0191" y="1295400"/>
            <a:ext cx="4955684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76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Strengths, weaknesses, opportunities, and threats: Which is the most important?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Why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How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might your response change if you were the CEO of a corporation?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if you were a customer of the firm?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An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employee?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supplier?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EA427-4806-4E43-924A-FA8544444C4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Competitive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advantages can arise from many internal and external sources (see 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4.7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Competitive advantages refer to real differences between competing firms.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Competitive advantages can also be based more on perception than reality.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Capabilities or competitive advantages that do not translate into specific benefits for customers are of little use to a firm.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Developing and Leveraging Competitive Advantages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Operational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Excellence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Focus on efficiency of operations and processes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Lower cost operations lead to lower prices for customers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Product Leadership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Excellence in technology and product development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Most advanced, highest quality product offering in the industry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Customer Intimacy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Understand customers better than the competition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Develop long-term customer relationships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Competitive Advantage Strategies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4.8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716643" y="160867"/>
            <a:ext cx="7733620" cy="4964490"/>
          </a:xfrm>
        </p:spPr>
        <p:txBody>
          <a:bodyPr/>
          <a:lstStyle/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Support or contradict this statement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:</a:t>
            </a:r>
          </a:p>
          <a:p>
            <a:pPr indent="0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“Given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realities of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today’s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economy and the rapid changes occurring in business technology, all competitive advantages are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short-lived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There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is no such thing as a </a:t>
            </a:r>
            <a:r>
              <a:rPr lang="en-US" i="1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sustainable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 competitive advantage that lasts over the long term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Defend your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EA427-4806-4E43-924A-FA8544444C4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Four major directions for strategic efforts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Aggressive (many internal strengths / many external opportunities)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Diversification (many internal strengths / many external threats)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Turnaround (many internal weaknesses / many external opportunities)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Defensive (many internal weaknesses / many external threats)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These are the most common, but other combinations of strengths and weaknesses are possible.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Establishing a Strategic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Firms develop strategic focus by developing a strategy that stands apart from the competition.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Firms can visually identify their strategic focus through the use of the strategy canvas.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Firms can use the Four Actions Framework to reorient their strategic focus away from the competition.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Principles of Blue Ocean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Identifies factors that the industry currently competes on and what customers receive from existing product offerings (captured by the horizontal axis)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Identifies the offering level received by buyers for each factor (captured by the vertical axis)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High levels mean that a company invests more and offers buyers more of that factor.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Identifies a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company’s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relative performance across its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industry’s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factors of competition (captured by the value curve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Strategy Canvas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Strategy Canvas for Southwest Airlines 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4.9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4726" y="1861126"/>
            <a:ext cx="7188654" cy="37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21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 widely used framework for organizing and utilizing the pieces of data and information gained from the situation analysis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Encompasses both internal and external environments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One of the most effective tools in the analysis of environmental data and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SWOT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Which factors that the industry takes for granted should be </a:t>
            </a:r>
            <a:r>
              <a:rPr lang="en-US" i="1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eliminated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These factors may no longer have value for buyers.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Which factors should be </a:t>
            </a:r>
            <a:r>
              <a:rPr lang="en-US" i="1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reduced well below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industry’s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standard?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Have products been over designed in a race to beat competition?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Which factors should be </a:t>
            </a:r>
            <a:r>
              <a:rPr lang="en-US" i="1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raised well above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industry’s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standard?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Has the industry forced customers to make compromises?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Which factors should be </a:t>
            </a:r>
            <a:r>
              <a:rPr lang="en-US" i="1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created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 that the industry has never offered?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What are the potential new sources of value for buyers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?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Four Actions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24394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Good strategy is about matching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strengths to the available opportunities.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Blue Ocean Strategy defines good strategy as having these three characteristics: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Focus – Good strategy does not diffuse the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company’s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efforts across all key factors of competition (the value curve clearly shows focus in the strategy).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Divergence – Good strategy differs from other competitors in the market (the value curve is unique from competitors).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Compelling Tagline – Good strategy can be summarized in a clear-cut statement that delivers a clear, compelling message to customers.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What Makes Good Strategy?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662215" y="160866"/>
            <a:ext cx="7788048" cy="4882847"/>
          </a:xfrm>
        </p:spPr>
        <p:txBody>
          <a:bodyPr/>
          <a:lstStyle/>
          <a:p>
            <a:pPr indent="0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it possible for an organization to be successful despite having a value curve that is not distinct from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competition?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 other words, can an organization be successful by selling a me-too product (a product that offers no compelling differences when compared to the competition)? Explain.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EA427-4806-4E43-924A-FA8544444C4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Goals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Statements of broad, desired accomplishments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Attainability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Consistency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Comprehensiveness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Intangibility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Marketing Objectives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Specific, quantitative benchmarks used to measure progress toward the achievement of marketing goals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Attainability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Continuity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Time frame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Assignment of responsibility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Developing Marketing Goals and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Continuous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Objectives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Current objectives are similar to objectives set in the previous planning period.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Objectives that are only slightly modified over time do not need new strategies, increased effort, or better implementation to be achieved.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Discontinuous Objectives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Significantly elevate the level of performance on a given outcome factor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Typically require new strategies to achieve higher performance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Often a part of applying for the Malcolm Baldrige National Quality Award (see 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4.10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Continuous </a:t>
            </a:r>
            <a:r>
              <a:rPr lang="en-US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versus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Discontinuous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Major Benefits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SWOT Analysis 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4.1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37854"/>
            <a:ext cx="6654800" cy="481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06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Stay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Focused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It is a mistake to complete one generic SWOT analysis for the entire organization.  SWOT analysis really means SWOT </a:t>
            </a:r>
            <a:r>
              <a:rPr lang="en-US" i="1" dirty="0">
                <a:ln>
                  <a:noFill/>
                </a:ln>
                <a:latin typeface="Rockwell" charset="0"/>
                <a:ea typeface="ＭＳ Ｐゴシック" charset="0"/>
              </a:rPr>
              <a:t>analyses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Search Extensively for Competitors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Information on competitors is an important aspect of a SWOT analysis.  All four types of competition are important.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Collaborate with other Functional Areas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Information generated from the SWOT analysis can be shared across functional areas.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SWOT analysis can generate communication between managers of different functions, creating an environment for creativity and innovation.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Making SWOT Analysis Productive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4.2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200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Examine </a:t>
            </a:r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Issues from the </a:t>
            </a:r>
            <a:r>
              <a:rPr lang="en-US" sz="2200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Customers’ Perspective</a:t>
            </a:r>
            <a:endParaRPr lang="en-US" sz="22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What do customers (and noncustomers):</a:t>
            </a:r>
          </a:p>
          <a:p>
            <a:pPr lvl="2" eaLnBrk="1" hangingPunct="1"/>
            <a:r>
              <a:rPr lang="en-US" sz="1600" dirty="0">
                <a:ln>
                  <a:noFill/>
                </a:ln>
                <a:latin typeface="Rockwell" charset="0"/>
                <a:ea typeface="ＭＳ Ｐゴシック" charset="0"/>
              </a:rPr>
              <a:t>believe about us as a company?</a:t>
            </a:r>
          </a:p>
          <a:p>
            <a:pPr lvl="2" eaLnBrk="1" hangingPunct="1"/>
            <a:r>
              <a:rPr lang="en-US" sz="1600" dirty="0">
                <a:ln>
                  <a:noFill/>
                </a:ln>
                <a:latin typeface="Rockwell" charset="0"/>
                <a:ea typeface="ＭＳ Ｐゴシック" charset="0"/>
              </a:rPr>
              <a:t>think of our product quality, customer service, price, overall value, convenience, and promotional messages in comparison to competitors?</a:t>
            </a:r>
          </a:p>
          <a:p>
            <a:pPr lvl="1" eaLnBrk="1" hangingPunct="1"/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What is the relative importance of these issues as customers see them?</a:t>
            </a:r>
          </a:p>
          <a:p>
            <a:pPr eaLnBrk="1" hangingPunct="1"/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Look for Causes, Not Characteristics</a:t>
            </a:r>
          </a:p>
          <a:p>
            <a:pPr lvl="1" eaLnBrk="1" hangingPunct="1"/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Causes for each issue in a SWOT analysis can often be found in the </a:t>
            </a:r>
            <a:r>
              <a:rPr lang="en-US" sz="1800" dirty="0" smtClean="0">
                <a:ln>
                  <a:noFill/>
                </a:ln>
                <a:latin typeface="Rockwell" charset="0"/>
                <a:ea typeface="ＭＳ Ｐゴシック" charset="0"/>
              </a:rPr>
              <a:t>firm’s </a:t>
            </a:r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and </a:t>
            </a:r>
            <a:r>
              <a:rPr lang="en-US" sz="1800" dirty="0" smtClean="0">
                <a:ln>
                  <a:noFill/>
                </a:ln>
                <a:latin typeface="Rockwell" charset="0"/>
                <a:ea typeface="ＭＳ Ｐゴシック" charset="0"/>
              </a:rPr>
              <a:t>competitors’ resources</a:t>
            </a:r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.</a:t>
            </a:r>
          </a:p>
          <a:p>
            <a:pPr eaLnBrk="1" hangingPunct="1"/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Separate Internal Issues from External Issues</a:t>
            </a:r>
          </a:p>
          <a:p>
            <a:pPr lvl="1" eaLnBrk="1" hangingPunct="1"/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Failure to understand the difference between internal and external issues is a major reason for a poorly conducted SWOT analysis.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Making SWOT Analysis Productive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4.2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000" i="1" dirty="0">
                <a:ln>
                  <a:noFill/>
                </a:ln>
                <a:solidFill>
                  <a:srgbClr val="FFFFFF"/>
                </a:solidFill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Rockwell" charset="0"/>
                <a:ea typeface="ＭＳ Ｐゴシック" charset="0"/>
                <a:cs typeface="ＭＳ Ｐゴシック" charset="0"/>
              </a:rPr>
              <a:t>(continued)</a:t>
            </a:r>
            <a:endParaRPr lang="en-US" dirty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Breaking Down Managerial Clichés 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4.3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019" y="1983509"/>
            <a:ext cx="7166945" cy="399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36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026025"/>
          </a:xfrm>
        </p:spPr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Strengths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and Weaknesses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Presence or absence of scale and cost economies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Presence or absence of financial or human resources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Presence or absence of functional skills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Presence or absence of intellectual, legal or reputational resources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Opportunities and Threats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Conditions or changes in the customer environment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Conditions or changes in the competitive environment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Conditions or changes in the external environment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Potential Issues to Consider in a SWOT Analysis 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4.4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assessment of strengths and weakness must look beyond the </a:t>
            </a:r>
            <a:r>
              <a:rPr lang="en-US" sz="2000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firm’s </a:t>
            </a:r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resources and product offerings to examine processes that meet </a:t>
            </a:r>
            <a:r>
              <a:rPr lang="en-US" sz="2000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customers’ needs</a:t>
            </a:r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.  This entails offering solutions to </a:t>
            </a:r>
            <a:r>
              <a:rPr lang="en-US" sz="2000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customers’ problems</a:t>
            </a:r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, rather than specific products.</a:t>
            </a:r>
          </a:p>
          <a:p>
            <a:pPr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Achieving goals and objectives depends on creating capabilities by matching strengths with market opportunities.</a:t>
            </a:r>
          </a:p>
          <a:p>
            <a:pPr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Weaknesses can be converted into strengths with strategic investment.  Threats can be converted into opportunities with the right resources.</a:t>
            </a:r>
          </a:p>
          <a:p>
            <a:pPr eaLnBrk="1" hangingPunct="1"/>
            <a:r>
              <a:rPr lang="en-US" sz="20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Weaknesses that cannot be converted become limitations which must be minimized if obvious or meaningful to customers or other stakeholders.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SWOT-Driven Strategic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 four-cell array used to categorize information at the conclusion of a SWOT analysis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Should be based on customer perceptions, not the perceptions of the manager or firm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Elements with the highest total ratings should have the greatest influence in developing the strategy.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Focus on competitive advantages by matching strengths with opportunities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SWOT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g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797</TotalTime>
  <Words>1307</Words>
  <Application>Microsoft Office PowerPoint</Application>
  <PresentationFormat>On-screen Show (4:3)</PresentationFormat>
  <Paragraphs>151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Franklin Gothic Book</vt:lpstr>
      <vt:lpstr>ＭＳ Ｐゴシック</vt:lpstr>
      <vt:lpstr>Rockwell</vt:lpstr>
      <vt:lpstr>Times New Roman</vt:lpstr>
      <vt:lpstr>Wingdings</vt:lpstr>
      <vt:lpstr>Cengage</vt:lpstr>
      <vt:lpstr>Chapter 5</vt:lpstr>
      <vt:lpstr>SWOT Analysis</vt:lpstr>
      <vt:lpstr>Major Benefits of SWOT Analysis (Exhibit 4.1)</vt:lpstr>
      <vt:lpstr>Making SWOT Analysis Productive (Exhibit 4.2)</vt:lpstr>
      <vt:lpstr>Making SWOT Analysis Productive (Exhibit 4.2) (continued)</vt:lpstr>
      <vt:lpstr>Breaking Down Managerial Clichés (Exhibit 4.3)</vt:lpstr>
      <vt:lpstr>Potential Issues to Consider in a SWOT Analysis (Exhibit 4.4)</vt:lpstr>
      <vt:lpstr>SWOT-Driven Strategic Planning</vt:lpstr>
      <vt:lpstr>The SWOT Matrix</vt:lpstr>
      <vt:lpstr>The SWOT Matrix (Exhibit 4.5)</vt:lpstr>
      <vt:lpstr>Quantitative Assessment of the SWOT Matrix (Exhibit 4.6)</vt:lpstr>
      <vt:lpstr>PowerPoint Presentation</vt:lpstr>
      <vt:lpstr>Developing and Leveraging Competitive Advantages</vt:lpstr>
      <vt:lpstr>Competitive Advantage Strategies (Exhibit 4.8)</vt:lpstr>
      <vt:lpstr>PowerPoint Presentation</vt:lpstr>
      <vt:lpstr>Establishing a Strategic Focus</vt:lpstr>
      <vt:lpstr>Principles of Blue Ocean Strategy</vt:lpstr>
      <vt:lpstr>Strategy Canvas</vt:lpstr>
      <vt:lpstr>Strategy Canvas for Southwest Airlines (Exhibit 4.9)</vt:lpstr>
      <vt:lpstr>The Four Actions Framework</vt:lpstr>
      <vt:lpstr>What Makes Good Strategy?</vt:lpstr>
      <vt:lpstr>PowerPoint Presentation</vt:lpstr>
      <vt:lpstr>Developing Marketing Goals and Objectives</vt:lpstr>
      <vt:lpstr>Continuous versus Discontinuous Objectives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Hartline</dc:creator>
  <cp:lastModifiedBy>Soad</cp:lastModifiedBy>
  <cp:revision>135</cp:revision>
  <dcterms:created xsi:type="dcterms:W3CDTF">2010-03-09T18:52:43Z</dcterms:created>
  <dcterms:modified xsi:type="dcterms:W3CDTF">2016-02-12T08:51:08Z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83952724</vt:i4>
  </property>
  <property fmtid="{D5CDD505-2E9C-101B-9397-08002B2CF9AE}" pid="3" name="_NewReviewCycle">
    <vt:lpwstr/>
  </property>
  <property fmtid="{D5CDD505-2E9C-101B-9397-08002B2CF9AE}" pid="4" name="_EmailSubject">
    <vt:lpwstr>PowerPoint Template</vt:lpwstr>
  </property>
  <property fmtid="{D5CDD505-2E9C-101B-9397-08002B2CF9AE}" pid="5" name="_AuthorEmail">
    <vt:lpwstr>Sarah.Blasco@cengage.com</vt:lpwstr>
  </property>
  <property fmtid="{D5CDD505-2E9C-101B-9397-08002B2CF9AE}" pid="6" name="_AuthorEmailDisplayName">
    <vt:lpwstr>Blasco, Sarah</vt:lpwstr>
  </property>
</Properties>
</file>