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4" r:id="rId2"/>
    <p:sldId id="28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5" r:id="rId11"/>
    <p:sldId id="272" r:id="rId12"/>
    <p:sldId id="273" r:id="rId13"/>
    <p:sldId id="274" r:id="rId14"/>
    <p:sldId id="281" r:id="rId15"/>
    <p:sldId id="282" r:id="rId16"/>
    <p:sldId id="283" r:id="rId17"/>
    <p:sldId id="284" r:id="rId18"/>
    <p:sldId id="276" r:id="rId19"/>
    <p:sldId id="285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CC0000"/>
    <a:srgbClr val="003399"/>
    <a:srgbClr val="86311B"/>
    <a:srgbClr val="2B40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3" autoAdjust="0"/>
    <p:restoredTop sz="94698" autoAdjust="0"/>
  </p:normalViewPr>
  <p:slideViewPr>
    <p:cSldViewPr snapToGrid="0" snapToObjects="1"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8AD938A-C51A-5243-89B5-4C1C42991EF0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20D19AB-BE07-B244-8B24-43C3A1234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1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510B12F8-389B-3A4C-B688-6EFC62B58CB2}" type="datetime1">
              <a:rPr lang="en-US"/>
              <a:pPr>
                <a:defRPr/>
              </a:pPr>
              <a:t>2/12/2016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A95C51D6-8B9D-0B4C-A42D-FF233DA1E9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0426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5C51D6-8B9D-0B4C-A42D-FF233DA1E93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513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errell6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6"/>
          <a:stretch>
            <a:fillRect/>
          </a:stretch>
        </p:blipFill>
        <p:spPr bwMode="auto">
          <a:xfrm>
            <a:off x="0" y="0"/>
            <a:ext cx="2235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5078413" y="0"/>
            <a:ext cx="1152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200" dirty="0" smtClean="0">
                <a:solidFill>
                  <a:srgbClr val="CC0000"/>
                </a:solidFill>
                <a:latin typeface="Rockwell" charset="0"/>
              </a:rPr>
              <a:t>3</a:t>
            </a:r>
          </a:p>
        </p:txBody>
      </p:sp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3411538" y="665163"/>
            <a:ext cx="187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dirty="0" smtClean="0">
                <a:cs typeface="Arial" charset="0"/>
              </a:rPr>
              <a:t>C H A P T E R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302012" y="1754187"/>
            <a:ext cx="5071514" cy="4079346"/>
          </a:xfrm>
        </p:spPr>
        <p:txBody>
          <a:bodyPr/>
          <a:lstStyle>
            <a:lvl1pPr algn="ctr">
              <a:lnSpc>
                <a:spcPts val="7120"/>
              </a:lnSpc>
              <a:defRPr sz="6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6200"/>
            <a:ext cx="1231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35200" y="6708775"/>
            <a:ext cx="7289800" cy="123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00" spc="-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49889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46810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 bwMode="auto">
          <a:xfrm>
            <a:off x="1302808" y="179388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26438" y="5976938"/>
            <a:ext cx="817562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Rockwel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7CA3B053-DD34-B645-BCE5-0B617BE5BF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75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errell6e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467" y="160867"/>
            <a:ext cx="7107785" cy="4605866"/>
          </a:xfrm>
        </p:spPr>
        <p:txBody>
          <a:bodyPr anchor="ctr" anchorCtr="1"/>
          <a:lstStyle>
            <a:lvl1pPr marL="0" indent="0" algn="ctr">
              <a:spcBef>
                <a:spcPts val="3200"/>
              </a:spcBef>
              <a:buFontTx/>
              <a:buNone/>
              <a:defRPr sz="3200" b="0" i="0">
                <a:solidFill>
                  <a:schemeClr val="tx1"/>
                </a:solidFill>
                <a:latin typeface="Franklin Gothic Book"/>
                <a:cs typeface="Franklin Gothic Book"/>
              </a:defRPr>
            </a:lvl1pPr>
            <a:lvl2pPr marL="228600" indent="0">
              <a:buFontTx/>
              <a:buNone/>
              <a:defRPr>
                <a:solidFill>
                  <a:srgbClr val="000000"/>
                </a:solidFill>
              </a:defRPr>
            </a:lvl2pPr>
            <a:lvl3pPr marL="457200" indent="0">
              <a:buFontTx/>
              <a:buNone/>
              <a:defRPr>
                <a:solidFill>
                  <a:srgbClr val="000000"/>
                </a:solidFill>
              </a:defRPr>
            </a:lvl3pPr>
            <a:lvl4pPr marL="685800" indent="0">
              <a:buFontTx/>
              <a:buNone/>
              <a:defRPr>
                <a:solidFill>
                  <a:srgbClr val="000000"/>
                </a:solidFill>
              </a:defRPr>
            </a:lvl4pPr>
            <a:lvl5pPr marL="914400" indent="0">
              <a:buFontTx/>
              <a:buNone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A427-4806-4E43-924A-FA8544444C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2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975" y="1721919"/>
            <a:ext cx="7545605" cy="3947044"/>
          </a:xfrm>
          <a:effectLst/>
        </p:spPr>
        <p:txBody>
          <a:bodyPr>
            <a:normAutofit/>
          </a:bodyPr>
          <a:lstStyle>
            <a:lvl1pPr>
              <a:buNone/>
              <a:defRPr sz="2400">
                <a:solidFill>
                  <a:srgbClr val="000000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5FE01-04CB-2D4A-A805-1B10FA7DE97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06941" y="1879596"/>
            <a:ext cx="8090959" cy="433493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500" y="6423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Rockwel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76D74C-18F3-1749-8605-C81AC3EBE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9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Ferrell6e2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491"/>
          <a:stretch>
            <a:fillRect/>
          </a:stretch>
        </p:blipFill>
        <p:spPr bwMode="auto">
          <a:xfrm>
            <a:off x="0" y="0"/>
            <a:ext cx="10524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439863" y="230188"/>
            <a:ext cx="756443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439863" y="1346200"/>
            <a:ext cx="76327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0263" y="6321425"/>
            <a:ext cx="5540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3399"/>
                </a:solidFill>
                <a:latin typeface="Rockwell" charset="0"/>
              </a:defRPr>
            </a:lvl1pPr>
          </a:lstStyle>
          <a:p>
            <a:pPr>
              <a:defRPr/>
            </a:pPr>
            <a:fld id="{6FF3BC2E-E0E9-6C4C-A2D1-14DD24563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extBox 2"/>
          <p:cNvSpPr txBox="1">
            <a:spLocks noChangeArrowheads="1"/>
          </p:cNvSpPr>
          <p:nvPr userDrawn="1"/>
        </p:nvSpPr>
        <p:spPr bwMode="auto">
          <a:xfrm>
            <a:off x="1312863" y="6632575"/>
            <a:ext cx="7950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dirty="0" smtClean="0">
                <a:solidFill>
                  <a:srgbClr val="595959"/>
                </a:solidFill>
                <a:latin typeface="Rockwell" charset="0"/>
              </a:rPr>
              <a:t>© 2014 Cengage Learning.  All Rights Reserved.  May not be scanned, copied or duplicated, or posted to a publicly accessible website, in whole or in part.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  <p:sldLayoutId id="2147483763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rgbClr val="00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3399"/>
          </a:solidFill>
          <a:latin typeface="Rockwel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86311B"/>
          </a:solidFill>
          <a:latin typeface="Rockwell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rgbClr val="003399"/>
        </a:buClr>
        <a:buSzPct val="75000"/>
        <a:buFont typeface="Wingdings" charset="0"/>
        <a:buChar char="n"/>
        <a:defRPr sz="2400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sz="2000" i="1"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Rockwell"/>
          <a:ea typeface="ＭＳ Ｐゴシック" charset="-128"/>
          <a:cs typeface="Rockwell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rgbClr val="C96D07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864905"/>
        </a:buClr>
        <a:buSzPct val="75000"/>
        <a:buFont typeface="Wingdings" charset="0"/>
        <a:buChar char="n"/>
        <a:defRPr kern="1200"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solidFill>
            <a:schemeClr val="tx1"/>
          </a:solidFill>
          <a:latin typeface="+mn-lt"/>
          <a:ea typeface="Rockwell" charset="0"/>
          <a:cs typeface="Rockwel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dirty="0" smtClean="0">
                <a:ln>
                  <a:noFill/>
                </a:ln>
                <a:solidFill>
                  <a:schemeClr val="tx1"/>
                </a:solidFill>
                <a:effectLst/>
                <a:latin typeface="Rockwell" charset="0"/>
                <a:ea typeface="ＭＳ Ｐゴシック" charset="0"/>
                <a:cs typeface="ＭＳ Ｐゴシック" charset="0"/>
              </a:rPr>
              <a:t>Chapter</a:t>
            </a:r>
            <a:r>
              <a:rPr lang="en-US" dirty="0" smtClean="0">
                <a:ln>
                  <a:noFill/>
                </a:ln>
                <a:effectLst/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6000" dirty="0" smtClean="0">
                <a:ln>
                  <a:noFill/>
                </a:ln>
                <a:solidFill>
                  <a:srgbClr val="FF0000"/>
                </a:solidFill>
                <a:effectLst/>
                <a:latin typeface="Rockwell" charset="0"/>
                <a:ea typeface="ＭＳ Ｐゴシック" charset="0"/>
                <a:cs typeface="ＭＳ Ｐゴシック" charset="0"/>
              </a:rPr>
              <a:t>4</a:t>
            </a:r>
            <a:endParaRPr lang="en-US" sz="6000" dirty="0">
              <a:ln>
                <a:noFill/>
              </a:ln>
              <a:solidFill>
                <a:srgbClr val="FF0000"/>
              </a:solidFill>
              <a:effectLst/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397" y="1522214"/>
            <a:ext cx="7004911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Competition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Growth and Stability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Political Trends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Legal and Regulatory Issues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Technological Advancements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Sociocultural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Trends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External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Environment</a:t>
            </a:r>
            <a:b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3.5)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2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271655"/>
          </a:xfrm>
        </p:spPr>
        <p:txBody>
          <a:bodyPr/>
          <a:lstStyle/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Brand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Market products with similar features and benefits to the same customers at similar prices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Product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Compete in the same product class, but with products that are different in features, benefits, and price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Generic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Market very different products that solve the same problem or satisfy the same basic customer need</a:t>
            </a:r>
          </a:p>
          <a:p>
            <a:pPr eaLnBrk="1" hangingPunct="1">
              <a:spcAft>
                <a:spcPts val="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Total Budget Competitors</a:t>
            </a:r>
          </a:p>
          <a:p>
            <a:pPr lvl="1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Compete for the limited financial resources of the same customers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Competitive Environment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8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Major Types of Competition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3.6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2808" y="1910918"/>
            <a:ext cx="7427191" cy="377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98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Identification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Identify all current and potential competitors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Characteristics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Assess key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competitors’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size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, strategy, profitability, markets, etc.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Assessment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Assess key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competitors’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strengths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and weaknesses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Capabilities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 the analysis on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competitors’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marketing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capabilities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Response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Estimate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competitors’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</a:rPr>
              <a:t>most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</a:rPr>
              <a:t>likely strategies and responses under different environmental situations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Stages of Competitive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24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179291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change is inevitable and has a profound impact on marketing strategy.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General Economic Conditions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Inflation, employment, income, interest rates, taxes, trade restrictions, tariffs, business cycle</a:t>
            </a:r>
            <a:endParaRPr lang="en-US" altLang="ja-JP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Consumer Issues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Willingness to spend, confidence, spending patterns</a:t>
            </a:r>
            <a:endParaRPr lang="en-US" altLang="ja-JP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 Underreported Economy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The U.S. economy is dominated by intangibles such as services and information.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Innovation, creativity, and human assets are not counted in yearly GDP statistics.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Economic Growth and Stability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08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views of elected officials can affect marketing strategy.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 hot-button issues: tobacco, immigration, taxes, retirement, healthcare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Lobbying is vital to marketing strategy in highly regulated industries.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must abide by the law, but many laws are vague and difficult to enforce.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Example key issues: court decisions, corporate governance, trade agreements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Political, Legal, and Regulatory Issues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Technology refers to the processes used to create “things” considered to be new.</a:t>
            </a:r>
          </a:p>
          <a:p>
            <a:pPr eaLnBrk="1" hangingPunct="1"/>
            <a:r>
              <a:rPr lang="en-US" dirty="0" err="1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Frontstage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Technology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Advances that are noticeable to customers…what customers think of when they think of technological advancements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Examples: smartphones, GPS, microwave ovens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Backstage Technology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Advances that are not noticeable to customers…these advances make marketing activities more efficient and effective</a:t>
            </a:r>
          </a:p>
          <a:p>
            <a:pPr lvl="1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Examples: computer technology, RFID, near-field communication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Technological Advancements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7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Social and cultural influences that cause changes in attitudes, beliefs, norms, customs, and lifestyles</a:t>
            </a:r>
          </a:p>
          <a:p>
            <a:pPr eaLnBrk="1" hangingPunct="1"/>
            <a:r>
              <a:rPr lang="en-US" dirty="0" err="1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Sociocultural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 forces can have a profound effect on the way customers live and buy products.</a:t>
            </a: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Changes in customer demographics and values have a considerable impact on marketing.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Sociocultural Trends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3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2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Demographic </a:t>
            </a:r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Trends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Aging of the American population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Population growth in </a:t>
            </a:r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Sun </a:t>
            </a:r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Belt states</a:t>
            </a:r>
          </a:p>
          <a:p>
            <a:pPr lvl="1" eaLnBrk="1" hangingPunct="1"/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Increasing population diversity</a:t>
            </a:r>
          </a:p>
          <a:p>
            <a:pPr eaLnBrk="1" hangingPunct="1"/>
            <a:r>
              <a:rPr lang="en-US" sz="2200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Lifestyle Trends</a:t>
            </a:r>
          </a:p>
          <a:p>
            <a:pPr lvl="1" eaLnBrk="1" hangingPunct="1"/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Many Americans are postponing retirement</a:t>
            </a:r>
          </a:p>
          <a:p>
            <a:pPr lvl="1" eaLnBrk="1" hangingPunct="1"/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Clothing </a:t>
            </a:r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becoming more casual, especially at work</a:t>
            </a:r>
          </a:p>
          <a:p>
            <a:pPr lvl="1" eaLnBrk="1" hangingPunct="1"/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Time spent watching television and reading newspapers has declined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eaLnBrk="1" hangingPunct="1"/>
            <a:r>
              <a:rPr lang="en-US" sz="2200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Value Trends</a:t>
            </a:r>
            <a:endParaRPr lang="en-US" sz="2200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lvl="1" eaLnBrk="1" hangingPunct="1"/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Greater focus on ethics and social responsibility</a:t>
            </a:r>
          </a:p>
          <a:p>
            <a:pPr lvl="1" eaLnBrk="1" hangingPunct="1"/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Shorter </a:t>
            </a:r>
            <a:r>
              <a:rPr lang="en-US" sz="1800" dirty="0">
                <a:ln>
                  <a:noFill/>
                </a:ln>
                <a:latin typeface="Rockwell" charset="0"/>
                <a:ea typeface="ＭＳ Ｐゴシック" charset="0"/>
              </a:rPr>
              <a:t>attention spans and less tolerance for waiting</a:t>
            </a:r>
          </a:p>
          <a:p>
            <a:pPr lvl="1" eaLnBrk="1" hangingPunct="1"/>
            <a:r>
              <a:rPr lang="en-US" sz="1800" dirty="0" smtClean="0">
                <a:ln>
                  <a:noFill/>
                </a:ln>
                <a:latin typeface="Rockwell" charset="0"/>
                <a:ea typeface="ＭＳ Ｐゴシック" charset="0"/>
              </a:rPr>
              <a:t>Growing skepticism about business</a:t>
            </a:r>
            <a:endParaRPr lang="en-US" sz="1800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Example Trends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 the U.S. Sociocultural Environment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3.7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Growth in the Number of Older Americans (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3.8)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5707" y="1427018"/>
            <a:ext cx="6525491" cy="4929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6757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Issues to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Be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Considered in a Situation Analysis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3.1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9562" y="1646381"/>
            <a:ext cx="4484255" cy="486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59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Many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firms have corporate affairs specialists on staff to track emerging trends and develop strategies for dealing with external concerns.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Key Corporate Affairs Activities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Corporate communication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Government relations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Investor relations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Corporate philanthropy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Corporate sustainability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Policy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Growing Importance of Corporate Affairs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5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Secondary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Information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Internal data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Government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Book and periodical 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Commercial sources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Primary Data Collection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Direct observation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Focus groups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Surveys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Experiments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Collecting Marketing Data and Information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Incomplete or inaccurate assessment of the situation that the data should address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Severe information overload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Time and expense of collecting data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Organizing the vast amount of data and information collected during the situation analysis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Typical Problems in Data Collection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endParaRPr lang="en-US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Do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you think the Internet has made it easier or more difficult to collect marketing data and </a:t>
            </a:r>
            <a:r>
              <a:rPr lang="en-US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information</a:t>
            </a:r>
            <a:r>
              <a:rPr lang="en-US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might the major data collection issues of today compare to the issues that occurred in the pre-Internet era?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391150"/>
          </a:xfrm>
        </p:spPr>
        <p:txBody>
          <a:bodyPr/>
          <a:lstStyle/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Analysis Alone I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Not a Solution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Data I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Not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Same as Information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Data – a collection of numbers or facts that have the potential to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provide information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Information – data that have been transformed or combined with other data in a manner that makes them useful to decision makers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Benefits of Analysis Must Outweigh the Costs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Conducting a Situation Analysis is a Challenging Exercise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Should provide a complete picture of three key environments: Internal, Customer, and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</a:rPr>
              <a:t>External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Conducting a Situation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Internal, Customer, and External Environments 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3.2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524" y="1827934"/>
            <a:ext cx="6519012" cy="449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464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 the three major environments in a situation analysis (internal, customer, external), which do you think is the most important in a general sense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Why?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some situations that would make one environment more important than the others?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9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4"/>
          <p:cNvSpPr>
            <a:spLocks noGrp="1"/>
          </p:cNvSpPr>
          <p:nvPr>
            <p:ph idx="1"/>
          </p:nvPr>
        </p:nvSpPr>
        <p:spPr>
          <a:xfrm>
            <a:off x="1311274" y="1295400"/>
            <a:ext cx="7693029" cy="5026025"/>
          </a:xfrm>
        </p:spPr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Review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 Current Objectives, Strategy and Performance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An important input to later stages in the planning process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Poor or declining performance must be the result of: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Goals or objectives that are inconsistent with the customer or external environments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Flawed marketing strategy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Poor implementation</a:t>
            </a:r>
          </a:p>
          <a:p>
            <a:pPr lvl="2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Changes in the customer or external environments that are beyond the control of the firm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Internal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3.3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24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Availability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of Resources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Includes a review of financial, human, and experience resources, as well as resources from key relationships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Financial resources tend to get most attention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Organizational Culture and Structure	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Problems can arise when marketing does not hold a prominent position in the organizational hierarchy</a:t>
            </a:r>
          </a:p>
          <a:p>
            <a:pPr lvl="1"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</a:rPr>
              <a:t>Culture and structure are relatively stable but can be affected by mergers</a:t>
            </a:r>
          </a:p>
          <a:p>
            <a:pPr eaLnBrk="1" hangingPunct="1"/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Internal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3.3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  <a:r>
              <a:rPr lang="en-US" sz="2000" i="1" dirty="0">
                <a:ln>
                  <a:noFill/>
                </a:ln>
                <a:solidFill>
                  <a:srgbClr val="FFFFFF"/>
                </a:solidFill>
                <a:latin typeface="Rockwel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000" i="1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latin typeface="Rockwell" charset="0"/>
                <a:ea typeface="ＭＳ Ｐゴシック" charset="0"/>
                <a:cs typeface="ＭＳ Ｐゴシック" charset="0"/>
              </a:rPr>
              <a:t>(continued)</a:t>
            </a:r>
            <a:endParaRPr lang="en-US" dirty="0">
              <a:ln>
                <a:noFill/>
              </a:ln>
              <a:solidFill>
                <a:schemeClr val="bg1">
                  <a:lumMod val="50000"/>
                </a:schemeClr>
              </a:solidFill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6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800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Who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are our Current and Potential Customers?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What do Customers do with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Where do Customers Purchase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When do Customers Purchase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(and How) do Customers Select our Products?</a:t>
            </a:r>
          </a:p>
          <a:p>
            <a:pPr eaLnBrk="1" hangingPunct="1"/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Why do Potential Customers not Purchase our Products?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Customer Environment</a:t>
            </a:r>
            <a:b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(Exhibit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3.4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A3B053-DD34-B645-BCE5-0B617BE5BFE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8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689429" y="160867"/>
            <a:ext cx="7661048" cy="4605866"/>
          </a:xfrm>
        </p:spPr>
        <p:txBody>
          <a:bodyPr/>
          <a:lstStyle/>
          <a:p>
            <a:pPr indent="0" eaLnBrk="1" hangingPunct="1"/>
            <a:endParaRPr lang="en-US" dirty="0" smtClean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  <a:p>
            <a:pPr indent="0" eaLnBrk="1" hangingPunct="1"/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Understanding </a:t>
            </a:r>
            <a:r>
              <a:rPr lang="en-US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the motivations of a </a:t>
            </a:r>
            <a:r>
              <a:rPr lang="en-US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noncustomers is often just as important as understanding its customers.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Look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again at the reasons why an individual would not purchase a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firm’s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products. </a:t>
            </a:r>
            <a:r>
              <a:rPr lang="en-US" altLang="ja-JP" dirty="0" smtClean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How </a:t>
            </a:r>
            <a:r>
              <a:rPr lang="en-US" altLang="ja-JP" dirty="0">
                <a:ln>
                  <a:noFill/>
                </a:ln>
                <a:latin typeface="Rockwell" charset="0"/>
                <a:ea typeface="ＭＳ Ｐゴシック" charset="0"/>
                <a:cs typeface="ＭＳ Ｐゴシック" charset="0"/>
              </a:rPr>
              <a:t>can a firm reach out to noncustomers and successfully convert them to customers?</a:t>
            </a:r>
            <a:endParaRPr lang="en-US" dirty="0">
              <a:ln>
                <a:noFill/>
              </a:ln>
              <a:latin typeface="Rockwel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5EA427-4806-4E43-924A-FA8544444C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g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938</TotalTime>
  <Words>1033</Words>
  <Application>Microsoft Office PowerPoint</Application>
  <PresentationFormat>On-screen Show (4:3)</PresentationFormat>
  <Paragraphs>163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Franklin Gothic Book</vt:lpstr>
      <vt:lpstr>ＭＳ Ｐゴシック</vt:lpstr>
      <vt:lpstr>Rockwell</vt:lpstr>
      <vt:lpstr>Wingdings</vt:lpstr>
      <vt:lpstr>Cengage</vt:lpstr>
      <vt:lpstr>Chapter 4</vt:lpstr>
      <vt:lpstr>Issues to Be Considered in a Situation Analysis (Exhibit 3.1)</vt:lpstr>
      <vt:lpstr>Conducting a Situation Analysis</vt:lpstr>
      <vt:lpstr>Internal, Customer, and External Environments (Exhibit 3.2)</vt:lpstr>
      <vt:lpstr>PowerPoint Presentation</vt:lpstr>
      <vt:lpstr>The Internal Environment (Exhibit 3.3)</vt:lpstr>
      <vt:lpstr>The Internal Environment (Exhibit 3.3) (continued)</vt:lpstr>
      <vt:lpstr>The Customer Environment (Exhibit 3.4)</vt:lpstr>
      <vt:lpstr>PowerPoint Presentation</vt:lpstr>
      <vt:lpstr>The External Environment (Exhibit 3.5)</vt:lpstr>
      <vt:lpstr>The Competitive Environment</vt:lpstr>
      <vt:lpstr>Major Types of Competition (Exhibit 3.6)</vt:lpstr>
      <vt:lpstr>Stages of Competitive Analysis</vt:lpstr>
      <vt:lpstr>Economic Growth and Stability</vt:lpstr>
      <vt:lpstr>Political, Legal, and Regulatory Issues</vt:lpstr>
      <vt:lpstr>Technological Advancements</vt:lpstr>
      <vt:lpstr>Sociocultural Trends</vt:lpstr>
      <vt:lpstr>Example Trends in the U.S. Sociocultural Environment (Exhibit 3.7)</vt:lpstr>
      <vt:lpstr>Growth in the Number of Older Americans (Exhibit 3.8)</vt:lpstr>
      <vt:lpstr>The Growing Importance of Corporate Affairs</vt:lpstr>
      <vt:lpstr>Collecting Marketing Data and Information</vt:lpstr>
      <vt:lpstr>Typical Problems in Data Collection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Hartline</dc:creator>
  <cp:lastModifiedBy>Soad</cp:lastModifiedBy>
  <cp:revision>156</cp:revision>
  <dcterms:created xsi:type="dcterms:W3CDTF">2010-03-09T18:52:43Z</dcterms:created>
  <dcterms:modified xsi:type="dcterms:W3CDTF">2016-02-12T08:53:19Z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83952724</vt:i4>
  </property>
  <property fmtid="{D5CDD505-2E9C-101B-9397-08002B2CF9AE}" pid="3" name="_NewReviewCycle">
    <vt:lpwstr/>
  </property>
  <property fmtid="{D5CDD505-2E9C-101B-9397-08002B2CF9AE}" pid="4" name="_EmailSubject">
    <vt:lpwstr>PowerPoint Template</vt:lpwstr>
  </property>
  <property fmtid="{D5CDD505-2E9C-101B-9397-08002B2CF9AE}" pid="5" name="_AuthorEmail">
    <vt:lpwstr>Sarah.Blasco@cengage.com</vt:lpwstr>
  </property>
  <property fmtid="{D5CDD505-2E9C-101B-9397-08002B2CF9AE}" pid="6" name="_AuthorEmailDisplayName">
    <vt:lpwstr>Blasco, Sarah</vt:lpwstr>
  </property>
</Properties>
</file>