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A0E2DC-D2E2-4822-A252-D5F3F12EB192}" type="datetimeFigureOut">
              <a:rPr lang="en-US" smtClean="0"/>
              <a:pPr>
                <a:defRPr/>
              </a:pPr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CD4EE-798C-46B0-8471-FCA1C38E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18578B-84C2-4EEB-A6BB-C2A893EBC4CA}" type="datetimeFigureOut">
              <a:rPr lang="en-US" smtClean="0"/>
              <a:pPr>
                <a:defRPr/>
              </a:pPr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768C5-9E16-4467-937C-0F523BD8FD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C80361-EB64-45C2-845C-64CDC1F37B60}" type="datetimeFigureOut">
              <a:rPr lang="en-US" smtClean="0"/>
              <a:pPr>
                <a:defRPr/>
              </a:pPr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140F9-32F5-46D6-983C-0F70BE7EBB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B255FD-F026-458B-A50E-9EB42400CEEE}" type="datetimeFigureOut">
              <a:rPr lang="en-US" smtClean="0"/>
              <a:pPr>
                <a:defRPr/>
              </a:pPr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7DC84-DD55-4510-B089-D2A824440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EE3C4-B59E-4EDE-A45B-389B73FD23C9}" type="datetimeFigureOut">
              <a:rPr lang="en-US" smtClean="0"/>
              <a:pPr>
                <a:defRPr/>
              </a:pPr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F8A01-CEB7-486B-932F-76AAAEE9FA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9CF1E-76AE-48CF-A1BA-322C9026AB87}" type="datetimeFigureOut">
              <a:rPr lang="en-US" smtClean="0"/>
              <a:pPr>
                <a:defRPr/>
              </a:pPr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A7D37-CE73-4B7E-88D0-EF13EDA5C2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09F7D3-F8A6-4579-8E3B-E85C53C5CE87}" type="datetimeFigureOut">
              <a:rPr lang="en-US" smtClean="0"/>
              <a:pPr>
                <a:defRPr/>
              </a:pPr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02236-89F2-4FE7-A43A-F7C6492A52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C294C-7CB7-49EB-8E7B-DC7A7D340820}" type="datetimeFigureOut">
              <a:rPr lang="en-US" smtClean="0"/>
              <a:pPr>
                <a:defRPr/>
              </a:pPr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A2993-4B35-4456-AB1B-68895E32CE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933C7-767A-4222-93C9-7643196A3D04}" type="datetimeFigureOut">
              <a:rPr lang="en-US" smtClean="0"/>
              <a:pPr>
                <a:defRPr/>
              </a:pPr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C24F0-08A0-4A4F-9DD2-5063960347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9268AA-B951-48C3-ABE0-014BE009036D}" type="datetimeFigureOut">
              <a:rPr lang="en-US" smtClean="0"/>
              <a:pPr>
                <a:defRPr/>
              </a:pPr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8CC7E-EC6F-407A-8333-A7F6902DC1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20722-9C12-4A25-AFF3-5E50CD01A982}" type="datetimeFigureOut">
              <a:rPr lang="en-US" smtClean="0"/>
              <a:pPr>
                <a:defRPr/>
              </a:pPr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3CD7849-987A-4612-B77A-FB09BD139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0C8730C-1457-4137-8A6B-D30295780CEA}" type="datetimeFigureOut">
              <a:rPr lang="en-US" smtClean="0"/>
              <a:pPr>
                <a:defRPr/>
              </a:pPr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E97340D-5ADF-4788-8971-077ABB8DD2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57224" y="714356"/>
            <a:ext cx="7143799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Family </a:t>
            </a:r>
            <a:br>
              <a:rPr lang="en-US" sz="7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</a:br>
            <a:r>
              <a:rPr lang="en-US" sz="7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Neisseriaceae</a:t>
            </a:r>
            <a:endParaRPr lang="ar-SA" sz="7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Cooper Black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79708" y="3645024"/>
            <a:ext cx="456708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By: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Prof. Dr.  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oper Black" pitchFamily="18" charset="0"/>
              </a:rPr>
              <a:t>Moussa</a:t>
            </a:r>
            <a:endParaRPr lang="en-US" sz="40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oper Black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ar-SA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572500" cy="774720"/>
          </a:xfrm>
        </p:spPr>
        <p:txBody>
          <a:bodyPr>
            <a:noAutofit/>
          </a:bodyPr>
          <a:lstStyle/>
          <a:p>
            <a:pPr algn="just" rtl="0" eaLnBrk="1" hangingPunct="1"/>
            <a:r>
              <a:rPr lang="en-US" dirty="0" smtClean="0">
                <a:solidFill>
                  <a:srgbClr val="CC0000"/>
                </a:solidFill>
                <a:latin typeface="Monotype Corsiva" pitchFamily="66" charset="0"/>
              </a:rPr>
              <a:t>Commensally </a:t>
            </a:r>
            <a:r>
              <a:rPr lang="en-US" dirty="0" err="1" smtClean="0">
                <a:solidFill>
                  <a:srgbClr val="CC0000"/>
                </a:solidFill>
                <a:latin typeface="Monotype Corsiva" pitchFamily="66" charset="0"/>
              </a:rPr>
              <a:t>Neisseria</a:t>
            </a:r>
            <a:r>
              <a:rPr lang="en-US" dirty="0" smtClean="0">
                <a:solidFill>
                  <a:srgbClr val="CC0000"/>
                </a:solidFill>
                <a:latin typeface="Monotype Corsiva" pitchFamily="66" charset="0"/>
              </a:rPr>
              <a:t> </a:t>
            </a:r>
            <a:r>
              <a:rPr lang="en-US" dirty="0" smtClean="0">
                <a:solidFill>
                  <a:srgbClr val="CC0000"/>
                </a:solidFill>
                <a:latin typeface="Monotype Corsiva" pitchFamily="66" charset="0"/>
              </a:rPr>
              <a:t>are present in: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2828935"/>
          </a:xfrm>
        </p:spPr>
        <p:txBody>
          <a:bodyPr>
            <a:noAutofit/>
          </a:bodyPr>
          <a:lstStyle/>
          <a:p>
            <a:pPr algn="l" rtl="0" eaLnBrk="1" hangingPunct="1"/>
            <a:r>
              <a:rPr lang="en-US" sz="3500" b="1" dirty="0" smtClean="0">
                <a:solidFill>
                  <a:srgbClr val="0070C0"/>
                </a:solidFill>
                <a:latin typeface="Comic Sans MS" pitchFamily="66" charset="0"/>
              </a:rPr>
              <a:t>Conjunctiva</a:t>
            </a:r>
          </a:p>
          <a:p>
            <a:pPr algn="l" rtl="0" eaLnBrk="1" hangingPunct="1"/>
            <a:r>
              <a:rPr lang="en-US" sz="3500" b="1" dirty="0" smtClean="0">
                <a:solidFill>
                  <a:srgbClr val="0070C0"/>
                </a:solidFill>
                <a:latin typeface="Comic Sans MS" pitchFamily="66" charset="0"/>
              </a:rPr>
              <a:t>Throat </a:t>
            </a:r>
          </a:p>
          <a:p>
            <a:pPr algn="l" rtl="0" eaLnBrk="1" hangingPunct="1"/>
            <a:r>
              <a:rPr lang="en-US" sz="3500" b="1" dirty="0" smtClean="0">
                <a:solidFill>
                  <a:srgbClr val="0070C0"/>
                </a:solidFill>
                <a:latin typeface="Comic Sans MS" pitchFamily="66" charset="0"/>
              </a:rPr>
              <a:t>Mucous membrane </a:t>
            </a:r>
          </a:p>
          <a:p>
            <a:pPr algn="l" rtl="0" eaLnBrk="1" hangingPunct="1"/>
            <a:r>
              <a:rPr lang="en-US" sz="3500" b="1" dirty="0" smtClean="0">
                <a:solidFill>
                  <a:srgbClr val="0070C0"/>
                </a:solidFill>
                <a:latin typeface="Comic Sans MS" pitchFamily="66" charset="0"/>
              </a:rPr>
              <a:t>Rectum, cervix and uterus. </a:t>
            </a:r>
          </a:p>
          <a:p>
            <a:pPr algn="l" rtl="0" eaLnBrk="1" hangingPunct="1">
              <a:buFont typeface="Arial" pitchFamily="34" charset="0"/>
              <a:buNone/>
            </a:pPr>
            <a:endParaRPr lang="en-US" sz="35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/>
          <a:lstStyle/>
          <a:p>
            <a:pPr rtl="0" eaLnBrk="1" hangingPunct="1"/>
            <a:r>
              <a:rPr lang="en-US" dirty="0" smtClean="0">
                <a:solidFill>
                  <a:srgbClr val="CC0000"/>
                </a:solidFill>
                <a:latin typeface="Monotype Corsiva" pitchFamily="66" charset="0"/>
              </a:rPr>
              <a:t>Pathogenic </a:t>
            </a:r>
            <a:r>
              <a:rPr lang="en-US" dirty="0" err="1" smtClean="0">
                <a:solidFill>
                  <a:srgbClr val="CC0000"/>
                </a:solidFill>
                <a:latin typeface="Monotype Corsiva" pitchFamily="66" charset="0"/>
              </a:rPr>
              <a:t>Neisseria</a:t>
            </a:r>
            <a:r>
              <a:rPr lang="en-US" dirty="0" smtClean="0">
                <a:solidFill>
                  <a:srgbClr val="CC0000"/>
                </a:solidFill>
                <a:latin typeface="Monotype Corsiva" pitchFamily="66" charset="0"/>
              </a:rPr>
              <a:t> are: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42910" y="2457451"/>
            <a:ext cx="7786742" cy="1328740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3500" b="1" dirty="0" err="1" smtClean="0">
                <a:latin typeface="Comic Sans MS" pitchFamily="66" charset="0"/>
              </a:rPr>
              <a:t>Neissseria</a:t>
            </a:r>
            <a:r>
              <a:rPr lang="en-US" sz="3500" b="1" dirty="0" smtClean="0">
                <a:latin typeface="Comic Sans MS" pitchFamily="66" charset="0"/>
              </a:rPr>
              <a:t> meningitides.</a:t>
            </a:r>
          </a:p>
          <a:p>
            <a:pPr algn="l" rtl="0" eaLnBrk="1" hangingPunct="1"/>
            <a:r>
              <a:rPr lang="en-US" sz="3500" b="1" dirty="0" smtClean="0">
                <a:latin typeface="Comic Sans MS" pitchFamily="66" charset="0"/>
              </a:rPr>
              <a:t>N. gonorrhea.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500" y="785813"/>
          <a:ext cx="7786688" cy="4946017"/>
        </p:xfrm>
        <a:graphic>
          <a:graphicData uri="http://schemas.openxmlformats.org/drawingml/2006/table">
            <a:tbl>
              <a:tblPr/>
              <a:tblGrid>
                <a:gridCol w="2786054"/>
                <a:gridCol w="2405071"/>
                <a:gridCol w="2595563"/>
              </a:tblGrid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Pathogenic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Commensal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Nutrient agar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Don’t grow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Grow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At 22°C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Don’t grow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Grow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CO</a:t>
                      </a:r>
                      <a:r>
                        <a:rPr kumimoji="0" lang="en-GB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 need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Need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Don’t need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5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Biochemical Reaction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Glucose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Maltose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Lactose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Sucrose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+ve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G +ve  / M –ve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-ve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-ve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All are +ve  or All are –ve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Pathogenecity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Gonorrhea meningitis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None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7554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Pathogenic </a:t>
            </a:r>
            <a:r>
              <a:rPr lang="en-US" dirty="0" err="1" smtClean="0">
                <a:solidFill>
                  <a:srgbClr val="FF0000"/>
                </a:solidFill>
                <a:latin typeface="Monotype Corsiva" pitchFamily="66" charset="0"/>
              </a:rPr>
              <a:t>Neisseria</a:t>
            </a:r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000660"/>
          </a:xfrm>
        </p:spPr>
        <p:txBody>
          <a:bodyPr>
            <a:noAutofit/>
          </a:bodyPr>
          <a:lstStyle/>
          <a:p>
            <a:pPr algn="l" rtl="0" eaLnBrk="1" hangingPunct="1">
              <a:buFont typeface="Arial" pitchFamily="34" charset="0"/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omic Sans MS" pitchFamily="66" charset="0"/>
              </a:rPr>
              <a:t>Morphology:</a:t>
            </a:r>
          </a:p>
          <a:p>
            <a:pPr algn="l" rtl="0" eaLnBrk="1" hangingPunct="1"/>
            <a:r>
              <a:rPr lang="en-US" sz="2500" b="1" dirty="0" smtClean="0">
                <a:latin typeface="Comic Sans MS" pitchFamily="66" charset="0"/>
              </a:rPr>
              <a:t>Gram –</a:t>
            </a:r>
            <a:r>
              <a:rPr lang="en-US" sz="2500" b="1" dirty="0" err="1" smtClean="0">
                <a:latin typeface="Comic Sans MS" pitchFamily="66" charset="0"/>
              </a:rPr>
              <a:t>ve</a:t>
            </a:r>
            <a:r>
              <a:rPr lang="en-US" sz="2500" b="1" dirty="0" smtClean="0">
                <a:latin typeface="Comic Sans MS" pitchFamily="66" charset="0"/>
              </a:rPr>
              <a:t> </a:t>
            </a:r>
          </a:p>
          <a:p>
            <a:pPr algn="l" rtl="0" eaLnBrk="1" hangingPunct="1"/>
            <a:r>
              <a:rPr lang="en-US" sz="2500" b="1" dirty="0" smtClean="0">
                <a:latin typeface="Comic Sans MS" pitchFamily="66" charset="0"/>
              </a:rPr>
              <a:t>Diplococcic – kidney shape </a:t>
            </a:r>
          </a:p>
          <a:p>
            <a:pPr algn="l" rtl="0" eaLnBrk="1" hangingPunct="1"/>
            <a:r>
              <a:rPr lang="en-US" sz="2500" b="1" dirty="0" smtClean="0">
                <a:latin typeface="Comic Sans MS" pitchFamily="66" charset="0"/>
              </a:rPr>
              <a:t>Non-motile </a:t>
            </a:r>
          </a:p>
          <a:p>
            <a:pPr algn="l" rtl="0" eaLnBrk="1" hangingPunct="1"/>
            <a:r>
              <a:rPr lang="en-US" sz="2500" b="1" dirty="0" smtClean="0">
                <a:latin typeface="Comic Sans MS" pitchFamily="66" charset="0"/>
              </a:rPr>
              <a:t>Non-</a:t>
            </a:r>
            <a:r>
              <a:rPr lang="en-US" sz="2500" b="1" dirty="0" err="1" smtClean="0">
                <a:latin typeface="Comic Sans MS" pitchFamily="66" charset="0"/>
              </a:rPr>
              <a:t>sporulated</a:t>
            </a:r>
            <a:r>
              <a:rPr lang="en-US" sz="2500" b="1" dirty="0" smtClean="0">
                <a:latin typeface="Comic Sans MS" pitchFamily="66" charset="0"/>
              </a:rPr>
              <a:t> </a:t>
            </a:r>
          </a:p>
          <a:p>
            <a:pPr algn="l" rtl="0" eaLnBrk="1" hangingPunct="1"/>
            <a:r>
              <a:rPr lang="en-US" sz="2500" b="1" dirty="0" smtClean="0">
                <a:latin typeface="Comic Sans MS" pitchFamily="66" charset="0"/>
              </a:rPr>
              <a:t>Capsulated </a:t>
            </a:r>
          </a:p>
          <a:p>
            <a:pPr algn="l" rtl="0" eaLnBrk="1" hangingPunct="1">
              <a:buFont typeface="Arial" pitchFamily="34" charset="0"/>
              <a:buNone/>
            </a:pPr>
            <a:endParaRPr lang="en-US" sz="25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l" rtl="0" eaLnBrk="1" hangingPunct="1">
              <a:buFont typeface="Arial" pitchFamily="34" charset="0"/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omic Sans MS" pitchFamily="66" charset="0"/>
              </a:rPr>
              <a:t>Habitat:</a:t>
            </a:r>
          </a:p>
          <a:p>
            <a:pPr algn="l" rtl="0" eaLnBrk="1" hangingPunct="1"/>
            <a:r>
              <a:rPr lang="en-US" sz="2500" b="1" dirty="0" smtClean="0">
                <a:latin typeface="Comic Sans MS" pitchFamily="66" charset="0"/>
              </a:rPr>
              <a:t>N . meningitis → carried in nasal pharynx</a:t>
            </a:r>
          </a:p>
          <a:p>
            <a:pPr algn="l" rtl="0" eaLnBrk="1" hangingPunct="1"/>
            <a:r>
              <a:rPr lang="en-US" sz="2500" b="1" dirty="0" smtClean="0">
                <a:latin typeface="Comic Sans MS" pitchFamily="66" charset="0"/>
              </a:rPr>
              <a:t>N. gonorrhea→ no carrier, if present considered patient </a:t>
            </a:r>
          </a:p>
          <a:p>
            <a:pPr algn="l" rtl="0" eaLnBrk="1" hangingPunct="1">
              <a:buFont typeface="Arial" pitchFamily="34" charset="0"/>
              <a:buNone/>
            </a:pPr>
            <a:endParaRPr lang="en-US" sz="2500" b="1" dirty="0" smtClean="0">
              <a:latin typeface="Comic Sans MS" pitchFamily="66" charset="0"/>
            </a:endParaRPr>
          </a:p>
          <a:p>
            <a:pPr algn="l" rtl="0" eaLnBrk="1" hangingPunct="1">
              <a:buFont typeface="Arial" pitchFamily="34" charset="0"/>
              <a:buNone/>
            </a:pPr>
            <a:endParaRPr lang="en-US" sz="25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84698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Culture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86346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800" dirty="0" smtClean="0">
                <a:latin typeface="Comic Sans MS" pitchFamily="66" charset="0"/>
              </a:rPr>
              <a:t>Can’t grow in N. agar or </a:t>
            </a:r>
            <a:r>
              <a:rPr lang="en-US" sz="2800" dirty="0" err="1" smtClean="0">
                <a:latin typeface="Comic Sans MS" pitchFamily="66" charset="0"/>
              </a:rPr>
              <a:t>Macconkey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pPr algn="l" rtl="0" eaLnBrk="1" hangingPunct="1"/>
            <a:r>
              <a:rPr lang="en-US" sz="2800" dirty="0" smtClean="0">
                <a:latin typeface="Comic Sans MS" pitchFamily="66" charset="0"/>
              </a:rPr>
              <a:t>They are fastidious microorganism (Need blood to grow) best chocolate agar. </a:t>
            </a:r>
          </a:p>
          <a:p>
            <a:pPr algn="l" rtl="0" eaLnBrk="1" hangingPunct="1"/>
            <a:r>
              <a:rPr lang="en-US" sz="2800" dirty="0" smtClean="0">
                <a:latin typeface="Comic Sans MS" pitchFamily="66" charset="0"/>
              </a:rPr>
              <a:t>The selective media for isolation of pathogenic </a:t>
            </a:r>
            <a:r>
              <a:rPr lang="en-US" sz="2800" dirty="0" err="1" smtClean="0">
                <a:latin typeface="Comic Sans MS" pitchFamily="66" charset="0"/>
              </a:rPr>
              <a:t>Neisseria</a:t>
            </a:r>
            <a:r>
              <a:rPr lang="en-US" sz="2800" dirty="0" smtClean="0">
                <a:latin typeface="Comic Sans MS" pitchFamily="66" charset="0"/>
              </a:rPr>
              <a:t> →Thayer Martin Medium → (chocolate agar + antibiotic VCN) </a:t>
            </a:r>
            <a:r>
              <a:rPr lang="en-US" sz="2800" dirty="0" err="1" smtClean="0">
                <a:latin typeface="Comic Sans MS" pitchFamily="66" charset="0"/>
              </a:rPr>
              <a:t>vancomycin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Colistin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Nystatin</a:t>
            </a:r>
            <a:endParaRPr lang="en-US" sz="2800" dirty="0" smtClean="0">
              <a:latin typeface="Comic Sans MS" pitchFamily="66" charset="0"/>
            </a:endParaRPr>
          </a:p>
          <a:p>
            <a:pPr algn="l" rtl="0" eaLnBrk="1" hangingPunct="1"/>
            <a:r>
              <a:rPr lang="en-US" sz="2800" dirty="0" smtClean="0">
                <a:latin typeface="Comic Sans MS" pitchFamily="66" charset="0"/>
              </a:rPr>
              <a:t>Grow at 37°C after 24hr aerobically. </a:t>
            </a:r>
          </a:p>
          <a:p>
            <a:pPr algn="l" rtl="0" eaLnBrk="1" hangingPunct="1"/>
            <a:r>
              <a:rPr lang="en-US" sz="2800" dirty="0" smtClean="0">
                <a:latin typeface="Comic Sans MS" pitchFamily="66" charset="0"/>
              </a:rPr>
              <a:t>Non hemolytic</a:t>
            </a:r>
          </a:p>
          <a:p>
            <a:pPr algn="l" rtl="0" eaLnBrk="1" hangingPunct="1"/>
            <a:r>
              <a:rPr lang="en-US" sz="2800" dirty="0" smtClean="0">
                <a:latin typeface="Comic Sans MS" pitchFamily="66" charset="0"/>
              </a:rPr>
              <a:t>Need CO</a:t>
            </a:r>
            <a:r>
              <a:rPr lang="en-US" sz="2800" baseline="-250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(5-10%)</a:t>
            </a:r>
          </a:p>
          <a:p>
            <a:pPr algn="l" rtl="0" eaLnBrk="1" hangingPunct="1">
              <a:buFont typeface="Arial" pitchFamily="34" charset="0"/>
              <a:buNone/>
            </a:pPr>
            <a:endParaRPr lang="en-US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84698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Monotype Corsiva" pitchFamily="66" charset="0"/>
              </a:rPr>
              <a:t>What is gonorrhea?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>
            <a:noAutofit/>
          </a:bodyPr>
          <a:lstStyle/>
          <a:p>
            <a:pPr algn="l" rtl="0" eaLnBrk="1" hangingPunct="1">
              <a:buFont typeface="Arial" pitchFamily="34" charset="0"/>
              <a:buNone/>
            </a:pPr>
            <a:r>
              <a:rPr lang="en-US" sz="2000" b="1" dirty="0" smtClean="0">
                <a:latin typeface="Comic Sans MS" pitchFamily="66" charset="0"/>
              </a:rPr>
              <a:t> It is venereal disease (sexually transmitted)</a:t>
            </a:r>
          </a:p>
          <a:p>
            <a:pPr algn="l" rtl="0" eaLnBrk="1" hangingPunct="1"/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Acute :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b="1" dirty="0" smtClean="0">
                <a:latin typeface="Comic Sans MS" pitchFamily="66" charset="0"/>
              </a:rPr>
              <a:t>               male → severe urethral discharge .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b="1" dirty="0" smtClean="0">
                <a:latin typeface="Comic Sans MS" pitchFamily="66" charset="0"/>
              </a:rPr>
              <a:t>                Female → Cervical discharge . </a:t>
            </a:r>
          </a:p>
          <a:p>
            <a:pPr algn="l" rtl="0" eaLnBrk="1" hangingPunct="1">
              <a:buFont typeface="Arial" pitchFamily="34" charset="0"/>
              <a:buNone/>
            </a:pPr>
            <a:endParaRPr lang="en-US" sz="2000" b="1" dirty="0" smtClean="0">
              <a:latin typeface="Comic Sans MS" pitchFamily="66" charset="0"/>
            </a:endParaRPr>
          </a:p>
          <a:p>
            <a:pPr algn="l" rtl="0" eaLnBrk="1" hangingPunct="1"/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Chronic :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b="1" dirty="0" smtClean="0">
                <a:latin typeface="Comic Sans MS" pitchFamily="66" charset="0"/>
              </a:rPr>
              <a:t>          Male →morning drops of pus and </a:t>
            </a:r>
            <a:r>
              <a:rPr lang="en-US" sz="2000" b="1" dirty="0" err="1" smtClean="0">
                <a:latin typeface="Comic Sans MS" pitchFamily="66" charset="0"/>
              </a:rPr>
              <a:t>orchitis</a:t>
            </a:r>
            <a:r>
              <a:rPr lang="en-US" sz="2000" b="1" dirty="0" smtClean="0">
                <a:latin typeface="Comic Sans MS" pitchFamily="66" charset="0"/>
              </a:rPr>
              <a:t> lead to sterility &amp; systemic infection .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b="1" dirty="0" smtClean="0">
                <a:latin typeface="Comic Sans MS" pitchFamily="66" charset="0"/>
              </a:rPr>
              <a:t>          Female →inflammation of fallopian tubes (</a:t>
            </a:r>
            <a:r>
              <a:rPr lang="en-US" sz="2000" b="1" dirty="0" err="1" smtClean="0">
                <a:latin typeface="Comic Sans MS" pitchFamily="66" charset="0"/>
              </a:rPr>
              <a:t>salpingitis</a:t>
            </a:r>
            <a:r>
              <a:rPr lang="en-US" sz="2000" b="1" dirty="0" smtClean="0">
                <a:latin typeface="Comic Sans MS" pitchFamily="66" charset="0"/>
              </a:rPr>
              <a:t>)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b="1" dirty="0" smtClean="0">
                <a:latin typeface="Comic Sans MS" pitchFamily="66" charset="0"/>
              </a:rPr>
              <a:t>                            Inflammation of ovary (</a:t>
            </a:r>
            <a:r>
              <a:rPr lang="en-US" sz="2000" b="1" dirty="0" err="1" smtClean="0">
                <a:latin typeface="Comic Sans MS" pitchFamily="66" charset="0"/>
              </a:rPr>
              <a:t>oophoritis</a:t>
            </a:r>
            <a:r>
              <a:rPr lang="en-US" sz="2000" b="1" dirty="0" smtClean="0">
                <a:latin typeface="Comic Sans MS" pitchFamily="66" charset="0"/>
              </a:rPr>
              <a:t>).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b="1" dirty="0" smtClean="0">
                <a:latin typeface="Comic Sans MS" pitchFamily="66" charset="0"/>
              </a:rPr>
              <a:t>                            Cervical discharge.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b="1" dirty="0" smtClean="0">
                <a:latin typeface="Comic Sans MS" pitchFamily="66" charset="0"/>
              </a:rPr>
              <a:t> 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000" b="1" dirty="0" smtClean="0">
                <a:latin typeface="Comic Sans MS" pitchFamily="66" charset="0"/>
              </a:rPr>
              <a:t>          Antibiotic                        </a:t>
            </a:r>
            <a:r>
              <a:rPr lang="en-US" sz="2000" b="1" dirty="0" err="1" smtClean="0">
                <a:latin typeface="Comic Sans MS" pitchFamily="66" charset="0"/>
              </a:rPr>
              <a:t>Colistin</a:t>
            </a:r>
            <a:r>
              <a:rPr lang="en-US" sz="2000" b="1" dirty="0" smtClean="0">
                <a:latin typeface="Comic Sans MS" pitchFamily="66" charset="0"/>
              </a:rPr>
              <a:t> resistance</a:t>
            </a:r>
          </a:p>
          <a:p>
            <a:pPr algn="l" rtl="0" eaLnBrk="1" hangingPunct="1">
              <a:buFont typeface="Arial" pitchFamily="34" charset="0"/>
              <a:buNone/>
            </a:pPr>
            <a:endParaRPr lang="en-US" sz="2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4" y="1000108"/>
          <a:ext cx="7572429" cy="4929222"/>
        </p:xfrm>
        <a:graphic>
          <a:graphicData uri="http://schemas.openxmlformats.org/drawingml/2006/table">
            <a:tbl>
              <a:tblPr/>
              <a:tblGrid>
                <a:gridCol w="2524143"/>
                <a:gridCol w="2524143"/>
                <a:gridCol w="2524143"/>
              </a:tblGrid>
              <a:tr h="419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Comic Sans MS" pitchFamily="66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Arial"/>
                        </a:rPr>
                        <a:t>N . gonorrhea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Arial"/>
                        </a:rPr>
                        <a:t>N .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Arial"/>
                        </a:rPr>
                        <a:t>meningitidis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Arial"/>
                        </a:rPr>
                        <a:t>Disease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mic Sans MS" pitchFamily="66" charset="0"/>
                          <a:ea typeface="Calibri"/>
                          <a:cs typeface="Arial"/>
                        </a:rPr>
                        <a:t>Venereal  disease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mic Sans MS" pitchFamily="66" charset="0"/>
                          <a:ea typeface="Calibri"/>
                          <a:cs typeface="Arial"/>
                        </a:rPr>
                        <a:t>(gonorrhea)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mic Sans MS" pitchFamily="66" charset="0"/>
                          <a:ea typeface="Calibri"/>
                          <a:cs typeface="Arial"/>
                        </a:rPr>
                        <a:t>Not venereal disease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mic Sans MS" pitchFamily="66" charset="0"/>
                          <a:ea typeface="Calibri"/>
                          <a:cs typeface="Arial"/>
                        </a:rPr>
                        <a:t>(Meningococcal meningitis)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Arial"/>
                        </a:rPr>
                        <a:t>Infection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omic Sans MS" pitchFamily="66" charset="0"/>
                          <a:ea typeface="Calibri"/>
                          <a:cs typeface="Arial"/>
                        </a:rPr>
                        <a:t>High morbidity and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omic Sans MS" pitchFamily="66" charset="0"/>
                          <a:ea typeface="Calibri"/>
                          <a:cs typeface="Arial"/>
                        </a:rPr>
                        <a:t>low mortality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omic Sans MS" pitchFamily="66" charset="0"/>
                          <a:ea typeface="Calibri"/>
                          <a:cs typeface="Arial"/>
                        </a:rPr>
                        <a:t>High mortality and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omic Sans MS" pitchFamily="66" charset="0"/>
                          <a:ea typeface="Calibri"/>
                          <a:cs typeface="Arial"/>
                        </a:rPr>
                        <a:t>low morbidity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Arial"/>
                        </a:rPr>
                        <a:t>Acid production from:</a:t>
                      </a: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Arial"/>
                        </a:rPr>
                        <a:t>Glucose</a:t>
                      </a: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Arial"/>
                        </a:rPr>
                        <a:t>Maltose</a:t>
                      </a: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Arial"/>
                        </a:rPr>
                        <a:t>Lactose</a:t>
                      </a: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Arial"/>
                        </a:rPr>
                        <a:t>sucrose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Comic Sans MS" pitchFamily="66" charset="0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omic Sans MS" pitchFamily="66" charset="0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mic Sans MS" pitchFamily="66" charset="0"/>
                          <a:ea typeface="Calibri"/>
                          <a:cs typeface="Arial"/>
                        </a:rPr>
                        <a:t>+</a:t>
                      </a:r>
                      <a:r>
                        <a:rPr lang="en-US" sz="2000" dirty="0" err="1" smtClean="0">
                          <a:latin typeface="Comic Sans MS" pitchFamily="66" charset="0"/>
                          <a:ea typeface="Calibri"/>
                          <a:cs typeface="Arial"/>
                        </a:rPr>
                        <a:t>ve</a:t>
                      </a:r>
                      <a:endParaRPr lang="en-US" sz="2000" dirty="0" smtClean="0">
                        <a:latin typeface="Comic Sans MS" pitchFamily="66" charset="0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omic Sans MS" pitchFamily="66" charset="0"/>
                          <a:ea typeface="Calibri"/>
                          <a:cs typeface="Arial"/>
                        </a:rPr>
                        <a:t>-</a:t>
                      </a:r>
                      <a:r>
                        <a:rPr lang="en-US" sz="2000" dirty="0" err="1">
                          <a:latin typeface="Comic Sans MS" pitchFamily="66" charset="0"/>
                          <a:ea typeface="Calibri"/>
                          <a:cs typeface="Arial"/>
                        </a:rPr>
                        <a:t>ve</a:t>
                      </a:r>
                      <a:endParaRPr lang="en-US" sz="2000" dirty="0">
                        <a:latin typeface="Comic Sans MS" pitchFamily="66" charset="0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mic Sans MS" pitchFamily="66" charset="0"/>
                          <a:ea typeface="Calibri"/>
                          <a:cs typeface="Arial"/>
                        </a:rPr>
                        <a:t>-</a:t>
                      </a:r>
                      <a:r>
                        <a:rPr lang="en-US" sz="2000" dirty="0" err="1">
                          <a:latin typeface="Comic Sans MS" pitchFamily="66" charset="0"/>
                          <a:ea typeface="Calibri"/>
                          <a:cs typeface="Arial"/>
                        </a:rPr>
                        <a:t>ve</a:t>
                      </a:r>
                      <a:endParaRPr lang="en-US" sz="2000" dirty="0">
                        <a:latin typeface="Comic Sans MS" pitchFamily="66" charset="0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mic Sans MS" pitchFamily="66" charset="0"/>
                          <a:ea typeface="Calibri"/>
                          <a:cs typeface="Arial"/>
                        </a:rPr>
                        <a:t>-</a:t>
                      </a:r>
                      <a:r>
                        <a:rPr lang="en-US" sz="2000" dirty="0" err="1">
                          <a:latin typeface="Comic Sans MS" pitchFamily="66" charset="0"/>
                          <a:ea typeface="Calibri"/>
                          <a:cs typeface="Arial"/>
                        </a:rPr>
                        <a:t>ve</a:t>
                      </a:r>
                      <a:endParaRPr lang="en-US" sz="2000" dirty="0">
                        <a:latin typeface="Comic Sans MS" pitchFamily="66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Comic Sans MS" pitchFamily="66" charset="0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omic Sans MS" pitchFamily="66" charset="0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mic Sans MS" pitchFamily="66" charset="0"/>
                          <a:ea typeface="Calibri"/>
                          <a:cs typeface="Arial"/>
                        </a:rPr>
                        <a:t>+</a:t>
                      </a:r>
                      <a:r>
                        <a:rPr lang="en-US" sz="2000" dirty="0" err="1">
                          <a:latin typeface="Comic Sans MS" pitchFamily="66" charset="0"/>
                          <a:ea typeface="Calibri"/>
                          <a:cs typeface="Arial"/>
                        </a:rPr>
                        <a:t>ve</a:t>
                      </a:r>
                      <a:endParaRPr lang="en-US" sz="2000" dirty="0">
                        <a:latin typeface="Comic Sans MS" pitchFamily="66" charset="0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mic Sans MS" pitchFamily="66" charset="0"/>
                          <a:ea typeface="Calibri"/>
                          <a:cs typeface="Arial"/>
                        </a:rPr>
                        <a:t>+</a:t>
                      </a:r>
                      <a:r>
                        <a:rPr lang="en-US" sz="2000" dirty="0" err="1">
                          <a:latin typeface="Comic Sans MS" pitchFamily="66" charset="0"/>
                          <a:ea typeface="Calibri"/>
                          <a:cs typeface="Arial"/>
                        </a:rPr>
                        <a:t>ve</a:t>
                      </a:r>
                      <a:endParaRPr lang="en-US" sz="2000" dirty="0">
                        <a:latin typeface="Comic Sans MS" pitchFamily="66" charset="0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mic Sans MS" pitchFamily="66" charset="0"/>
                          <a:ea typeface="Calibri"/>
                          <a:cs typeface="Arial"/>
                        </a:rPr>
                        <a:t>-</a:t>
                      </a:r>
                      <a:r>
                        <a:rPr lang="en-US" sz="2000" dirty="0" err="1">
                          <a:latin typeface="Comic Sans MS" pitchFamily="66" charset="0"/>
                          <a:ea typeface="Calibri"/>
                          <a:cs typeface="Arial"/>
                        </a:rPr>
                        <a:t>ve</a:t>
                      </a:r>
                      <a:endParaRPr lang="en-US" sz="2000" dirty="0">
                        <a:latin typeface="Comic Sans MS" pitchFamily="66" charset="0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mic Sans MS" pitchFamily="66" charset="0"/>
                          <a:ea typeface="Calibri"/>
                          <a:cs typeface="Arial"/>
                        </a:rPr>
                        <a:t>-</a:t>
                      </a:r>
                      <a:r>
                        <a:rPr lang="en-US" sz="2000" dirty="0" err="1">
                          <a:latin typeface="Comic Sans MS" pitchFamily="66" charset="0"/>
                          <a:ea typeface="Calibri"/>
                          <a:cs typeface="Arial"/>
                        </a:rPr>
                        <a:t>ve</a:t>
                      </a:r>
                      <a:endParaRPr lang="en-US" sz="2000" dirty="0">
                        <a:latin typeface="Comic Sans MS" pitchFamily="66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00063" y="2714620"/>
            <a:ext cx="8229600" cy="100013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000" dirty="0" smtClean="0">
                <a:solidFill>
                  <a:srgbClr val="FF0000"/>
                </a:solidFill>
                <a:latin typeface="Cooper Black" pitchFamily="18" charset="0"/>
              </a:rPr>
              <a:t>THANK YOU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CAE42AEFC396438AC42994B30CFEBC" ma:contentTypeVersion="0" ma:contentTypeDescription="Create a new document." ma:contentTypeScope="" ma:versionID="d5543a16f40d67c75c6fb69d08c0866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73C88A8-ABDD-43AC-A4A1-AFDDE02C25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E3B4805-826F-48C2-9AB1-6F9E4228BA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49BA61-4865-4B63-BB47-3B3BC67E2458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263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Commensally Neisseria are present in:</vt:lpstr>
      <vt:lpstr>Pathogenic Neisseria are:</vt:lpstr>
      <vt:lpstr>Slide 4</vt:lpstr>
      <vt:lpstr>Pathogenic Neisseria </vt:lpstr>
      <vt:lpstr>Culture</vt:lpstr>
      <vt:lpstr>What is gonorrhea? </vt:lpstr>
      <vt:lpstr>Slide 8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Neisseriaceae</dc:title>
  <dc:creator>NEDA</dc:creator>
  <cp:lastModifiedBy>ihab moussa</cp:lastModifiedBy>
  <cp:revision>17</cp:revision>
  <dcterms:created xsi:type="dcterms:W3CDTF">2010-01-16T13:32:58Z</dcterms:created>
  <dcterms:modified xsi:type="dcterms:W3CDTF">2018-04-07T21:14:18Z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0x01010011CAE42AEFC396438AC42994B30CFEBC</vt:lpwstr>
  </property>
</Properties>
</file>