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8" r:id="rId2"/>
    <p:sldId id="282" r:id="rId3"/>
    <p:sldId id="257" r:id="rId4"/>
    <p:sldId id="259" r:id="rId5"/>
    <p:sldId id="262" r:id="rId6"/>
    <p:sldId id="274" r:id="rId7"/>
    <p:sldId id="267" r:id="rId8"/>
    <p:sldId id="265" r:id="rId9"/>
    <p:sldId id="277" r:id="rId10"/>
    <p:sldId id="275" r:id="rId11"/>
    <p:sldId id="272" r:id="rId12"/>
    <p:sldId id="271" r:id="rId13"/>
    <p:sldId id="273" r:id="rId14"/>
    <p:sldId id="276" r:id="rId15"/>
    <p:sldId id="280" r:id="rId16"/>
    <p:sldId id="281"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94" d="100"/>
          <a:sy n="94" d="100"/>
        </p:scale>
        <p:origin x="-88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1E8FB4-5B55-4B5A-B063-6BE0B87B716E}" type="doc">
      <dgm:prSet loTypeId="urn:microsoft.com/office/officeart/2005/8/layout/venn1" loCatId="relationship" qsTypeId="urn:microsoft.com/office/officeart/2005/8/quickstyle/simple1" qsCatId="simple" csTypeId="urn:microsoft.com/office/officeart/2005/8/colors/colorful2" csCatId="colorful" phldr="1"/>
      <dgm:spPr/>
    </dgm:pt>
    <dgm:pt modelId="{12A2D3AB-2ACD-4FFD-9609-8ADF0DE8711D}">
      <dgm:prSet phldrT="[نص]"/>
      <dgm:spPr/>
      <dgm:t>
        <a:bodyPr/>
        <a:lstStyle/>
        <a:p>
          <a:pPr rtl="1"/>
          <a:r>
            <a:rPr lang="ar-SA" dirty="0" err="1" smtClean="0">
              <a:solidFill>
                <a:schemeClr val="accent1">
                  <a:lumMod val="50000"/>
                </a:schemeClr>
              </a:solidFill>
            </a:rPr>
            <a:t>الإضطرابات</a:t>
          </a:r>
          <a:r>
            <a:rPr lang="ar-SA" dirty="0" smtClean="0">
              <a:solidFill>
                <a:schemeClr val="accent1">
                  <a:lumMod val="50000"/>
                </a:schemeClr>
              </a:solidFill>
            </a:rPr>
            <a:t> العصبية .</a:t>
          </a:r>
          <a:endParaRPr lang="ar-SA" dirty="0">
            <a:solidFill>
              <a:schemeClr val="accent1">
                <a:lumMod val="50000"/>
              </a:schemeClr>
            </a:solidFill>
          </a:endParaRPr>
        </a:p>
      </dgm:t>
    </dgm:pt>
    <dgm:pt modelId="{E77F618E-677C-429A-9F95-A511C671829C}" type="parTrans" cxnId="{DBB5C5F1-67BA-459D-B8E8-2CFC7BAAC2A6}">
      <dgm:prSet/>
      <dgm:spPr/>
      <dgm:t>
        <a:bodyPr/>
        <a:lstStyle/>
        <a:p>
          <a:pPr rtl="1"/>
          <a:endParaRPr lang="ar-SA"/>
        </a:p>
      </dgm:t>
    </dgm:pt>
    <dgm:pt modelId="{B7E0D596-1080-400A-966D-6A2B17472EB6}" type="sibTrans" cxnId="{DBB5C5F1-67BA-459D-B8E8-2CFC7BAAC2A6}">
      <dgm:prSet/>
      <dgm:spPr/>
      <dgm:t>
        <a:bodyPr/>
        <a:lstStyle/>
        <a:p>
          <a:pPr rtl="1"/>
          <a:endParaRPr lang="ar-SA"/>
        </a:p>
      </dgm:t>
    </dgm:pt>
    <dgm:pt modelId="{8A848BEB-8331-4CF2-9BD0-37A3BE180CB7}">
      <dgm:prSet/>
      <dgm:spPr/>
      <dgm:t>
        <a:bodyPr/>
        <a:lstStyle/>
        <a:p>
          <a:pPr rtl="1"/>
          <a:r>
            <a:rPr lang="ar-SA" dirty="0" err="1" smtClean="0">
              <a:solidFill>
                <a:schemeClr val="accent1">
                  <a:lumMod val="50000"/>
                </a:schemeClr>
              </a:solidFill>
            </a:rPr>
            <a:t>الإضطرابات</a:t>
          </a:r>
          <a:r>
            <a:rPr lang="ar-SA" dirty="0" smtClean="0">
              <a:solidFill>
                <a:schemeClr val="accent1">
                  <a:lumMod val="50000"/>
                </a:schemeClr>
              </a:solidFill>
            </a:rPr>
            <a:t> العضلية العظمية.</a:t>
          </a:r>
          <a:endParaRPr lang="en-US" dirty="0">
            <a:solidFill>
              <a:schemeClr val="accent1">
                <a:lumMod val="50000"/>
              </a:schemeClr>
            </a:solidFill>
          </a:endParaRPr>
        </a:p>
      </dgm:t>
    </dgm:pt>
    <dgm:pt modelId="{88D4FEFD-4957-40C5-B5BB-0A0C85CA7F16}" type="parTrans" cxnId="{39581BB9-4928-4316-95E5-DBF46C61C94D}">
      <dgm:prSet/>
      <dgm:spPr/>
      <dgm:t>
        <a:bodyPr/>
        <a:lstStyle/>
        <a:p>
          <a:pPr rtl="1"/>
          <a:endParaRPr lang="ar-SA"/>
        </a:p>
      </dgm:t>
    </dgm:pt>
    <dgm:pt modelId="{BA397755-A263-4755-9942-596F89DF7F99}" type="sibTrans" cxnId="{39581BB9-4928-4316-95E5-DBF46C61C94D}">
      <dgm:prSet/>
      <dgm:spPr/>
      <dgm:t>
        <a:bodyPr/>
        <a:lstStyle/>
        <a:p>
          <a:pPr rtl="1"/>
          <a:endParaRPr lang="ar-SA"/>
        </a:p>
      </dgm:t>
    </dgm:pt>
    <dgm:pt modelId="{68B13DED-249D-4E04-BB32-F7F732EC6C99}">
      <dgm:prSet/>
      <dgm:spPr/>
      <dgm:t>
        <a:bodyPr/>
        <a:lstStyle/>
        <a:p>
          <a:pPr rtl="1"/>
          <a:r>
            <a:rPr lang="ar-SA" dirty="0" err="1" smtClean="0">
              <a:solidFill>
                <a:schemeClr val="accent1">
                  <a:lumMod val="50000"/>
                </a:schemeClr>
              </a:solidFill>
            </a:rPr>
            <a:t>الإضطرابات</a:t>
          </a:r>
          <a:r>
            <a:rPr lang="ar-SA" dirty="0" smtClean="0">
              <a:solidFill>
                <a:schemeClr val="accent1">
                  <a:lumMod val="50000"/>
                </a:schemeClr>
              </a:solidFill>
            </a:rPr>
            <a:t> الصحية المزمنة.</a:t>
          </a:r>
          <a:endParaRPr lang="en-US" dirty="0">
            <a:solidFill>
              <a:schemeClr val="accent1">
                <a:lumMod val="50000"/>
              </a:schemeClr>
            </a:solidFill>
          </a:endParaRPr>
        </a:p>
      </dgm:t>
    </dgm:pt>
    <dgm:pt modelId="{AFEE68EE-2CD9-41FD-AA31-ACA6B5F98F44}" type="parTrans" cxnId="{F261559B-F792-492D-A024-2AFECCFA4C4E}">
      <dgm:prSet/>
      <dgm:spPr/>
      <dgm:t>
        <a:bodyPr/>
        <a:lstStyle/>
        <a:p>
          <a:pPr rtl="1"/>
          <a:endParaRPr lang="ar-SA"/>
        </a:p>
      </dgm:t>
    </dgm:pt>
    <dgm:pt modelId="{A6749F49-E081-41A8-A8DF-5D61B8270871}" type="sibTrans" cxnId="{F261559B-F792-492D-A024-2AFECCFA4C4E}">
      <dgm:prSet/>
      <dgm:spPr/>
      <dgm:t>
        <a:bodyPr/>
        <a:lstStyle/>
        <a:p>
          <a:pPr rtl="1"/>
          <a:endParaRPr lang="ar-SA"/>
        </a:p>
      </dgm:t>
    </dgm:pt>
    <dgm:pt modelId="{336D1DE1-93DA-420D-AF95-830C6292EDDC}" type="pres">
      <dgm:prSet presAssocID="{EF1E8FB4-5B55-4B5A-B063-6BE0B87B716E}" presName="compositeShape" presStyleCnt="0">
        <dgm:presLayoutVars>
          <dgm:chMax val="7"/>
          <dgm:dir/>
          <dgm:resizeHandles val="exact"/>
        </dgm:presLayoutVars>
      </dgm:prSet>
      <dgm:spPr/>
    </dgm:pt>
    <dgm:pt modelId="{088E2B18-AD90-4E5B-92B4-6C3BC2651AAC}" type="pres">
      <dgm:prSet presAssocID="{12A2D3AB-2ACD-4FFD-9609-8ADF0DE8711D}" presName="circ1" presStyleLbl="vennNode1" presStyleIdx="0" presStyleCnt="3"/>
      <dgm:spPr/>
      <dgm:t>
        <a:bodyPr/>
        <a:lstStyle/>
        <a:p>
          <a:pPr rtl="1"/>
          <a:endParaRPr lang="ar-SA"/>
        </a:p>
      </dgm:t>
    </dgm:pt>
    <dgm:pt modelId="{65E32834-CAD6-482C-8AEB-726AB446285D}" type="pres">
      <dgm:prSet presAssocID="{12A2D3AB-2ACD-4FFD-9609-8ADF0DE8711D}" presName="circ1Tx" presStyleLbl="revTx" presStyleIdx="0" presStyleCnt="0">
        <dgm:presLayoutVars>
          <dgm:chMax val="0"/>
          <dgm:chPref val="0"/>
          <dgm:bulletEnabled val="1"/>
        </dgm:presLayoutVars>
      </dgm:prSet>
      <dgm:spPr/>
      <dgm:t>
        <a:bodyPr/>
        <a:lstStyle/>
        <a:p>
          <a:pPr rtl="1"/>
          <a:endParaRPr lang="ar-SA"/>
        </a:p>
      </dgm:t>
    </dgm:pt>
    <dgm:pt modelId="{87BCEC7A-A908-421C-A0A7-D2830E1FDC32}" type="pres">
      <dgm:prSet presAssocID="{8A848BEB-8331-4CF2-9BD0-37A3BE180CB7}" presName="circ2" presStyleLbl="vennNode1" presStyleIdx="1" presStyleCnt="3" custLinFactNeighborX="2655" custLinFactNeighborY="-358"/>
      <dgm:spPr/>
      <dgm:t>
        <a:bodyPr/>
        <a:lstStyle/>
        <a:p>
          <a:pPr rtl="1"/>
          <a:endParaRPr lang="ar-SA"/>
        </a:p>
      </dgm:t>
    </dgm:pt>
    <dgm:pt modelId="{0EC5CA1B-FAC6-4F64-8547-8DC94428AB57}" type="pres">
      <dgm:prSet presAssocID="{8A848BEB-8331-4CF2-9BD0-37A3BE180CB7}" presName="circ2Tx" presStyleLbl="revTx" presStyleIdx="0" presStyleCnt="0">
        <dgm:presLayoutVars>
          <dgm:chMax val="0"/>
          <dgm:chPref val="0"/>
          <dgm:bulletEnabled val="1"/>
        </dgm:presLayoutVars>
      </dgm:prSet>
      <dgm:spPr/>
      <dgm:t>
        <a:bodyPr/>
        <a:lstStyle/>
        <a:p>
          <a:pPr rtl="1"/>
          <a:endParaRPr lang="ar-SA"/>
        </a:p>
      </dgm:t>
    </dgm:pt>
    <dgm:pt modelId="{8E69AB27-A6E3-4370-A691-3EA60CF4E2A2}" type="pres">
      <dgm:prSet presAssocID="{68B13DED-249D-4E04-BB32-F7F732EC6C99}" presName="circ3" presStyleLbl="vennNode1" presStyleIdx="2" presStyleCnt="3"/>
      <dgm:spPr/>
      <dgm:t>
        <a:bodyPr/>
        <a:lstStyle/>
        <a:p>
          <a:pPr rtl="1"/>
          <a:endParaRPr lang="ar-SA"/>
        </a:p>
      </dgm:t>
    </dgm:pt>
    <dgm:pt modelId="{D82C82BC-A8BB-4B00-A17E-584BAB5E22EB}" type="pres">
      <dgm:prSet presAssocID="{68B13DED-249D-4E04-BB32-F7F732EC6C99}" presName="circ3Tx" presStyleLbl="revTx" presStyleIdx="0" presStyleCnt="0">
        <dgm:presLayoutVars>
          <dgm:chMax val="0"/>
          <dgm:chPref val="0"/>
          <dgm:bulletEnabled val="1"/>
        </dgm:presLayoutVars>
      </dgm:prSet>
      <dgm:spPr/>
      <dgm:t>
        <a:bodyPr/>
        <a:lstStyle/>
        <a:p>
          <a:pPr rtl="1"/>
          <a:endParaRPr lang="ar-SA"/>
        </a:p>
      </dgm:t>
    </dgm:pt>
  </dgm:ptLst>
  <dgm:cxnLst>
    <dgm:cxn modelId="{CDE13E62-D72D-47AE-82ED-D72C93C31F33}" type="presOf" srcId="{12A2D3AB-2ACD-4FFD-9609-8ADF0DE8711D}" destId="{088E2B18-AD90-4E5B-92B4-6C3BC2651AAC}" srcOrd="0" destOrd="0" presId="urn:microsoft.com/office/officeart/2005/8/layout/venn1"/>
    <dgm:cxn modelId="{C5E2A8F5-EE8E-4ACE-92AB-E6BC8AFF7C46}" type="presOf" srcId="{68B13DED-249D-4E04-BB32-F7F732EC6C99}" destId="{8E69AB27-A6E3-4370-A691-3EA60CF4E2A2}" srcOrd="0" destOrd="0" presId="urn:microsoft.com/office/officeart/2005/8/layout/venn1"/>
    <dgm:cxn modelId="{F261559B-F792-492D-A024-2AFECCFA4C4E}" srcId="{EF1E8FB4-5B55-4B5A-B063-6BE0B87B716E}" destId="{68B13DED-249D-4E04-BB32-F7F732EC6C99}" srcOrd="2" destOrd="0" parTransId="{AFEE68EE-2CD9-41FD-AA31-ACA6B5F98F44}" sibTransId="{A6749F49-E081-41A8-A8DF-5D61B8270871}"/>
    <dgm:cxn modelId="{4DA908A9-00C7-4EC1-B9CC-1A42C41595A5}" type="presOf" srcId="{8A848BEB-8331-4CF2-9BD0-37A3BE180CB7}" destId="{0EC5CA1B-FAC6-4F64-8547-8DC94428AB57}" srcOrd="1" destOrd="0" presId="urn:microsoft.com/office/officeart/2005/8/layout/venn1"/>
    <dgm:cxn modelId="{919650E3-0BB2-42FC-9674-BE20855BF991}" type="presOf" srcId="{68B13DED-249D-4E04-BB32-F7F732EC6C99}" destId="{D82C82BC-A8BB-4B00-A17E-584BAB5E22EB}" srcOrd="1" destOrd="0" presId="urn:microsoft.com/office/officeart/2005/8/layout/venn1"/>
    <dgm:cxn modelId="{DBB5C5F1-67BA-459D-B8E8-2CFC7BAAC2A6}" srcId="{EF1E8FB4-5B55-4B5A-B063-6BE0B87B716E}" destId="{12A2D3AB-2ACD-4FFD-9609-8ADF0DE8711D}" srcOrd="0" destOrd="0" parTransId="{E77F618E-677C-429A-9F95-A511C671829C}" sibTransId="{B7E0D596-1080-400A-966D-6A2B17472EB6}"/>
    <dgm:cxn modelId="{8DBCAE07-A222-430F-B29A-F557CA640A75}" type="presOf" srcId="{8A848BEB-8331-4CF2-9BD0-37A3BE180CB7}" destId="{87BCEC7A-A908-421C-A0A7-D2830E1FDC32}" srcOrd="0" destOrd="0" presId="urn:microsoft.com/office/officeart/2005/8/layout/venn1"/>
    <dgm:cxn modelId="{78622E0D-1339-4F96-8DAD-5EB57421F1D5}" type="presOf" srcId="{EF1E8FB4-5B55-4B5A-B063-6BE0B87B716E}" destId="{336D1DE1-93DA-420D-AF95-830C6292EDDC}" srcOrd="0" destOrd="0" presId="urn:microsoft.com/office/officeart/2005/8/layout/venn1"/>
    <dgm:cxn modelId="{42A3F8DA-2F24-4720-B817-4EEF025ABF1C}" type="presOf" srcId="{12A2D3AB-2ACD-4FFD-9609-8ADF0DE8711D}" destId="{65E32834-CAD6-482C-8AEB-726AB446285D}" srcOrd="1" destOrd="0" presId="urn:microsoft.com/office/officeart/2005/8/layout/venn1"/>
    <dgm:cxn modelId="{39581BB9-4928-4316-95E5-DBF46C61C94D}" srcId="{EF1E8FB4-5B55-4B5A-B063-6BE0B87B716E}" destId="{8A848BEB-8331-4CF2-9BD0-37A3BE180CB7}" srcOrd="1" destOrd="0" parTransId="{88D4FEFD-4957-40C5-B5BB-0A0C85CA7F16}" sibTransId="{BA397755-A263-4755-9942-596F89DF7F99}"/>
    <dgm:cxn modelId="{4143FAA4-36B8-4A10-AC2D-E71046071FBE}" type="presParOf" srcId="{336D1DE1-93DA-420D-AF95-830C6292EDDC}" destId="{088E2B18-AD90-4E5B-92B4-6C3BC2651AAC}" srcOrd="0" destOrd="0" presId="urn:microsoft.com/office/officeart/2005/8/layout/venn1"/>
    <dgm:cxn modelId="{C216BCCD-BA83-4DD1-BBF8-7C3CCCBB649F}" type="presParOf" srcId="{336D1DE1-93DA-420D-AF95-830C6292EDDC}" destId="{65E32834-CAD6-482C-8AEB-726AB446285D}" srcOrd="1" destOrd="0" presId="urn:microsoft.com/office/officeart/2005/8/layout/venn1"/>
    <dgm:cxn modelId="{999A7831-0366-4036-9DAF-342C70FF1C97}" type="presParOf" srcId="{336D1DE1-93DA-420D-AF95-830C6292EDDC}" destId="{87BCEC7A-A908-421C-A0A7-D2830E1FDC32}" srcOrd="2" destOrd="0" presId="urn:microsoft.com/office/officeart/2005/8/layout/venn1"/>
    <dgm:cxn modelId="{E6D39109-F1CF-4B66-A4A2-3D0FC79AB0A8}" type="presParOf" srcId="{336D1DE1-93DA-420D-AF95-830C6292EDDC}" destId="{0EC5CA1B-FAC6-4F64-8547-8DC94428AB57}" srcOrd="3" destOrd="0" presId="urn:microsoft.com/office/officeart/2005/8/layout/venn1"/>
    <dgm:cxn modelId="{FA462CF2-C42F-4CAB-A2ED-262C5A95B518}" type="presParOf" srcId="{336D1DE1-93DA-420D-AF95-830C6292EDDC}" destId="{8E69AB27-A6E3-4370-A691-3EA60CF4E2A2}" srcOrd="4" destOrd="0" presId="urn:microsoft.com/office/officeart/2005/8/layout/venn1"/>
    <dgm:cxn modelId="{F739D824-E4F6-43DE-89C8-DEBD444CDC1D}" type="presParOf" srcId="{336D1DE1-93DA-420D-AF95-830C6292EDDC}" destId="{D82C82BC-A8BB-4B00-A17E-584BAB5E22E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0CA2EA-1694-4DFE-8BF6-6628124C8F94}" type="doc">
      <dgm:prSet loTypeId="urn:microsoft.com/office/officeart/2005/8/layout/list1" loCatId="list" qsTypeId="urn:microsoft.com/office/officeart/2005/8/quickstyle/simple1" qsCatId="simple" csTypeId="urn:microsoft.com/office/officeart/2005/8/colors/colorful3" csCatId="colorful" phldr="1"/>
      <dgm:spPr/>
      <dgm:t>
        <a:bodyPr/>
        <a:lstStyle/>
        <a:p>
          <a:pPr rtl="1"/>
          <a:endParaRPr lang="ar-SA"/>
        </a:p>
      </dgm:t>
    </dgm:pt>
    <dgm:pt modelId="{7CBF0F0F-3B07-41F1-843C-98AF7D5D8841}">
      <dgm:prSet/>
      <dgm:spPr/>
      <dgm:t>
        <a:bodyPr/>
        <a:lstStyle/>
        <a:p>
          <a:pPr rtl="1"/>
          <a:r>
            <a:rPr lang="ar-SA" smtClean="0"/>
            <a:t>الشلل الدماغي البسيط </a:t>
          </a:r>
          <a:endParaRPr lang="ar-SA"/>
        </a:p>
      </dgm:t>
    </dgm:pt>
    <dgm:pt modelId="{E017BCC4-6A93-41E8-ADD6-D2C36E744ED1}" type="parTrans" cxnId="{C1751AA3-1960-453F-84E0-5C7D08273CF9}">
      <dgm:prSet/>
      <dgm:spPr/>
      <dgm:t>
        <a:bodyPr/>
        <a:lstStyle/>
        <a:p>
          <a:pPr rtl="1"/>
          <a:endParaRPr lang="ar-SA"/>
        </a:p>
      </dgm:t>
    </dgm:pt>
    <dgm:pt modelId="{162B047A-E1D5-45B6-8985-0AD19F36EDCA}" type="sibTrans" cxnId="{C1751AA3-1960-453F-84E0-5C7D08273CF9}">
      <dgm:prSet/>
      <dgm:spPr/>
      <dgm:t>
        <a:bodyPr/>
        <a:lstStyle/>
        <a:p>
          <a:pPr rtl="1"/>
          <a:endParaRPr lang="ar-SA"/>
        </a:p>
      </dgm:t>
    </dgm:pt>
    <dgm:pt modelId="{B7E08244-332F-48C2-98B5-29C926ED0549}">
      <dgm:prSet/>
      <dgm:spPr/>
      <dgm:t>
        <a:bodyPr/>
        <a:lstStyle/>
        <a:p>
          <a:pPr rtl="1"/>
          <a:r>
            <a:rPr lang="ar-SA" dirty="0" smtClean="0">
              <a:latin typeface="Adobe نسخ Medium"/>
            </a:rPr>
            <a:t>الذي يعاني فيه الطفل من مشكلات محدودة ولا تطلب تدخلا طبيا .</a:t>
          </a:r>
          <a:endParaRPr lang="ar-SA" dirty="0">
            <a:latin typeface="Adobe نسخ Medium"/>
          </a:endParaRPr>
        </a:p>
      </dgm:t>
    </dgm:pt>
    <dgm:pt modelId="{D27F9DD1-E9D4-441C-A334-011B49A61C9E}" type="parTrans" cxnId="{E7906A17-F326-4FD6-B858-9D0A43D7658F}">
      <dgm:prSet/>
      <dgm:spPr/>
      <dgm:t>
        <a:bodyPr/>
        <a:lstStyle/>
        <a:p>
          <a:pPr rtl="1"/>
          <a:endParaRPr lang="ar-SA"/>
        </a:p>
      </dgm:t>
    </dgm:pt>
    <dgm:pt modelId="{899268FD-D40A-423E-8FF8-F23DB8DC1352}" type="sibTrans" cxnId="{E7906A17-F326-4FD6-B858-9D0A43D7658F}">
      <dgm:prSet/>
      <dgm:spPr/>
      <dgm:t>
        <a:bodyPr/>
        <a:lstStyle/>
        <a:p>
          <a:pPr rtl="1"/>
          <a:endParaRPr lang="ar-SA"/>
        </a:p>
      </dgm:t>
    </dgm:pt>
    <dgm:pt modelId="{DA9B1AEE-E070-43BA-834D-F3B21893E56C}">
      <dgm:prSet/>
      <dgm:spPr/>
      <dgm:t>
        <a:bodyPr/>
        <a:lstStyle/>
        <a:p>
          <a:pPr rtl="1"/>
          <a:endParaRPr lang="ar-SA" dirty="0"/>
        </a:p>
      </dgm:t>
    </dgm:pt>
    <dgm:pt modelId="{8023C889-4BB8-47E4-8D93-6F428407F41D}" type="parTrans" cxnId="{014C217B-6D39-406E-A53B-0890399B3441}">
      <dgm:prSet/>
      <dgm:spPr/>
      <dgm:t>
        <a:bodyPr/>
        <a:lstStyle/>
        <a:p>
          <a:pPr rtl="1"/>
          <a:endParaRPr lang="ar-SA"/>
        </a:p>
      </dgm:t>
    </dgm:pt>
    <dgm:pt modelId="{1B2841F8-7007-4D86-9B93-CFAB8F2E67D1}" type="sibTrans" cxnId="{014C217B-6D39-406E-A53B-0890399B3441}">
      <dgm:prSet/>
      <dgm:spPr/>
      <dgm:t>
        <a:bodyPr/>
        <a:lstStyle/>
        <a:p>
          <a:pPr rtl="1"/>
          <a:endParaRPr lang="ar-SA"/>
        </a:p>
      </dgm:t>
    </dgm:pt>
    <dgm:pt modelId="{5CAAC1EB-C216-4989-8948-83B7046E2E9B}">
      <dgm:prSet/>
      <dgm:spPr/>
      <dgm:t>
        <a:bodyPr/>
        <a:lstStyle/>
        <a:p>
          <a:pPr rtl="1"/>
          <a:r>
            <a:rPr lang="ar-SA" smtClean="0"/>
            <a:t>الشلل الدماغي المتوسط </a:t>
          </a:r>
          <a:endParaRPr lang="ar-SA"/>
        </a:p>
      </dgm:t>
    </dgm:pt>
    <dgm:pt modelId="{E166C6B4-6818-4ED5-BF5F-0AF04D7A4584}" type="parTrans" cxnId="{3E62469C-E1CA-41E7-B4DF-6B89F5E99866}">
      <dgm:prSet/>
      <dgm:spPr/>
      <dgm:t>
        <a:bodyPr/>
        <a:lstStyle/>
        <a:p>
          <a:pPr rtl="1"/>
          <a:endParaRPr lang="ar-SA"/>
        </a:p>
      </dgm:t>
    </dgm:pt>
    <dgm:pt modelId="{1CBC81E5-DD98-4673-831E-DB4932B38507}" type="sibTrans" cxnId="{3E62469C-E1CA-41E7-B4DF-6B89F5E99866}">
      <dgm:prSet/>
      <dgm:spPr/>
      <dgm:t>
        <a:bodyPr/>
        <a:lstStyle/>
        <a:p>
          <a:pPr rtl="1"/>
          <a:endParaRPr lang="ar-SA"/>
        </a:p>
      </dgm:t>
    </dgm:pt>
    <dgm:pt modelId="{9A888A3C-87D6-4670-A25D-D57E69D56721}">
      <dgm:prSet/>
      <dgm:spPr/>
      <dgm:t>
        <a:bodyPr/>
        <a:lstStyle/>
        <a:p>
          <a:pPr rtl="1"/>
          <a:r>
            <a:rPr lang="ar-SA" dirty="0" smtClean="0"/>
            <a:t>والذي تتطور فيه المهارات الحركية لدى الطفل في نهاية الأمر ويحتاج إلى أدوات مساندة .</a:t>
          </a:r>
          <a:endParaRPr lang="ar-SA" dirty="0"/>
        </a:p>
      </dgm:t>
    </dgm:pt>
    <dgm:pt modelId="{BC19B839-25DE-46A8-A7F7-DF728A3B45B7}" type="parTrans" cxnId="{B339C0BA-5715-4314-A32E-D55BF6218598}">
      <dgm:prSet/>
      <dgm:spPr/>
      <dgm:t>
        <a:bodyPr/>
        <a:lstStyle/>
        <a:p>
          <a:pPr rtl="1"/>
          <a:endParaRPr lang="ar-SA"/>
        </a:p>
      </dgm:t>
    </dgm:pt>
    <dgm:pt modelId="{F0730A1B-B939-4A7B-BFE0-C855BE829C62}" type="sibTrans" cxnId="{B339C0BA-5715-4314-A32E-D55BF6218598}">
      <dgm:prSet/>
      <dgm:spPr/>
      <dgm:t>
        <a:bodyPr/>
        <a:lstStyle/>
        <a:p>
          <a:pPr rtl="1"/>
          <a:endParaRPr lang="ar-SA"/>
        </a:p>
      </dgm:t>
    </dgm:pt>
    <dgm:pt modelId="{7EBED5F9-0308-43B3-9896-78E7421F8FD2}">
      <dgm:prSet/>
      <dgm:spPr/>
      <dgm:t>
        <a:bodyPr/>
        <a:lstStyle/>
        <a:p>
          <a:pPr rtl="1"/>
          <a:r>
            <a:rPr lang="ar-SA" smtClean="0"/>
            <a:t>الشلل الدماغي الشديد </a:t>
          </a:r>
          <a:endParaRPr lang="ar-SA"/>
        </a:p>
      </dgm:t>
    </dgm:pt>
    <dgm:pt modelId="{B2ED512D-FB50-47B8-9BA5-6CCDBBC0A102}" type="parTrans" cxnId="{1CC56DA9-A64F-4F80-AB7C-34BF8F45F4BA}">
      <dgm:prSet/>
      <dgm:spPr/>
      <dgm:t>
        <a:bodyPr/>
        <a:lstStyle/>
        <a:p>
          <a:pPr rtl="1"/>
          <a:endParaRPr lang="ar-SA"/>
        </a:p>
      </dgm:t>
    </dgm:pt>
    <dgm:pt modelId="{A9B37867-C139-4FF0-974A-3348ADE65E57}" type="sibTrans" cxnId="{1CC56DA9-A64F-4F80-AB7C-34BF8F45F4BA}">
      <dgm:prSet/>
      <dgm:spPr/>
      <dgm:t>
        <a:bodyPr/>
        <a:lstStyle/>
        <a:p>
          <a:pPr rtl="1"/>
          <a:endParaRPr lang="ar-SA"/>
        </a:p>
      </dgm:t>
    </dgm:pt>
    <dgm:pt modelId="{EC644B91-725F-4BD5-B215-4068880348AF}">
      <dgm:prSet/>
      <dgm:spPr/>
      <dgm:t>
        <a:bodyPr/>
        <a:lstStyle/>
        <a:p>
          <a:pPr rtl="1"/>
          <a:r>
            <a:rPr lang="ar-SA" smtClean="0"/>
            <a:t>الذي تحد فيه الآعاقة الحركية من مقدرة الطفل على العناية بنفسه بحيث يتطلب علاجا مكثقا و متواصلا.</a:t>
          </a:r>
          <a:endParaRPr lang="ar-SA"/>
        </a:p>
      </dgm:t>
    </dgm:pt>
    <dgm:pt modelId="{9196D385-2747-4C81-B8B4-493697524F11}" type="parTrans" cxnId="{07359B1D-9ECD-441B-A824-02EA0EAB9FAD}">
      <dgm:prSet/>
      <dgm:spPr/>
      <dgm:t>
        <a:bodyPr/>
        <a:lstStyle/>
        <a:p>
          <a:pPr rtl="1"/>
          <a:endParaRPr lang="ar-SA"/>
        </a:p>
      </dgm:t>
    </dgm:pt>
    <dgm:pt modelId="{A6A18A68-ED2B-4A10-95FC-47472ACD920E}" type="sibTrans" cxnId="{07359B1D-9ECD-441B-A824-02EA0EAB9FAD}">
      <dgm:prSet/>
      <dgm:spPr/>
      <dgm:t>
        <a:bodyPr/>
        <a:lstStyle/>
        <a:p>
          <a:pPr rtl="1"/>
          <a:endParaRPr lang="ar-SA"/>
        </a:p>
      </dgm:t>
    </dgm:pt>
    <dgm:pt modelId="{2D9C62EE-02B5-43AB-A664-0288F1818902}" type="pres">
      <dgm:prSet presAssocID="{D60CA2EA-1694-4DFE-8BF6-6628124C8F94}" presName="linear" presStyleCnt="0">
        <dgm:presLayoutVars>
          <dgm:dir/>
          <dgm:animLvl val="lvl"/>
          <dgm:resizeHandles val="exact"/>
        </dgm:presLayoutVars>
      </dgm:prSet>
      <dgm:spPr/>
      <dgm:t>
        <a:bodyPr/>
        <a:lstStyle/>
        <a:p>
          <a:pPr rtl="1"/>
          <a:endParaRPr lang="ar-SA"/>
        </a:p>
      </dgm:t>
    </dgm:pt>
    <dgm:pt modelId="{1641B4FC-E066-4E0B-BE9C-CBA75D1C8324}" type="pres">
      <dgm:prSet presAssocID="{7CBF0F0F-3B07-41F1-843C-98AF7D5D8841}" presName="parentLin" presStyleCnt="0"/>
      <dgm:spPr/>
    </dgm:pt>
    <dgm:pt modelId="{7867B018-3591-4FDD-957D-06086ADAE354}" type="pres">
      <dgm:prSet presAssocID="{7CBF0F0F-3B07-41F1-843C-98AF7D5D8841}" presName="parentLeftMargin" presStyleLbl="node1" presStyleIdx="0" presStyleCnt="3"/>
      <dgm:spPr/>
      <dgm:t>
        <a:bodyPr/>
        <a:lstStyle/>
        <a:p>
          <a:pPr rtl="1"/>
          <a:endParaRPr lang="ar-SA"/>
        </a:p>
      </dgm:t>
    </dgm:pt>
    <dgm:pt modelId="{362051B9-2463-404E-8151-BCACACCB0D21}" type="pres">
      <dgm:prSet presAssocID="{7CBF0F0F-3B07-41F1-843C-98AF7D5D8841}" presName="parentText" presStyleLbl="node1" presStyleIdx="0" presStyleCnt="3">
        <dgm:presLayoutVars>
          <dgm:chMax val="0"/>
          <dgm:bulletEnabled val="1"/>
        </dgm:presLayoutVars>
      </dgm:prSet>
      <dgm:spPr/>
      <dgm:t>
        <a:bodyPr/>
        <a:lstStyle/>
        <a:p>
          <a:pPr rtl="1"/>
          <a:endParaRPr lang="ar-SA"/>
        </a:p>
      </dgm:t>
    </dgm:pt>
    <dgm:pt modelId="{1631E8CD-3CFA-4480-99F2-C292D64232FF}" type="pres">
      <dgm:prSet presAssocID="{7CBF0F0F-3B07-41F1-843C-98AF7D5D8841}" presName="negativeSpace" presStyleCnt="0"/>
      <dgm:spPr/>
    </dgm:pt>
    <dgm:pt modelId="{9B715957-C28E-4D38-BCEA-E0282D831663}" type="pres">
      <dgm:prSet presAssocID="{7CBF0F0F-3B07-41F1-843C-98AF7D5D8841}" presName="childText" presStyleLbl="conFgAcc1" presStyleIdx="0" presStyleCnt="3" custLinFactNeighborX="106" custLinFactNeighborY="80344">
        <dgm:presLayoutVars>
          <dgm:bulletEnabled val="1"/>
        </dgm:presLayoutVars>
      </dgm:prSet>
      <dgm:spPr/>
      <dgm:t>
        <a:bodyPr/>
        <a:lstStyle/>
        <a:p>
          <a:pPr rtl="1"/>
          <a:endParaRPr lang="ar-SA"/>
        </a:p>
      </dgm:t>
    </dgm:pt>
    <dgm:pt modelId="{307B46A3-4DEB-48B1-BA88-A89B13BD5C9F}" type="pres">
      <dgm:prSet presAssocID="{162B047A-E1D5-45B6-8985-0AD19F36EDCA}" presName="spaceBetweenRectangles" presStyleCnt="0"/>
      <dgm:spPr/>
    </dgm:pt>
    <dgm:pt modelId="{EE3E1771-E4E3-4674-AA1B-C08F33788C06}" type="pres">
      <dgm:prSet presAssocID="{5CAAC1EB-C216-4989-8948-83B7046E2E9B}" presName="parentLin" presStyleCnt="0"/>
      <dgm:spPr/>
    </dgm:pt>
    <dgm:pt modelId="{394CC2EE-D892-4A5C-AE17-1AC497562B77}" type="pres">
      <dgm:prSet presAssocID="{5CAAC1EB-C216-4989-8948-83B7046E2E9B}" presName="parentLeftMargin" presStyleLbl="node1" presStyleIdx="0" presStyleCnt="3"/>
      <dgm:spPr/>
      <dgm:t>
        <a:bodyPr/>
        <a:lstStyle/>
        <a:p>
          <a:pPr rtl="1"/>
          <a:endParaRPr lang="ar-SA"/>
        </a:p>
      </dgm:t>
    </dgm:pt>
    <dgm:pt modelId="{BB6BAFC7-B631-4E67-B153-CFA693EB8FB9}" type="pres">
      <dgm:prSet presAssocID="{5CAAC1EB-C216-4989-8948-83B7046E2E9B}" presName="parentText" presStyleLbl="node1" presStyleIdx="1" presStyleCnt="3">
        <dgm:presLayoutVars>
          <dgm:chMax val="0"/>
          <dgm:bulletEnabled val="1"/>
        </dgm:presLayoutVars>
      </dgm:prSet>
      <dgm:spPr/>
      <dgm:t>
        <a:bodyPr/>
        <a:lstStyle/>
        <a:p>
          <a:pPr rtl="1"/>
          <a:endParaRPr lang="ar-SA"/>
        </a:p>
      </dgm:t>
    </dgm:pt>
    <dgm:pt modelId="{086171B9-4D64-45F6-A6BE-EB6FD6AE427C}" type="pres">
      <dgm:prSet presAssocID="{5CAAC1EB-C216-4989-8948-83B7046E2E9B}" presName="negativeSpace" presStyleCnt="0"/>
      <dgm:spPr/>
    </dgm:pt>
    <dgm:pt modelId="{B1A509CB-66A6-4C93-A534-520ECAC703C6}" type="pres">
      <dgm:prSet presAssocID="{5CAAC1EB-C216-4989-8948-83B7046E2E9B}" presName="childText" presStyleLbl="conFgAcc1" presStyleIdx="1" presStyleCnt="3">
        <dgm:presLayoutVars>
          <dgm:bulletEnabled val="1"/>
        </dgm:presLayoutVars>
      </dgm:prSet>
      <dgm:spPr/>
      <dgm:t>
        <a:bodyPr/>
        <a:lstStyle/>
        <a:p>
          <a:pPr rtl="1"/>
          <a:endParaRPr lang="ar-SA"/>
        </a:p>
      </dgm:t>
    </dgm:pt>
    <dgm:pt modelId="{85BB84C6-776B-49EF-BB01-CA1B37CD9CA5}" type="pres">
      <dgm:prSet presAssocID="{1CBC81E5-DD98-4673-831E-DB4932B38507}" presName="spaceBetweenRectangles" presStyleCnt="0"/>
      <dgm:spPr/>
    </dgm:pt>
    <dgm:pt modelId="{EF8FA2D7-814E-48EA-A2C4-25DABBADD7CD}" type="pres">
      <dgm:prSet presAssocID="{7EBED5F9-0308-43B3-9896-78E7421F8FD2}" presName="parentLin" presStyleCnt="0"/>
      <dgm:spPr/>
    </dgm:pt>
    <dgm:pt modelId="{C9073155-7DAD-4928-8B1E-464A038B3042}" type="pres">
      <dgm:prSet presAssocID="{7EBED5F9-0308-43B3-9896-78E7421F8FD2}" presName="parentLeftMargin" presStyleLbl="node1" presStyleIdx="1" presStyleCnt="3"/>
      <dgm:spPr/>
      <dgm:t>
        <a:bodyPr/>
        <a:lstStyle/>
        <a:p>
          <a:pPr rtl="1"/>
          <a:endParaRPr lang="ar-SA"/>
        </a:p>
      </dgm:t>
    </dgm:pt>
    <dgm:pt modelId="{C5BF2538-D5AD-451D-8535-0B3F2AFADEA2}" type="pres">
      <dgm:prSet presAssocID="{7EBED5F9-0308-43B3-9896-78E7421F8FD2}" presName="parentText" presStyleLbl="node1" presStyleIdx="2" presStyleCnt="3">
        <dgm:presLayoutVars>
          <dgm:chMax val="0"/>
          <dgm:bulletEnabled val="1"/>
        </dgm:presLayoutVars>
      </dgm:prSet>
      <dgm:spPr/>
      <dgm:t>
        <a:bodyPr/>
        <a:lstStyle/>
        <a:p>
          <a:pPr rtl="1"/>
          <a:endParaRPr lang="ar-SA"/>
        </a:p>
      </dgm:t>
    </dgm:pt>
    <dgm:pt modelId="{B8A65150-2AA3-49CD-9A52-C01B1B92D14B}" type="pres">
      <dgm:prSet presAssocID="{7EBED5F9-0308-43B3-9896-78E7421F8FD2}" presName="negativeSpace" presStyleCnt="0"/>
      <dgm:spPr/>
    </dgm:pt>
    <dgm:pt modelId="{CFEDB1EF-9599-4B11-BE12-ADFBAC2F918A}" type="pres">
      <dgm:prSet presAssocID="{7EBED5F9-0308-43B3-9896-78E7421F8FD2}" presName="childText" presStyleLbl="conFgAcc1" presStyleIdx="2" presStyleCnt="3">
        <dgm:presLayoutVars>
          <dgm:bulletEnabled val="1"/>
        </dgm:presLayoutVars>
      </dgm:prSet>
      <dgm:spPr/>
      <dgm:t>
        <a:bodyPr/>
        <a:lstStyle/>
        <a:p>
          <a:pPr rtl="1"/>
          <a:endParaRPr lang="ar-SA"/>
        </a:p>
      </dgm:t>
    </dgm:pt>
  </dgm:ptLst>
  <dgm:cxnLst>
    <dgm:cxn modelId="{B86FB96C-C744-4D9A-B51B-FDDA320F9AE0}" type="presOf" srcId="{EC644B91-725F-4BD5-B215-4068880348AF}" destId="{CFEDB1EF-9599-4B11-BE12-ADFBAC2F918A}" srcOrd="0" destOrd="0" presId="urn:microsoft.com/office/officeart/2005/8/layout/list1"/>
    <dgm:cxn modelId="{03E649C5-7108-40F1-96FB-9730FD043424}" type="presOf" srcId="{7CBF0F0F-3B07-41F1-843C-98AF7D5D8841}" destId="{7867B018-3591-4FDD-957D-06086ADAE354}" srcOrd="0" destOrd="0" presId="urn:microsoft.com/office/officeart/2005/8/layout/list1"/>
    <dgm:cxn modelId="{E7906A17-F326-4FD6-B858-9D0A43D7658F}" srcId="{7CBF0F0F-3B07-41F1-843C-98AF7D5D8841}" destId="{B7E08244-332F-48C2-98B5-29C926ED0549}" srcOrd="0" destOrd="0" parTransId="{D27F9DD1-E9D4-441C-A334-011B49A61C9E}" sibTransId="{899268FD-D40A-423E-8FF8-F23DB8DC1352}"/>
    <dgm:cxn modelId="{3E3AEBB2-360D-46E8-B248-FC668F24CEC9}" type="presOf" srcId="{DA9B1AEE-E070-43BA-834D-F3B21893E56C}" destId="{9B715957-C28E-4D38-BCEA-E0282D831663}" srcOrd="0" destOrd="1" presId="urn:microsoft.com/office/officeart/2005/8/layout/list1"/>
    <dgm:cxn modelId="{07359B1D-9ECD-441B-A824-02EA0EAB9FAD}" srcId="{7EBED5F9-0308-43B3-9896-78E7421F8FD2}" destId="{EC644B91-725F-4BD5-B215-4068880348AF}" srcOrd="0" destOrd="0" parTransId="{9196D385-2747-4C81-B8B4-493697524F11}" sibTransId="{A6A18A68-ED2B-4A10-95FC-47472ACD920E}"/>
    <dgm:cxn modelId="{D9DAC189-8F4F-42F4-9B23-3F92B1B304F7}" type="presOf" srcId="{7EBED5F9-0308-43B3-9896-78E7421F8FD2}" destId="{C5BF2538-D5AD-451D-8535-0B3F2AFADEA2}" srcOrd="1" destOrd="0" presId="urn:microsoft.com/office/officeart/2005/8/layout/list1"/>
    <dgm:cxn modelId="{014C217B-6D39-406E-A53B-0890399B3441}" srcId="{7CBF0F0F-3B07-41F1-843C-98AF7D5D8841}" destId="{DA9B1AEE-E070-43BA-834D-F3B21893E56C}" srcOrd="1" destOrd="0" parTransId="{8023C889-4BB8-47E4-8D93-6F428407F41D}" sibTransId="{1B2841F8-7007-4D86-9B93-CFAB8F2E67D1}"/>
    <dgm:cxn modelId="{B339C0BA-5715-4314-A32E-D55BF6218598}" srcId="{5CAAC1EB-C216-4989-8948-83B7046E2E9B}" destId="{9A888A3C-87D6-4670-A25D-D57E69D56721}" srcOrd="0" destOrd="0" parTransId="{BC19B839-25DE-46A8-A7F7-DF728A3B45B7}" sibTransId="{F0730A1B-B939-4A7B-BFE0-C855BE829C62}"/>
    <dgm:cxn modelId="{F8E46F9C-D6F0-49AC-824E-64C69B6327B6}" type="presOf" srcId="{7CBF0F0F-3B07-41F1-843C-98AF7D5D8841}" destId="{362051B9-2463-404E-8151-BCACACCB0D21}" srcOrd="1" destOrd="0" presId="urn:microsoft.com/office/officeart/2005/8/layout/list1"/>
    <dgm:cxn modelId="{C1751AA3-1960-453F-84E0-5C7D08273CF9}" srcId="{D60CA2EA-1694-4DFE-8BF6-6628124C8F94}" destId="{7CBF0F0F-3B07-41F1-843C-98AF7D5D8841}" srcOrd="0" destOrd="0" parTransId="{E017BCC4-6A93-41E8-ADD6-D2C36E744ED1}" sibTransId="{162B047A-E1D5-45B6-8985-0AD19F36EDCA}"/>
    <dgm:cxn modelId="{91469A33-840E-4640-AFA2-1F573B89EAE4}" type="presOf" srcId="{9A888A3C-87D6-4670-A25D-D57E69D56721}" destId="{B1A509CB-66A6-4C93-A534-520ECAC703C6}" srcOrd="0" destOrd="0" presId="urn:microsoft.com/office/officeart/2005/8/layout/list1"/>
    <dgm:cxn modelId="{22A99A41-8EFF-45CD-8D60-27C45138762F}" type="presOf" srcId="{D60CA2EA-1694-4DFE-8BF6-6628124C8F94}" destId="{2D9C62EE-02B5-43AB-A664-0288F1818902}" srcOrd="0" destOrd="0" presId="urn:microsoft.com/office/officeart/2005/8/layout/list1"/>
    <dgm:cxn modelId="{3937AF67-CCF5-4FAC-A271-3DD569E8B129}" type="presOf" srcId="{5CAAC1EB-C216-4989-8948-83B7046E2E9B}" destId="{BB6BAFC7-B631-4E67-B153-CFA693EB8FB9}" srcOrd="1" destOrd="0" presId="urn:microsoft.com/office/officeart/2005/8/layout/list1"/>
    <dgm:cxn modelId="{7C81BE48-50DA-40D3-97FF-6EC7C84B05C8}" type="presOf" srcId="{5CAAC1EB-C216-4989-8948-83B7046E2E9B}" destId="{394CC2EE-D892-4A5C-AE17-1AC497562B77}" srcOrd="0" destOrd="0" presId="urn:microsoft.com/office/officeart/2005/8/layout/list1"/>
    <dgm:cxn modelId="{708E35D5-5E2C-4259-A9D1-374BE38DFAFE}" type="presOf" srcId="{7EBED5F9-0308-43B3-9896-78E7421F8FD2}" destId="{C9073155-7DAD-4928-8B1E-464A038B3042}" srcOrd="0" destOrd="0" presId="urn:microsoft.com/office/officeart/2005/8/layout/list1"/>
    <dgm:cxn modelId="{25D17E5E-7621-4BD7-86B2-B421E75765AE}" type="presOf" srcId="{B7E08244-332F-48C2-98B5-29C926ED0549}" destId="{9B715957-C28E-4D38-BCEA-E0282D831663}" srcOrd="0" destOrd="0" presId="urn:microsoft.com/office/officeart/2005/8/layout/list1"/>
    <dgm:cxn modelId="{3E62469C-E1CA-41E7-B4DF-6B89F5E99866}" srcId="{D60CA2EA-1694-4DFE-8BF6-6628124C8F94}" destId="{5CAAC1EB-C216-4989-8948-83B7046E2E9B}" srcOrd="1" destOrd="0" parTransId="{E166C6B4-6818-4ED5-BF5F-0AF04D7A4584}" sibTransId="{1CBC81E5-DD98-4673-831E-DB4932B38507}"/>
    <dgm:cxn modelId="{1CC56DA9-A64F-4F80-AB7C-34BF8F45F4BA}" srcId="{D60CA2EA-1694-4DFE-8BF6-6628124C8F94}" destId="{7EBED5F9-0308-43B3-9896-78E7421F8FD2}" srcOrd="2" destOrd="0" parTransId="{B2ED512D-FB50-47B8-9BA5-6CCDBBC0A102}" sibTransId="{A9B37867-C139-4FF0-974A-3348ADE65E57}"/>
    <dgm:cxn modelId="{4B061959-B7CF-45AB-9F93-2B4950DF26A9}" type="presParOf" srcId="{2D9C62EE-02B5-43AB-A664-0288F1818902}" destId="{1641B4FC-E066-4E0B-BE9C-CBA75D1C8324}" srcOrd="0" destOrd="0" presId="urn:microsoft.com/office/officeart/2005/8/layout/list1"/>
    <dgm:cxn modelId="{7B24C769-7003-48EC-9FA5-E9141577A92D}" type="presParOf" srcId="{1641B4FC-E066-4E0B-BE9C-CBA75D1C8324}" destId="{7867B018-3591-4FDD-957D-06086ADAE354}" srcOrd="0" destOrd="0" presId="urn:microsoft.com/office/officeart/2005/8/layout/list1"/>
    <dgm:cxn modelId="{17834700-C449-417C-B124-555376BF0AB3}" type="presParOf" srcId="{1641B4FC-E066-4E0B-BE9C-CBA75D1C8324}" destId="{362051B9-2463-404E-8151-BCACACCB0D21}" srcOrd="1" destOrd="0" presId="urn:microsoft.com/office/officeart/2005/8/layout/list1"/>
    <dgm:cxn modelId="{9EAC632E-7C88-45CA-A7CF-88BA20B3831F}" type="presParOf" srcId="{2D9C62EE-02B5-43AB-A664-0288F1818902}" destId="{1631E8CD-3CFA-4480-99F2-C292D64232FF}" srcOrd="1" destOrd="0" presId="urn:microsoft.com/office/officeart/2005/8/layout/list1"/>
    <dgm:cxn modelId="{C7F35AC1-6B04-4FB4-BD2F-6F69B72FEEED}" type="presParOf" srcId="{2D9C62EE-02B5-43AB-A664-0288F1818902}" destId="{9B715957-C28E-4D38-BCEA-E0282D831663}" srcOrd="2" destOrd="0" presId="urn:microsoft.com/office/officeart/2005/8/layout/list1"/>
    <dgm:cxn modelId="{3AD2ED9E-1538-448F-A3BC-D5CE71AB22F2}" type="presParOf" srcId="{2D9C62EE-02B5-43AB-A664-0288F1818902}" destId="{307B46A3-4DEB-48B1-BA88-A89B13BD5C9F}" srcOrd="3" destOrd="0" presId="urn:microsoft.com/office/officeart/2005/8/layout/list1"/>
    <dgm:cxn modelId="{2C002427-1103-412C-8BCA-E39AF72A3BB4}" type="presParOf" srcId="{2D9C62EE-02B5-43AB-A664-0288F1818902}" destId="{EE3E1771-E4E3-4674-AA1B-C08F33788C06}" srcOrd="4" destOrd="0" presId="urn:microsoft.com/office/officeart/2005/8/layout/list1"/>
    <dgm:cxn modelId="{574C66D6-A4AA-4013-B530-224478498372}" type="presParOf" srcId="{EE3E1771-E4E3-4674-AA1B-C08F33788C06}" destId="{394CC2EE-D892-4A5C-AE17-1AC497562B77}" srcOrd="0" destOrd="0" presId="urn:microsoft.com/office/officeart/2005/8/layout/list1"/>
    <dgm:cxn modelId="{0133AC83-7A2A-4840-8E50-B4C08A1334AF}" type="presParOf" srcId="{EE3E1771-E4E3-4674-AA1B-C08F33788C06}" destId="{BB6BAFC7-B631-4E67-B153-CFA693EB8FB9}" srcOrd="1" destOrd="0" presId="urn:microsoft.com/office/officeart/2005/8/layout/list1"/>
    <dgm:cxn modelId="{D568DE76-7FB8-480A-A1A0-0EF3EA43240A}" type="presParOf" srcId="{2D9C62EE-02B5-43AB-A664-0288F1818902}" destId="{086171B9-4D64-45F6-A6BE-EB6FD6AE427C}" srcOrd="5" destOrd="0" presId="urn:microsoft.com/office/officeart/2005/8/layout/list1"/>
    <dgm:cxn modelId="{F99238FF-C88F-4393-844A-D563D206B484}" type="presParOf" srcId="{2D9C62EE-02B5-43AB-A664-0288F1818902}" destId="{B1A509CB-66A6-4C93-A534-520ECAC703C6}" srcOrd="6" destOrd="0" presId="urn:microsoft.com/office/officeart/2005/8/layout/list1"/>
    <dgm:cxn modelId="{A6CB491D-B6AA-46DF-B09A-C62FF162E9AC}" type="presParOf" srcId="{2D9C62EE-02B5-43AB-A664-0288F1818902}" destId="{85BB84C6-776B-49EF-BB01-CA1B37CD9CA5}" srcOrd="7" destOrd="0" presId="urn:microsoft.com/office/officeart/2005/8/layout/list1"/>
    <dgm:cxn modelId="{9332076F-7432-4104-B661-0C92609D3159}" type="presParOf" srcId="{2D9C62EE-02B5-43AB-A664-0288F1818902}" destId="{EF8FA2D7-814E-48EA-A2C4-25DABBADD7CD}" srcOrd="8" destOrd="0" presId="urn:microsoft.com/office/officeart/2005/8/layout/list1"/>
    <dgm:cxn modelId="{D46E917A-2FA0-4470-A29D-E73AB70A61C0}" type="presParOf" srcId="{EF8FA2D7-814E-48EA-A2C4-25DABBADD7CD}" destId="{C9073155-7DAD-4928-8B1E-464A038B3042}" srcOrd="0" destOrd="0" presId="urn:microsoft.com/office/officeart/2005/8/layout/list1"/>
    <dgm:cxn modelId="{D636EA00-8082-4ABC-B746-BAE5A6E0DE50}" type="presParOf" srcId="{EF8FA2D7-814E-48EA-A2C4-25DABBADD7CD}" destId="{C5BF2538-D5AD-451D-8535-0B3F2AFADEA2}" srcOrd="1" destOrd="0" presId="urn:microsoft.com/office/officeart/2005/8/layout/list1"/>
    <dgm:cxn modelId="{DBD83F0C-3745-426A-ADB3-8D25538D371D}" type="presParOf" srcId="{2D9C62EE-02B5-43AB-A664-0288F1818902}" destId="{B8A65150-2AA3-49CD-9A52-C01B1B92D14B}" srcOrd="9" destOrd="0" presId="urn:microsoft.com/office/officeart/2005/8/layout/list1"/>
    <dgm:cxn modelId="{28CC489D-57B5-43B5-92DB-1DC94906E3F3}" type="presParOf" srcId="{2D9C62EE-02B5-43AB-A664-0288F1818902}" destId="{CFEDB1EF-9599-4B11-BE12-ADFBAC2F918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DE5A29-4E1B-4CC7-9E98-121B77A6231C}" type="doc">
      <dgm:prSet loTypeId="urn:microsoft.com/office/officeart/2005/8/layout/cycle3" loCatId="cycle" qsTypeId="urn:microsoft.com/office/officeart/2005/8/quickstyle/simple1" qsCatId="simple" csTypeId="urn:microsoft.com/office/officeart/2005/8/colors/colorful2" csCatId="colorful" phldr="1"/>
      <dgm:spPr/>
      <dgm:t>
        <a:bodyPr/>
        <a:lstStyle/>
        <a:p>
          <a:pPr rtl="1"/>
          <a:endParaRPr lang="ar-SA"/>
        </a:p>
      </dgm:t>
    </dgm:pt>
    <dgm:pt modelId="{55FDCC33-065D-41E0-B135-12BDC188BC84}">
      <dgm:prSet custT="1"/>
      <dgm:spPr/>
      <dgm:t>
        <a:bodyPr/>
        <a:lstStyle/>
        <a:p>
          <a:pPr rtl="1"/>
          <a:r>
            <a:rPr lang="ar-SA" sz="2000" dirty="0" smtClean="0">
              <a:solidFill>
                <a:schemeClr val="accent1">
                  <a:lumMod val="50000"/>
                </a:schemeClr>
              </a:solidFill>
            </a:rPr>
            <a:t>صعوبة في البلع .</a:t>
          </a:r>
          <a:endParaRPr lang="en-US" sz="2000" dirty="0">
            <a:solidFill>
              <a:schemeClr val="accent1">
                <a:lumMod val="50000"/>
              </a:schemeClr>
            </a:solidFill>
          </a:endParaRPr>
        </a:p>
      </dgm:t>
    </dgm:pt>
    <dgm:pt modelId="{B3493B0B-5E9E-4FEB-BB9C-B9422E2832A8}" type="parTrans" cxnId="{7DFF1AD6-9E55-4D2D-A88C-244EFFD73F87}">
      <dgm:prSet/>
      <dgm:spPr/>
      <dgm:t>
        <a:bodyPr/>
        <a:lstStyle/>
        <a:p>
          <a:pPr rtl="1"/>
          <a:endParaRPr lang="ar-SA"/>
        </a:p>
      </dgm:t>
    </dgm:pt>
    <dgm:pt modelId="{73624E38-16CA-40B8-A9EE-D06B317200BB}" type="sibTrans" cxnId="{7DFF1AD6-9E55-4D2D-A88C-244EFFD73F87}">
      <dgm:prSet/>
      <dgm:spPr/>
      <dgm:t>
        <a:bodyPr/>
        <a:lstStyle/>
        <a:p>
          <a:pPr rtl="1"/>
          <a:endParaRPr lang="ar-SA"/>
        </a:p>
      </dgm:t>
    </dgm:pt>
    <dgm:pt modelId="{6A2FD967-23FA-4DEF-9D2F-52E85B88BD32}">
      <dgm:prSet custT="1"/>
      <dgm:spPr/>
      <dgm:t>
        <a:bodyPr/>
        <a:lstStyle/>
        <a:p>
          <a:pPr rtl="1"/>
          <a:r>
            <a:rPr lang="ar-SA" sz="2000" dirty="0" smtClean="0">
              <a:solidFill>
                <a:schemeClr val="accent1">
                  <a:lumMod val="50000"/>
                </a:schemeClr>
              </a:solidFill>
              <a:latin typeface="Adobe نسخ Medium"/>
            </a:rPr>
            <a:t>البكاء عند </a:t>
          </a:r>
          <a:r>
            <a:rPr lang="ar-SA" sz="2000" dirty="0" err="1" smtClean="0">
              <a:solidFill>
                <a:schemeClr val="accent1">
                  <a:lumMod val="50000"/>
                </a:schemeClr>
              </a:solidFill>
              <a:latin typeface="Adobe نسخ Medium"/>
            </a:rPr>
            <a:t>تغييرالوضع</a:t>
          </a:r>
          <a:r>
            <a:rPr lang="ar-SA" sz="2000" dirty="0" smtClean="0">
              <a:solidFill>
                <a:schemeClr val="accent1">
                  <a:lumMod val="50000"/>
                </a:schemeClr>
              </a:solidFill>
              <a:latin typeface="Adobe نسخ Medium"/>
            </a:rPr>
            <a:t> .</a:t>
          </a:r>
          <a:endParaRPr lang="en-US" sz="2000" dirty="0">
            <a:solidFill>
              <a:schemeClr val="accent1">
                <a:lumMod val="50000"/>
              </a:schemeClr>
            </a:solidFill>
            <a:latin typeface="Adobe نسخ Medium"/>
          </a:endParaRPr>
        </a:p>
      </dgm:t>
    </dgm:pt>
    <dgm:pt modelId="{499F5D79-9E00-4B8D-AF30-FAB48239CE90}" type="parTrans" cxnId="{BAF87310-C6CC-4055-947B-FFFCCF7A35B3}">
      <dgm:prSet/>
      <dgm:spPr/>
      <dgm:t>
        <a:bodyPr/>
        <a:lstStyle/>
        <a:p>
          <a:pPr rtl="1"/>
          <a:endParaRPr lang="ar-SA"/>
        </a:p>
      </dgm:t>
    </dgm:pt>
    <dgm:pt modelId="{2AEFE118-3C8E-42CB-90A4-A465A449B46B}" type="sibTrans" cxnId="{BAF87310-C6CC-4055-947B-FFFCCF7A35B3}">
      <dgm:prSet/>
      <dgm:spPr/>
      <dgm:t>
        <a:bodyPr/>
        <a:lstStyle/>
        <a:p>
          <a:pPr rtl="1"/>
          <a:endParaRPr lang="ar-SA"/>
        </a:p>
      </dgm:t>
    </dgm:pt>
    <dgm:pt modelId="{18789539-B7CD-4623-B575-F15A7B631077}">
      <dgm:prSet custT="1"/>
      <dgm:spPr/>
      <dgm:t>
        <a:bodyPr/>
        <a:lstStyle/>
        <a:p>
          <a:pPr rtl="1"/>
          <a:r>
            <a:rPr lang="ar-SA" sz="2000" dirty="0" smtClean="0">
              <a:solidFill>
                <a:schemeClr val="accent1">
                  <a:lumMod val="50000"/>
                </a:schemeClr>
              </a:solidFill>
            </a:rPr>
            <a:t>ابقاء الابهام داخل اليد .</a:t>
          </a:r>
          <a:endParaRPr lang="en-US" sz="2000" dirty="0">
            <a:solidFill>
              <a:schemeClr val="accent1">
                <a:lumMod val="50000"/>
              </a:schemeClr>
            </a:solidFill>
          </a:endParaRPr>
        </a:p>
      </dgm:t>
    </dgm:pt>
    <dgm:pt modelId="{2A25A314-FACB-47C6-AE19-50B125ECCEB0}" type="parTrans" cxnId="{B1BB652E-D977-48E7-BD1C-65C4BB6047CF}">
      <dgm:prSet/>
      <dgm:spPr/>
      <dgm:t>
        <a:bodyPr/>
        <a:lstStyle/>
        <a:p>
          <a:pPr rtl="1"/>
          <a:endParaRPr lang="ar-SA"/>
        </a:p>
      </dgm:t>
    </dgm:pt>
    <dgm:pt modelId="{F59A8882-E133-4614-AA89-D26921CE4702}" type="sibTrans" cxnId="{B1BB652E-D977-48E7-BD1C-65C4BB6047CF}">
      <dgm:prSet/>
      <dgm:spPr/>
      <dgm:t>
        <a:bodyPr/>
        <a:lstStyle/>
        <a:p>
          <a:pPr rtl="1"/>
          <a:endParaRPr lang="ar-SA"/>
        </a:p>
      </dgm:t>
    </dgm:pt>
    <dgm:pt modelId="{2AF5005A-4C82-4AB3-B9E7-693AD3F9246B}">
      <dgm:prSet custT="1"/>
      <dgm:spPr/>
      <dgm:t>
        <a:bodyPr/>
        <a:lstStyle/>
        <a:p>
          <a:pPr rtl="1"/>
          <a:r>
            <a:rPr lang="ar-SA" sz="2000" dirty="0" smtClean="0">
              <a:solidFill>
                <a:schemeClr val="accent1">
                  <a:lumMod val="50000"/>
                </a:schemeClr>
              </a:solidFill>
            </a:rPr>
            <a:t>التأخر في الجلوس .</a:t>
          </a:r>
          <a:endParaRPr lang="en-US" sz="2000" dirty="0">
            <a:solidFill>
              <a:schemeClr val="accent1">
                <a:lumMod val="50000"/>
              </a:schemeClr>
            </a:solidFill>
          </a:endParaRPr>
        </a:p>
      </dgm:t>
    </dgm:pt>
    <dgm:pt modelId="{B66899BA-093A-45C4-8F55-7C4591459838}" type="parTrans" cxnId="{B5E9707F-A1F7-49D3-ADD3-CD180AF36A6C}">
      <dgm:prSet/>
      <dgm:spPr/>
      <dgm:t>
        <a:bodyPr/>
        <a:lstStyle/>
        <a:p>
          <a:pPr rtl="1"/>
          <a:endParaRPr lang="ar-SA"/>
        </a:p>
      </dgm:t>
    </dgm:pt>
    <dgm:pt modelId="{E8A859C7-90C5-441B-8268-6024940C6708}" type="sibTrans" cxnId="{B5E9707F-A1F7-49D3-ADD3-CD180AF36A6C}">
      <dgm:prSet/>
      <dgm:spPr/>
      <dgm:t>
        <a:bodyPr/>
        <a:lstStyle/>
        <a:p>
          <a:pPr rtl="1"/>
          <a:endParaRPr lang="ar-SA"/>
        </a:p>
      </dgm:t>
    </dgm:pt>
    <dgm:pt modelId="{0574926E-6260-4F16-9883-DDEBA7EB0B45}">
      <dgm:prSet custT="1"/>
      <dgm:spPr/>
      <dgm:t>
        <a:bodyPr/>
        <a:lstStyle/>
        <a:p>
          <a:pPr rtl="1"/>
          <a:r>
            <a:rPr lang="ar-SA" sz="2000" dirty="0" smtClean="0">
              <a:solidFill>
                <a:schemeClr val="accent1">
                  <a:lumMod val="50000"/>
                </a:schemeClr>
              </a:solidFill>
            </a:rPr>
            <a:t>حدة المزاج.</a:t>
          </a:r>
          <a:endParaRPr lang="en-US" sz="2000" dirty="0">
            <a:solidFill>
              <a:schemeClr val="accent1">
                <a:lumMod val="50000"/>
              </a:schemeClr>
            </a:solidFill>
          </a:endParaRPr>
        </a:p>
      </dgm:t>
    </dgm:pt>
    <dgm:pt modelId="{6C29214B-EC4B-45FF-B749-47A743236F20}" type="parTrans" cxnId="{5B2C890E-8858-40ED-9EB1-787E1616B760}">
      <dgm:prSet/>
      <dgm:spPr/>
      <dgm:t>
        <a:bodyPr/>
        <a:lstStyle/>
        <a:p>
          <a:pPr rtl="1"/>
          <a:endParaRPr lang="ar-SA"/>
        </a:p>
      </dgm:t>
    </dgm:pt>
    <dgm:pt modelId="{4E7C0705-723B-4CC2-A464-4C86CA6C1D9D}" type="sibTrans" cxnId="{5B2C890E-8858-40ED-9EB1-787E1616B760}">
      <dgm:prSet/>
      <dgm:spPr/>
      <dgm:t>
        <a:bodyPr/>
        <a:lstStyle/>
        <a:p>
          <a:pPr rtl="1"/>
          <a:endParaRPr lang="ar-SA"/>
        </a:p>
      </dgm:t>
    </dgm:pt>
    <dgm:pt modelId="{A57A6EBB-803D-4E27-93C2-FB2DDBD64988}">
      <dgm:prSet custT="1"/>
      <dgm:spPr/>
      <dgm:t>
        <a:bodyPr/>
        <a:lstStyle/>
        <a:p>
          <a:pPr rtl="1"/>
          <a:r>
            <a:rPr lang="ar-SA" sz="2000" dirty="0" smtClean="0">
              <a:solidFill>
                <a:schemeClr val="accent1">
                  <a:lumMod val="50000"/>
                </a:schemeClr>
              </a:solidFill>
            </a:rPr>
            <a:t>عدم القيام بالحركات تلقائيا .</a:t>
          </a:r>
          <a:endParaRPr lang="en-US" sz="2000" dirty="0">
            <a:solidFill>
              <a:schemeClr val="accent1">
                <a:lumMod val="50000"/>
              </a:schemeClr>
            </a:solidFill>
          </a:endParaRPr>
        </a:p>
      </dgm:t>
    </dgm:pt>
    <dgm:pt modelId="{4C2DBB19-3F0F-4A15-9234-FA67FD9271CD}" type="parTrans" cxnId="{09356C20-7DB1-4121-835E-B9BDE4B3FD36}">
      <dgm:prSet/>
      <dgm:spPr/>
      <dgm:t>
        <a:bodyPr/>
        <a:lstStyle/>
        <a:p>
          <a:pPr rtl="1"/>
          <a:endParaRPr lang="ar-SA"/>
        </a:p>
      </dgm:t>
    </dgm:pt>
    <dgm:pt modelId="{C4D7EC39-81B2-49AC-9D89-2BE54F459005}" type="sibTrans" cxnId="{09356C20-7DB1-4121-835E-B9BDE4B3FD36}">
      <dgm:prSet/>
      <dgm:spPr/>
      <dgm:t>
        <a:bodyPr/>
        <a:lstStyle/>
        <a:p>
          <a:pPr rtl="1"/>
          <a:endParaRPr lang="ar-SA"/>
        </a:p>
      </dgm:t>
    </dgm:pt>
    <dgm:pt modelId="{11E9BFB1-0810-44F1-B3A1-4C4BE3B45F0E}">
      <dgm:prSet custT="1"/>
      <dgm:spPr/>
      <dgm:t>
        <a:bodyPr/>
        <a:lstStyle/>
        <a:p>
          <a:pPr rtl="1"/>
          <a:r>
            <a:rPr lang="ar-SA" sz="2000" dirty="0" smtClean="0">
              <a:solidFill>
                <a:schemeClr val="accent1">
                  <a:lumMod val="50000"/>
                </a:schemeClr>
              </a:solidFill>
            </a:rPr>
            <a:t>استخدام احدى اليدين فقط قبل أن يبلغ السنة الأولى من عمره.</a:t>
          </a:r>
          <a:endParaRPr lang="en-US" sz="2000" dirty="0">
            <a:solidFill>
              <a:schemeClr val="accent1">
                <a:lumMod val="50000"/>
              </a:schemeClr>
            </a:solidFill>
          </a:endParaRPr>
        </a:p>
      </dgm:t>
    </dgm:pt>
    <dgm:pt modelId="{15A91221-5EAD-439C-87AB-02AAEE4F4C43}" type="parTrans" cxnId="{7A03655D-511C-4A35-9040-5848CCA54103}">
      <dgm:prSet/>
      <dgm:spPr/>
      <dgm:t>
        <a:bodyPr/>
        <a:lstStyle/>
        <a:p>
          <a:pPr rtl="1"/>
          <a:endParaRPr lang="ar-SA"/>
        </a:p>
      </dgm:t>
    </dgm:pt>
    <dgm:pt modelId="{129D9FC7-84BC-4FD2-872C-E7332F0AA54E}" type="sibTrans" cxnId="{7A03655D-511C-4A35-9040-5848CCA54103}">
      <dgm:prSet/>
      <dgm:spPr/>
      <dgm:t>
        <a:bodyPr/>
        <a:lstStyle/>
        <a:p>
          <a:pPr rtl="1"/>
          <a:endParaRPr lang="ar-SA"/>
        </a:p>
      </dgm:t>
    </dgm:pt>
    <dgm:pt modelId="{5CCFD291-BEA3-49E8-B157-142CE4089E62}" type="pres">
      <dgm:prSet presAssocID="{3BDE5A29-4E1B-4CC7-9E98-121B77A6231C}" presName="Name0" presStyleCnt="0">
        <dgm:presLayoutVars>
          <dgm:dir/>
          <dgm:resizeHandles val="exact"/>
        </dgm:presLayoutVars>
      </dgm:prSet>
      <dgm:spPr/>
      <dgm:t>
        <a:bodyPr/>
        <a:lstStyle/>
        <a:p>
          <a:pPr rtl="1"/>
          <a:endParaRPr lang="ar-SA"/>
        </a:p>
      </dgm:t>
    </dgm:pt>
    <dgm:pt modelId="{D33F3096-6CCE-4C9A-863D-A896CA25377F}" type="pres">
      <dgm:prSet presAssocID="{3BDE5A29-4E1B-4CC7-9E98-121B77A6231C}" presName="cycle" presStyleCnt="0"/>
      <dgm:spPr/>
      <dgm:t>
        <a:bodyPr/>
        <a:lstStyle/>
        <a:p>
          <a:pPr rtl="1"/>
          <a:endParaRPr lang="ar-SA"/>
        </a:p>
      </dgm:t>
    </dgm:pt>
    <dgm:pt modelId="{D5C6CE4A-67F1-4BC4-B1A9-040F55FF9915}" type="pres">
      <dgm:prSet presAssocID="{55FDCC33-065D-41E0-B135-12BDC188BC84}" presName="nodeFirstNode" presStyleLbl="node1" presStyleIdx="0" presStyleCnt="7" custRadScaleRad="100091" custRadScaleInc="4160">
        <dgm:presLayoutVars>
          <dgm:bulletEnabled val="1"/>
        </dgm:presLayoutVars>
      </dgm:prSet>
      <dgm:spPr/>
      <dgm:t>
        <a:bodyPr/>
        <a:lstStyle/>
        <a:p>
          <a:pPr rtl="1"/>
          <a:endParaRPr lang="ar-SA"/>
        </a:p>
      </dgm:t>
    </dgm:pt>
    <dgm:pt modelId="{ACCFC8AE-3F7E-4E52-AE63-6F0F477E9B49}" type="pres">
      <dgm:prSet presAssocID="{73624E38-16CA-40B8-A9EE-D06B317200BB}" presName="sibTransFirstNode" presStyleLbl="bgShp" presStyleIdx="0" presStyleCnt="1" custLinFactNeighborX="4112" custLinFactNeighborY="1835"/>
      <dgm:spPr/>
      <dgm:t>
        <a:bodyPr/>
        <a:lstStyle/>
        <a:p>
          <a:pPr rtl="1"/>
          <a:endParaRPr lang="ar-SA"/>
        </a:p>
      </dgm:t>
    </dgm:pt>
    <dgm:pt modelId="{E0DC9FA1-CA55-40BE-8094-5B20CB13E74A}" type="pres">
      <dgm:prSet presAssocID="{6A2FD967-23FA-4DEF-9D2F-52E85B88BD32}" presName="nodeFollowingNodes" presStyleLbl="node1" presStyleIdx="1" presStyleCnt="7" custScaleX="142067" custRadScaleRad="126180" custRadScaleInc="22472">
        <dgm:presLayoutVars>
          <dgm:bulletEnabled val="1"/>
        </dgm:presLayoutVars>
      </dgm:prSet>
      <dgm:spPr/>
      <dgm:t>
        <a:bodyPr/>
        <a:lstStyle/>
        <a:p>
          <a:pPr rtl="1"/>
          <a:endParaRPr lang="ar-SA"/>
        </a:p>
      </dgm:t>
    </dgm:pt>
    <dgm:pt modelId="{C83C4C77-23E0-41D5-B376-027B7BB209E4}" type="pres">
      <dgm:prSet presAssocID="{18789539-B7CD-4623-B575-F15A7B631077}" presName="nodeFollowingNodes" presStyleLbl="node1" presStyleIdx="2" presStyleCnt="7" custScaleX="125097" custRadScaleRad="117401" custRadScaleInc="-17192">
        <dgm:presLayoutVars>
          <dgm:bulletEnabled val="1"/>
        </dgm:presLayoutVars>
      </dgm:prSet>
      <dgm:spPr/>
      <dgm:t>
        <a:bodyPr/>
        <a:lstStyle/>
        <a:p>
          <a:pPr rtl="1"/>
          <a:endParaRPr lang="ar-SA"/>
        </a:p>
      </dgm:t>
    </dgm:pt>
    <dgm:pt modelId="{50AF6287-04A9-4BA9-96A5-6666959709CC}" type="pres">
      <dgm:prSet presAssocID="{2AF5005A-4C82-4AB3-B9E7-693AD3F9246B}" presName="nodeFollowingNodes" presStyleLbl="node1" presStyleIdx="3" presStyleCnt="7" custRadScaleRad="115828" custRadScaleInc="-66015">
        <dgm:presLayoutVars>
          <dgm:bulletEnabled val="1"/>
        </dgm:presLayoutVars>
      </dgm:prSet>
      <dgm:spPr/>
      <dgm:t>
        <a:bodyPr/>
        <a:lstStyle/>
        <a:p>
          <a:pPr rtl="1"/>
          <a:endParaRPr lang="ar-SA"/>
        </a:p>
      </dgm:t>
    </dgm:pt>
    <dgm:pt modelId="{C17F5957-B4D9-442C-862B-7FF2AF3C7914}" type="pres">
      <dgm:prSet presAssocID="{0574926E-6260-4F16-9883-DDEBA7EB0B45}" presName="nodeFollowingNodes" presStyleLbl="node1" presStyleIdx="4" presStyleCnt="7" custRadScaleRad="90541" custRadScaleInc="26085">
        <dgm:presLayoutVars>
          <dgm:bulletEnabled val="1"/>
        </dgm:presLayoutVars>
      </dgm:prSet>
      <dgm:spPr/>
      <dgm:t>
        <a:bodyPr/>
        <a:lstStyle/>
        <a:p>
          <a:pPr rtl="1"/>
          <a:endParaRPr lang="ar-SA"/>
        </a:p>
      </dgm:t>
    </dgm:pt>
    <dgm:pt modelId="{D8EC3F81-E28F-43B1-8DCA-FBAF37449C4C}" type="pres">
      <dgm:prSet presAssocID="{A57A6EBB-803D-4E27-93C2-FB2DDBD64988}" presName="nodeFollowingNodes" presStyleLbl="node1" presStyleIdx="5" presStyleCnt="7" custScaleX="124890" custRadScaleRad="101648" custRadScaleInc="15422">
        <dgm:presLayoutVars>
          <dgm:bulletEnabled val="1"/>
        </dgm:presLayoutVars>
      </dgm:prSet>
      <dgm:spPr/>
      <dgm:t>
        <a:bodyPr/>
        <a:lstStyle/>
        <a:p>
          <a:pPr rtl="1"/>
          <a:endParaRPr lang="ar-SA"/>
        </a:p>
      </dgm:t>
    </dgm:pt>
    <dgm:pt modelId="{2DDEA325-E0F1-4E8B-BC61-794AEAE8E26C}" type="pres">
      <dgm:prSet presAssocID="{11E9BFB1-0810-44F1-B3A1-4C4BE3B45F0E}" presName="nodeFollowingNodes" presStyleLbl="node1" presStyleIdx="6" presStyleCnt="7" custScaleX="171640" custScaleY="137780" custRadScaleRad="113911" custRadScaleInc="-31563">
        <dgm:presLayoutVars>
          <dgm:bulletEnabled val="1"/>
        </dgm:presLayoutVars>
      </dgm:prSet>
      <dgm:spPr/>
      <dgm:t>
        <a:bodyPr/>
        <a:lstStyle/>
        <a:p>
          <a:pPr rtl="1"/>
          <a:endParaRPr lang="ar-SA"/>
        </a:p>
      </dgm:t>
    </dgm:pt>
  </dgm:ptLst>
  <dgm:cxnLst>
    <dgm:cxn modelId="{8D09881F-2ED5-4B93-82F4-84DDE3E2E0E0}" type="presOf" srcId="{3BDE5A29-4E1B-4CC7-9E98-121B77A6231C}" destId="{5CCFD291-BEA3-49E8-B157-142CE4089E62}" srcOrd="0" destOrd="0" presId="urn:microsoft.com/office/officeart/2005/8/layout/cycle3"/>
    <dgm:cxn modelId="{7A03655D-511C-4A35-9040-5848CCA54103}" srcId="{3BDE5A29-4E1B-4CC7-9E98-121B77A6231C}" destId="{11E9BFB1-0810-44F1-B3A1-4C4BE3B45F0E}" srcOrd="6" destOrd="0" parTransId="{15A91221-5EAD-439C-87AB-02AAEE4F4C43}" sibTransId="{129D9FC7-84BC-4FD2-872C-E7332F0AA54E}"/>
    <dgm:cxn modelId="{5B2C890E-8858-40ED-9EB1-787E1616B760}" srcId="{3BDE5A29-4E1B-4CC7-9E98-121B77A6231C}" destId="{0574926E-6260-4F16-9883-DDEBA7EB0B45}" srcOrd="4" destOrd="0" parTransId="{6C29214B-EC4B-45FF-B749-47A743236F20}" sibTransId="{4E7C0705-723B-4CC2-A464-4C86CA6C1D9D}"/>
    <dgm:cxn modelId="{08EAFC46-3816-47E7-8147-9D5243E1D4B4}" type="presOf" srcId="{0574926E-6260-4F16-9883-DDEBA7EB0B45}" destId="{C17F5957-B4D9-442C-862B-7FF2AF3C7914}" srcOrd="0" destOrd="0" presId="urn:microsoft.com/office/officeart/2005/8/layout/cycle3"/>
    <dgm:cxn modelId="{7DFF1AD6-9E55-4D2D-A88C-244EFFD73F87}" srcId="{3BDE5A29-4E1B-4CC7-9E98-121B77A6231C}" destId="{55FDCC33-065D-41E0-B135-12BDC188BC84}" srcOrd="0" destOrd="0" parTransId="{B3493B0B-5E9E-4FEB-BB9C-B9422E2832A8}" sibTransId="{73624E38-16CA-40B8-A9EE-D06B317200BB}"/>
    <dgm:cxn modelId="{3DEE79DD-B073-4CDF-9E3F-AB3FB0880D87}" type="presOf" srcId="{6A2FD967-23FA-4DEF-9D2F-52E85B88BD32}" destId="{E0DC9FA1-CA55-40BE-8094-5B20CB13E74A}" srcOrd="0" destOrd="0" presId="urn:microsoft.com/office/officeart/2005/8/layout/cycle3"/>
    <dgm:cxn modelId="{46746C1A-01BA-4A00-853B-A0433168560A}" type="presOf" srcId="{18789539-B7CD-4623-B575-F15A7B631077}" destId="{C83C4C77-23E0-41D5-B376-027B7BB209E4}" srcOrd="0" destOrd="0" presId="urn:microsoft.com/office/officeart/2005/8/layout/cycle3"/>
    <dgm:cxn modelId="{8E02742D-9443-402C-91DC-5A5E3B76FA68}" type="presOf" srcId="{11E9BFB1-0810-44F1-B3A1-4C4BE3B45F0E}" destId="{2DDEA325-E0F1-4E8B-BC61-794AEAE8E26C}" srcOrd="0" destOrd="0" presId="urn:microsoft.com/office/officeart/2005/8/layout/cycle3"/>
    <dgm:cxn modelId="{BAF87310-C6CC-4055-947B-FFFCCF7A35B3}" srcId="{3BDE5A29-4E1B-4CC7-9E98-121B77A6231C}" destId="{6A2FD967-23FA-4DEF-9D2F-52E85B88BD32}" srcOrd="1" destOrd="0" parTransId="{499F5D79-9E00-4B8D-AF30-FAB48239CE90}" sibTransId="{2AEFE118-3C8E-42CB-90A4-A465A449B46B}"/>
    <dgm:cxn modelId="{DD5F59D4-5689-489D-BBA8-C5606201239A}" type="presOf" srcId="{2AF5005A-4C82-4AB3-B9E7-693AD3F9246B}" destId="{50AF6287-04A9-4BA9-96A5-6666959709CC}" srcOrd="0" destOrd="0" presId="urn:microsoft.com/office/officeart/2005/8/layout/cycle3"/>
    <dgm:cxn modelId="{FAE30590-884E-4A12-BCD2-01A584EECAD1}" type="presOf" srcId="{73624E38-16CA-40B8-A9EE-D06B317200BB}" destId="{ACCFC8AE-3F7E-4E52-AE63-6F0F477E9B49}" srcOrd="0" destOrd="0" presId="urn:microsoft.com/office/officeart/2005/8/layout/cycle3"/>
    <dgm:cxn modelId="{88CDE4EF-D208-4BCF-8B58-2BF028B933A1}" type="presOf" srcId="{55FDCC33-065D-41E0-B135-12BDC188BC84}" destId="{D5C6CE4A-67F1-4BC4-B1A9-040F55FF9915}" srcOrd="0" destOrd="0" presId="urn:microsoft.com/office/officeart/2005/8/layout/cycle3"/>
    <dgm:cxn modelId="{B5E9707F-A1F7-49D3-ADD3-CD180AF36A6C}" srcId="{3BDE5A29-4E1B-4CC7-9E98-121B77A6231C}" destId="{2AF5005A-4C82-4AB3-B9E7-693AD3F9246B}" srcOrd="3" destOrd="0" parTransId="{B66899BA-093A-45C4-8F55-7C4591459838}" sibTransId="{E8A859C7-90C5-441B-8268-6024940C6708}"/>
    <dgm:cxn modelId="{B1BB652E-D977-48E7-BD1C-65C4BB6047CF}" srcId="{3BDE5A29-4E1B-4CC7-9E98-121B77A6231C}" destId="{18789539-B7CD-4623-B575-F15A7B631077}" srcOrd="2" destOrd="0" parTransId="{2A25A314-FACB-47C6-AE19-50B125ECCEB0}" sibTransId="{F59A8882-E133-4614-AA89-D26921CE4702}"/>
    <dgm:cxn modelId="{2DA97D11-6188-45CE-92F9-6F07B5248614}" type="presOf" srcId="{A57A6EBB-803D-4E27-93C2-FB2DDBD64988}" destId="{D8EC3F81-E28F-43B1-8DCA-FBAF37449C4C}" srcOrd="0" destOrd="0" presId="urn:microsoft.com/office/officeart/2005/8/layout/cycle3"/>
    <dgm:cxn modelId="{09356C20-7DB1-4121-835E-B9BDE4B3FD36}" srcId="{3BDE5A29-4E1B-4CC7-9E98-121B77A6231C}" destId="{A57A6EBB-803D-4E27-93C2-FB2DDBD64988}" srcOrd="5" destOrd="0" parTransId="{4C2DBB19-3F0F-4A15-9234-FA67FD9271CD}" sibTransId="{C4D7EC39-81B2-49AC-9D89-2BE54F459005}"/>
    <dgm:cxn modelId="{EDD43F59-0AD4-4132-B82B-CFFE21B4067D}" type="presParOf" srcId="{5CCFD291-BEA3-49E8-B157-142CE4089E62}" destId="{D33F3096-6CCE-4C9A-863D-A896CA25377F}" srcOrd="0" destOrd="0" presId="urn:microsoft.com/office/officeart/2005/8/layout/cycle3"/>
    <dgm:cxn modelId="{77EEEE14-8BF8-4B63-B4DB-40C156424173}" type="presParOf" srcId="{D33F3096-6CCE-4C9A-863D-A896CA25377F}" destId="{D5C6CE4A-67F1-4BC4-B1A9-040F55FF9915}" srcOrd="0" destOrd="0" presId="urn:microsoft.com/office/officeart/2005/8/layout/cycle3"/>
    <dgm:cxn modelId="{AA40CF7A-C81E-43B2-8753-9257F363E7CA}" type="presParOf" srcId="{D33F3096-6CCE-4C9A-863D-A896CA25377F}" destId="{ACCFC8AE-3F7E-4E52-AE63-6F0F477E9B49}" srcOrd="1" destOrd="0" presId="urn:microsoft.com/office/officeart/2005/8/layout/cycle3"/>
    <dgm:cxn modelId="{77E9AFB2-45F0-4EB7-8914-472EF903BB08}" type="presParOf" srcId="{D33F3096-6CCE-4C9A-863D-A896CA25377F}" destId="{E0DC9FA1-CA55-40BE-8094-5B20CB13E74A}" srcOrd="2" destOrd="0" presId="urn:microsoft.com/office/officeart/2005/8/layout/cycle3"/>
    <dgm:cxn modelId="{E87692CB-A416-4569-875C-D4CB40AF6832}" type="presParOf" srcId="{D33F3096-6CCE-4C9A-863D-A896CA25377F}" destId="{C83C4C77-23E0-41D5-B376-027B7BB209E4}" srcOrd="3" destOrd="0" presId="urn:microsoft.com/office/officeart/2005/8/layout/cycle3"/>
    <dgm:cxn modelId="{C0B1784F-2E7A-4FDC-9A09-E815A9B984AB}" type="presParOf" srcId="{D33F3096-6CCE-4C9A-863D-A896CA25377F}" destId="{50AF6287-04A9-4BA9-96A5-6666959709CC}" srcOrd="4" destOrd="0" presId="urn:microsoft.com/office/officeart/2005/8/layout/cycle3"/>
    <dgm:cxn modelId="{F66D9EE6-F795-4AE0-8530-F0F7E6BAFACC}" type="presParOf" srcId="{D33F3096-6CCE-4C9A-863D-A896CA25377F}" destId="{C17F5957-B4D9-442C-862B-7FF2AF3C7914}" srcOrd="5" destOrd="0" presId="urn:microsoft.com/office/officeart/2005/8/layout/cycle3"/>
    <dgm:cxn modelId="{33757F6E-919A-4085-8B8A-B6239A6C5742}" type="presParOf" srcId="{D33F3096-6CCE-4C9A-863D-A896CA25377F}" destId="{D8EC3F81-E28F-43B1-8DCA-FBAF37449C4C}" srcOrd="6" destOrd="0" presId="urn:microsoft.com/office/officeart/2005/8/layout/cycle3"/>
    <dgm:cxn modelId="{C2460B5C-A9AF-4616-B17B-6C4026C2A12E}" type="presParOf" srcId="{D33F3096-6CCE-4C9A-863D-A896CA25377F}" destId="{2DDEA325-E0F1-4E8B-BC61-794AEAE8E26C}"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E2B18-AD90-4E5B-92B4-6C3BC2651AAC}">
      <dsp:nvSpPr>
        <dsp:cNvPr id="0" name=""/>
        <dsp:cNvSpPr/>
      </dsp:nvSpPr>
      <dsp:spPr>
        <a:xfrm>
          <a:off x="2001822" y="66607"/>
          <a:ext cx="3197155" cy="3197155"/>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rtl="1">
            <a:lnSpc>
              <a:spcPct val="90000"/>
            </a:lnSpc>
            <a:spcBef>
              <a:spcPct val="0"/>
            </a:spcBef>
            <a:spcAft>
              <a:spcPct val="35000"/>
            </a:spcAft>
          </a:pPr>
          <a:r>
            <a:rPr lang="ar-SA" sz="3400" kern="1200" dirty="0" err="1" smtClean="0">
              <a:solidFill>
                <a:schemeClr val="accent1">
                  <a:lumMod val="50000"/>
                </a:schemeClr>
              </a:solidFill>
            </a:rPr>
            <a:t>الإضطرابات</a:t>
          </a:r>
          <a:r>
            <a:rPr lang="ar-SA" sz="3400" kern="1200" dirty="0" smtClean="0">
              <a:solidFill>
                <a:schemeClr val="accent1">
                  <a:lumMod val="50000"/>
                </a:schemeClr>
              </a:solidFill>
            </a:rPr>
            <a:t> العصبية .</a:t>
          </a:r>
          <a:endParaRPr lang="ar-SA" sz="3400" kern="1200" dirty="0">
            <a:solidFill>
              <a:schemeClr val="accent1">
                <a:lumMod val="50000"/>
              </a:schemeClr>
            </a:solidFill>
          </a:endParaRPr>
        </a:p>
      </dsp:txBody>
      <dsp:txXfrm>
        <a:off x="2428109" y="626109"/>
        <a:ext cx="2344580" cy="1438719"/>
      </dsp:txXfrm>
    </dsp:sp>
    <dsp:sp modelId="{87BCEC7A-A908-421C-A0A7-D2830E1FDC32}">
      <dsp:nvSpPr>
        <dsp:cNvPr id="0" name=""/>
        <dsp:cNvSpPr/>
      </dsp:nvSpPr>
      <dsp:spPr>
        <a:xfrm>
          <a:off x="3240347" y="2053383"/>
          <a:ext cx="3197155" cy="3197155"/>
        </a:xfrm>
        <a:prstGeom prst="ellipse">
          <a:avLst/>
        </a:prstGeom>
        <a:solidFill>
          <a:schemeClr val="accent2">
            <a:alpha val="50000"/>
            <a:hueOff val="-3277702"/>
            <a:satOff val="-3888"/>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rtl="1">
            <a:lnSpc>
              <a:spcPct val="90000"/>
            </a:lnSpc>
            <a:spcBef>
              <a:spcPct val="0"/>
            </a:spcBef>
            <a:spcAft>
              <a:spcPct val="35000"/>
            </a:spcAft>
          </a:pPr>
          <a:r>
            <a:rPr lang="ar-SA" sz="3400" kern="1200" dirty="0" err="1" smtClean="0">
              <a:solidFill>
                <a:schemeClr val="accent1">
                  <a:lumMod val="50000"/>
                </a:schemeClr>
              </a:solidFill>
            </a:rPr>
            <a:t>الإضطرابات</a:t>
          </a:r>
          <a:r>
            <a:rPr lang="ar-SA" sz="3400" kern="1200" dirty="0" smtClean="0">
              <a:solidFill>
                <a:schemeClr val="accent1">
                  <a:lumMod val="50000"/>
                </a:schemeClr>
              </a:solidFill>
            </a:rPr>
            <a:t> العضلية العظمية.</a:t>
          </a:r>
          <a:endParaRPr lang="en-US" sz="3400" kern="1200" dirty="0">
            <a:solidFill>
              <a:schemeClr val="accent1">
                <a:lumMod val="50000"/>
              </a:schemeClr>
            </a:solidFill>
          </a:endParaRPr>
        </a:p>
      </dsp:txBody>
      <dsp:txXfrm>
        <a:off x="4218143" y="2879315"/>
        <a:ext cx="1918293" cy="1758435"/>
      </dsp:txXfrm>
    </dsp:sp>
    <dsp:sp modelId="{8E69AB27-A6E3-4370-A691-3EA60CF4E2A2}">
      <dsp:nvSpPr>
        <dsp:cNvPr id="0" name=""/>
        <dsp:cNvSpPr/>
      </dsp:nvSpPr>
      <dsp:spPr>
        <a:xfrm>
          <a:off x="848182" y="2064829"/>
          <a:ext cx="3197155" cy="3197155"/>
        </a:xfrm>
        <a:prstGeom prst="ellipse">
          <a:avLst/>
        </a:prstGeom>
        <a:solidFill>
          <a:schemeClr val="accent2">
            <a:alpha val="50000"/>
            <a:hueOff val="-6555403"/>
            <a:satOff val="-7776"/>
            <a:lumOff val="-41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rtl="1">
            <a:lnSpc>
              <a:spcPct val="90000"/>
            </a:lnSpc>
            <a:spcBef>
              <a:spcPct val="0"/>
            </a:spcBef>
            <a:spcAft>
              <a:spcPct val="35000"/>
            </a:spcAft>
          </a:pPr>
          <a:r>
            <a:rPr lang="ar-SA" sz="3400" kern="1200" dirty="0" err="1" smtClean="0">
              <a:solidFill>
                <a:schemeClr val="accent1">
                  <a:lumMod val="50000"/>
                </a:schemeClr>
              </a:solidFill>
            </a:rPr>
            <a:t>الإضطرابات</a:t>
          </a:r>
          <a:r>
            <a:rPr lang="ar-SA" sz="3400" kern="1200" dirty="0" smtClean="0">
              <a:solidFill>
                <a:schemeClr val="accent1">
                  <a:lumMod val="50000"/>
                </a:schemeClr>
              </a:solidFill>
            </a:rPr>
            <a:t> الصحية المزمنة.</a:t>
          </a:r>
          <a:endParaRPr lang="en-US" sz="3400" kern="1200" dirty="0">
            <a:solidFill>
              <a:schemeClr val="accent1">
                <a:lumMod val="50000"/>
              </a:schemeClr>
            </a:solidFill>
          </a:endParaRPr>
        </a:p>
      </dsp:txBody>
      <dsp:txXfrm>
        <a:off x="1149247" y="2890761"/>
        <a:ext cx="1918293" cy="1758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15957-C28E-4D38-BCEA-E0282D831663}">
      <dsp:nvSpPr>
        <dsp:cNvPr id="0" name=""/>
        <dsp:cNvSpPr/>
      </dsp:nvSpPr>
      <dsp:spPr>
        <a:xfrm>
          <a:off x="0" y="494775"/>
          <a:ext cx="6868967" cy="1521449"/>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108" tIns="437388" rIns="533108" bIns="149352" numCol="1" spcCol="1270" anchor="t" anchorCtr="0">
          <a:noAutofit/>
        </a:bodyPr>
        <a:lstStyle/>
        <a:p>
          <a:pPr marL="228600" lvl="1" indent="-228600" algn="r" defTabSz="933450" rtl="1">
            <a:lnSpc>
              <a:spcPct val="90000"/>
            </a:lnSpc>
            <a:spcBef>
              <a:spcPct val="0"/>
            </a:spcBef>
            <a:spcAft>
              <a:spcPct val="15000"/>
            </a:spcAft>
            <a:buChar char="••"/>
          </a:pPr>
          <a:r>
            <a:rPr lang="ar-SA" sz="2100" kern="1200" dirty="0" smtClean="0">
              <a:latin typeface="Adobe نسخ Medium"/>
            </a:rPr>
            <a:t>الذي يعاني فيه الطفل من مشكلات محدودة ولا تطلب تدخلا طبيا .</a:t>
          </a:r>
          <a:endParaRPr lang="ar-SA" sz="2100" kern="1200" dirty="0">
            <a:latin typeface="Adobe نسخ Medium"/>
          </a:endParaRPr>
        </a:p>
        <a:p>
          <a:pPr marL="228600" lvl="1" indent="-228600" algn="r" defTabSz="933450" rtl="1">
            <a:lnSpc>
              <a:spcPct val="90000"/>
            </a:lnSpc>
            <a:spcBef>
              <a:spcPct val="0"/>
            </a:spcBef>
            <a:spcAft>
              <a:spcPct val="15000"/>
            </a:spcAft>
            <a:buChar char="••"/>
          </a:pPr>
          <a:endParaRPr lang="ar-SA" sz="2100" kern="1200" dirty="0"/>
        </a:p>
      </dsp:txBody>
      <dsp:txXfrm>
        <a:off x="0" y="494775"/>
        <a:ext cx="6868967" cy="1521449"/>
      </dsp:txXfrm>
    </dsp:sp>
    <dsp:sp modelId="{362051B9-2463-404E-8151-BCACACCB0D21}">
      <dsp:nvSpPr>
        <dsp:cNvPr id="0" name=""/>
        <dsp:cNvSpPr/>
      </dsp:nvSpPr>
      <dsp:spPr>
        <a:xfrm>
          <a:off x="343448" y="93705"/>
          <a:ext cx="4808276" cy="61992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741" tIns="0" rIns="181741" bIns="0" numCol="1" spcCol="1270" anchor="ctr" anchorCtr="0">
          <a:noAutofit/>
        </a:bodyPr>
        <a:lstStyle/>
        <a:p>
          <a:pPr lvl="0" algn="l" defTabSz="933450" rtl="1">
            <a:lnSpc>
              <a:spcPct val="90000"/>
            </a:lnSpc>
            <a:spcBef>
              <a:spcPct val="0"/>
            </a:spcBef>
            <a:spcAft>
              <a:spcPct val="35000"/>
            </a:spcAft>
          </a:pPr>
          <a:r>
            <a:rPr lang="ar-SA" sz="2100" kern="1200" smtClean="0"/>
            <a:t>الشلل الدماغي البسيط </a:t>
          </a:r>
          <a:endParaRPr lang="ar-SA" sz="2100" kern="1200"/>
        </a:p>
      </dsp:txBody>
      <dsp:txXfrm>
        <a:off x="373710" y="123967"/>
        <a:ext cx="4747752" cy="559396"/>
      </dsp:txXfrm>
    </dsp:sp>
    <dsp:sp modelId="{B1A509CB-66A6-4C93-A534-520ECAC703C6}">
      <dsp:nvSpPr>
        <dsp:cNvPr id="0" name=""/>
        <dsp:cNvSpPr/>
      </dsp:nvSpPr>
      <dsp:spPr>
        <a:xfrm>
          <a:off x="0" y="2348475"/>
          <a:ext cx="6868967" cy="1190700"/>
        </a:xfrm>
        <a:prstGeom prst="rect">
          <a:avLst/>
        </a:prstGeom>
        <a:solidFill>
          <a:schemeClr val="lt1">
            <a:alpha val="90000"/>
            <a:hueOff val="0"/>
            <a:satOff val="0"/>
            <a:lumOff val="0"/>
            <a:alphaOff val="0"/>
          </a:schemeClr>
        </a:solidFill>
        <a:ln w="15875" cap="flat" cmpd="sng" algn="ctr">
          <a:solidFill>
            <a:schemeClr val="accent3">
              <a:hueOff val="2312758"/>
              <a:satOff val="-12398"/>
              <a:lumOff val="-1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108" tIns="437388" rIns="533108" bIns="149352" numCol="1" spcCol="1270" anchor="t" anchorCtr="0">
          <a:noAutofit/>
        </a:bodyPr>
        <a:lstStyle/>
        <a:p>
          <a:pPr marL="228600" lvl="1" indent="-228600" algn="r" defTabSz="933450" rtl="1">
            <a:lnSpc>
              <a:spcPct val="90000"/>
            </a:lnSpc>
            <a:spcBef>
              <a:spcPct val="0"/>
            </a:spcBef>
            <a:spcAft>
              <a:spcPct val="15000"/>
            </a:spcAft>
            <a:buChar char="••"/>
          </a:pPr>
          <a:r>
            <a:rPr lang="ar-SA" sz="2100" kern="1200" dirty="0" smtClean="0"/>
            <a:t>والذي تتطور فيه المهارات الحركية لدى الطفل في نهاية الأمر ويحتاج إلى أدوات مساندة .</a:t>
          </a:r>
          <a:endParaRPr lang="ar-SA" sz="2100" kern="1200" dirty="0"/>
        </a:p>
      </dsp:txBody>
      <dsp:txXfrm>
        <a:off x="0" y="2348475"/>
        <a:ext cx="6868967" cy="1190700"/>
      </dsp:txXfrm>
    </dsp:sp>
    <dsp:sp modelId="{BB6BAFC7-B631-4E67-B153-CFA693EB8FB9}">
      <dsp:nvSpPr>
        <dsp:cNvPr id="0" name=""/>
        <dsp:cNvSpPr/>
      </dsp:nvSpPr>
      <dsp:spPr>
        <a:xfrm>
          <a:off x="343448" y="2038515"/>
          <a:ext cx="4808276" cy="619920"/>
        </a:xfrm>
        <a:prstGeom prst="roundRect">
          <a:avLst/>
        </a:prstGeom>
        <a:solidFill>
          <a:schemeClr val="accent3">
            <a:hueOff val="2312758"/>
            <a:satOff val="-12398"/>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741" tIns="0" rIns="181741" bIns="0" numCol="1" spcCol="1270" anchor="ctr" anchorCtr="0">
          <a:noAutofit/>
        </a:bodyPr>
        <a:lstStyle/>
        <a:p>
          <a:pPr lvl="0" algn="l" defTabSz="933450" rtl="1">
            <a:lnSpc>
              <a:spcPct val="90000"/>
            </a:lnSpc>
            <a:spcBef>
              <a:spcPct val="0"/>
            </a:spcBef>
            <a:spcAft>
              <a:spcPct val="35000"/>
            </a:spcAft>
          </a:pPr>
          <a:r>
            <a:rPr lang="ar-SA" sz="2100" kern="1200" smtClean="0"/>
            <a:t>الشلل الدماغي المتوسط </a:t>
          </a:r>
          <a:endParaRPr lang="ar-SA" sz="2100" kern="1200"/>
        </a:p>
      </dsp:txBody>
      <dsp:txXfrm>
        <a:off x="373710" y="2068777"/>
        <a:ext cx="4747752" cy="559396"/>
      </dsp:txXfrm>
    </dsp:sp>
    <dsp:sp modelId="{CFEDB1EF-9599-4B11-BE12-ADFBAC2F918A}">
      <dsp:nvSpPr>
        <dsp:cNvPr id="0" name=""/>
        <dsp:cNvSpPr/>
      </dsp:nvSpPr>
      <dsp:spPr>
        <a:xfrm>
          <a:off x="0" y="3962535"/>
          <a:ext cx="6868967" cy="1488374"/>
        </a:xfrm>
        <a:prstGeom prst="rect">
          <a:avLst/>
        </a:prstGeom>
        <a:solidFill>
          <a:schemeClr val="lt1">
            <a:alpha val="90000"/>
            <a:hueOff val="0"/>
            <a:satOff val="0"/>
            <a:lumOff val="0"/>
            <a:alphaOff val="0"/>
          </a:schemeClr>
        </a:solidFill>
        <a:ln w="15875" cap="flat" cmpd="sng" algn="ctr">
          <a:solidFill>
            <a:schemeClr val="accent3">
              <a:hueOff val="4625516"/>
              <a:satOff val="-24796"/>
              <a:lumOff val="-33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108" tIns="437388" rIns="533108" bIns="149352" numCol="1" spcCol="1270" anchor="t" anchorCtr="0">
          <a:noAutofit/>
        </a:bodyPr>
        <a:lstStyle/>
        <a:p>
          <a:pPr marL="228600" lvl="1" indent="-228600" algn="r" defTabSz="933450" rtl="1">
            <a:lnSpc>
              <a:spcPct val="90000"/>
            </a:lnSpc>
            <a:spcBef>
              <a:spcPct val="0"/>
            </a:spcBef>
            <a:spcAft>
              <a:spcPct val="15000"/>
            </a:spcAft>
            <a:buChar char="••"/>
          </a:pPr>
          <a:r>
            <a:rPr lang="ar-SA" sz="2100" kern="1200" smtClean="0"/>
            <a:t>الذي تحد فيه الآعاقة الحركية من مقدرة الطفل على العناية بنفسه بحيث يتطلب علاجا مكثقا و متواصلا.</a:t>
          </a:r>
          <a:endParaRPr lang="ar-SA" sz="2100" kern="1200"/>
        </a:p>
      </dsp:txBody>
      <dsp:txXfrm>
        <a:off x="0" y="3962535"/>
        <a:ext cx="6868967" cy="1488374"/>
      </dsp:txXfrm>
    </dsp:sp>
    <dsp:sp modelId="{C5BF2538-D5AD-451D-8535-0B3F2AFADEA2}">
      <dsp:nvSpPr>
        <dsp:cNvPr id="0" name=""/>
        <dsp:cNvSpPr/>
      </dsp:nvSpPr>
      <dsp:spPr>
        <a:xfrm>
          <a:off x="343448" y="3652575"/>
          <a:ext cx="4808276" cy="619920"/>
        </a:xfrm>
        <a:prstGeom prst="roundRect">
          <a:avLst/>
        </a:prstGeom>
        <a:solidFill>
          <a:schemeClr val="accent3">
            <a:hueOff val="4625516"/>
            <a:satOff val="-24796"/>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741" tIns="0" rIns="181741" bIns="0" numCol="1" spcCol="1270" anchor="ctr" anchorCtr="0">
          <a:noAutofit/>
        </a:bodyPr>
        <a:lstStyle/>
        <a:p>
          <a:pPr lvl="0" algn="l" defTabSz="933450" rtl="1">
            <a:lnSpc>
              <a:spcPct val="90000"/>
            </a:lnSpc>
            <a:spcBef>
              <a:spcPct val="0"/>
            </a:spcBef>
            <a:spcAft>
              <a:spcPct val="35000"/>
            </a:spcAft>
          </a:pPr>
          <a:r>
            <a:rPr lang="ar-SA" sz="2100" kern="1200" smtClean="0"/>
            <a:t>الشلل الدماغي الشديد </a:t>
          </a:r>
          <a:endParaRPr lang="ar-SA" sz="2100" kern="1200"/>
        </a:p>
      </dsp:txBody>
      <dsp:txXfrm>
        <a:off x="373710" y="3682837"/>
        <a:ext cx="4747752"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11/08/39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11/08/39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11/08/39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t>11/08/39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11/08/39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11/08/39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11/08/39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11/08/39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11/08/39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11/08/39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11/08/39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ABB09-4A1D-463E-8065-109CC2B7EFAA}" type="datetimeFigureOut">
              <a:rPr lang="ar-SA" smtClean="0"/>
              <a:t>11/08/39</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4615363" y="1596341"/>
            <a:ext cx="4493141" cy="2030144"/>
          </a:xfrm>
          <a:prstGeom prst="rect">
            <a:avLst/>
          </a:prstGeom>
        </p:spPr>
      </p:pic>
      <p:pic>
        <p:nvPicPr>
          <p:cNvPr id="5" name="صورة 4"/>
          <p:cNvPicPr>
            <a:picLocks noChangeAspect="1"/>
          </p:cNvPicPr>
          <p:nvPr/>
        </p:nvPicPr>
        <p:blipFill>
          <a:blip r:embed="rId3"/>
          <a:stretch>
            <a:fillRect/>
          </a:stretch>
        </p:blipFill>
        <p:spPr>
          <a:xfrm>
            <a:off x="3092133" y="2864825"/>
            <a:ext cx="2773920" cy="1786283"/>
          </a:xfrm>
          <a:prstGeom prst="rect">
            <a:avLst/>
          </a:prstGeom>
        </p:spPr>
      </p:pic>
      <p:pic>
        <p:nvPicPr>
          <p:cNvPr id="6" name="صورة 5"/>
          <p:cNvPicPr>
            <a:picLocks noChangeAspect="1"/>
          </p:cNvPicPr>
          <p:nvPr/>
        </p:nvPicPr>
        <p:blipFill>
          <a:blip r:embed="rId4"/>
          <a:stretch>
            <a:fillRect/>
          </a:stretch>
        </p:blipFill>
        <p:spPr>
          <a:xfrm>
            <a:off x="1343918" y="4020117"/>
            <a:ext cx="2322777" cy="1261981"/>
          </a:xfrm>
          <a:prstGeom prst="rect">
            <a:avLst/>
          </a:prstGeom>
        </p:spPr>
      </p:pic>
      <p:pic>
        <p:nvPicPr>
          <p:cNvPr id="7" name="صورة 6"/>
          <p:cNvPicPr>
            <a:picLocks noChangeAspect="1"/>
          </p:cNvPicPr>
          <p:nvPr/>
        </p:nvPicPr>
        <p:blipFill>
          <a:blip r:embed="rId5"/>
          <a:stretch>
            <a:fillRect/>
          </a:stretch>
        </p:blipFill>
        <p:spPr>
          <a:xfrm>
            <a:off x="327094" y="188640"/>
            <a:ext cx="3590855" cy="1335140"/>
          </a:xfrm>
          <a:prstGeom prst="rect">
            <a:avLst/>
          </a:prstGeom>
        </p:spPr>
      </p:pic>
      <p:sp>
        <p:nvSpPr>
          <p:cNvPr id="8" name="مستطيل 7"/>
          <p:cNvSpPr/>
          <p:nvPr/>
        </p:nvSpPr>
        <p:spPr>
          <a:xfrm>
            <a:off x="56902" y="1570832"/>
            <a:ext cx="2574032" cy="877163"/>
          </a:xfrm>
          <a:prstGeom prst="rect">
            <a:avLst/>
          </a:prstGeom>
        </p:spPr>
        <p:txBody>
          <a:bodyPr wrap="square">
            <a:spAutoFit/>
          </a:bodyPr>
          <a:lstStyle/>
          <a:p>
            <a:r>
              <a:rPr lang="ar-SA" sz="1100" dirty="0"/>
              <a:t>المملكة العربية السعودية</a:t>
            </a:r>
            <a:br>
              <a:rPr lang="ar-SA" sz="1100" dirty="0"/>
            </a:br>
            <a:r>
              <a:rPr lang="ar-SA" sz="1100" dirty="0"/>
              <a:t>وزارة التعليم العالي </a:t>
            </a:r>
            <a:br>
              <a:rPr lang="ar-SA" sz="1100" dirty="0"/>
            </a:br>
            <a:r>
              <a:rPr lang="ar-SA" sz="1100" dirty="0"/>
              <a:t>جامعة الملك سعود </a:t>
            </a:r>
            <a:r>
              <a:rPr lang="ar-SA" dirty="0"/>
              <a:t/>
            </a:r>
            <a:br>
              <a:rPr lang="ar-SA" dirty="0"/>
            </a:br>
            <a:endParaRPr lang="ar-SA" dirty="0"/>
          </a:p>
        </p:txBody>
      </p:sp>
    </p:spTree>
    <p:extLst>
      <p:ext uri="{BB962C8B-B14F-4D97-AF65-F5344CB8AC3E}">
        <p14:creationId xmlns:p14="http://schemas.microsoft.com/office/powerpoint/2010/main" val="597673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وايا قطرية مستديرة 1"/>
          <p:cNvSpPr/>
          <p:nvPr/>
        </p:nvSpPr>
        <p:spPr>
          <a:xfrm>
            <a:off x="2123728" y="116632"/>
            <a:ext cx="6912769" cy="6639619"/>
          </a:xfrm>
          <a:prstGeom prst="round2DiagRect">
            <a:avLst>
              <a:gd name="adj1" fmla="val 16667"/>
              <a:gd name="adj2" fmla="val 411"/>
            </a:avLst>
          </a:prstGeom>
        </p:spPr>
        <p:style>
          <a:lnRef idx="2">
            <a:schemeClr val="accent6"/>
          </a:lnRef>
          <a:fillRef idx="1">
            <a:schemeClr val="lt1"/>
          </a:fillRef>
          <a:effectRef idx="0">
            <a:schemeClr val="accent6"/>
          </a:effectRef>
          <a:fontRef idx="minor">
            <a:schemeClr val="dk1"/>
          </a:fontRef>
        </p:style>
        <p:txBody>
          <a:bodyPr rtlCol="1" anchor="ctr"/>
          <a:lstStyle/>
          <a:p>
            <a:r>
              <a:rPr lang="ar-SA" sz="2800" dirty="0">
                <a:solidFill>
                  <a:schemeClr val="accent4">
                    <a:lumMod val="50000"/>
                  </a:schemeClr>
                </a:solidFill>
              </a:rPr>
              <a:t>الصرع</a:t>
            </a:r>
            <a:r>
              <a:rPr lang="ar-SA" sz="2800" dirty="0" smtClean="0">
                <a:solidFill>
                  <a:schemeClr val="accent4">
                    <a:lumMod val="50000"/>
                  </a:schemeClr>
                </a:solidFill>
              </a:rPr>
              <a:t>:</a:t>
            </a:r>
            <a:endParaRPr lang="en-US" sz="1600" dirty="0"/>
          </a:p>
          <a:p>
            <a:r>
              <a:rPr lang="ar-SA" sz="2000" dirty="0">
                <a:solidFill>
                  <a:schemeClr val="accent1">
                    <a:lumMod val="50000"/>
                  </a:schemeClr>
                </a:solidFill>
                <a:cs typeface="Adobe نسخ Medium"/>
              </a:rPr>
              <a:t>الصرع </a:t>
            </a:r>
            <a:r>
              <a:rPr lang="ar-SA" sz="2000" dirty="0" err="1">
                <a:solidFill>
                  <a:schemeClr val="accent1">
                    <a:lumMod val="50000"/>
                  </a:schemeClr>
                </a:solidFill>
                <a:cs typeface="Adobe نسخ Medium"/>
              </a:rPr>
              <a:t>تغيرغيرعادي</a:t>
            </a:r>
            <a:r>
              <a:rPr lang="ar-SA" sz="2000" dirty="0">
                <a:solidFill>
                  <a:schemeClr val="accent1">
                    <a:lumMod val="50000"/>
                  </a:schemeClr>
                </a:solidFill>
                <a:cs typeface="Adobe نسخ Medium"/>
              </a:rPr>
              <a:t> ومفاجئ في وظائف الدماغ يحدث </a:t>
            </a:r>
            <a:r>
              <a:rPr lang="ar-SA" sz="2000" dirty="0" smtClean="0">
                <a:solidFill>
                  <a:schemeClr val="accent1">
                    <a:lumMod val="50000"/>
                  </a:schemeClr>
                </a:solidFill>
                <a:cs typeface="Adobe نسخ Medium"/>
              </a:rPr>
              <a:t>تغييراً في </a:t>
            </a:r>
            <a:r>
              <a:rPr lang="ar-SA" sz="2000" dirty="0">
                <a:solidFill>
                  <a:schemeClr val="accent1">
                    <a:lumMod val="50000"/>
                  </a:schemeClr>
                </a:solidFill>
                <a:cs typeface="Adobe نسخ Medium"/>
              </a:rPr>
              <a:t>حالة الوعي لدى الإنسان ،وهذا التغير ينجم عن نشاطات كهربائية </a:t>
            </a:r>
            <a:r>
              <a:rPr lang="ar-SA" sz="2000" dirty="0" err="1">
                <a:solidFill>
                  <a:schemeClr val="accent1">
                    <a:lumMod val="50000"/>
                  </a:schemeClr>
                </a:solidFill>
                <a:cs typeface="Adobe نسخ Medium"/>
              </a:rPr>
              <a:t>غيرمنتظمة</a:t>
            </a:r>
            <a:r>
              <a:rPr lang="ar-SA" sz="2000" dirty="0">
                <a:solidFill>
                  <a:schemeClr val="accent1">
                    <a:lumMod val="50000"/>
                  </a:schemeClr>
                </a:solidFill>
                <a:cs typeface="Adobe نسخ Medium"/>
              </a:rPr>
              <a:t> وعنيفة في الخلايا العصبية بالدماغ ويبدأ ينتهي تلقائيا ويحدث مره </a:t>
            </a:r>
            <a:r>
              <a:rPr lang="ar-SA" sz="2000" dirty="0" err="1">
                <a:solidFill>
                  <a:schemeClr val="accent1">
                    <a:lumMod val="50000"/>
                  </a:schemeClr>
                </a:solidFill>
                <a:cs typeface="Adobe نسخ Medium"/>
              </a:rPr>
              <a:t>آخرى</a:t>
            </a:r>
            <a:r>
              <a:rPr lang="ar-SA" sz="2000" dirty="0">
                <a:solidFill>
                  <a:schemeClr val="accent1">
                    <a:lumMod val="50000"/>
                  </a:schemeClr>
                </a:solidFill>
                <a:cs typeface="Adobe نسخ Medium"/>
              </a:rPr>
              <a:t> في المستقبل</a:t>
            </a:r>
            <a:r>
              <a:rPr lang="ar-SA" sz="2000" dirty="0" smtClean="0">
                <a:solidFill>
                  <a:schemeClr val="accent1">
                    <a:lumMod val="50000"/>
                  </a:schemeClr>
                </a:solidFill>
                <a:cs typeface="Adobe نسخ Medium"/>
              </a:rPr>
              <a:t>.</a:t>
            </a:r>
          </a:p>
          <a:p>
            <a:endParaRPr lang="ar-SA" sz="2000" dirty="0" smtClean="0">
              <a:solidFill>
                <a:schemeClr val="accent1">
                  <a:lumMod val="50000"/>
                </a:schemeClr>
              </a:solidFill>
              <a:cs typeface="Adobe نسخ Medium"/>
            </a:endParaRPr>
          </a:p>
          <a:p>
            <a:r>
              <a:rPr lang="ar-SA" sz="2000" dirty="0">
                <a:solidFill>
                  <a:srgbClr val="FF0000"/>
                </a:solidFill>
                <a:cs typeface="Adobe نسخ Medium"/>
              </a:rPr>
              <a:t>نظم تصنيف الصرع:</a:t>
            </a:r>
            <a:endParaRPr lang="en-US" sz="2000" dirty="0">
              <a:solidFill>
                <a:srgbClr val="FF0000"/>
              </a:solidFill>
              <a:cs typeface="Adobe نسخ Medium"/>
            </a:endParaRPr>
          </a:p>
          <a:p>
            <a:pPr lvl="0"/>
            <a:r>
              <a:rPr lang="ar-SA" sz="2000" dirty="0" smtClean="0">
                <a:solidFill>
                  <a:schemeClr val="accent4">
                    <a:lumMod val="50000"/>
                  </a:schemeClr>
                </a:solidFill>
                <a:cs typeface="Adobe نسخ Medium"/>
              </a:rPr>
              <a:t>1- النوبة </a:t>
            </a:r>
            <a:r>
              <a:rPr lang="ar-SA" sz="2000" dirty="0">
                <a:solidFill>
                  <a:schemeClr val="accent4">
                    <a:lumMod val="50000"/>
                  </a:schemeClr>
                </a:solidFill>
                <a:cs typeface="Adobe نسخ Medium"/>
              </a:rPr>
              <a:t>الكبرى (</a:t>
            </a:r>
            <a:r>
              <a:rPr lang="en-US" sz="2000" dirty="0">
                <a:solidFill>
                  <a:schemeClr val="accent4">
                    <a:lumMod val="50000"/>
                  </a:schemeClr>
                </a:solidFill>
                <a:cs typeface="Adobe نسخ Medium"/>
              </a:rPr>
              <a:t>Grand Mal Seizure</a:t>
            </a:r>
            <a:r>
              <a:rPr lang="ar-SA" sz="2000" dirty="0">
                <a:solidFill>
                  <a:schemeClr val="accent4">
                    <a:lumMod val="50000"/>
                  </a:schemeClr>
                </a:solidFill>
                <a:cs typeface="Adobe نسخ Medium"/>
              </a:rPr>
              <a:t>).</a:t>
            </a:r>
            <a:endParaRPr lang="en-US" sz="2000" dirty="0">
              <a:solidFill>
                <a:schemeClr val="accent4">
                  <a:lumMod val="50000"/>
                </a:schemeClr>
              </a:solidFill>
              <a:cs typeface="Adobe نسخ Medium"/>
            </a:endParaRPr>
          </a:p>
          <a:p>
            <a:r>
              <a:rPr lang="ar-SA" sz="2000" dirty="0">
                <a:solidFill>
                  <a:schemeClr val="accent1">
                    <a:lumMod val="50000"/>
                  </a:schemeClr>
                </a:solidFill>
                <a:cs typeface="Adobe نسخ Medium"/>
              </a:rPr>
              <a:t>أكث </a:t>
            </a:r>
            <a:r>
              <a:rPr lang="ar-SA" sz="2000" dirty="0" err="1">
                <a:solidFill>
                  <a:schemeClr val="accent1">
                    <a:lumMod val="50000"/>
                  </a:schemeClr>
                </a:solidFill>
                <a:cs typeface="Adobe نسخ Medium"/>
              </a:rPr>
              <a:t>رنوبات</a:t>
            </a:r>
            <a:r>
              <a:rPr lang="ar-SA" sz="2000" dirty="0">
                <a:solidFill>
                  <a:schemeClr val="accent1">
                    <a:lumMod val="50000"/>
                  </a:schemeClr>
                </a:solidFill>
                <a:cs typeface="Adobe نسخ Medium"/>
              </a:rPr>
              <a:t> الصرع شيوعا وأكثرها خطورة </a:t>
            </a:r>
            <a:r>
              <a:rPr lang="ar-SA" sz="2000" dirty="0" smtClean="0">
                <a:solidFill>
                  <a:schemeClr val="accent1">
                    <a:lumMod val="50000"/>
                  </a:schemeClr>
                </a:solidFill>
                <a:cs typeface="Adobe نسخ Medium"/>
              </a:rPr>
              <a:t>.</a:t>
            </a:r>
          </a:p>
          <a:p>
            <a:endParaRPr lang="en-US" sz="2000" dirty="0">
              <a:solidFill>
                <a:schemeClr val="accent1">
                  <a:lumMod val="50000"/>
                </a:schemeClr>
              </a:solidFill>
              <a:cs typeface="Adobe نسخ Medium"/>
            </a:endParaRPr>
          </a:p>
          <a:p>
            <a:pPr lvl="0"/>
            <a:r>
              <a:rPr lang="ar-SA" sz="2000" dirty="0" smtClean="0">
                <a:solidFill>
                  <a:schemeClr val="accent4">
                    <a:lumMod val="50000"/>
                  </a:schemeClr>
                </a:solidFill>
                <a:cs typeface="Adobe نسخ Medium"/>
              </a:rPr>
              <a:t>2- النوبة </a:t>
            </a:r>
            <a:r>
              <a:rPr lang="ar-SA" sz="2000" dirty="0">
                <a:solidFill>
                  <a:schemeClr val="accent4">
                    <a:lumMod val="50000"/>
                  </a:schemeClr>
                </a:solidFill>
                <a:cs typeface="Adobe نسخ Medium"/>
              </a:rPr>
              <a:t>الصغرى (</a:t>
            </a:r>
            <a:r>
              <a:rPr lang="en-US" sz="2000" dirty="0">
                <a:solidFill>
                  <a:schemeClr val="accent4">
                    <a:lumMod val="50000"/>
                  </a:schemeClr>
                </a:solidFill>
                <a:cs typeface="Adobe نسخ Medium"/>
              </a:rPr>
              <a:t>Petit Mal Seizure </a:t>
            </a:r>
            <a:r>
              <a:rPr lang="ar-SA" sz="2000" dirty="0">
                <a:solidFill>
                  <a:schemeClr val="accent4">
                    <a:lumMod val="50000"/>
                  </a:schemeClr>
                </a:solidFill>
                <a:cs typeface="Adobe نسخ Medium"/>
              </a:rPr>
              <a:t>).</a:t>
            </a:r>
            <a:endParaRPr lang="en-US" sz="2000" dirty="0">
              <a:solidFill>
                <a:schemeClr val="accent4">
                  <a:lumMod val="50000"/>
                </a:schemeClr>
              </a:solidFill>
              <a:cs typeface="Adobe نسخ Medium"/>
            </a:endParaRPr>
          </a:p>
          <a:p>
            <a:r>
              <a:rPr lang="ar-SA" sz="2000" dirty="0">
                <a:solidFill>
                  <a:schemeClr val="accent1">
                    <a:lumMod val="50000"/>
                  </a:schemeClr>
                </a:solidFill>
                <a:cs typeface="Adobe نسخ Medium"/>
              </a:rPr>
              <a:t>هذه النوبة لا تستمر في العادة لمدة أكثر من 30 ثانية </a:t>
            </a:r>
            <a:r>
              <a:rPr lang="ar-SA" sz="2000" dirty="0" smtClean="0">
                <a:solidFill>
                  <a:schemeClr val="accent1">
                    <a:lumMod val="50000"/>
                  </a:schemeClr>
                </a:solidFill>
                <a:cs typeface="Adobe نسخ Medium"/>
              </a:rPr>
              <a:t>.</a:t>
            </a:r>
          </a:p>
          <a:p>
            <a:endParaRPr lang="en-US" sz="2000" dirty="0">
              <a:solidFill>
                <a:schemeClr val="accent1">
                  <a:lumMod val="50000"/>
                </a:schemeClr>
              </a:solidFill>
              <a:cs typeface="Adobe نسخ Medium"/>
            </a:endParaRPr>
          </a:p>
          <a:p>
            <a:pPr lvl="0"/>
            <a:r>
              <a:rPr lang="ar-SA" sz="2000" dirty="0" smtClean="0">
                <a:solidFill>
                  <a:schemeClr val="accent4">
                    <a:lumMod val="50000"/>
                  </a:schemeClr>
                </a:solidFill>
                <a:cs typeface="Adobe نسخ Medium"/>
              </a:rPr>
              <a:t>3- النوبة </a:t>
            </a:r>
            <a:r>
              <a:rPr lang="ar-SA" sz="2000" dirty="0">
                <a:solidFill>
                  <a:schemeClr val="accent4">
                    <a:lumMod val="50000"/>
                  </a:schemeClr>
                </a:solidFill>
                <a:cs typeface="Adobe نسخ Medium"/>
              </a:rPr>
              <a:t>النفسية الحركية (</a:t>
            </a:r>
            <a:r>
              <a:rPr lang="en-US" sz="2000" dirty="0" err="1">
                <a:solidFill>
                  <a:schemeClr val="accent4">
                    <a:lumMod val="50000"/>
                  </a:schemeClr>
                </a:solidFill>
                <a:cs typeface="Adobe نسخ Medium"/>
              </a:rPr>
              <a:t>Psycohmotor</a:t>
            </a:r>
            <a:r>
              <a:rPr lang="en-US" sz="2000" dirty="0">
                <a:solidFill>
                  <a:schemeClr val="accent4">
                    <a:lumMod val="50000"/>
                  </a:schemeClr>
                </a:solidFill>
                <a:cs typeface="Adobe نسخ Medium"/>
              </a:rPr>
              <a:t> Seizure</a:t>
            </a:r>
            <a:r>
              <a:rPr lang="ar-SA" sz="2000" dirty="0">
                <a:solidFill>
                  <a:schemeClr val="accent4">
                    <a:lumMod val="50000"/>
                  </a:schemeClr>
                </a:solidFill>
                <a:cs typeface="Adobe نسخ Medium"/>
              </a:rPr>
              <a:t>).</a:t>
            </a:r>
            <a:endParaRPr lang="en-US" sz="2000" dirty="0">
              <a:solidFill>
                <a:schemeClr val="accent4">
                  <a:lumMod val="50000"/>
                </a:schemeClr>
              </a:solidFill>
              <a:cs typeface="Adobe نسخ Medium"/>
            </a:endParaRPr>
          </a:p>
          <a:p>
            <a:r>
              <a:rPr lang="ar-SA" sz="2000" dirty="0">
                <a:solidFill>
                  <a:schemeClr val="accent1">
                    <a:lumMod val="50000"/>
                  </a:schemeClr>
                </a:solidFill>
                <a:cs typeface="Adobe نسخ Medium"/>
              </a:rPr>
              <a:t>تنجم هذه النوبة عن تلف في الفص الصدغي في الدماغ وتحدث للأطفال دون السادسة من العمر وتستمر لمدة ثوان.</a:t>
            </a:r>
            <a:endParaRPr lang="en-US" sz="2000" dirty="0">
              <a:solidFill>
                <a:schemeClr val="accent1">
                  <a:lumMod val="50000"/>
                </a:schemeClr>
              </a:solidFill>
              <a:cs typeface="Adobe نسخ Medium"/>
            </a:endParaRPr>
          </a:p>
          <a:p>
            <a:endParaRPr lang="ar-SA" sz="2000" dirty="0" smtClean="0">
              <a:latin typeface="Adobe نسخ Medium" pitchFamily="50" charset="-78"/>
              <a:cs typeface="Adobe نسخ Medium"/>
            </a:endParaRPr>
          </a:p>
          <a:p>
            <a:r>
              <a:rPr lang="ar-SA" sz="2000" dirty="0">
                <a:solidFill>
                  <a:schemeClr val="accent4">
                    <a:lumMod val="50000"/>
                  </a:schemeClr>
                </a:solidFill>
                <a:cs typeface="Adobe نسخ Medium"/>
              </a:rPr>
              <a:t>إحصائيات نسبة </a:t>
            </a:r>
            <a:r>
              <a:rPr lang="ar-SA" sz="2000" dirty="0" err="1">
                <a:solidFill>
                  <a:schemeClr val="accent4">
                    <a:lumMod val="50000"/>
                  </a:schemeClr>
                </a:solidFill>
                <a:cs typeface="Adobe نسخ Medium"/>
              </a:rPr>
              <a:t>إنتشار</a:t>
            </a:r>
            <a:r>
              <a:rPr lang="ar-SA" sz="2000" dirty="0">
                <a:solidFill>
                  <a:schemeClr val="accent4">
                    <a:lumMod val="50000"/>
                  </a:schemeClr>
                </a:solidFill>
                <a:cs typeface="Adobe نسخ Medium"/>
              </a:rPr>
              <a:t> الصرع:</a:t>
            </a:r>
            <a:endParaRPr lang="en-US" sz="2000" dirty="0">
              <a:solidFill>
                <a:schemeClr val="accent4">
                  <a:lumMod val="50000"/>
                </a:schemeClr>
              </a:solidFill>
              <a:cs typeface="Adobe نسخ Medium"/>
            </a:endParaRPr>
          </a:p>
          <a:p>
            <a:pPr lvl="0"/>
            <a:r>
              <a:rPr lang="ar-SA" sz="2000" dirty="0">
                <a:solidFill>
                  <a:schemeClr val="accent1">
                    <a:lumMod val="50000"/>
                  </a:schemeClr>
                </a:solidFill>
                <a:cs typeface="Adobe نسخ Medium"/>
              </a:rPr>
              <a:t>في الدول النامية  تفوق الدول المتقدمة </a:t>
            </a:r>
            <a:endParaRPr lang="en-US" sz="2000" dirty="0">
              <a:solidFill>
                <a:schemeClr val="accent1">
                  <a:lumMod val="50000"/>
                </a:schemeClr>
              </a:solidFill>
              <a:cs typeface="Adobe نسخ Medium"/>
            </a:endParaRPr>
          </a:p>
          <a:p>
            <a:r>
              <a:rPr lang="ar-SA" sz="2000" dirty="0" err="1">
                <a:solidFill>
                  <a:schemeClr val="accent1">
                    <a:lumMod val="50000"/>
                  </a:schemeClr>
                </a:solidFill>
                <a:cs typeface="Adobe نسخ Medium"/>
              </a:rPr>
              <a:t>لاتزيد</a:t>
            </a:r>
            <a:r>
              <a:rPr lang="ar-SA" sz="2000" dirty="0">
                <a:solidFill>
                  <a:schemeClr val="accent1">
                    <a:lumMod val="50000"/>
                  </a:schemeClr>
                </a:solidFill>
                <a:cs typeface="Adobe نسخ Medium"/>
              </a:rPr>
              <a:t> عن 10 من 1000</a:t>
            </a:r>
            <a:endParaRPr lang="en-US" sz="2000" dirty="0">
              <a:solidFill>
                <a:schemeClr val="accent1">
                  <a:lumMod val="50000"/>
                </a:schemeClr>
              </a:solidFill>
              <a:cs typeface="Adobe نسخ Medium"/>
            </a:endParaRPr>
          </a:p>
          <a:p>
            <a:r>
              <a:rPr lang="ar-SA" sz="2000" dirty="0">
                <a:solidFill>
                  <a:schemeClr val="accent1">
                    <a:lumMod val="50000"/>
                  </a:schemeClr>
                </a:solidFill>
                <a:cs typeface="Adobe نسخ Medium"/>
              </a:rPr>
              <a:t>تبلغ  20من 1000</a:t>
            </a:r>
            <a:endParaRPr lang="en-US" sz="2000" dirty="0">
              <a:solidFill>
                <a:schemeClr val="accent1">
                  <a:lumMod val="50000"/>
                </a:schemeClr>
              </a:solidFill>
              <a:cs typeface="Adobe نسخ Medium"/>
            </a:endParaRPr>
          </a:p>
          <a:p>
            <a:endParaRPr lang="en-US" sz="1600" dirty="0">
              <a:latin typeface="Adobe نسخ Medium" pitchFamily="50" charset="-78"/>
              <a:cs typeface="Adobe نسخ Medium" pitchFamily="50"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 y="1124744"/>
            <a:ext cx="2000250" cy="2141984"/>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5013176"/>
            <a:ext cx="2483768" cy="1743075"/>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7" y="4005064"/>
            <a:ext cx="1994409" cy="1808212"/>
          </a:xfrm>
          <a:prstGeom prst="rect">
            <a:avLst/>
          </a:prstGeom>
        </p:spPr>
      </p:pic>
    </p:spTree>
    <p:extLst>
      <p:ext uri="{BB962C8B-B14F-4D97-AF65-F5344CB8AC3E}">
        <p14:creationId xmlns:p14="http://schemas.microsoft.com/office/powerpoint/2010/main" val="971673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627784" y="116632"/>
            <a:ext cx="6408712" cy="6624736"/>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r>
              <a:rPr lang="ar-SA" sz="2400" dirty="0">
                <a:solidFill>
                  <a:srgbClr val="FF0000"/>
                </a:solidFill>
                <a:latin typeface="Adobe نسخ Medium"/>
              </a:rPr>
              <a:t>العمود الفقري </a:t>
            </a:r>
            <a:r>
              <a:rPr lang="ar-SA" sz="2400" dirty="0" smtClean="0">
                <a:solidFill>
                  <a:srgbClr val="FF0000"/>
                </a:solidFill>
                <a:latin typeface="Adobe نسخ Medium"/>
              </a:rPr>
              <a:t>المفتوح</a:t>
            </a:r>
          </a:p>
          <a:p>
            <a:endParaRPr lang="en-US" sz="2400" dirty="0">
              <a:solidFill>
                <a:srgbClr val="FF0000"/>
              </a:solidFill>
              <a:latin typeface="Adobe نسخ Medium"/>
            </a:endParaRPr>
          </a:p>
          <a:p>
            <a:r>
              <a:rPr lang="ar-SA" dirty="0">
                <a:solidFill>
                  <a:schemeClr val="accent1">
                    <a:lumMod val="50000"/>
                  </a:schemeClr>
                </a:solidFill>
                <a:latin typeface="Adobe نسخ Medium"/>
              </a:rPr>
              <a:t>هو تشوه ولادي بالغ الخطورة ينتج عن عدم انسداد القناة العصبية أثناء مرحلة التخلق بشكل طبيعي ، تبلغ نسبة انتشاره حوالي 2في1000.</a:t>
            </a:r>
            <a:endParaRPr lang="en-US" dirty="0">
              <a:solidFill>
                <a:schemeClr val="accent1">
                  <a:lumMod val="50000"/>
                </a:schemeClr>
              </a:solidFill>
              <a:latin typeface="Adobe نسخ Medium"/>
            </a:endParaRPr>
          </a:p>
          <a:p>
            <a:r>
              <a:rPr lang="ar-SA" dirty="0">
                <a:latin typeface="Adobe نسخ Medium"/>
              </a:rPr>
              <a:t> </a:t>
            </a:r>
            <a:endParaRPr lang="en-US" dirty="0">
              <a:latin typeface="Adobe نسخ Medium"/>
            </a:endParaRPr>
          </a:p>
          <a:p>
            <a:r>
              <a:rPr lang="ar-SA" dirty="0">
                <a:solidFill>
                  <a:schemeClr val="accent4">
                    <a:lumMod val="50000"/>
                  </a:schemeClr>
                </a:solidFill>
                <a:latin typeface="Adobe نسخ Medium"/>
              </a:rPr>
              <a:t>أسباب العمود الفقري المفتوح:</a:t>
            </a:r>
            <a:endParaRPr lang="en-US" dirty="0">
              <a:solidFill>
                <a:schemeClr val="accent4">
                  <a:lumMod val="50000"/>
                </a:schemeClr>
              </a:solidFill>
              <a:latin typeface="Adobe نسخ Medium"/>
            </a:endParaRPr>
          </a:p>
          <a:p>
            <a:r>
              <a:rPr lang="ar-SA" dirty="0">
                <a:solidFill>
                  <a:schemeClr val="accent1">
                    <a:lumMod val="50000"/>
                  </a:schemeClr>
                </a:solidFill>
                <a:latin typeface="Adobe نسخ Medium"/>
              </a:rPr>
              <a:t>لازالت أسبابه غير واضحة و مفهومة </a:t>
            </a:r>
            <a:r>
              <a:rPr lang="ar-SA" dirty="0" err="1">
                <a:solidFill>
                  <a:schemeClr val="accent1">
                    <a:lumMod val="50000"/>
                  </a:schemeClr>
                </a:solidFill>
                <a:latin typeface="Adobe نسخ Medium"/>
              </a:rPr>
              <a:t>بإعتقاد</a:t>
            </a:r>
            <a:r>
              <a:rPr lang="ar-SA" dirty="0">
                <a:solidFill>
                  <a:schemeClr val="accent1">
                    <a:lumMod val="50000"/>
                  </a:schemeClr>
                </a:solidFill>
                <a:latin typeface="Adobe نسخ Medium"/>
              </a:rPr>
              <a:t> عوامل جينية تتفاعل مع العوامل البيئية في مرحلة </a:t>
            </a:r>
            <a:r>
              <a:rPr lang="ar-SA" dirty="0" err="1">
                <a:solidFill>
                  <a:schemeClr val="accent1">
                    <a:lumMod val="50000"/>
                  </a:schemeClr>
                </a:solidFill>
                <a:latin typeface="Adobe نسخ Medium"/>
              </a:rPr>
              <a:t>ماقبل</a:t>
            </a:r>
            <a:r>
              <a:rPr lang="ar-SA" dirty="0">
                <a:solidFill>
                  <a:schemeClr val="accent1">
                    <a:lumMod val="50000"/>
                  </a:schemeClr>
                </a:solidFill>
                <a:latin typeface="Adobe نسخ Medium"/>
              </a:rPr>
              <a:t> الولادة وتعتبر حالات ضئيلة إنها قد تكون وراثية</a:t>
            </a:r>
            <a:r>
              <a:rPr lang="ar-SA" dirty="0" smtClean="0">
                <a:solidFill>
                  <a:schemeClr val="accent1">
                    <a:lumMod val="50000"/>
                  </a:schemeClr>
                </a:solidFill>
                <a:latin typeface="Adobe نسخ Medium"/>
              </a:rPr>
              <a:t>.</a:t>
            </a:r>
          </a:p>
          <a:p>
            <a:endParaRPr lang="ar-SA" dirty="0" smtClean="0">
              <a:latin typeface="Adobe نسخ Medium"/>
            </a:endParaRPr>
          </a:p>
          <a:p>
            <a:pPr marL="45720" indent="0">
              <a:buNone/>
            </a:pPr>
            <a:r>
              <a:rPr lang="ar-SA" dirty="0">
                <a:solidFill>
                  <a:schemeClr val="accent4">
                    <a:lumMod val="50000"/>
                  </a:schemeClr>
                </a:solidFill>
                <a:latin typeface="Adobe نسخ Medium"/>
              </a:rPr>
              <a:t>العلاج في الحالات الخطيرة </a:t>
            </a:r>
            <a:endParaRPr lang="ar-SA" dirty="0" smtClean="0">
              <a:solidFill>
                <a:schemeClr val="accent4">
                  <a:lumMod val="50000"/>
                </a:schemeClr>
              </a:solidFill>
              <a:latin typeface="Adobe نسخ Medium"/>
            </a:endParaRPr>
          </a:p>
          <a:p>
            <a:pPr marL="45720" indent="0">
              <a:buNone/>
            </a:pPr>
            <a:r>
              <a:rPr lang="ar-SA" dirty="0" smtClean="0">
                <a:solidFill>
                  <a:schemeClr val="accent1">
                    <a:lumMod val="50000"/>
                  </a:schemeClr>
                </a:solidFill>
                <a:latin typeface="Adobe نسخ Medium"/>
              </a:rPr>
              <a:t>الجراحة </a:t>
            </a:r>
            <a:r>
              <a:rPr lang="ar-SA" dirty="0">
                <a:solidFill>
                  <a:schemeClr val="accent1">
                    <a:lumMod val="50000"/>
                  </a:schemeClr>
                </a:solidFill>
                <a:latin typeface="Adobe نسخ Medium"/>
              </a:rPr>
              <a:t>العصبية </a:t>
            </a:r>
            <a:r>
              <a:rPr lang="ar-SA" dirty="0" err="1">
                <a:solidFill>
                  <a:schemeClr val="accent1">
                    <a:lumMod val="50000"/>
                  </a:schemeClr>
                </a:solidFill>
                <a:latin typeface="Adobe نسخ Medium"/>
              </a:rPr>
              <a:t>الفورية.لكن</a:t>
            </a:r>
            <a:r>
              <a:rPr lang="ar-SA" dirty="0">
                <a:solidFill>
                  <a:schemeClr val="accent1">
                    <a:lumMod val="50000"/>
                  </a:schemeClr>
                </a:solidFill>
                <a:latin typeface="Adobe نسخ Medium"/>
              </a:rPr>
              <a:t> بعد الجراحة قد يقوده في شلل في </a:t>
            </a:r>
            <a:r>
              <a:rPr lang="ar-SA" dirty="0" err="1">
                <a:solidFill>
                  <a:schemeClr val="accent1">
                    <a:lumMod val="50000"/>
                  </a:schemeClr>
                </a:solidFill>
                <a:latin typeface="Adobe نسخ Medium"/>
              </a:rPr>
              <a:t>آطراف</a:t>
            </a:r>
            <a:r>
              <a:rPr lang="ar-SA" dirty="0">
                <a:solidFill>
                  <a:schemeClr val="accent1">
                    <a:lumMod val="50000"/>
                  </a:schemeClr>
                </a:solidFill>
                <a:latin typeface="Adobe نسخ Medium"/>
              </a:rPr>
              <a:t> </a:t>
            </a:r>
            <a:r>
              <a:rPr lang="ar-SA" dirty="0" err="1">
                <a:solidFill>
                  <a:schemeClr val="accent1">
                    <a:lumMod val="50000"/>
                  </a:schemeClr>
                </a:solidFill>
                <a:latin typeface="Adobe نسخ Medium"/>
              </a:rPr>
              <a:t>آخرى</a:t>
            </a:r>
            <a:r>
              <a:rPr lang="ar-SA" dirty="0">
                <a:solidFill>
                  <a:schemeClr val="accent1">
                    <a:lumMod val="50000"/>
                  </a:schemeClr>
                </a:solidFill>
                <a:latin typeface="Adobe نسخ Medium"/>
              </a:rPr>
              <a:t> فلذلك يحتاج الأشخاص إلى عكازات أو كراسي .</a:t>
            </a:r>
            <a:endParaRPr lang="en-US" dirty="0">
              <a:solidFill>
                <a:schemeClr val="accent1">
                  <a:lumMod val="50000"/>
                </a:schemeClr>
              </a:solidFill>
              <a:latin typeface="Adobe نسخ Medium"/>
            </a:endParaRPr>
          </a:p>
          <a:p>
            <a:pPr marL="45720" indent="0">
              <a:buNone/>
            </a:pPr>
            <a:r>
              <a:rPr lang="ar-SA" dirty="0">
                <a:solidFill>
                  <a:schemeClr val="accent1">
                    <a:lumMod val="50000"/>
                  </a:schemeClr>
                </a:solidFill>
                <a:latin typeface="Adobe نسخ Medium"/>
              </a:rPr>
              <a:t>قد يعاني أيضا ممن لديهم عمود فقري مفتوح إلى مضاعفات و مشكلات منها :الاستسقاء الدماغي .</a:t>
            </a:r>
            <a:endParaRPr lang="en-US" dirty="0">
              <a:solidFill>
                <a:schemeClr val="accent1">
                  <a:lumMod val="50000"/>
                </a:schemeClr>
              </a:solidFill>
              <a:latin typeface="Adobe نسخ Medium"/>
            </a:endParaRPr>
          </a:p>
          <a:p>
            <a:pPr marL="45720" indent="0">
              <a:buNone/>
            </a:pPr>
            <a:endParaRPr lang="ar-SA" dirty="0">
              <a:solidFill>
                <a:srgbClr val="002060"/>
              </a:solidFill>
              <a:latin typeface="Adobe نسخ Medium"/>
              <a:cs typeface="Adobe نسخ Medium" pitchFamily="50" charset="-78"/>
            </a:endParaRPr>
          </a:p>
          <a:p>
            <a:endParaRPr lang="en-US" dirty="0">
              <a:latin typeface="Adobe نسخ Medium"/>
            </a:endParaRPr>
          </a:p>
        </p:txBody>
      </p:sp>
      <p:pic>
        <p:nvPicPr>
          <p:cNvPr id="4" name="صورة 3"/>
          <p:cNvPicPr>
            <a:picLocks noChangeAspect="1"/>
          </p:cNvPicPr>
          <p:nvPr/>
        </p:nvPicPr>
        <p:blipFill>
          <a:blip r:embed="rId2"/>
          <a:stretch>
            <a:fillRect/>
          </a:stretch>
        </p:blipFill>
        <p:spPr>
          <a:xfrm>
            <a:off x="179512" y="260648"/>
            <a:ext cx="2304256" cy="3168352"/>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717032"/>
            <a:ext cx="2304256" cy="2736304"/>
          </a:xfrm>
          <a:prstGeom prst="rect">
            <a:avLst/>
          </a:prstGeom>
        </p:spPr>
      </p:pic>
    </p:spTree>
    <p:extLst>
      <p:ext uri="{BB962C8B-B14F-4D97-AF65-F5344CB8AC3E}">
        <p14:creationId xmlns:p14="http://schemas.microsoft.com/office/powerpoint/2010/main" val="366756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مستدير الزوايا 2"/>
          <p:cNvSpPr/>
          <p:nvPr/>
        </p:nvSpPr>
        <p:spPr>
          <a:xfrm>
            <a:off x="2195736" y="96466"/>
            <a:ext cx="6840760" cy="635687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r>
              <a:rPr lang="ar-SA" sz="4000" dirty="0">
                <a:solidFill>
                  <a:schemeClr val="accent4">
                    <a:lumMod val="50000"/>
                  </a:schemeClr>
                </a:solidFill>
                <a:latin typeface="Adobe نسخ Medium"/>
              </a:rPr>
              <a:t>شلل </a:t>
            </a:r>
            <a:r>
              <a:rPr lang="ar-SA" sz="4000" dirty="0" smtClean="0">
                <a:solidFill>
                  <a:schemeClr val="accent4">
                    <a:lumMod val="50000"/>
                  </a:schemeClr>
                </a:solidFill>
                <a:latin typeface="Adobe نسخ Medium"/>
              </a:rPr>
              <a:t>الأطفال</a:t>
            </a:r>
            <a:endParaRPr lang="en-US" sz="4000" dirty="0">
              <a:solidFill>
                <a:schemeClr val="accent4">
                  <a:lumMod val="50000"/>
                </a:schemeClr>
              </a:solidFill>
              <a:latin typeface="Adobe نسخ Medium"/>
            </a:endParaRPr>
          </a:p>
          <a:p>
            <a:r>
              <a:rPr lang="ar-SA" sz="2000" dirty="0" err="1">
                <a:latin typeface="Adobe نسخ Medium"/>
              </a:rPr>
              <a:t>إلتهاب</a:t>
            </a:r>
            <a:r>
              <a:rPr lang="ar-SA" sz="2000" dirty="0">
                <a:latin typeface="Adobe نسخ Medium"/>
              </a:rPr>
              <a:t> فيروسي يتلف الخلايا الحركية في النخاع الشوكي ويدخل الفيروس إلى الجسم عبر القناة الهضمية وينتقل عبر مجرى الدم ويستقر في الخلايا الحركية في النخاع الشوكي.</a:t>
            </a:r>
            <a:endParaRPr lang="en-US" sz="2000" dirty="0">
              <a:latin typeface="Adobe نسخ Medium"/>
            </a:endParaRPr>
          </a:p>
          <a:p>
            <a:r>
              <a:rPr lang="ar-SA" sz="2000" dirty="0">
                <a:latin typeface="Adobe نسخ Medium"/>
              </a:rPr>
              <a:t>وتكون </a:t>
            </a:r>
            <a:r>
              <a:rPr lang="ar-SA" sz="2000" dirty="0" err="1">
                <a:latin typeface="Adobe نسخ Medium"/>
              </a:rPr>
              <a:t>النتجية</a:t>
            </a:r>
            <a:r>
              <a:rPr lang="ar-SA" sz="2000" dirty="0">
                <a:latin typeface="Adobe نسخ Medium"/>
              </a:rPr>
              <a:t> تعطل وظائف هذه الخلايا التي تتحكم بالعضلات مما يقود إلى عدم القدرة على الحركة (الشلل)في المرحلة </a:t>
            </a:r>
            <a:r>
              <a:rPr lang="ar-SA" sz="2000" dirty="0" err="1">
                <a:latin typeface="Adobe نسخ Medium"/>
              </a:rPr>
              <a:t>الآولى</a:t>
            </a:r>
            <a:r>
              <a:rPr lang="ar-SA" sz="2000" dirty="0">
                <a:latin typeface="Adobe نسخ Medium"/>
              </a:rPr>
              <a:t> وهي مرحلة التهاب الحاد تحدث في عدم قدرة تحريك عضلة معينة أو طرف بأكمله فبعض العضلات تشل كاملا وبعضها قد يضعف فقط ففي هذه المرحلة لا يحدث تدهور إضافي في الوظائف الجسمية ومن هنا </a:t>
            </a:r>
            <a:r>
              <a:rPr lang="ar-SA" sz="2000" dirty="0" smtClean="0">
                <a:latin typeface="Adobe نسخ Medium"/>
              </a:rPr>
              <a:t>يبدأ العلاج </a:t>
            </a:r>
            <a:r>
              <a:rPr lang="ar-SA" sz="2000" dirty="0">
                <a:latin typeface="Adobe نسخ Medium"/>
              </a:rPr>
              <a:t>التأهيلي و الطبيعي وقد يتطلب استخدام العكازات والعصي والأحدية الطبية وأدوات المساندة .</a:t>
            </a:r>
            <a:endParaRPr lang="en-US" sz="2000" dirty="0">
              <a:latin typeface="Adobe نسخ Medium"/>
            </a:endParaRPr>
          </a:p>
          <a:p>
            <a:pPr algn="ctr"/>
            <a:endParaRPr lang="ar-SA" dirty="0">
              <a:solidFill>
                <a:srgbClr val="002060"/>
              </a:solidFill>
              <a:latin typeface="Adobe نسخ Medium" pitchFamily="50" charset="-78"/>
              <a:cs typeface="Adobe نسخ Medium" pitchFamily="50" charset="-78"/>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7" y="515167"/>
            <a:ext cx="2056706" cy="2724150"/>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62" y="3429000"/>
            <a:ext cx="1922258" cy="2448272"/>
          </a:xfrm>
          <a:prstGeom prst="rect">
            <a:avLst/>
          </a:prstGeom>
        </p:spPr>
      </p:pic>
    </p:spTree>
    <p:extLst>
      <p:ext uri="{BB962C8B-B14F-4D97-AF65-F5344CB8AC3E}">
        <p14:creationId xmlns:p14="http://schemas.microsoft.com/office/powerpoint/2010/main" val="1917586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932" y="188640"/>
            <a:ext cx="5932220" cy="666936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r>
              <a:rPr lang="ar-SA" sz="2400" dirty="0">
                <a:solidFill>
                  <a:schemeClr val="accent4">
                    <a:lumMod val="50000"/>
                  </a:schemeClr>
                </a:solidFill>
                <a:latin typeface="Adobe نسخ Medium"/>
              </a:rPr>
              <a:t>الاستقاء الدماغي </a:t>
            </a:r>
            <a:endParaRPr lang="en-US" sz="2400" dirty="0">
              <a:solidFill>
                <a:schemeClr val="accent4">
                  <a:lumMod val="50000"/>
                </a:schemeClr>
              </a:solidFill>
              <a:latin typeface="Adobe نسخ Medium"/>
            </a:endParaRPr>
          </a:p>
          <a:p>
            <a:r>
              <a:rPr lang="ar-SA" sz="2400" dirty="0">
                <a:latin typeface="Adobe نسخ Medium"/>
              </a:rPr>
              <a:t>تجمع غير طبيعي للسائل المخي الشويكي في الدماغ قد يحدث بسبب تشوهات ومن أهم هذه التشوهات التي تقود إلى </a:t>
            </a:r>
            <a:r>
              <a:rPr lang="ar-SA" sz="2400" dirty="0" err="1">
                <a:latin typeface="Adobe نسخ Medium"/>
              </a:rPr>
              <a:t>الستسقاء</a:t>
            </a:r>
            <a:r>
              <a:rPr lang="ar-SA" sz="2400" dirty="0">
                <a:latin typeface="Adobe نسخ Medium"/>
              </a:rPr>
              <a:t> العمود الفقري المفتوح </a:t>
            </a:r>
            <a:r>
              <a:rPr lang="ar-SA" sz="2400" dirty="0" smtClean="0">
                <a:latin typeface="Adobe نسخ Medium"/>
              </a:rPr>
              <a:t>.</a:t>
            </a:r>
          </a:p>
          <a:p>
            <a:endParaRPr lang="en-US" sz="2400" dirty="0">
              <a:latin typeface="Adobe نسخ Medium"/>
            </a:endParaRPr>
          </a:p>
          <a:p>
            <a:r>
              <a:rPr lang="ar-SA" sz="2400" dirty="0">
                <a:solidFill>
                  <a:schemeClr val="accent4">
                    <a:lumMod val="50000"/>
                  </a:schemeClr>
                </a:solidFill>
                <a:latin typeface="Adobe نسخ Medium"/>
              </a:rPr>
              <a:t>أسبابه:</a:t>
            </a:r>
            <a:endParaRPr lang="en-US" sz="2400" dirty="0">
              <a:solidFill>
                <a:schemeClr val="accent4">
                  <a:lumMod val="50000"/>
                </a:schemeClr>
              </a:solidFill>
              <a:latin typeface="Adobe نسخ Medium"/>
            </a:endParaRPr>
          </a:p>
          <a:p>
            <a:r>
              <a:rPr lang="ar-SA" sz="2400" dirty="0">
                <a:latin typeface="Adobe نسخ Medium"/>
              </a:rPr>
              <a:t>النزيف الورم الإصابات الدماغية </a:t>
            </a:r>
            <a:r>
              <a:rPr lang="ar-SA" sz="2400" dirty="0" err="1">
                <a:latin typeface="Adobe نسخ Medium"/>
              </a:rPr>
              <a:t>والإلتهابات</a:t>
            </a:r>
            <a:r>
              <a:rPr lang="ar-SA" sz="2400" dirty="0">
                <a:latin typeface="Adobe نسخ Medium"/>
              </a:rPr>
              <a:t> .</a:t>
            </a:r>
            <a:endParaRPr lang="en-US" sz="2400" dirty="0">
              <a:latin typeface="Adobe نسخ Medium"/>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764704"/>
            <a:ext cx="2880320" cy="4824536"/>
          </a:xfrm>
          <a:prstGeom prst="rect">
            <a:avLst/>
          </a:prstGeom>
        </p:spPr>
      </p:pic>
    </p:spTree>
    <p:extLst>
      <p:ext uri="{BB962C8B-B14F-4D97-AF65-F5344CB8AC3E}">
        <p14:creationId xmlns:p14="http://schemas.microsoft.com/office/powerpoint/2010/main" val="3343165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4644008" y="404664"/>
            <a:ext cx="4104456" cy="64533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dirty="0">
                <a:solidFill>
                  <a:srgbClr val="FF0000"/>
                </a:solidFill>
              </a:rPr>
              <a:t>أنيميا الخلايا المنجلية:</a:t>
            </a:r>
            <a:endParaRPr lang="en-US" sz="2400" dirty="0">
              <a:solidFill>
                <a:srgbClr val="FF0000"/>
              </a:solidFill>
            </a:endParaRPr>
          </a:p>
          <a:p>
            <a:pPr marL="285750" indent="-285750">
              <a:buFont typeface="Arial" panose="020B0604020202020204" pitchFamily="34" charset="0"/>
              <a:buChar char="•"/>
            </a:pPr>
            <a:r>
              <a:rPr lang="ar-SA" sz="2000" dirty="0">
                <a:solidFill>
                  <a:schemeClr val="tx1"/>
                </a:solidFill>
              </a:rPr>
              <a:t> </a:t>
            </a:r>
            <a:r>
              <a:rPr lang="ar-SA" sz="2000" dirty="0">
                <a:solidFill>
                  <a:schemeClr val="accent1">
                    <a:lumMod val="50000"/>
                  </a:schemeClr>
                </a:solidFill>
              </a:rPr>
              <a:t>هو اضطراب وراثي في الدم يضطرب فيه الهيموجلوبين وهو بروتين موجود في كريات الدم الحمراء </a:t>
            </a:r>
            <a:r>
              <a:rPr lang="ar-SA" sz="2000" dirty="0" smtClean="0">
                <a:solidFill>
                  <a:schemeClr val="accent1">
                    <a:lumMod val="50000"/>
                  </a:schemeClr>
                </a:solidFill>
              </a:rPr>
              <a:t>.</a:t>
            </a:r>
          </a:p>
          <a:p>
            <a:pPr marL="285750" indent="-285750">
              <a:buFont typeface="Arial" panose="020B0604020202020204" pitchFamily="34" charset="0"/>
              <a:buChar char="•"/>
            </a:pPr>
            <a:r>
              <a:rPr lang="ar-SA" sz="2000" dirty="0" smtClean="0">
                <a:solidFill>
                  <a:schemeClr val="accent1">
                    <a:lumMod val="50000"/>
                  </a:schemeClr>
                </a:solidFill>
              </a:rPr>
              <a:t>يسمى </a:t>
            </a:r>
            <a:r>
              <a:rPr lang="ar-SA" sz="2000" dirty="0">
                <a:solidFill>
                  <a:schemeClr val="accent1">
                    <a:lumMod val="50000"/>
                  </a:schemeClr>
                </a:solidFill>
              </a:rPr>
              <a:t>بهذا </a:t>
            </a:r>
            <a:r>
              <a:rPr lang="ar-SA" sz="2000" dirty="0" err="1">
                <a:solidFill>
                  <a:schemeClr val="accent1">
                    <a:lumMod val="50000"/>
                  </a:schemeClr>
                </a:solidFill>
              </a:rPr>
              <a:t>الأسم</a:t>
            </a:r>
            <a:r>
              <a:rPr lang="ar-SA" sz="2000" dirty="0">
                <a:solidFill>
                  <a:schemeClr val="accent1">
                    <a:lumMod val="50000"/>
                  </a:schemeClr>
                </a:solidFill>
              </a:rPr>
              <a:t> لأن كريات الدم الحمراء الدائرية تصبح طوية وتأخذ شكل المنجل .</a:t>
            </a:r>
            <a:endParaRPr lang="en-US" sz="2000" dirty="0">
              <a:solidFill>
                <a:schemeClr val="accent1">
                  <a:lumMod val="50000"/>
                </a:schemeClr>
              </a:solidFill>
            </a:endParaRPr>
          </a:p>
          <a:p>
            <a:r>
              <a:rPr lang="ar-SA" sz="2000" dirty="0">
                <a:solidFill>
                  <a:schemeClr val="accent1">
                    <a:lumMod val="50000"/>
                  </a:schemeClr>
                </a:solidFill>
              </a:rPr>
              <a:t>بسبب هذا </a:t>
            </a:r>
            <a:r>
              <a:rPr lang="ar-SA" sz="2000" dirty="0" err="1">
                <a:solidFill>
                  <a:schemeClr val="accent1">
                    <a:lumMod val="50000"/>
                  </a:schemeClr>
                </a:solidFill>
              </a:rPr>
              <a:t>الإضطراب</a:t>
            </a:r>
            <a:r>
              <a:rPr lang="ar-SA" sz="2000" dirty="0">
                <a:solidFill>
                  <a:schemeClr val="accent1">
                    <a:lumMod val="50000"/>
                  </a:schemeClr>
                </a:solidFill>
              </a:rPr>
              <a:t> صعوبة في انتقال الدم في </a:t>
            </a:r>
            <a:r>
              <a:rPr lang="ar-SA" sz="2000" dirty="0" err="1">
                <a:solidFill>
                  <a:schemeClr val="accent1">
                    <a:lumMod val="50000"/>
                  </a:schemeClr>
                </a:solidFill>
              </a:rPr>
              <a:t>الأعوية</a:t>
            </a:r>
            <a:r>
              <a:rPr lang="ar-SA" sz="2000" dirty="0">
                <a:solidFill>
                  <a:schemeClr val="accent1">
                    <a:lumMod val="50000"/>
                  </a:schemeClr>
                </a:solidFill>
              </a:rPr>
              <a:t> الدموية فيقود إلى نقص في الأوكسجين عن أعضاء الجسم لأن الخلايا المنجلية غير طبيعية فإن الجسم يتخلص منها بسرعة فتعيش حوالي 20 يوم في حين كريات الدم الحمراء تستبدل كل 4 أشهر .</a:t>
            </a:r>
            <a:endParaRPr lang="en-US" sz="2000" dirty="0">
              <a:solidFill>
                <a:schemeClr val="accent1">
                  <a:lumMod val="50000"/>
                </a:schemeClr>
              </a:solidFill>
            </a:endParaRPr>
          </a:p>
          <a:p>
            <a:pPr algn="ctr"/>
            <a:endParaRPr lang="ar-SA" dirty="0">
              <a:solidFill>
                <a:schemeClr val="tx1"/>
              </a:solidFill>
              <a:latin typeface="Adobe نسخ Medium" pitchFamily="50" charset="-78"/>
              <a:cs typeface="Adobe نسخ Medium" pitchFamily="50" charset="-78"/>
            </a:endParaRP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196753"/>
            <a:ext cx="3204964" cy="4392488"/>
          </a:xfrm>
          <a:prstGeom prst="rect">
            <a:avLst/>
          </a:prstGeom>
        </p:spPr>
      </p:pic>
    </p:spTree>
    <p:extLst>
      <p:ext uri="{BB962C8B-B14F-4D97-AF65-F5344CB8AC3E}">
        <p14:creationId xmlns:p14="http://schemas.microsoft.com/office/powerpoint/2010/main" val="2586807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39552" y="980728"/>
            <a:ext cx="8145131" cy="1822085"/>
          </a:xfrm>
          <a:prstGeom prst="roundRect">
            <a:avLst/>
          </a:prstGeom>
        </p:spPr>
        <p:style>
          <a:lnRef idx="2">
            <a:schemeClr val="accent5"/>
          </a:lnRef>
          <a:fillRef idx="1">
            <a:schemeClr val="lt1"/>
          </a:fillRef>
          <a:effectRef idx="0">
            <a:schemeClr val="accent5"/>
          </a:effectRef>
          <a:fontRef idx="minor">
            <a:schemeClr val="dk1"/>
          </a:fontRef>
        </p:style>
        <p:txBody>
          <a:bodyPr rtlCol="1" anchor="ctr"/>
          <a:lstStyle/>
          <a:p>
            <a:r>
              <a:rPr lang="ar-SA" dirty="0"/>
              <a:t> </a:t>
            </a:r>
            <a:endParaRPr lang="en-US" dirty="0"/>
          </a:p>
          <a:p>
            <a:pPr algn="ctr"/>
            <a:r>
              <a:rPr lang="ar-SA" dirty="0">
                <a:solidFill>
                  <a:schemeClr val="tx1"/>
                </a:solidFill>
              </a:rPr>
              <a:t>ويؤدي أيضا تحطم الهيموغلوبين إلى </a:t>
            </a:r>
            <a:r>
              <a:rPr lang="ar-SA" dirty="0" err="1">
                <a:solidFill>
                  <a:schemeClr val="tx1"/>
                </a:solidFill>
              </a:rPr>
              <a:t>إرتفاع</a:t>
            </a:r>
            <a:r>
              <a:rPr lang="ar-SA" dirty="0">
                <a:solidFill>
                  <a:schemeClr val="tx1"/>
                </a:solidFill>
              </a:rPr>
              <a:t> نسبة </a:t>
            </a:r>
            <a:r>
              <a:rPr lang="ar-SA" dirty="0" err="1">
                <a:solidFill>
                  <a:schemeClr val="tx1"/>
                </a:solidFill>
              </a:rPr>
              <a:t>البلريوبين</a:t>
            </a:r>
            <a:r>
              <a:rPr lang="ar-SA" dirty="0">
                <a:solidFill>
                  <a:schemeClr val="tx1"/>
                </a:solidFill>
              </a:rPr>
              <a:t> مما يتسبب في </a:t>
            </a:r>
            <a:r>
              <a:rPr lang="ar-SA" dirty="0" err="1">
                <a:solidFill>
                  <a:schemeClr val="tx1"/>
                </a:solidFill>
              </a:rPr>
              <a:t>الصفرار</a:t>
            </a:r>
            <a:r>
              <a:rPr lang="ar-SA" dirty="0">
                <a:solidFill>
                  <a:schemeClr val="tx1"/>
                </a:solidFill>
              </a:rPr>
              <a:t> لدى معظم المرضى والآلام المبرحة وفقر الدم ويكون الشخص أيضا معرض </a:t>
            </a:r>
            <a:r>
              <a:rPr lang="ar-SA" dirty="0" err="1">
                <a:solidFill>
                  <a:schemeClr val="tx1"/>
                </a:solidFill>
              </a:rPr>
              <a:t>للإلتهابات</a:t>
            </a:r>
            <a:r>
              <a:rPr lang="ar-SA" dirty="0">
                <a:solidFill>
                  <a:schemeClr val="tx1"/>
                </a:solidFill>
              </a:rPr>
              <a:t> البكتيرية وذات الرئة وهذه العوامل التي تسبب الوفاة، قد يحدث أيضا تورم في اليدين أو المفاصل وفقدان الشهية ومن مضاعفاته أيضا تضخم في عضلة القلب والخمول و الأغماء .</a:t>
            </a:r>
            <a:endParaRPr lang="en-US" dirty="0">
              <a:solidFill>
                <a:schemeClr val="tx1"/>
              </a:solidFill>
            </a:endParaRPr>
          </a:p>
          <a:p>
            <a:pPr algn="ctr"/>
            <a:endParaRPr lang="ar-SA" dirty="0"/>
          </a:p>
        </p:txBody>
      </p:sp>
      <p:pic>
        <p:nvPicPr>
          <p:cNvPr id="4" name="صورة 3"/>
          <p:cNvPicPr>
            <a:picLocks noChangeAspect="1"/>
          </p:cNvPicPr>
          <p:nvPr/>
        </p:nvPicPr>
        <p:blipFill>
          <a:blip r:embed="rId2"/>
          <a:stretch>
            <a:fillRect/>
          </a:stretch>
        </p:blipFill>
        <p:spPr>
          <a:xfrm>
            <a:off x="539552" y="3501008"/>
            <a:ext cx="8297375" cy="1841152"/>
          </a:xfrm>
          <a:prstGeom prst="rect">
            <a:avLst/>
          </a:prstGeom>
        </p:spPr>
      </p:pic>
    </p:spTree>
    <p:extLst>
      <p:ext uri="{BB962C8B-B14F-4D97-AF65-F5344CB8AC3E}">
        <p14:creationId xmlns:p14="http://schemas.microsoft.com/office/powerpoint/2010/main" val="268085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64704"/>
            <a:ext cx="7488832" cy="5256584"/>
          </a:xfrm>
          <a:prstGeom prst="rect">
            <a:avLst/>
          </a:prstGeom>
        </p:spPr>
      </p:pic>
    </p:spTree>
    <p:extLst>
      <p:ext uri="{BB962C8B-B14F-4D97-AF65-F5344CB8AC3E}">
        <p14:creationId xmlns:p14="http://schemas.microsoft.com/office/powerpoint/2010/main" val="161416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467544" y="155814"/>
            <a:ext cx="7272808" cy="1015663"/>
          </a:xfrm>
          <a:prstGeom prst="rect">
            <a:avLst/>
          </a:prstGeom>
          <a:noFill/>
        </p:spPr>
        <p:txBody>
          <a:bodyPr wrap="square" rtlCol="1">
            <a:spAutoFit/>
          </a:bodyPr>
          <a:lstStyle/>
          <a:p>
            <a:r>
              <a:rPr lang="ar-SA" sz="6000" dirty="0" smtClean="0">
                <a:ln>
                  <a:solidFill>
                    <a:srgbClr val="EF4FBA"/>
                  </a:solidFill>
                </a:ln>
                <a:solidFill>
                  <a:srgbClr val="002060"/>
                </a:solidFill>
                <a:effectLst>
                  <a:glow rad="101600">
                    <a:srgbClr val="FF0000">
                      <a:alpha val="60000"/>
                    </a:srgbClr>
                  </a:glow>
                </a:effectLst>
                <a:latin typeface="Adobe نسخ Medium" pitchFamily="50" charset="-78"/>
                <a:cs typeface="Adobe نسخ Medium" pitchFamily="50" charset="-78"/>
              </a:rPr>
              <a:t>الإعاقات الجسمية والصحية </a:t>
            </a:r>
            <a:endParaRPr lang="ar-SA" sz="6000" dirty="0">
              <a:ln>
                <a:solidFill>
                  <a:srgbClr val="EF4FBA"/>
                </a:solidFill>
              </a:ln>
              <a:solidFill>
                <a:srgbClr val="002060"/>
              </a:solidFill>
              <a:effectLst>
                <a:glow rad="101600">
                  <a:srgbClr val="FF0000">
                    <a:alpha val="60000"/>
                  </a:srgbClr>
                </a:glow>
              </a:effectLst>
              <a:latin typeface="Adobe نسخ Medium" pitchFamily="50" charset="-78"/>
              <a:cs typeface="Adobe نسخ Medium" pitchFamily="50" charset="-78"/>
            </a:endParaRP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741" y="3522782"/>
            <a:ext cx="2582778" cy="1850434"/>
          </a:xfrm>
          <a:prstGeom prst="rect">
            <a:avLst/>
          </a:prstGeom>
        </p:spPr>
      </p:pic>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558017"/>
            <a:ext cx="2445599" cy="2076450"/>
          </a:xfrm>
          <a:prstGeom prst="rect">
            <a:avLst/>
          </a:prstGeom>
        </p:spPr>
      </p:pic>
      <p:pic>
        <p:nvPicPr>
          <p:cNvPr id="9" name="صورة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1762089"/>
            <a:ext cx="2778737" cy="1743075"/>
          </a:xfrm>
          <a:prstGeom prst="rect">
            <a:avLst/>
          </a:prstGeom>
        </p:spPr>
      </p:pic>
      <p:pic>
        <p:nvPicPr>
          <p:cNvPr id="10" name="صورة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79707"/>
            <a:ext cx="2619375" cy="1743075"/>
          </a:xfrm>
          <a:prstGeom prst="rect">
            <a:avLst/>
          </a:prstGeom>
        </p:spPr>
      </p:pic>
    </p:spTree>
    <p:extLst>
      <p:ext uri="{BB962C8B-B14F-4D97-AF65-F5344CB8AC3E}">
        <p14:creationId xmlns:p14="http://schemas.microsoft.com/office/powerpoint/2010/main" val="4062541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683568" y="116632"/>
            <a:ext cx="7783344" cy="1340767"/>
          </a:xfrm>
          <a:prstGeom prst="rect">
            <a:avLst/>
          </a:prstGeom>
          <a:ln>
            <a:solidFill>
              <a:srgbClr val="EF4FBA"/>
            </a:solidFill>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dirty="0">
                <a:solidFill>
                  <a:schemeClr val="accent4">
                    <a:lumMod val="50000"/>
                  </a:schemeClr>
                </a:solidFill>
                <a:cs typeface="Adobe نسخ Medium"/>
              </a:rPr>
              <a:t>تصنف الأدبيات التربوية الخاصة الإعاقات الجسمية الصحية إلى ثلاث فئات</a:t>
            </a:r>
            <a:r>
              <a:rPr lang="ar-SA" sz="2800" dirty="0" smtClean="0">
                <a:solidFill>
                  <a:schemeClr val="accent4">
                    <a:lumMod val="50000"/>
                  </a:schemeClr>
                </a:solidFill>
                <a:cs typeface="Adobe نسخ Medium"/>
              </a:rPr>
              <a:t>:</a:t>
            </a:r>
          </a:p>
          <a:p>
            <a:pPr algn="ctr"/>
            <a:endParaRPr lang="ar-SA" sz="2800" dirty="0">
              <a:solidFill>
                <a:srgbClr val="002060"/>
              </a:solidFill>
              <a:latin typeface="Adobe نسخ Medium" pitchFamily="50" charset="-78"/>
              <a:cs typeface="Adobe نسخ Medium"/>
            </a:endParaRPr>
          </a:p>
        </p:txBody>
      </p:sp>
      <p:sp>
        <p:nvSpPr>
          <p:cNvPr id="2" name="عنوان 1"/>
          <p:cNvSpPr>
            <a:spLocks noGrp="1"/>
          </p:cNvSpPr>
          <p:nvPr>
            <p:ph type="title"/>
          </p:nvPr>
        </p:nvSpPr>
        <p:spPr/>
        <p:txBody>
          <a:bodyPr/>
          <a:lstStyle/>
          <a:p>
            <a:pPr marL="0" indent="0">
              <a:buNone/>
            </a:pPr>
            <a:endParaRPr lang="ar-SA" dirty="0"/>
          </a:p>
        </p:txBody>
      </p:sp>
      <p:graphicFrame>
        <p:nvGraphicFramePr>
          <p:cNvPr id="7" name="عنصر نائب للمحتوى 6"/>
          <p:cNvGraphicFramePr>
            <a:graphicFrameLocks noGrp="1"/>
          </p:cNvGraphicFramePr>
          <p:nvPr>
            <p:ph sz="quarter" idx="13"/>
            <p:extLst>
              <p:ext uri="{D42A27DB-BD31-4B8C-83A1-F6EECF244321}">
                <p14:modId xmlns:p14="http://schemas.microsoft.com/office/powerpoint/2010/main" val="2976578091"/>
              </p:ext>
            </p:extLst>
          </p:nvPr>
        </p:nvGraphicFramePr>
        <p:xfrm>
          <a:off x="974840" y="1490840"/>
          <a:ext cx="72008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6035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4294967295"/>
          </p:nvPr>
        </p:nvSpPr>
        <p:spPr>
          <a:xfrm>
            <a:off x="107504" y="260649"/>
            <a:ext cx="8928992" cy="6048671"/>
          </a:xfrm>
        </p:spPr>
        <p:style>
          <a:lnRef idx="2">
            <a:schemeClr val="accent1"/>
          </a:lnRef>
          <a:fillRef idx="1">
            <a:schemeClr val="lt1"/>
          </a:fillRef>
          <a:effectRef idx="0">
            <a:schemeClr val="accent1"/>
          </a:effectRef>
          <a:fontRef idx="minor">
            <a:schemeClr val="dk1"/>
          </a:fontRef>
        </p:style>
        <p:txBody>
          <a:bodyPr>
            <a:noAutofit/>
          </a:bodyPr>
          <a:lstStyle/>
          <a:p>
            <a:pPr marL="45720" indent="0">
              <a:buNone/>
            </a:pPr>
            <a:r>
              <a:rPr lang="ar-SA" sz="2700" dirty="0" smtClean="0">
                <a:solidFill>
                  <a:schemeClr val="accent4">
                    <a:lumMod val="50000"/>
                  </a:schemeClr>
                </a:solidFill>
                <a:cs typeface="Adobe نسخ Medium"/>
              </a:rPr>
              <a:t>     الشلل </a:t>
            </a:r>
            <a:r>
              <a:rPr lang="ar-SA" sz="2700" dirty="0">
                <a:solidFill>
                  <a:schemeClr val="accent4">
                    <a:lumMod val="50000"/>
                  </a:schemeClr>
                </a:solidFill>
                <a:cs typeface="Adobe نسخ Medium"/>
              </a:rPr>
              <a:t>الدماغي (</a:t>
            </a:r>
            <a:r>
              <a:rPr lang="en-US" sz="2700" dirty="0">
                <a:solidFill>
                  <a:schemeClr val="accent4">
                    <a:lumMod val="50000"/>
                  </a:schemeClr>
                </a:solidFill>
                <a:cs typeface="Adobe نسخ Medium"/>
              </a:rPr>
              <a:t>cerebral palsy</a:t>
            </a:r>
            <a:r>
              <a:rPr lang="ar-SA" sz="2700" dirty="0" smtClean="0">
                <a:solidFill>
                  <a:schemeClr val="accent4">
                    <a:lumMod val="50000"/>
                  </a:schemeClr>
                </a:solidFill>
                <a:cs typeface="Adobe نسخ Medium"/>
              </a:rPr>
              <a:t>):</a:t>
            </a:r>
          </a:p>
          <a:p>
            <a:pPr marL="45720" indent="0">
              <a:buNone/>
            </a:pPr>
            <a:endParaRPr lang="en-US" sz="2700" dirty="0">
              <a:solidFill>
                <a:schemeClr val="accent4">
                  <a:lumMod val="50000"/>
                </a:schemeClr>
              </a:solidFill>
              <a:cs typeface="Adobe نسخ Medium"/>
            </a:endParaRPr>
          </a:p>
          <a:p>
            <a:pPr marL="45720" indent="0">
              <a:buNone/>
            </a:pPr>
            <a:r>
              <a:rPr lang="ar-SA" sz="2700" dirty="0">
                <a:solidFill>
                  <a:schemeClr val="accent1">
                    <a:lumMod val="50000"/>
                  </a:schemeClr>
                </a:solidFill>
                <a:cs typeface="Adobe نسخ Medium"/>
              </a:rPr>
              <a:t>اضطراب حركي يرتبط بالتلف </a:t>
            </a:r>
            <a:r>
              <a:rPr lang="ar-SA" sz="2700" dirty="0" err="1">
                <a:solidFill>
                  <a:schemeClr val="accent1">
                    <a:lumMod val="50000"/>
                  </a:schemeClr>
                </a:solidFill>
                <a:cs typeface="Adobe نسخ Medium"/>
              </a:rPr>
              <a:t>الدماغي،وغالبا</a:t>
            </a:r>
            <a:r>
              <a:rPr lang="ar-SA" sz="2700" dirty="0">
                <a:solidFill>
                  <a:schemeClr val="accent1">
                    <a:lumMod val="50000"/>
                  </a:schemeClr>
                </a:solidFill>
                <a:cs typeface="Adobe نسخ Medium"/>
              </a:rPr>
              <a:t> </a:t>
            </a:r>
            <a:r>
              <a:rPr lang="ar-SA" sz="2700" dirty="0" err="1">
                <a:solidFill>
                  <a:schemeClr val="accent1">
                    <a:lumMod val="50000"/>
                  </a:schemeClr>
                </a:solidFill>
                <a:cs typeface="Adobe نسخ Medium"/>
              </a:rPr>
              <a:t>مايظهر</a:t>
            </a:r>
            <a:r>
              <a:rPr lang="ar-SA" sz="2700" dirty="0">
                <a:solidFill>
                  <a:schemeClr val="accent1">
                    <a:lumMod val="50000"/>
                  </a:schemeClr>
                </a:solidFill>
                <a:cs typeface="Adobe نسخ Medium"/>
              </a:rPr>
              <a:t> هذا </a:t>
            </a:r>
            <a:r>
              <a:rPr lang="ar-SA" sz="2700" dirty="0" err="1">
                <a:solidFill>
                  <a:schemeClr val="accent1">
                    <a:lumMod val="50000"/>
                  </a:schemeClr>
                </a:solidFill>
                <a:cs typeface="Adobe نسخ Medium"/>
              </a:rPr>
              <a:t>الضطراب</a:t>
            </a:r>
            <a:r>
              <a:rPr lang="ar-SA" sz="2700" dirty="0">
                <a:solidFill>
                  <a:schemeClr val="accent1">
                    <a:lumMod val="50000"/>
                  </a:schemeClr>
                </a:solidFill>
                <a:cs typeface="Adobe نسخ Medium"/>
              </a:rPr>
              <a:t> على صورة شلل أو ضعف أو عدم توازن حركي.</a:t>
            </a:r>
            <a:endParaRPr lang="en-US" sz="2700" dirty="0">
              <a:solidFill>
                <a:schemeClr val="accent1">
                  <a:lumMod val="50000"/>
                </a:schemeClr>
              </a:solidFill>
              <a:cs typeface="Adobe نسخ Medium"/>
            </a:endParaRPr>
          </a:p>
          <a:p>
            <a:pPr marL="45720" indent="0">
              <a:buNone/>
            </a:pPr>
            <a:r>
              <a:rPr lang="ar-SA" sz="2700" dirty="0">
                <a:solidFill>
                  <a:schemeClr val="accent1">
                    <a:lumMod val="50000"/>
                  </a:schemeClr>
                </a:solidFill>
                <a:cs typeface="Adobe نسخ Medium"/>
              </a:rPr>
              <a:t>يسمى بمرض (لتل) نسبة إلى طبيب وليام لتل ، ويسمى بالشلل الولادي التشنجي</a:t>
            </a:r>
            <a:r>
              <a:rPr lang="ar-SA" sz="2700" dirty="0" smtClean="0">
                <a:solidFill>
                  <a:schemeClr val="accent1">
                    <a:lumMod val="50000"/>
                  </a:schemeClr>
                </a:solidFill>
                <a:cs typeface="Adobe نسخ Medium"/>
              </a:rPr>
              <a:t>.</a:t>
            </a:r>
          </a:p>
          <a:p>
            <a:pPr marL="45720" indent="0">
              <a:buNone/>
            </a:pPr>
            <a:endParaRPr lang="en-US" sz="2700" dirty="0">
              <a:solidFill>
                <a:schemeClr val="accent1">
                  <a:lumMod val="50000"/>
                </a:schemeClr>
              </a:solidFill>
              <a:cs typeface="Adobe نسخ Medium"/>
            </a:endParaRPr>
          </a:p>
          <a:p>
            <a:pPr marL="45720" indent="0">
              <a:buNone/>
            </a:pPr>
            <a:r>
              <a:rPr lang="ar-SA" sz="2700" dirty="0">
                <a:solidFill>
                  <a:schemeClr val="accent1">
                    <a:lumMod val="50000"/>
                  </a:schemeClr>
                </a:solidFill>
                <a:cs typeface="Adobe نسخ Medium"/>
              </a:rPr>
              <a:t>إذا حدث التلف الدماغي في المراحل العمرية المبكرة يسمى بالشلل الدماغي أما إذا بعد مرحلة الرضاعة لا يعتبر شلل دماغي و على الرغم أن الطفل يظهر نفس الخصائص الجسمية و السلوكية التي يظهرها الأطفال المشلولين </a:t>
            </a:r>
            <a:r>
              <a:rPr lang="ar-SA" sz="2700" dirty="0" smtClean="0">
                <a:solidFill>
                  <a:schemeClr val="accent1">
                    <a:lumMod val="50000"/>
                  </a:schemeClr>
                </a:solidFill>
                <a:cs typeface="Adobe نسخ Medium"/>
              </a:rPr>
              <a:t>دماغيا.</a:t>
            </a:r>
          </a:p>
          <a:p>
            <a:pPr marL="45720" indent="0">
              <a:buNone/>
            </a:pPr>
            <a:endParaRPr lang="en-US" sz="2700" dirty="0">
              <a:solidFill>
                <a:schemeClr val="accent1">
                  <a:lumMod val="50000"/>
                </a:schemeClr>
              </a:solidFill>
              <a:cs typeface="Adobe نسخ Medium"/>
            </a:endParaRPr>
          </a:p>
          <a:p>
            <a:pPr marL="45720" indent="0">
              <a:buNone/>
            </a:pPr>
            <a:r>
              <a:rPr lang="ar-SA" sz="2700" dirty="0">
                <a:solidFill>
                  <a:schemeClr val="accent1">
                    <a:lumMod val="50000"/>
                  </a:schemeClr>
                </a:solidFill>
                <a:cs typeface="Adobe نسخ Medium"/>
              </a:rPr>
              <a:t>الشلل الدماغي ليس معدي و بالمقابل بأنه </a:t>
            </a:r>
            <a:r>
              <a:rPr lang="ar-SA" sz="2700" dirty="0" smtClean="0">
                <a:solidFill>
                  <a:schemeClr val="accent1">
                    <a:lumMod val="50000"/>
                  </a:schemeClr>
                </a:solidFill>
                <a:cs typeface="Adobe نسخ Medium"/>
              </a:rPr>
              <a:t>غير قابل </a:t>
            </a:r>
            <a:r>
              <a:rPr lang="ar-SA" sz="2700" dirty="0">
                <a:solidFill>
                  <a:schemeClr val="accent1">
                    <a:lumMod val="50000"/>
                  </a:schemeClr>
                </a:solidFill>
                <a:cs typeface="Adobe نسخ Medium"/>
              </a:rPr>
              <a:t>للشفاء .</a:t>
            </a:r>
            <a:endParaRPr lang="en-US" sz="2700" dirty="0">
              <a:solidFill>
                <a:schemeClr val="accent1">
                  <a:lumMod val="50000"/>
                </a:schemeClr>
              </a:solidFill>
              <a:cs typeface="Adobe نسخ Medium"/>
            </a:endParaRPr>
          </a:p>
          <a:p>
            <a:pPr marL="45720" indent="0">
              <a:buNone/>
            </a:pPr>
            <a:endParaRPr lang="ar-SA" sz="2700" dirty="0">
              <a:solidFill>
                <a:srgbClr val="002060"/>
              </a:solidFill>
              <a:latin typeface="Adobe نسخ Medium" pitchFamily="50" charset="-78"/>
              <a:cs typeface="Adobe نسخ Medium"/>
            </a:endParaRPr>
          </a:p>
        </p:txBody>
      </p:sp>
    </p:spTree>
    <p:extLst>
      <p:ext uri="{BB962C8B-B14F-4D97-AF65-F5344CB8AC3E}">
        <p14:creationId xmlns:p14="http://schemas.microsoft.com/office/powerpoint/2010/main" val="167246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مجموعة 10"/>
          <p:cNvGrpSpPr/>
          <p:nvPr/>
        </p:nvGrpSpPr>
        <p:grpSpPr>
          <a:xfrm>
            <a:off x="2039695" y="1414388"/>
            <a:ext cx="4920593" cy="4965326"/>
            <a:chOff x="2039695" y="1414388"/>
            <a:chExt cx="4920593" cy="4965326"/>
          </a:xfrm>
        </p:grpSpPr>
        <p:sp>
          <p:nvSpPr>
            <p:cNvPr id="12" name="شكل حر 11"/>
            <p:cNvSpPr/>
            <p:nvPr/>
          </p:nvSpPr>
          <p:spPr>
            <a:xfrm>
              <a:off x="3663491" y="1414388"/>
              <a:ext cx="3296797" cy="1491088"/>
            </a:xfrm>
            <a:custGeom>
              <a:avLst/>
              <a:gdLst>
                <a:gd name="connsiteX0" fmla="*/ 0 w 3296797"/>
                <a:gd name="connsiteY0" fmla="*/ 0 h 1491088"/>
                <a:gd name="connsiteX1" fmla="*/ 3296797 w 3296797"/>
                <a:gd name="connsiteY1" fmla="*/ 0 h 1491088"/>
                <a:gd name="connsiteX2" fmla="*/ 3296797 w 3296797"/>
                <a:gd name="connsiteY2" fmla="*/ 1491088 h 1491088"/>
                <a:gd name="connsiteX3" fmla="*/ 0 w 3296797"/>
                <a:gd name="connsiteY3" fmla="*/ 1491088 h 1491088"/>
                <a:gd name="connsiteX4" fmla="*/ 0 w 3296797"/>
                <a:gd name="connsiteY4" fmla="*/ 0 h 149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797" h="1491088">
                  <a:moveTo>
                    <a:pt x="0" y="0"/>
                  </a:moveTo>
                  <a:lnTo>
                    <a:pt x="3296797" y="0"/>
                  </a:lnTo>
                  <a:lnTo>
                    <a:pt x="3296797" y="1491088"/>
                  </a:lnTo>
                  <a:lnTo>
                    <a:pt x="0" y="1491088"/>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342900" lvl="0" indent="-342900" algn="ctr" defTabSz="1022350" rtl="1">
                <a:lnSpc>
                  <a:spcPct val="90000"/>
                </a:lnSpc>
                <a:spcBef>
                  <a:spcPct val="0"/>
                </a:spcBef>
                <a:spcAft>
                  <a:spcPct val="35000"/>
                </a:spcAft>
                <a:buFont typeface="Arial" panose="020B0604020202020204" pitchFamily="34" charset="0"/>
                <a:buChar char="•"/>
              </a:pPr>
              <a:r>
                <a:rPr lang="ar-SA" sz="2000" kern="1200" dirty="0" smtClean="0">
                  <a:solidFill>
                    <a:schemeClr val="tx1"/>
                  </a:solidFill>
                  <a:cs typeface="Adobe نسخ Medium"/>
                </a:rPr>
                <a:t>قبل عملية الولادة : إصابة الأم الحامل بالحصبة الألمانية ، مرض السكري، التعرض للأشعة.</a:t>
              </a:r>
              <a:endParaRPr lang="en-US" sz="2000" kern="1200" dirty="0">
                <a:solidFill>
                  <a:schemeClr val="tx1"/>
                </a:solidFill>
                <a:cs typeface="Adobe نسخ Medium"/>
              </a:endParaRPr>
            </a:p>
          </p:txBody>
        </p:sp>
        <p:sp>
          <p:nvSpPr>
            <p:cNvPr id="14" name="شكل حر 13"/>
            <p:cNvSpPr/>
            <p:nvPr/>
          </p:nvSpPr>
          <p:spPr>
            <a:xfrm>
              <a:off x="2039695" y="3151507"/>
              <a:ext cx="3296797" cy="1491088"/>
            </a:xfrm>
            <a:custGeom>
              <a:avLst/>
              <a:gdLst>
                <a:gd name="connsiteX0" fmla="*/ 0 w 3296797"/>
                <a:gd name="connsiteY0" fmla="*/ 0 h 1491088"/>
                <a:gd name="connsiteX1" fmla="*/ 3296797 w 3296797"/>
                <a:gd name="connsiteY1" fmla="*/ 0 h 1491088"/>
                <a:gd name="connsiteX2" fmla="*/ 3296797 w 3296797"/>
                <a:gd name="connsiteY2" fmla="*/ 1491088 h 1491088"/>
                <a:gd name="connsiteX3" fmla="*/ 0 w 3296797"/>
                <a:gd name="connsiteY3" fmla="*/ 1491088 h 1491088"/>
                <a:gd name="connsiteX4" fmla="*/ 0 w 3296797"/>
                <a:gd name="connsiteY4" fmla="*/ 0 h 149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797" h="1491088">
                  <a:moveTo>
                    <a:pt x="0" y="0"/>
                  </a:moveTo>
                  <a:lnTo>
                    <a:pt x="3296797" y="0"/>
                  </a:lnTo>
                  <a:lnTo>
                    <a:pt x="3296797" y="1491088"/>
                  </a:lnTo>
                  <a:lnTo>
                    <a:pt x="0" y="1491088"/>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342900" indent="-342900" algn="ctr" defTabSz="1022350">
                <a:lnSpc>
                  <a:spcPct val="90000"/>
                </a:lnSpc>
                <a:spcBef>
                  <a:spcPct val="0"/>
                </a:spcBef>
                <a:spcAft>
                  <a:spcPct val="35000"/>
                </a:spcAft>
                <a:buFont typeface="Arial" panose="020B0604020202020204" pitchFamily="34" charset="0"/>
                <a:buChar char="•"/>
              </a:pPr>
              <a:r>
                <a:rPr lang="ar-SA" sz="2000" dirty="0">
                  <a:solidFill>
                    <a:schemeClr val="tx1"/>
                  </a:solidFill>
                  <a:cs typeface="Adobe نسخ Medium"/>
                </a:rPr>
                <a:t>أثناء عملية </a:t>
              </a:r>
              <a:r>
                <a:rPr lang="ar-SA" sz="2000" dirty="0" err="1">
                  <a:solidFill>
                    <a:schemeClr val="tx1"/>
                  </a:solidFill>
                  <a:cs typeface="Adobe نسخ Medium"/>
                </a:rPr>
                <a:t>الولادة:حالات</a:t>
              </a:r>
              <a:r>
                <a:rPr lang="ar-SA" sz="2000" dirty="0">
                  <a:solidFill>
                    <a:schemeClr val="tx1"/>
                  </a:solidFill>
                  <a:cs typeface="Adobe نسخ Medium"/>
                </a:rPr>
                <a:t> الولادة العسرة وما يرتبط بها من مضاعفات.</a:t>
              </a:r>
              <a:endParaRPr lang="en-US" sz="2000" dirty="0">
                <a:solidFill>
                  <a:schemeClr val="tx1"/>
                </a:solidFill>
                <a:cs typeface="Adobe نسخ Medium"/>
              </a:endParaRPr>
            </a:p>
          </p:txBody>
        </p:sp>
        <p:sp>
          <p:nvSpPr>
            <p:cNvPr id="16" name="شكل حر 15"/>
            <p:cNvSpPr/>
            <p:nvPr/>
          </p:nvSpPr>
          <p:spPr>
            <a:xfrm>
              <a:off x="3663491" y="4888626"/>
              <a:ext cx="3296797" cy="1491088"/>
            </a:xfrm>
            <a:custGeom>
              <a:avLst/>
              <a:gdLst>
                <a:gd name="connsiteX0" fmla="*/ 0 w 3296797"/>
                <a:gd name="connsiteY0" fmla="*/ 0 h 1491088"/>
                <a:gd name="connsiteX1" fmla="*/ 3296797 w 3296797"/>
                <a:gd name="connsiteY1" fmla="*/ 0 h 1491088"/>
                <a:gd name="connsiteX2" fmla="*/ 3296797 w 3296797"/>
                <a:gd name="connsiteY2" fmla="*/ 1491088 h 1491088"/>
                <a:gd name="connsiteX3" fmla="*/ 0 w 3296797"/>
                <a:gd name="connsiteY3" fmla="*/ 1491088 h 1491088"/>
                <a:gd name="connsiteX4" fmla="*/ 0 w 3296797"/>
                <a:gd name="connsiteY4" fmla="*/ 0 h 149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797" h="1491088">
                  <a:moveTo>
                    <a:pt x="0" y="0"/>
                  </a:moveTo>
                  <a:lnTo>
                    <a:pt x="3296797" y="0"/>
                  </a:lnTo>
                  <a:lnTo>
                    <a:pt x="3296797" y="1491088"/>
                  </a:lnTo>
                  <a:lnTo>
                    <a:pt x="0" y="149108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7630" tIns="87630" rIns="87630" bIns="87630" numCol="1" spcCol="1270" anchor="ctr" anchorCtr="0">
              <a:noAutofit/>
            </a:bodyPr>
            <a:lstStyle/>
            <a:p>
              <a:pPr marL="342900" lvl="0" indent="-342900" algn="ctr" defTabSz="1022350">
                <a:lnSpc>
                  <a:spcPct val="90000"/>
                </a:lnSpc>
                <a:spcBef>
                  <a:spcPct val="0"/>
                </a:spcBef>
                <a:spcAft>
                  <a:spcPct val="35000"/>
                </a:spcAft>
                <a:buFont typeface="Arial" panose="020B0604020202020204" pitchFamily="34" charset="0"/>
                <a:buChar char="•"/>
              </a:pPr>
              <a:r>
                <a:rPr lang="ar-SA" sz="2000" dirty="0">
                  <a:solidFill>
                    <a:schemeClr val="tx1"/>
                  </a:solidFill>
                  <a:cs typeface="Adobe نسخ Medium"/>
                </a:rPr>
                <a:t>بعد عملية الولادة</a:t>
              </a:r>
              <a:r>
                <a:rPr lang="ar-SA" sz="2000" dirty="0" smtClean="0">
                  <a:solidFill>
                    <a:schemeClr val="tx1"/>
                  </a:solidFill>
                  <a:cs typeface="Adobe نسخ Medium"/>
                </a:rPr>
                <a:t>: الحمى </a:t>
              </a:r>
              <a:r>
                <a:rPr lang="ar-SA" sz="2000" dirty="0">
                  <a:solidFill>
                    <a:schemeClr val="tx1"/>
                  </a:solidFill>
                  <a:cs typeface="Adobe نسخ Medium"/>
                </a:rPr>
                <a:t>،الأورام الدماغية.</a:t>
              </a:r>
              <a:endParaRPr lang="en-US" sz="2000" dirty="0">
                <a:solidFill>
                  <a:schemeClr val="tx1"/>
                </a:solidFill>
                <a:cs typeface="Adobe نسخ Medium"/>
              </a:endParaRPr>
            </a:p>
          </p:txBody>
        </p:sp>
      </p:grpSp>
      <p:sp>
        <p:nvSpPr>
          <p:cNvPr id="5" name="مستطيل 4"/>
          <p:cNvSpPr/>
          <p:nvPr/>
        </p:nvSpPr>
        <p:spPr>
          <a:xfrm>
            <a:off x="2068026" y="571293"/>
            <a:ext cx="4320480" cy="720080"/>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نسخ Medium" pitchFamily="50" charset="-78"/>
                <a:cs typeface="Adobe نسخ Medium" pitchFamily="50" charset="-78"/>
              </a:rPr>
              <a:t>أسباب الشلل الدماغي </a:t>
            </a:r>
            <a:endParaRPr lang="ar-S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dobe نسخ Medium" pitchFamily="50" charset="-78"/>
              <a:cs typeface="Adobe نسخ Medium" pitchFamily="50" charset="-78"/>
            </a:endParaRPr>
          </a:p>
        </p:txBody>
      </p:sp>
    </p:spTree>
    <p:extLst>
      <p:ext uri="{BB962C8B-B14F-4D97-AF65-F5344CB8AC3E}">
        <p14:creationId xmlns:p14="http://schemas.microsoft.com/office/powerpoint/2010/main" val="1183330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539552" y="188640"/>
            <a:ext cx="5123751" cy="259228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r>
              <a:rPr lang="ar-SA" dirty="0">
                <a:solidFill>
                  <a:srgbClr val="FF0000"/>
                </a:solidFill>
              </a:rPr>
              <a:t>نسبة </a:t>
            </a:r>
            <a:r>
              <a:rPr lang="ar-SA" dirty="0" err="1">
                <a:solidFill>
                  <a:srgbClr val="FF0000"/>
                </a:solidFill>
              </a:rPr>
              <a:t>إنتشار</a:t>
            </a:r>
            <a:r>
              <a:rPr lang="ar-SA" dirty="0">
                <a:solidFill>
                  <a:srgbClr val="FF0000"/>
                </a:solidFill>
              </a:rPr>
              <a:t> الشلل الدماغي :</a:t>
            </a:r>
            <a:endParaRPr lang="en-US" dirty="0">
              <a:solidFill>
                <a:srgbClr val="FF0000"/>
              </a:solidFill>
            </a:endParaRPr>
          </a:p>
          <a:p>
            <a:r>
              <a:rPr lang="ar-SA" dirty="0">
                <a:solidFill>
                  <a:schemeClr val="accent1">
                    <a:lumMod val="50000"/>
                  </a:schemeClr>
                </a:solidFill>
              </a:rPr>
              <a:t>ليس من السهل إعطاء أرقام دقيقة عن أعداد الأطفال لأن نسبة انتشاره </a:t>
            </a:r>
            <a:r>
              <a:rPr lang="ar-SA" dirty="0" err="1">
                <a:solidFill>
                  <a:schemeClr val="accent1">
                    <a:lumMod val="50000"/>
                  </a:schemeClr>
                </a:solidFill>
              </a:rPr>
              <a:t>تتغيربفعل</a:t>
            </a:r>
            <a:r>
              <a:rPr lang="ar-SA" dirty="0">
                <a:solidFill>
                  <a:schemeClr val="accent1">
                    <a:lumMod val="50000"/>
                  </a:schemeClr>
                </a:solidFill>
              </a:rPr>
              <a:t> التقدم الطبي وعوامل </a:t>
            </a:r>
            <a:r>
              <a:rPr lang="ar-SA" dirty="0" err="1">
                <a:solidFill>
                  <a:schemeClr val="accent1">
                    <a:lumMod val="50000"/>
                  </a:schemeClr>
                </a:solidFill>
              </a:rPr>
              <a:t>آخرى</a:t>
            </a:r>
            <a:r>
              <a:rPr lang="ar-SA" dirty="0">
                <a:solidFill>
                  <a:schemeClr val="accent1">
                    <a:lumMod val="50000"/>
                  </a:schemeClr>
                </a:solidFill>
              </a:rPr>
              <a:t>.</a:t>
            </a:r>
            <a:endParaRPr lang="en-US" dirty="0">
              <a:solidFill>
                <a:schemeClr val="accent1">
                  <a:lumMod val="50000"/>
                </a:schemeClr>
              </a:solidFill>
            </a:endParaRPr>
          </a:p>
          <a:p>
            <a:pPr algn="ctr"/>
            <a:endParaRPr lang="ar-SA" sz="1200" dirty="0">
              <a:solidFill>
                <a:srgbClr val="C00000"/>
              </a:solidFill>
              <a:latin typeface="Adobe نسخ Medium" pitchFamily="50" charset="-78"/>
              <a:cs typeface="Adobe نسخ Medium" pitchFamily="50" charset="-78"/>
            </a:endParaRPr>
          </a:p>
        </p:txBody>
      </p:sp>
      <p:sp>
        <p:nvSpPr>
          <p:cNvPr id="3" name="مستطيل مستدير الزوايا 2"/>
          <p:cNvSpPr/>
          <p:nvPr/>
        </p:nvSpPr>
        <p:spPr>
          <a:xfrm>
            <a:off x="5940152" y="404664"/>
            <a:ext cx="2392252" cy="93610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400" dirty="0">
                <a:solidFill>
                  <a:schemeClr val="accent1">
                    <a:lumMod val="50000"/>
                  </a:schemeClr>
                </a:solidFill>
              </a:rPr>
              <a:t>الدول المتقدمة  </a:t>
            </a:r>
            <a:r>
              <a:rPr lang="ar-SA" sz="1400" dirty="0" smtClean="0">
                <a:solidFill>
                  <a:schemeClr val="accent1">
                    <a:lumMod val="50000"/>
                  </a:schemeClr>
                </a:solidFill>
              </a:rPr>
              <a:t>1-1000:3 </a:t>
            </a:r>
            <a:r>
              <a:rPr lang="ar-SA" sz="1400" dirty="0">
                <a:solidFill>
                  <a:schemeClr val="accent1">
                    <a:lumMod val="50000"/>
                  </a:schemeClr>
                </a:solidFill>
              </a:rPr>
              <a:t>.</a:t>
            </a:r>
            <a:endParaRPr lang="en-US" sz="1400" dirty="0">
              <a:solidFill>
                <a:schemeClr val="accent1">
                  <a:lumMod val="50000"/>
                </a:schemeClr>
              </a:solidFill>
            </a:endParaRPr>
          </a:p>
          <a:p>
            <a:pPr algn="ctr"/>
            <a:endParaRPr lang="ar-SA" sz="1400" dirty="0" smtClean="0">
              <a:solidFill>
                <a:srgbClr val="00B050"/>
              </a:solidFill>
              <a:latin typeface="Adobe نسخ Medium" pitchFamily="50" charset="-78"/>
              <a:cs typeface="Adobe نسخ Medium" pitchFamily="50" charset="-78"/>
            </a:endParaRPr>
          </a:p>
        </p:txBody>
      </p:sp>
      <p:sp>
        <p:nvSpPr>
          <p:cNvPr id="4" name="مستطيل مستدير الزوايا 3"/>
          <p:cNvSpPr/>
          <p:nvPr/>
        </p:nvSpPr>
        <p:spPr>
          <a:xfrm>
            <a:off x="5940152" y="1688306"/>
            <a:ext cx="2292234" cy="936104"/>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1400" dirty="0">
                <a:solidFill>
                  <a:schemeClr val="accent1">
                    <a:lumMod val="50000"/>
                  </a:schemeClr>
                </a:solidFill>
              </a:rPr>
              <a:t>الدول النامية  </a:t>
            </a:r>
            <a:r>
              <a:rPr lang="ar-SA" sz="1400" dirty="0" smtClean="0">
                <a:solidFill>
                  <a:schemeClr val="accent1">
                    <a:lumMod val="50000"/>
                  </a:schemeClr>
                </a:solidFill>
              </a:rPr>
              <a:t> 1-1000:5</a:t>
            </a:r>
            <a:endParaRPr lang="ar-SA" dirty="0">
              <a:solidFill>
                <a:schemeClr val="accent1">
                  <a:lumMod val="50000"/>
                </a:schemeClr>
              </a:solidFill>
              <a:latin typeface="Adobe نسخ Medium" pitchFamily="50" charset="-78"/>
              <a:cs typeface="Adobe نسخ Medium" pitchFamily="50" charset="-78"/>
            </a:endParaRPr>
          </a:p>
        </p:txBody>
      </p:sp>
      <p:pic>
        <p:nvPicPr>
          <p:cNvPr id="13" name="صورة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4765351"/>
            <a:ext cx="2884934" cy="1476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صورة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790" y="4765351"/>
            <a:ext cx="2812504" cy="1476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صورة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765351"/>
            <a:ext cx="2376264" cy="1476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54524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1835696" y="185301"/>
            <a:ext cx="6120680" cy="79208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dk1"/>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dk1"/>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dk1"/>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dk1"/>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dk1"/>
                </a:solidFill>
                <a:latin typeface="+mn-lt"/>
                <a:ea typeface="+mn-ea"/>
                <a:cs typeface="+mn-cs"/>
              </a:defRPr>
            </a:lvl9pPr>
          </a:lstStyle>
          <a:p>
            <a:pPr marL="45720" indent="0">
              <a:buNone/>
            </a:pPr>
            <a:r>
              <a:rPr lang="ar-SA" sz="2800" dirty="0" smtClean="0">
                <a:solidFill>
                  <a:srgbClr val="FF0000"/>
                </a:solidFill>
              </a:rPr>
              <a:t>           أنواع </a:t>
            </a:r>
            <a:r>
              <a:rPr lang="ar-SA" sz="2800" dirty="0">
                <a:solidFill>
                  <a:srgbClr val="FF0000"/>
                </a:solidFill>
              </a:rPr>
              <a:t>الشلل </a:t>
            </a:r>
            <a:r>
              <a:rPr lang="ar-SA" sz="2800" dirty="0" smtClean="0">
                <a:solidFill>
                  <a:srgbClr val="FF0000"/>
                </a:solidFill>
              </a:rPr>
              <a:t>الدماغي</a:t>
            </a:r>
            <a:endParaRPr lang="en-US" sz="2800" dirty="0">
              <a:solidFill>
                <a:srgbClr val="FF0000"/>
              </a:solidFill>
            </a:endParaRPr>
          </a:p>
        </p:txBody>
      </p:sp>
      <p:sp>
        <p:nvSpPr>
          <p:cNvPr id="3" name="مستطيل 2"/>
          <p:cNvSpPr/>
          <p:nvPr/>
        </p:nvSpPr>
        <p:spPr>
          <a:xfrm>
            <a:off x="330817" y="1409436"/>
            <a:ext cx="8496944" cy="1299484"/>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Font typeface="Arial" panose="020B0604020202020204" pitchFamily="34" charset="0"/>
              <a:buChar char="•"/>
            </a:pPr>
            <a:r>
              <a:rPr lang="ar-SA" dirty="0">
                <a:solidFill>
                  <a:srgbClr val="002060"/>
                </a:solidFill>
                <a:latin typeface="AngsanaUPC" panose="02020603050405020304" pitchFamily="18" charset="-34"/>
              </a:rPr>
              <a:t>الشلل الدماغي التشنجي. تكون العضلات لدى الطفل مشدودة ومنقبضة  يكون هذا التلف في الألياف </a:t>
            </a:r>
            <a:r>
              <a:rPr lang="ar-SA" dirty="0" smtClean="0">
                <a:solidFill>
                  <a:srgbClr val="002060"/>
                </a:solidFill>
                <a:latin typeface="AngsanaUPC" panose="02020603050405020304" pitchFamily="18" charset="-34"/>
              </a:rPr>
              <a:t>العصبية </a:t>
            </a:r>
            <a:r>
              <a:rPr lang="ar-SA" dirty="0">
                <a:solidFill>
                  <a:srgbClr val="002060"/>
                </a:solidFill>
                <a:latin typeface="AngsanaUPC" panose="02020603050405020304" pitchFamily="18" charset="-34"/>
              </a:rPr>
              <a:t>الحركية التي تهبط من القشرة الدماغية والمسؤولة عن التحكم الإرادي بعضلات </a:t>
            </a:r>
            <a:r>
              <a:rPr lang="ar-SA" dirty="0" smtClean="0">
                <a:solidFill>
                  <a:srgbClr val="002060"/>
                </a:solidFill>
                <a:latin typeface="AngsanaUPC" panose="02020603050405020304" pitchFamily="18" charset="-34"/>
              </a:rPr>
              <a:t>الأطراف.</a:t>
            </a:r>
            <a:endParaRPr lang="ar-SA" dirty="0">
              <a:solidFill>
                <a:srgbClr val="002060"/>
              </a:solidFill>
              <a:latin typeface="AngsanaUPC" panose="02020603050405020304" pitchFamily="18" charset="-34"/>
            </a:endParaRPr>
          </a:p>
        </p:txBody>
      </p:sp>
      <p:sp>
        <p:nvSpPr>
          <p:cNvPr id="4" name="مستطيل 3"/>
          <p:cNvSpPr/>
          <p:nvPr/>
        </p:nvSpPr>
        <p:spPr>
          <a:xfrm>
            <a:off x="330817" y="3140968"/>
            <a:ext cx="8453651" cy="10081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ctr">
              <a:buFont typeface="Arial" panose="020B0604020202020204" pitchFamily="34" charset="0"/>
              <a:buChar char="•"/>
            </a:pPr>
            <a:r>
              <a:rPr lang="ar-SA" dirty="0" smtClean="0">
                <a:solidFill>
                  <a:srgbClr val="002060"/>
                </a:solidFill>
                <a:latin typeface="Aharoni" panose="02010803020104030203" pitchFamily="2" charset="-79"/>
                <a:cs typeface="Akhbar MT" pitchFamily="2" charset="-78"/>
              </a:rPr>
              <a:t> </a:t>
            </a:r>
            <a:r>
              <a:rPr lang="ar-SA" dirty="0">
                <a:solidFill>
                  <a:srgbClr val="002060"/>
                </a:solidFill>
                <a:latin typeface="AngsanaUPC" panose="02020603050405020304" pitchFamily="18" charset="-34"/>
              </a:rPr>
              <a:t>الشلل الدماغي </a:t>
            </a:r>
            <a:r>
              <a:rPr lang="ar-SA" dirty="0" err="1">
                <a:solidFill>
                  <a:srgbClr val="002060"/>
                </a:solidFill>
                <a:latin typeface="AngsanaUPC" panose="02020603050405020304" pitchFamily="18" charset="-34"/>
              </a:rPr>
              <a:t>الإلتوائي</a:t>
            </a:r>
            <a:r>
              <a:rPr lang="ar-SA" dirty="0">
                <a:solidFill>
                  <a:srgbClr val="002060"/>
                </a:solidFill>
                <a:latin typeface="AngsanaUPC" panose="02020603050405020304" pitchFamily="18" charset="-34"/>
              </a:rPr>
              <a:t> (</a:t>
            </a:r>
            <a:r>
              <a:rPr lang="ar-SA" dirty="0" err="1">
                <a:solidFill>
                  <a:srgbClr val="002060"/>
                </a:solidFill>
                <a:latin typeface="AngsanaUPC" panose="02020603050405020304" pitchFamily="18" charset="-34"/>
              </a:rPr>
              <a:t>التخبطي</a:t>
            </a:r>
            <a:r>
              <a:rPr lang="ar-SA" dirty="0">
                <a:solidFill>
                  <a:srgbClr val="002060"/>
                </a:solidFill>
                <a:latin typeface="AngsanaUPC" panose="02020603050405020304" pitchFamily="18" charset="-34"/>
              </a:rPr>
              <a:t>). حركات غير منتظمة ولولبية و واسعة  يكون التلف في العقدة الأساسية الخلايا العصبية في الجزء المركزي من الدماغ.</a:t>
            </a:r>
          </a:p>
        </p:txBody>
      </p:sp>
      <p:sp>
        <p:nvSpPr>
          <p:cNvPr id="5" name="مستطيل 4"/>
          <p:cNvSpPr/>
          <p:nvPr/>
        </p:nvSpPr>
        <p:spPr>
          <a:xfrm>
            <a:off x="330817" y="4581128"/>
            <a:ext cx="8453651"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Font typeface="Arial" panose="020B0604020202020204" pitchFamily="34" charset="0"/>
              <a:buChar char="•"/>
            </a:pPr>
            <a:r>
              <a:rPr lang="ar-SA" dirty="0" smtClean="0">
                <a:solidFill>
                  <a:srgbClr val="002060"/>
                </a:solidFill>
                <a:latin typeface="AngsanaUPC" panose="02020603050405020304" pitchFamily="18" charset="-34"/>
              </a:rPr>
              <a:t>الشلل </a:t>
            </a:r>
            <a:r>
              <a:rPr lang="ar-SA" dirty="0">
                <a:solidFill>
                  <a:srgbClr val="002060"/>
                </a:solidFill>
                <a:latin typeface="AngsanaUPC" panose="02020603050405020304" pitchFamily="18" charset="-34"/>
              </a:rPr>
              <a:t>الدماغي </a:t>
            </a:r>
            <a:r>
              <a:rPr lang="ar-SA" dirty="0" err="1">
                <a:solidFill>
                  <a:srgbClr val="002060"/>
                </a:solidFill>
                <a:latin typeface="AngsanaUPC" panose="02020603050405020304" pitchFamily="18" charset="-34"/>
              </a:rPr>
              <a:t>اللاتوازني.فقدان</a:t>
            </a:r>
            <a:r>
              <a:rPr lang="ar-SA" dirty="0">
                <a:solidFill>
                  <a:srgbClr val="002060"/>
                </a:solidFill>
                <a:latin typeface="AngsanaUPC" panose="02020603050405020304" pitchFamily="18" charset="-34"/>
              </a:rPr>
              <a:t> الطفل التوازن يكون التلف في المخيخ وهو الجزء المسؤول عن تنسيق الحركات وضبط التوازن والاحساس بوضع الجسم في الفراغ .</a:t>
            </a:r>
          </a:p>
        </p:txBody>
      </p:sp>
    </p:spTree>
    <p:extLst>
      <p:ext uri="{BB962C8B-B14F-4D97-AF65-F5344CB8AC3E}">
        <p14:creationId xmlns:p14="http://schemas.microsoft.com/office/powerpoint/2010/main" val="386090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43608" y="155075"/>
            <a:ext cx="6840760" cy="936104"/>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000" dirty="0">
                <a:solidFill>
                  <a:srgbClr val="FF0000"/>
                </a:solidFill>
              </a:rPr>
              <a:t>الشلل الدماغي يصنف تبعاً لشدة الإعاقة الحركية التي يعاني منها الطفل إلى ثلاث فئات:</a:t>
            </a:r>
            <a:endParaRPr lang="ar-SA" sz="2000" b="1" dirty="0">
              <a:ln w="1905"/>
              <a:solidFill>
                <a:srgbClr val="FF0000"/>
              </a:solidFill>
              <a:effectLst>
                <a:innerShdw blurRad="69850" dist="43180" dir="5400000">
                  <a:srgbClr val="000000">
                    <a:alpha val="65000"/>
                  </a:srgbClr>
                </a:innerShdw>
              </a:effectLst>
              <a:latin typeface="Adobe نسخ Medium" pitchFamily="50" charset="-78"/>
              <a:cs typeface="Adobe نسخ Medium" pitchFamily="50" charset="-78"/>
            </a:endParaRPr>
          </a:p>
        </p:txBody>
      </p:sp>
      <p:graphicFrame>
        <p:nvGraphicFramePr>
          <p:cNvPr id="11" name="رسم تخطيطي 10"/>
          <p:cNvGraphicFramePr/>
          <p:nvPr>
            <p:extLst>
              <p:ext uri="{D42A27DB-BD31-4B8C-83A1-F6EECF244321}">
                <p14:modId xmlns:p14="http://schemas.microsoft.com/office/powerpoint/2010/main" val="767780458"/>
              </p:ext>
            </p:extLst>
          </p:nvPr>
        </p:nvGraphicFramePr>
        <p:xfrm>
          <a:off x="2195860" y="1412776"/>
          <a:ext cx="6868967"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صورة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408" y="1700808"/>
            <a:ext cx="1676400" cy="2160240"/>
          </a:xfrm>
          <a:prstGeom prst="rect">
            <a:avLst/>
          </a:prstGeom>
          <a:ln>
            <a:noFill/>
          </a:ln>
          <a:effectLst>
            <a:softEdge rad="112500"/>
          </a:effectLst>
        </p:spPr>
      </p:pic>
      <p:pic>
        <p:nvPicPr>
          <p:cNvPr id="13" name="صورة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408" y="4293095"/>
            <a:ext cx="1676400" cy="2376265"/>
          </a:xfrm>
          <a:prstGeom prst="rect">
            <a:avLst/>
          </a:prstGeom>
          <a:ln>
            <a:noFill/>
          </a:ln>
          <a:effectLst>
            <a:softEdge rad="112500"/>
          </a:effectLst>
        </p:spPr>
      </p:pic>
    </p:spTree>
    <p:extLst>
      <p:ext uri="{BB962C8B-B14F-4D97-AF65-F5344CB8AC3E}">
        <p14:creationId xmlns:p14="http://schemas.microsoft.com/office/powerpoint/2010/main" val="3625682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رسم تخطيطي 2"/>
          <p:cNvGraphicFramePr/>
          <p:nvPr>
            <p:extLst>
              <p:ext uri="{D42A27DB-BD31-4B8C-83A1-F6EECF244321}">
                <p14:modId xmlns:p14="http://schemas.microsoft.com/office/powerpoint/2010/main" val="1350146934"/>
              </p:ext>
            </p:extLst>
          </p:nvPr>
        </p:nvGraphicFramePr>
        <p:xfrm>
          <a:off x="179512" y="1268760"/>
          <a:ext cx="871296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مستدير الزوايا 3"/>
          <p:cNvSpPr/>
          <p:nvPr/>
        </p:nvSpPr>
        <p:spPr>
          <a:xfrm>
            <a:off x="107504" y="188640"/>
            <a:ext cx="8892480" cy="864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dirty="0">
                <a:solidFill>
                  <a:schemeClr val="accent6"/>
                </a:solidFill>
              </a:rPr>
              <a:t>من المشكلات الذي تعني أن الطفل معرض للخطر في مرحلة الرضاعة </a:t>
            </a:r>
            <a:endParaRPr lang="en-US" sz="2400" dirty="0">
              <a:solidFill>
                <a:schemeClr val="accent6"/>
              </a:solidFill>
            </a:endParaRPr>
          </a:p>
        </p:txBody>
      </p:sp>
    </p:spTree>
    <p:extLst>
      <p:ext uri="{BB962C8B-B14F-4D97-AF65-F5344CB8AC3E}">
        <p14:creationId xmlns:p14="http://schemas.microsoft.com/office/powerpoint/2010/main" val="478154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339</TotalTime>
  <Words>743</Words>
  <Application>Microsoft Office PowerPoint</Application>
  <PresentationFormat>عرض على الشاشة (3:4)‏</PresentationFormat>
  <Paragraphs>82</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دفق الهواء</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المملكة العربية السعودية وزارة التعليم العالي  جامعة الملك سعود  برنامج التعليم العالي للطلاب والطالبات الصم و ضعاف السمع</dc:title>
  <dc:creator>TOSHIBA</dc:creator>
  <cp:lastModifiedBy>Nada Suliman Alothaim</cp:lastModifiedBy>
  <cp:revision>38</cp:revision>
  <dcterms:created xsi:type="dcterms:W3CDTF">2017-03-17T18:56:53Z</dcterms:created>
  <dcterms:modified xsi:type="dcterms:W3CDTF">2018-04-26T06:54:19Z</dcterms:modified>
</cp:coreProperties>
</file>