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01" r:id="rId3"/>
    <p:sldId id="277" r:id="rId4"/>
    <p:sldId id="275" r:id="rId5"/>
    <p:sldId id="281" r:id="rId6"/>
    <p:sldId id="299" r:id="rId7"/>
    <p:sldId id="279" r:id="rId8"/>
    <p:sldId id="280" r:id="rId9"/>
    <p:sldId id="283" r:id="rId10"/>
    <p:sldId id="284" r:id="rId11"/>
    <p:sldId id="285" r:id="rId12"/>
    <p:sldId id="286" r:id="rId13"/>
    <p:sldId id="287" r:id="rId14"/>
    <p:sldId id="288" r:id="rId15"/>
    <p:sldId id="293" r:id="rId16"/>
    <p:sldId id="302" r:id="rId17"/>
    <p:sldId id="303" r:id="rId18"/>
    <p:sldId id="289" r:id="rId19"/>
    <p:sldId id="290" r:id="rId20"/>
    <p:sldId id="295" r:id="rId21"/>
    <p:sldId id="291" r:id="rId22"/>
    <p:sldId id="292" r:id="rId23"/>
    <p:sldId id="29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658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4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0FBA0D-FBD7-483D-A925-5610CD9C7F6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4F94BED4-8DFA-41D3-A5F8-6A241D3E41BD}">
      <dgm:prSet phldrT="[Text]" custT="1"/>
      <dgm:spPr/>
      <dgm:t>
        <a:bodyPr/>
        <a:lstStyle/>
        <a:p>
          <a:r>
            <a:rPr lang="en-US" sz="2800" dirty="0">
              <a:solidFill>
                <a:schemeClr val="bg1"/>
              </a:solidFill>
              <a:latin typeface="Abadi MT Condensed Extra Bold"/>
              <a:ea typeface="+mn-ea"/>
              <a:cs typeface="Abadi MT Condensed Extra Bold"/>
            </a:rPr>
            <a:t>How can substrate bind to the Enzyme?</a:t>
          </a:r>
          <a:endParaRPr lang="en-US" sz="2800" dirty="0">
            <a:solidFill>
              <a:schemeClr val="bg1"/>
            </a:solidFill>
          </a:endParaRPr>
        </a:p>
      </dgm:t>
    </dgm:pt>
    <dgm:pt modelId="{CD106FF4-5E2B-4017-9D4B-22C6CFA58F64}" type="parTrans" cxnId="{A0101C89-0CBC-4FEB-A38B-4C779E14C093}">
      <dgm:prSet/>
      <dgm:spPr/>
      <dgm:t>
        <a:bodyPr/>
        <a:lstStyle/>
        <a:p>
          <a:endParaRPr lang="en-US"/>
        </a:p>
      </dgm:t>
    </dgm:pt>
    <dgm:pt modelId="{0DDC617B-39A0-4520-8C9A-5E0B10ABF69D}" type="sibTrans" cxnId="{A0101C89-0CBC-4FEB-A38B-4C779E14C093}">
      <dgm:prSet/>
      <dgm:spPr/>
      <dgm:t>
        <a:bodyPr/>
        <a:lstStyle/>
        <a:p>
          <a:endParaRPr lang="en-US"/>
        </a:p>
      </dgm:t>
    </dgm:pt>
    <dgm:pt modelId="{C709F8B8-274E-4BB6-A254-3EB62B40C210}">
      <dgm:prSet phldrT="[Text]" custT="1"/>
      <dgm:spPr/>
      <dgm:t>
        <a:bodyPr/>
        <a:lstStyle/>
        <a:p>
          <a:r>
            <a:rPr lang="en-US" sz="2400" b="0" i="1" dirty="0">
              <a:solidFill>
                <a:schemeClr val="bg1"/>
              </a:solidFill>
            </a:rPr>
            <a:t>1- The Key and lock hypothesis </a:t>
          </a:r>
          <a:endParaRPr lang="en-US" sz="2400" b="0" dirty="0">
            <a:solidFill>
              <a:schemeClr val="bg1"/>
            </a:solidFill>
          </a:endParaRPr>
        </a:p>
      </dgm:t>
    </dgm:pt>
    <dgm:pt modelId="{47E6AB6A-6D6B-4A5A-921F-464BA2F75DB4}" type="parTrans" cxnId="{67443657-5FD8-4779-98FA-F2F18C072341}">
      <dgm:prSet/>
      <dgm:spPr/>
      <dgm:t>
        <a:bodyPr/>
        <a:lstStyle/>
        <a:p>
          <a:endParaRPr lang="en-US"/>
        </a:p>
      </dgm:t>
    </dgm:pt>
    <dgm:pt modelId="{A56A2921-C592-4245-9066-86361A92D190}" type="sibTrans" cxnId="{67443657-5FD8-4779-98FA-F2F18C072341}">
      <dgm:prSet/>
      <dgm:spPr/>
      <dgm:t>
        <a:bodyPr/>
        <a:lstStyle/>
        <a:p>
          <a:endParaRPr lang="en-US"/>
        </a:p>
      </dgm:t>
    </dgm:pt>
    <dgm:pt modelId="{3F226CF6-6A28-4225-BB0C-2F502F231B14}">
      <dgm:prSet phldrT="[Text]" custT="1"/>
      <dgm:spPr/>
      <dgm:t>
        <a:bodyPr/>
        <a:lstStyle/>
        <a:p>
          <a:r>
            <a:rPr lang="en-US" sz="2400" i="1" dirty="0">
              <a:solidFill>
                <a:schemeClr val="bg1"/>
              </a:solidFill>
              <a:latin typeface="Abadi MT Condensed Light"/>
            </a:rPr>
            <a:t>2- Induced fit model</a:t>
          </a:r>
          <a:endParaRPr lang="en-US" sz="2400" dirty="0">
            <a:solidFill>
              <a:schemeClr val="bg1"/>
            </a:solidFill>
          </a:endParaRPr>
        </a:p>
      </dgm:t>
    </dgm:pt>
    <dgm:pt modelId="{06AE7092-9848-4527-A26E-CC94403656D0}" type="parTrans" cxnId="{B1E5F2AB-26D0-4F0D-81D6-B86EA3B5444D}">
      <dgm:prSet/>
      <dgm:spPr/>
      <dgm:t>
        <a:bodyPr/>
        <a:lstStyle/>
        <a:p>
          <a:endParaRPr lang="en-US"/>
        </a:p>
      </dgm:t>
    </dgm:pt>
    <dgm:pt modelId="{5D9EA339-60CA-4E34-A4F7-4DE0724A8EF8}" type="sibTrans" cxnId="{B1E5F2AB-26D0-4F0D-81D6-B86EA3B5444D}">
      <dgm:prSet/>
      <dgm:spPr/>
      <dgm:t>
        <a:bodyPr/>
        <a:lstStyle/>
        <a:p>
          <a:endParaRPr lang="en-US"/>
        </a:p>
      </dgm:t>
    </dgm:pt>
    <dgm:pt modelId="{7BCCF49F-322F-4A01-A1F4-A1FF101505D7}" type="pres">
      <dgm:prSet presAssocID="{D00FBA0D-FBD7-483D-A925-5610CD9C7F64}" presName="hierChild1" presStyleCnt="0">
        <dgm:presLayoutVars>
          <dgm:orgChart val="1"/>
          <dgm:chPref val="1"/>
          <dgm:dir/>
          <dgm:animOne val="branch"/>
          <dgm:animLvl val="lvl"/>
          <dgm:resizeHandles/>
        </dgm:presLayoutVars>
      </dgm:prSet>
      <dgm:spPr/>
    </dgm:pt>
    <dgm:pt modelId="{2FD077DD-833C-4849-9D19-F2C37661EF05}" type="pres">
      <dgm:prSet presAssocID="{4F94BED4-8DFA-41D3-A5F8-6A241D3E41BD}" presName="hierRoot1" presStyleCnt="0">
        <dgm:presLayoutVars>
          <dgm:hierBranch val="init"/>
        </dgm:presLayoutVars>
      </dgm:prSet>
      <dgm:spPr/>
    </dgm:pt>
    <dgm:pt modelId="{8672B0FB-49F2-4815-86C1-94D9163576A3}" type="pres">
      <dgm:prSet presAssocID="{4F94BED4-8DFA-41D3-A5F8-6A241D3E41BD}" presName="rootComposite1" presStyleCnt="0"/>
      <dgm:spPr/>
    </dgm:pt>
    <dgm:pt modelId="{25C68BB7-FD19-478D-A590-A0C672908BFF}" type="pres">
      <dgm:prSet presAssocID="{4F94BED4-8DFA-41D3-A5F8-6A241D3E41BD}" presName="rootText1" presStyleLbl="node0" presStyleIdx="0" presStyleCnt="1" custScaleX="128808" custScaleY="47794">
        <dgm:presLayoutVars>
          <dgm:chPref val="3"/>
        </dgm:presLayoutVars>
      </dgm:prSet>
      <dgm:spPr/>
    </dgm:pt>
    <dgm:pt modelId="{DF2362C5-63A3-4DA9-901C-B80C100A7198}" type="pres">
      <dgm:prSet presAssocID="{4F94BED4-8DFA-41D3-A5F8-6A241D3E41BD}" presName="rootConnector1" presStyleLbl="node1" presStyleIdx="0" presStyleCnt="0"/>
      <dgm:spPr/>
    </dgm:pt>
    <dgm:pt modelId="{595D72EF-A9DB-4EFA-A50F-72A57913A132}" type="pres">
      <dgm:prSet presAssocID="{4F94BED4-8DFA-41D3-A5F8-6A241D3E41BD}" presName="hierChild2" presStyleCnt="0"/>
      <dgm:spPr/>
    </dgm:pt>
    <dgm:pt modelId="{A16129D0-63C3-47AF-9866-57471C404ADE}" type="pres">
      <dgm:prSet presAssocID="{47E6AB6A-6D6B-4A5A-921F-464BA2F75DB4}" presName="Name37" presStyleLbl="parChTrans1D2" presStyleIdx="0" presStyleCnt="2"/>
      <dgm:spPr/>
    </dgm:pt>
    <dgm:pt modelId="{7227CAED-09E3-435E-9F33-9F591D4CA1D2}" type="pres">
      <dgm:prSet presAssocID="{C709F8B8-274E-4BB6-A254-3EB62B40C210}" presName="hierRoot2" presStyleCnt="0">
        <dgm:presLayoutVars>
          <dgm:hierBranch val="init"/>
        </dgm:presLayoutVars>
      </dgm:prSet>
      <dgm:spPr/>
    </dgm:pt>
    <dgm:pt modelId="{F5DF5BF5-2F5F-458B-BC05-A9199ED18B4D}" type="pres">
      <dgm:prSet presAssocID="{C709F8B8-274E-4BB6-A254-3EB62B40C210}" presName="rootComposite" presStyleCnt="0"/>
      <dgm:spPr/>
    </dgm:pt>
    <dgm:pt modelId="{7FE78465-E3BF-4B13-A5E9-63E95B4B38B6}" type="pres">
      <dgm:prSet presAssocID="{C709F8B8-274E-4BB6-A254-3EB62B40C210}" presName="rootText" presStyleLbl="node2" presStyleIdx="0" presStyleCnt="2" custScaleX="99806" custScaleY="32120" custLinFactNeighborX="-27323" custLinFactNeighborY="20">
        <dgm:presLayoutVars>
          <dgm:chPref val="3"/>
        </dgm:presLayoutVars>
      </dgm:prSet>
      <dgm:spPr/>
    </dgm:pt>
    <dgm:pt modelId="{395565A3-605D-4C86-BCF3-2F9BAD412409}" type="pres">
      <dgm:prSet presAssocID="{C709F8B8-274E-4BB6-A254-3EB62B40C210}" presName="rootConnector" presStyleLbl="node2" presStyleIdx="0" presStyleCnt="2"/>
      <dgm:spPr/>
    </dgm:pt>
    <dgm:pt modelId="{043BC5B6-8B8D-4A07-A5B2-17EA43F18F28}" type="pres">
      <dgm:prSet presAssocID="{C709F8B8-274E-4BB6-A254-3EB62B40C210}" presName="hierChild4" presStyleCnt="0"/>
      <dgm:spPr/>
    </dgm:pt>
    <dgm:pt modelId="{96424467-A470-42D7-8878-DA80FA2BE354}" type="pres">
      <dgm:prSet presAssocID="{C709F8B8-274E-4BB6-A254-3EB62B40C210}" presName="hierChild5" presStyleCnt="0"/>
      <dgm:spPr/>
    </dgm:pt>
    <dgm:pt modelId="{007F5AC9-64DB-4E77-B0FF-EF063F7A4C22}" type="pres">
      <dgm:prSet presAssocID="{06AE7092-9848-4527-A26E-CC94403656D0}" presName="Name37" presStyleLbl="parChTrans1D2" presStyleIdx="1" presStyleCnt="2"/>
      <dgm:spPr/>
    </dgm:pt>
    <dgm:pt modelId="{B98E46E6-E881-4DEE-966A-3C95BDCA2028}" type="pres">
      <dgm:prSet presAssocID="{3F226CF6-6A28-4225-BB0C-2F502F231B14}" presName="hierRoot2" presStyleCnt="0">
        <dgm:presLayoutVars>
          <dgm:hierBranch val="init"/>
        </dgm:presLayoutVars>
      </dgm:prSet>
      <dgm:spPr/>
    </dgm:pt>
    <dgm:pt modelId="{3C296691-6A09-4C5B-982F-EED33DAC0E36}" type="pres">
      <dgm:prSet presAssocID="{3F226CF6-6A28-4225-BB0C-2F502F231B14}" presName="rootComposite" presStyleCnt="0"/>
      <dgm:spPr/>
    </dgm:pt>
    <dgm:pt modelId="{9E0F9E1E-C2E6-40CA-B6A1-419A441D61B5}" type="pres">
      <dgm:prSet presAssocID="{3F226CF6-6A28-4225-BB0C-2F502F231B14}" presName="rootText" presStyleLbl="node2" presStyleIdx="1" presStyleCnt="2" custScaleX="81525" custScaleY="28147" custLinFactNeighborX="41304" custLinFactNeighborY="665">
        <dgm:presLayoutVars>
          <dgm:chPref val="3"/>
        </dgm:presLayoutVars>
      </dgm:prSet>
      <dgm:spPr/>
    </dgm:pt>
    <dgm:pt modelId="{EE40826C-7F2B-4CB5-97D0-3D8ADD9F85A9}" type="pres">
      <dgm:prSet presAssocID="{3F226CF6-6A28-4225-BB0C-2F502F231B14}" presName="rootConnector" presStyleLbl="node2" presStyleIdx="1" presStyleCnt="2"/>
      <dgm:spPr/>
    </dgm:pt>
    <dgm:pt modelId="{E3DB55D4-7E4A-41E4-B6B2-683ECFFB76E5}" type="pres">
      <dgm:prSet presAssocID="{3F226CF6-6A28-4225-BB0C-2F502F231B14}" presName="hierChild4" presStyleCnt="0"/>
      <dgm:spPr/>
    </dgm:pt>
    <dgm:pt modelId="{A530325E-3159-471B-B1AC-2B1B366C47BF}" type="pres">
      <dgm:prSet presAssocID="{3F226CF6-6A28-4225-BB0C-2F502F231B14}" presName="hierChild5" presStyleCnt="0"/>
      <dgm:spPr/>
    </dgm:pt>
    <dgm:pt modelId="{F2AA5FCC-23D7-4F94-9A3A-AB1A83C045FD}" type="pres">
      <dgm:prSet presAssocID="{4F94BED4-8DFA-41D3-A5F8-6A241D3E41BD}" presName="hierChild3" presStyleCnt="0"/>
      <dgm:spPr/>
    </dgm:pt>
  </dgm:ptLst>
  <dgm:cxnLst>
    <dgm:cxn modelId="{370D6C5B-D5A8-4E79-8809-A3F53ECE7CD0}" type="presOf" srcId="{3F226CF6-6A28-4225-BB0C-2F502F231B14}" destId="{9E0F9E1E-C2E6-40CA-B6A1-419A441D61B5}" srcOrd="0" destOrd="0" presId="urn:microsoft.com/office/officeart/2005/8/layout/orgChart1"/>
    <dgm:cxn modelId="{B1E5F2AB-26D0-4F0D-81D6-B86EA3B5444D}" srcId="{4F94BED4-8DFA-41D3-A5F8-6A241D3E41BD}" destId="{3F226CF6-6A28-4225-BB0C-2F502F231B14}" srcOrd="1" destOrd="0" parTransId="{06AE7092-9848-4527-A26E-CC94403656D0}" sibTransId="{5D9EA339-60CA-4E34-A4F7-4DE0724A8EF8}"/>
    <dgm:cxn modelId="{C1D19649-39E0-41C9-8775-C02A8D7D549F}" type="presOf" srcId="{06AE7092-9848-4527-A26E-CC94403656D0}" destId="{007F5AC9-64DB-4E77-B0FF-EF063F7A4C22}" srcOrd="0" destOrd="0" presId="urn:microsoft.com/office/officeart/2005/8/layout/orgChart1"/>
    <dgm:cxn modelId="{10FE1779-BA5E-4ADD-BBD3-EA63BB8AE466}" type="presOf" srcId="{C709F8B8-274E-4BB6-A254-3EB62B40C210}" destId="{395565A3-605D-4C86-BCF3-2F9BAD412409}" srcOrd="1" destOrd="0" presId="urn:microsoft.com/office/officeart/2005/8/layout/orgChart1"/>
    <dgm:cxn modelId="{8B88FFEC-474B-4AA5-869F-D97ADB81F873}" type="presOf" srcId="{47E6AB6A-6D6B-4A5A-921F-464BA2F75DB4}" destId="{A16129D0-63C3-47AF-9866-57471C404ADE}" srcOrd="0" destOrd="0" presId="urn:microsoft.com/office/officeart/2005/8/layout/orgChart1"/>
    <dgm:cxn modelId="{4330DC1E-3FB5-40A2-AE0A-86747E585C70}" type="presOf" srcId="{D00FBA0D-FBD7-483D-A925-5610CD9C7F64}" destId="{7BCCF49F-322F-4A01-A1F4-A1FF101505D7}" srcOrd="0" destOrd="0" presId="urn:microsoft.com/office/officeart/2005/8/layout/orgChart1"/>
    <dgm:cxn modelId="{DDCD8C04-F63B-4D88-B6EC-0EF502A70C71}" type="presOf" srcId="{4F94BED4-8DFA-41D3-A5F8-6A241D3E41BD}" destId="{DF2362C5-63A3-4DA9-901C-B80C100A7198}" srcOrd="1" destOrd="0" presId="urn:microsoft.com/office/officeart/2005/8/layout/orgChart1"/>
    <dgm:cxn modelId="{A0101C89-0CBC-4FEB-A38B-4C779E14C093}" srcId="{D00FBA0D-FBD7-483D-A925-5610CD9C7F64}" destId="{4F94BED4-8DFA-41D3-A5F8-6A241D3E41BD}" srcOrd="0" destOrd="0" parTransId="{CD106FF4-5E2B-4017-9D4B-22C6CFA58F64}" sibTransId="{0DDC617B-39A0-4520-8C9A-5E0B10ABF69D}"/>
    <dgm:cxn modelId="{67443657-5FD8-4779-98FA-F2F18C072341}" srcId="{4F94BED4-8DFA-41D3-A5F8-6A241D3E41BD}" destId="{C709F8B8-274E-4BB6-A254-3EB62B40C210}" srcOrd="0" destOrd="0" parTransId="{47E6AB6A-6D6B-4A5A-921F-464BA2F75DB4}" sibTransId="{A56A2921-C592-4245-9066-86361A92D190}"/>
    <dgm:cxn modelId="{CC2011EF-1441-48E6-A7DB-9715A9C921F7}" type="presOf" srcId="{3F226CF6-6A28-4225-BB0C-2F502F231B14}" destId="{EE40826C-7F2B-4CB5-97D0-3D8ADD9F85A9}" srcOrd="1" destOrd="0" presId="urn:microsoft.com/office/officeart/2005/8/layout/orgChart1"/>
    <dgm:cxn modelId="{CCCA04DE-88F5-43F1-9C63-8195957A9A7A}" type="presOf" srcId="{4F94BED4-8DFA-41D3-A5F8-6A241D3E41BD}" destId="{25C68BB7-FD19-478D-A590-A0C672908BFF}" srcOrd="0" destOrd="0" presId="urn:microsoft.com/office/officeart/2005/8/layout/orgChart1"/>
    <dgm:cxn modelId="{8CB57165-8C15-4F53-9C5F-CBBDD0B521BE}" type="presOf" srcId="{C709F8B8-274E-4BB6-A254-3EB62B40C210}" destId="{7FE78465-E3BF-4B13-A5E9-63E95B4B38B6}" srcOrd="0" destOrd="0" presId="urn:microsoft.com/office/officeart/2005/8/layout/orgChart1"/>
    <dgm:cxn modelId="{C7CDEBCF-A569-49C6-99ED-E7B870454B85}" type="presParOf" srcId="{7BCCF49F-322F-4A01-A1F4-A1FF101505D7}" destId="{2FD077DD-833C-4849-9D19-F2C37661EF05}" srcOrd="0" destOrd="0" presId="urn:microsoft.com/office/officeart/2005/8/layout/orgChart1"/>
    <dgm:cxn modelId="{3BCC8431-60A5-43F7-BB22-044DF3EA1CB4}" type="presParOf" srcId="{2FD077DD-833C-4849-9D19-F2C37661EF05}" destId="{8672B0FB-49F2-4815-86C1-94D9163576A3}" srcOrd="0" destOrd="0" presId="urn:microsoft.com/office/officeart/2005/8/layout/orgChart1"/>
    <dgm:cxn modelId="{DD8CE4C5-BEB7-4D05-A644-253FD0A6CACA}" type="presParOf" srcId="{8672B0FB-49F2-4815-86C1-94D9163576A3}" destId="{25C68BB7-FD19-478D-A590-A0C672908BFF}" srcOrd="0" destOrd="0" presId="urn:microsoft.com/office/officeart/2005/8/layout/orgChart1"/>
    <dgm:cxn modelId="{B258DD35-F518-45A6-89B6-1A9C9538AB73}" type="presParOf" srcId="{8672B0FB-49F2-4815-86C1-94D9163576A3}" destId="{DF2362C5-63A3-4DA9-901C-B80C100A7198}" srcOrd="1" destOrd="0" presId="urn:microsoft.com/office/officeart/2005/8/layout/orgChart1"/>
    <dgm:cxn modelId="{689B8593-8F59-433C-8AF9-FC7C7B7BC186}" type="presParOf" srcId="{2FD077DD-833C-4849-9D19-F2C37661EF05}" destId="{595D72EF-A9DB-4EFA-A50F-72A57913A132}" srcOrd="1" destOrd="0" presId="urn:microsoft.com/office/officeart/2005/8/layout/orgChart1"/>
    <dgm:cxn modelId="{6B41BAC8-B411-49C1-9EE8-49E8B6E83CEB}" type="presParOf" srcId="{595D72EF-A9DB-4EFA-A50F-72A57913A132}" destId="{A16129D0-63C3-47AF-9866-57471C404ADE}" srcOrd="0" destOrd="0" presId="urn:microsoft.com/office/officeart/2005/8/layout/orgChart1"/>
    <dgm:cxn modelId="{F42A31A8-8E85-47C2-82DF-79DA28956B14}" type="presParOf" srcId="{595D72EF-A9DB-4EFA-A50F-72A57913A132}" destId="{7227CAED-09E3-435E-9F33-9F591D4CA1D2}" srcOrd="1" destOrd="0" presId="urn:microsoft.com/office/officeart/2005/8/layout/orgChart1"/>
    <dgm:cxn modelId="{D1CAEBBB-0BD3-454B-8908-457FE6DBAB3C}" type="presParOf" srcId="{7227CAED-09E3-435E-9F33-9F591D4CA1D2}" destId="{F5DF5BF5-2F5F-458B-BC05-A9199ED18B4D}" srcOrd="0" destOrd="0" presId="urn:microsoft.com/office/officeart/2005/8/layout/orgChart1"/>
    <dgm:cxn modelId="{6E2E5D40-63C1-4365-B172-CA0D69556FF6}" type="presParOf" srcId="{F5DF5BF5-2F5F-458B-BC05-A9199ED18B4D}" destId="{7FE78465-E3BF-4B13-A5E9-63E95B4B38B6}" srcOrd="0" destOrd="0" presId="urn:microsoft.com/office/officeart/2005/8/layout/orgChart1"/>
    <dgm:cxn modelId="{EBD7DE44-746E-482E-9ACF-E0A181ADB99F}" type="presParOf" srcId="{F5DF5BF5-2F5F-458B-BC05-A9199ED18B4D}" destId="{395565A3-605D-4C86-BCF3-2F9BAD412409}" srcOrd="1" destOrd="0" presId="urn:microsoft.com/office/officeart/2005/8/layout/orgChart1"/>
    <dgm:cxn modelId="{241CBA52-C9D7-4A56-AFA4-9F615DF00777}" type="presParOf" srcId="{7227CAED-09E3-435E-9F33-9F591D4CA1D2}" destId="{043BC5B6-8B8D-4A07-A5B2-17EA43F18F28}" srcOrd="1" destOrd="0" presId="urn:microsoft.com/office/officeart/2005/8/layout/orgChart1"/>
    <dgm:cxn modelId="{3DE66E8D-089A-4324-804F-EC9F18DB00B8}" type="presParOf" srcId="{7227CAED-09E3-435E-9F33-9F591D4CA1D2}" destId="{96424467-A470-42D7-8878-DA80FA2BE354}" srcOrd="2" destOrd="0" presId="urn:microsoft.com/office/officeart/2005/8/layout/orgChart1"/>
    <dgm:cxn modelId="{7BDA3D60-113E-429F-AAF3-E648CE16CBDE}" type="presParOf" srcId="{595D72EF-A9DB-4EFA-A50F-72A57913A132}" destId="{007F5AC9-64DB-4E77-B0FF-EF063F7A4C22}" srcOrd="2" destOrd="0" presId="urn:microsoft.com/office/officeart/2005/8/layout/orgChart1"/>
    <dgm:cxn modelId="{B635C4AC-E7D8-4C2E-8851-4E989F71B90D}" type="presParOf" srcId="{595D72EF-A9DB-4EFA-A50F-72A57913A132}" destId="{B98E46E6-E881-4DEE-966A-3C95BDCA2028}" srcOrd="3" destOrd="0" presId="urn:microsoft.com/office/officeart/2005/8/layout/orgChart1"/>
    <dgm:cxn modelId="{30B6D902-26CD-4CC6-9760-6E22FA4C2B54}" type="presParOf" srcId="{B98E46E6-E881-4DEE-966A-3C95BDCA2028}" destId="{3C296691-6A09-4C5B-982F-EED33DAC0E36}" srcOrd="0" destOrd="0" presId="urn:microsoft.com/office/officeart/2005/8/layout/orgChart1"/>
    <dgm:cxn modelId="{3C36ECC9-A3E4-4021-B5ED-16271B7D1D6A}" type="presParOf" srcId="{3C296691-6A09-4C5B-982F-EED33DAC0E36}" destId="{9E0F9E1E-C2E6-40CA-B6A1-419A441D61B5}" srcOrd="0" destOrd="0" presId="urn:microsoft.com/office/officeart/2005/8/layout/orgChart1"/>
    <dgm:cxn modelId="{336A3B4C-7D0F-4D6C-8B4C-2D62026128A3}" type="presParOf" srcId="{3C296691-6A09-4C5B-982F-EED33DAC0E36}" destId="{EE40826C-7F2B-4CB5-97D0-3D8ADD9F85A9}" srcOrd="1" destOrd="0" presId="urn:microsoft.com/office/officeart/2005/8/layout/orgChart1"/>
    <dgm:cxn modelId="{AE1A5A50-9C57-44D6-8FE4-5FE8C926886D}" type="presParOf" srcId="{B98E46E6-E881-4DEE-966A-3C95BDCA2028}" destId="{E3DB55D4-7E4A-41E4-B6B2-683ECFFB76E5}" srcOrd="1" destOrd="0" presId="urn:microsoft.com/office/officeart/2005/8/layout/orgChart1"/>
    <dgm:cxn modelId="{9B119D67-9F9E-4E70-9960-2AB8A687E964}" type="presParOf" srcId="{B98E46E6-E881-4DEE-966A-3C95BDCA2028}" destId="{A530325E-3159-471B-B1AC-2B1B366C47BF}" srcOrd="2" destOrd="0" presId="urn:microsoft.com/office/officeart/2005/8/layout/orgChart1"/>
    <dgm:cxn modelId="{6DC57CD3-2BAA-4617-A223-1D0D9394E6AF}" type="presParOf" srcId="{2FD077DD-833C-4849-9D19-F2C37661EF05}" destId="{F2AA5FCC-23D7-4F94-9A3A-AB1A83C045F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9891AE-B4F1-4353-B70A-ACF26CC621F7}" type="doc">
      <dgm:prSet loTypeId="urn:microsoft.com/office/officeart/2005/8/layout/orgChart1" loCatId="hierarchy" qsTypeId="urn:microsoft.com/office/officeart/2005/8/quickstyle/simple2" qsCatId="simple" csTypeId="urn:microsoft.com/office/officeart/2005/8/colors/accent1_2" csCatId="accent1" phldr="1"/>
      <dgm:spPr/>
      <dgm:t>
        <a:bodyPr/>
        <a:lstStyle/>
        <a:p>
          <a:endParaRPr lang="en-US"/>
        </a:p>
      </dgm:t>
    </dgm:pt>
    <dgm:pt modelId="{E8F5943C-8815-45E2-8078-CE15F656F5B7}">
      <dgm:prSet phldrT="[Text]"/>
      <dgm:spPr/>
      <dgm:t>
        <a:bodyPr/>
        <a:lstStyle/>
        <a:p>
          <a:r>
            <a:rPr lang="en-US" b="1" dirty="0">
              <a:solidFill>
                <a:schemeClr val="bg1"/>
              </a:solidFill>
            </a:rPr>
            <a:t>polyphenol oxidase in crude extract prepared from potato.</a:t>
          </a:r>
        </a:p>
      </dgm:t>
    </dgm:pt>
    <dgm:pt modelId="{B9E915FB-B539-46AE-80B5-15B5E2E5A718}" type="parTrans" cxnId="{1557BBD9-D086-42E7-914E-199B5A7B08CE}">
      <dgm:prSet/>
      <dgm:spPr/>
      <dgm:t>
        <a:bodyPr/>
        <a:lstStyle/>
        <a:p>
          <a:endParaRPr lang="en-US" b="1"/>
        </a:p>
      </dgm:t>
    </dgm:pt>
    <dgm:pt modelId="{CE854A86-B326-42C3-9824-A3D9DF9588DE}" type="sibTrans" cxnId="{1557BBD9-D086-42E7-914E-199B5A7B08CE}">
      <dgm:prSet/>
      <dgm:spPr/>
      <dgm:t>
        <a:bodyPr/>
        <a:lstStyle/>
        <a:p>
          <a:endParaRPr lang="en-US" b="1"/>
        </a:p>
      </dgm:t>
    </dgm:pt>
    <dgm:pt modelId="{9847E9A0-DF1B-4BCF-8A27-C6657B8470DE}">
      <dgm:prSet phldrT="[Text]"/>
      <dgm:spPr/>
      <dgm:t>
        <a:bodyPr/>
        <a:lstStyle/>
        <a:p>
          <a:r>
            <a:rPr lang="en-US" b="1"/>
            <a:t>The effect of time</a:t>
          </a:r>
          <a:endParaRPr lang="en-US" b="1" dirty="0"/>
        </a:p>
      </dgm:t>
    </dgm:pt>
    <dgm:pt modelId="{6662C434-30B7-48AA-A577-6FA2FCB1FA17}" type="parTrans" cxnId="{6F9A913C-24CA-45C4-AF62-847D8A574BD6}">
      <dgm:prSet/>
      <dgm:spPr/>
      <dgm:t>
        <a:bodyPr/>
        <a:lstStyle/>
        <a:p>
          <a:endParaRPr lang="en-US" b="1"/>
        </a:p>
      </dgm:t>
    </dgm:pt>
    <dgm:pt modelId="{C77933B3-ECB3-433E-8D50-CDC2A0C64054}" type="sibTrans" cxnId="{6F9A913C-24CA-45C4-AF62-847D8A574BD6}">
      <dgm:prSet/>
      <dgm:spPr/>
      <dgm:t>
        <a:bodyPr/>
        <a:lstStyle/>
        <a:p>
          <a:endParaRPr lang="en-US" b="1"/>
        </a:p>
      </dgm:t>
    </dgm:pt>
    <dgm:pt modelId="{91DFCE11-6A81-4E15-BB34-72A1A57B7CAA}">
      <dgm:prSet phldrT="[Text]"/>
      <dgm:spPr/>
      <dgm:t>
        <a:bodyPr/>
        <a:lstStyle/>
        <a:p>
          <a:r>
            <a:rPr lang="en-US" b="1"/>
            <a:t>Chemical nature of this enzyme</a:t>
          </a:r>
          <a:endParaRPr lang="en-US" b="1" dirty="0"/>
        </a:p>
      </dgm:t>
    </dgm:pt>
    <dgm:pt modelId="{AE46AC4E-BDDD-4334-9AAF-61FA01503856}" type="parTrans" cxnId="{BA715C61-1FC6-4958-904A-5A5867C5AAA8}">
      <dgm:prSet/>
      <dgm:spPr/>
      <dgm:t>
        <a:bodyPr/>
        <a:lstStyle/>
        <a:p>
          <a:endParaRPr lang="en-US" b="1"/>
        </a:p>
      </dgm:t>
    </dgm:pt>
    <dgm:pt modelId="{B4EAC8B2-E0E8-4DFB-AE18-702478DD84C2}" type="sibTrans" cxnId="{BA715C61-1FC6-4958-904A-5A5867C5AAA8}">
      <dgm:prSet/>
      <dgm:spPr/>
      <dgm:t>
        <a:bodyPr/>
        <a:lstStyle/>
        <a:p>
          <a:endParaRPr lang="en-US" b="1"/>
        </a:p>
      </dgm:t>
    </dgm:pt>
    <dgm:pt modelId="{6DAC9D46-3FC9-4722-B4B3-C32E8F08BC73}">
      <dgm:prSet phldrT="[Text]"/>
      <dgm:spPr/>
      <dgm:t>
        <a:bodyPr/>
        <a:lstStyle/>
        <a:p>
          <a:r>
            <a:rPr lang="en-US" b="1"/>
            <a:t>Substrate Sepecifity</a:t>
          </a:r>
          <a:endParaRPr lang="en-US" b="1" dirty="0"/>
        </a:p>
      </dgm:t>
    </dgm:pt>
    <dgm:pt modelId="{2CDB27F9-7D49-4F51-954E-27EE356480B7}" type="parTrans" cxnId="{44BFC12D-ACAB-4CB7-8004-022FB9F462D9}">
      <dgm:prSet/>
      <dgm:spPr/>
      <dgm:t>
        <a:bodyPr/>
        <a:lstStyle/>
        <a:p>
          <a:endParaRPr lang="en-US" b="1"/>
        </a:p>
      </dgm:t>
    </dgm:pt>
    <dgm:pt modelId="{65E05532-AE5B-4FCE-BB25-B231C4F1C653}" type="sibTrans" cxnId="{44BFC12D-ACAB-4CB7-8004-022FB9F462D9}">
      <dgm:prSet/>
      <dgm:spPr/>
      <dgm:t>
        <a:bodyPr/>
        <a:lstStyle/>
        <a:p>
          <a:endParaRPr lang="en-US" b="1"/>
        </a:p>
      </dgm:t>
    </dgm:pt>
    <dgm:pt modelId="{2E1C2A9B-F6D9-433E-90B2-1A4793538B66}">
      <dgm:prSet/>
      <dgm:spPr/>
      <dgm:t>
        <a:bodyPr/>
        <a:lstStyle/>
        <a:p>
          <a:r>
            <a:rPr lang="en-US" b="1" dirty="0"/>
            <a:t>The effect of temperature</a:t>
          </a:r>
        </a:p>
      </dgm:t>
    </dgm:pt>
    <dgm:pt modelId="{6DBDCB83-B02F-4164-84AF-2DF8BCCDA618}" type="parTrans" cxnId="{37F1F3B4-EF78-4FA8-B614-8723C1750946}">
      <dgm:prSet/>
      <dgm:spPr/>
      <dgm:t>
        <a:bodyPr/>
        <a:lstStyle/>
        <a:p>
          <a:endParaRPr lang="en-US" b="1"/>
        </a:p>
      </dgm:t>
    </dgm:pt>
    <dgm:pt modelId="{B34F120D-0732-4900-B403-CC6BCCD1252D}" type="sibTrans" cxnId="{37F1F3B4-EF78-4FA8-B614-8723C1750946}">
      <dgm:prSet/>
      <dgm:spPr/>
      <dgm:t>
        <a:bodyPr/>
        <a:lstStyle/>
        <a:p>
          <a:endParaRPr lang="en-US" b="1"/>
        </a:p>
      </dgm:t>
    </dgm:pt>
    <dgm:pt modelId="{A0C72DAA-F575-4048-AA93-02BF309A0AB6}" type="pres">
      <dgm:prSet presAssocID="{019891AE-B4F1-4353-B70A-ACF26CC621F7}" presName="hierChild1" presStyleCnt="0">
        <dgm:presLayoutVars>
          <dgm:orgChart val="1"/>
          <dgm:chPref val="1"/>
          <dgm:dir/>
          <dgm:animOne val="branch"/>
          <dgm:animLvl val="lvl"/>
          <dgm:resizeHandles/>
        </dgm:presLayoutVars>
      </dgm:prSet>
      <dgm:spPr/>
    </dgm:pt>
    <dgm:pt modelId="{235609FC-F02A-4EA8-A75F-7E1C5C31222C}" type="pres">
      <dgm:prSet presAssocID="{E8F5943C-8815-45E2-8078-CE15F656F5B7}" presName="hierRoot1" presStyleCnt="0">
        <dgm:presLayoutVars>
          <dgm:hierBranch val="init"/>
        </dgm:presLayoutVars>
      </dgm:prSet>
      <dgm:spPr/>
    </dgm:pt>
    <dgm:pt modelId="{4E658827-D095-408D-814D-94D1D9E5A4C1}" type="pres">
      <dgm:prSet presAssocID="{E8F5943C-8815-45E2-8078-CE15F656F5B7}" presName="rootComposite1" presStyleCnt="0"/>
      <dgm:spPr/>
    </dgm:pt>
    <dgm:pt modelId="{A446499E-FD00-4E40-82F2-BD6F6B08D8EC}" type="pres">
      <dgm:prSet presAssocID="{E8F5943C-8815-45E2-8078-CE15F656F5B7}" presName="rootText1" presStyleLbl="node0" presStyleIdx="0" presStyleCnt="1" custScaleX="216973">
        <dgm:presLayoutVars>
          <dgm:chPref val="3"/>
        </dgm:presLayoutVars>
      </dgm:prSet>
      <dgm:spPr/>
    </dgm:pt>
    <dgm:pt modelId="{62E085B7-7E97-4C09-A3AA-1A211F648DE8}" type="pres">
      <dgm:prSet presAssocID="{E8F5943C-8815-45E2-8078-CE15F656F5B7}" presName="rootConnector1" presStyleLbl="node1" presStyleIdx="0" presStyleCnt="0"/>
      <dgm:spPr/>
    </dgm:pt>
    <dgm:pt modelId="{CBFA8BA8-B65E-4971-9B24-6026AC8246B9}" type="pres">
      <dgm:prSet presAssocID="{E8F5943C-8815-45E2-8078-CE15F656F5B7}" presName="hierChild2" presStyleCnt="0"/>
      <dgm:spPr/>
    </dgm:pt>
    <dgm:pt modelId="{C8AE2723-DCE6-4FCD-B147-B690B44FC2F0}" type="pres">
      <dgm:prSet presAssocID="{6662C434-30B7-48AA-A577-6FA2FCB1FA17}" presName="Name37" presStyleLbl="parChTrans1D2" presStyleIdx="0" presStyleCnt="4"/>
      <dgm:spPr/>
    </dgm:pt>
    <dgm:pt modelId="{B618EAAA-A893-43FA-AD4B-6759A4539ACA}" type="pres">
      <dgm:prSet presAssocID="{9847E9A0-DF1B-4BCF-8A27-C6657B8470DE}" presName="hierRoot2" presStyleCnt="0">
        <dgm:presLayoutVars>
          <dgm:hierBranch val="init"/>
        </dgm:presLayoutVars>
      </dgm:prSet>
      <dgm:spPr/>
    </dgm:pt>
    <dgm:pt modelId="{44A5C973-7BFB-49A1-BDD7-4843C484A8A6}" type="pres">
      <dgm:prSet presAssocID="{9847E9A0-DF1B-4BCF-8A27-C6657B8470DE}" presName="rootComposite" presStyleCnt="0"/>
      <dgm:spPr/>
    </dgm:pt>
    <dgm:pt modelId="{0132B525-4E6F-46D6-9C2E-460E24670EBB}" type="pres">
      <dgm:prSet presAssocID="{9847E9A0-DF1B-4BCF-8A27-C6657B8470DE}" presName="rootText" presStyleLbl="node2" presStyleIdx="0" presStyleCnt="4">
        <dgm:presLayoutVars>
          <dgm:chPref val="3"/>
        </dgm:presLayoutVars>
      </dgm:prSet>
      <dgm:spPr/>
    </dgm:pt>
    <dgm:pt modelId="{FC2211FE-9FF7-4CF5-9381-21714B408A4B}" type="pres">
      <dgm:prSet presAssocID="{9847E9A0-DF1B-4BCF-8A27-C6657B8470DE}" presName="rootConnector" presStyleLbl="node2" presStyleIdx="0" presStyleCnt="4"/>
      <dgm:spPr/>
    </dgm:pt>
    <dgm:pt modelId="{B0F69BA0-15A6-4D96-9607-03F3F6E3320F}" type="pres">
      <dgm:prSet presAssocID="{9847E9A0-DF1B-4BCF-8A27-C6657B8470DE}" presName="hierChild4" presStyleCnt="0"/>
      <dgm:spPr/>
    </dgm:pt>
    <dgm:pt modelId="{6C2277FF-1192-4FF3-8BC2-7EA241809ECE}" type="pres">
      <dgm:prSet presAssocID="{9847E9A0-DF1B-4BCF-8A27-C6657B8470DE}" presName="hierChild5" presStyleCnt="0"/>
      <dgm:spPr/>
    </dgm:pt>
    <dgm:pt modelId="{C57A764A-1600-4CF1-95D9-95B858ED29A2}" type="pres">
      <dgm:prSet presAssocID="{AE46AC4E-BDDD-4334-9AAF-61FA01503856}" presName="Name37" presStyleLbl="parChTrans1D2" presStyleIdx="1" presStyleCnt="4"/>
      <dgm:spPr/>
    </dgm:pt>
    <dgm:pt modelId="{2142EF0E-9748-4873-85D2-5926E9A205B9}" type="pres">
      <dgm:prSet presAssocID="{91DFCE11-6A81-4E15-BB34-72A1A57B7CAA}" presName="hierRoot2" presStyleCnt="0">
        <dgm:presLayoutVars>
          <dgm:hierBranch val="init"/>
        </dgm:presLayoutVars>
      </dgm:prSet>
      <dgm:spPr/>
    </dgm:pt>
    <dgm:pt modelId="{92390C6E-65E3-4D4D-9371-C7CE2047E0AB}" type="pres">
      <dgm:prSet presAssocID="{91DFCE11-6A81-4E15-BB34-72A1A57B7CAA}" presName="rootComposite" presStyleCnt="0"/>
      <dgm:spPr/>
    </dgm:pt>
    <dgm:pt modelId="{401ED018-300A-436D-A132-E4E1134CD599}" type="pres">
      <dgm:prSet presAssocID="{91DFCE11-6A81-4E15-BB34-72A1A57B7CAA}" presName="rootText" presStyleLbl="node2" presStyleIdx="1" presStyleCnt="4">
        <dgm:presLayoutVars>
          <dgm:chPref val="3"/>
        </dgm:presLayoutVars>
      </dgm:prSet>
      <dgm:spPr/>
    </dgm:pt>
    <dgm:pt modelId="{A8A4E5D2-2174-46B5-89C5-739138D1162C}" type="pres">
      <dgm:prSet presAssocID="{91DFCE11-6A81-4E15-BB34-72A1A57B7CAA}" presName="rootConnector" presStyleLbl="node2" presStyleIdx="1" presStyleCnt="4"/>
      <dgm:spPr/>
    </dgm:pt>
    <dgm:pt modelId="{8D5B9359-237A-4038-86CF-4A330E8A1BC6}" type="pres">
      <dgm:prSet presAssocID="{91DFCE11-6A81-4E15-BB34-72A1A57B7CAA}" presName="hierChild4" presStyleCnt="0"/>
      <dgm:spPr/>
    </dgm:pt>
    <dgm:pt modelId="{F1F38C10-FD05-4EAC-8A92-5928E9C45988}" type="pres">
      <dgm:prSet presAssocID="{91DFCE11-6A81-4E15-BB34-72A1A57B7CAA}" presName="hierChild5" presStyleCnt="0"/>
      <dgm:spPr/>
    </dgm:pt>
    <dgm:pt modelId="{22E9DFD1-597A-44E2-BB50-04175F299539}" type="pres">
      <dgm:prSet presAssocID="{2CDB27F9-7D49-4F51-954E-27EE356480B7}" presName="Name37" presStyleLbl="parChTrans1D2" presStyleIdx="2" presStyleCnt="4"/>
      <dgm:spPr/>
    </dgm:pt>
    <dgm:pt modelId="{5913173F-5C4B-4834-8ACC-E2BC50720751}" type="pres">
      <dgm:prSet presAssocID="{6DAC9D46-3FC9-4722-B4B3-C32E8F08BC73}" presName="hierRoot2" presStyleCnt="0">
        <dgm:presLayoutVars>
          <dgm:hierBranch val="init"/>
        </dgm:presLayoutVars>
      </dgm:prSet>
      <dgm:spPr/>
    </dgm:pt>
    <dgm:pt modelId="{BEF0F325-6B56-4F45-A62D-C19A6157DC72}" type="pres">
      <dgm:prSet presAssocID="{6DAC9D46-3FC9-4722-B4B3-C32E8F08BC73}" presName="rootComposite" presStyleCnt="0"/>
      <dgm:spPr/>
    </dgm:pt>
    <dgm:pt modelId="{20F0F574-DF51-4837-902C-91440416B902}" type="pres">
      <dgm:prSet presAssocID="{6DAC9D46-3FC9-4722-B4B3-C32E8F08BC73}" presName="rootText" presStyleLbl="node2" presStyleIdx="2" presStyleCnt="4">
        <dgm:presLayoutVars>
          <dgm:chPref val="3"/>
        </dgm:presLayoutVars>
      </dgm:prSet>
      <dgm:spPr/>
    </dgm:pt>
    <dgm:pt modelId="{879BA9C4-F0BE-4E48-86E1-C11814914E68}" type="pres">
      <dgm:prSet presAssocID="{6DAC9D46-3FC9-4722-B4B3-C32E8F08BC73}" presName="rootConnector" presStyleLbl="node2" presStyleIdx="2" presStyleCnt="4"/>
      <dgm:spPr/>
    </dgm:pt>
    <dgm:pt modelId="{75868D17-02C5-47E2-A253-124AC94F2C0C}" type="pres">
      <dgm:prSet presAssocID="{6DAC9D46-3FC9-4722-B4B3-C32E8F08BC73}" presName="hierChild4" presStyleCnt="0"/>
      <dgm:spPr/>
    </dgm:pt>
    <dgm:pt modelId="{CEAD690B-FFDB-425B-9335-6C364D9DF076}" type="pres">
      <dgm:prSet presAssocID="{6DAC9D46-3FC9-4722-B4B3-C32E8F08BC73}" presName="hierChild5" presStyleCnt="0"/>
      <dgm:spPr/>
    </dgm:pt>
    <dgm:pt modelId="{4E30704E-711E-4C8D-BF9D-EC8674D08589}" type="pres">
      <dgm:prSet presAssocID="{6DBDCB83-B02F-4164-84AF-2DF8BCCDA618}" presName="Name37" presStyleLbl="parChTrans1D2" presStyleIdx="3" presStyleCnt="4"/>
      <dgm:spPr/>
    </dgm:pt>
    <dgm:pt modelId="{3D60D3A2-01BB-4440-AD64-9F6553D031D6}" type="pres">
      <dgm:prSet presAssocID="{2E1C2A9B-F6D9-433E-90B2-1A4793538B66}" presName="hierRoot2" presStyleCnt="0">
        <dgm:presLayoutVars>
          <dgm:hierBranch val="init"/>
        </dgm:presLayoutVars>
      </dgm:prSet>
      <dgm:spPr/>
    </dgm:pt>
    <dgm:pt modelId="{742A2E3A-65E8-4D5E-A823-3A5A8C37DE25}" type="pres">
      <dgm:prSet presAssocID="{2E1C2A9B-F6D9-433E-90B2-1A4793538B66}" presName="rootComposite" presStyleCnt="0"/>
      <dgm:spPr/>
    </dgm:pt>
    <dgm:pt modelId="{EFEDD9E2-1E35-4E7F-818E-9ABC371C9AB0}" type="pres">
      <dgm:prSet presAssocID="{2E1C2A9B-F6D9-433E-90B2-1A4793538B66}" presName="rootText" presStyleLbl="node2" presStyleIdx="3" presStyleCnt="4">
        <dgm:presLayoutVars>
          <dgm:chPref val="3"/>
        </dgm:presLayoutVars>
      </dgm:prSet>
      <dgm:spPr/>
    </dgm:pt>
    <dgm:pt modelId="{F5C07295-A676-4FD2-954A-6B29EAA7FAF4}" type="pres">
      <dgm:prSet presAssocID="{2E1C2A9B-F6D9-433E-90B2-1A4793538B66}" presName="rootConnector" presStyleLbl="node2" presStyleIdx="3" presStyleCnt="4"/>
      <dgm:spPr/>
    </dgm:pt>
    <dgm:pt modelId="{62AAF73D-395C-4679-BC1B-4381A01E10A6}" type="pres">
      <dgm:prSet presAssocID="{2E1C2A9B-F6D9-433E-90B2-1A4793538B66}" presName="hierChild4" presStyleCnt="0"/>
      <dgm:spPr/>
    </dgm:pt>
    <dgm:pt modelId="{6DC31C13-6300-4CB1-83B1-ACDFD7A33C05}" type="pres">
      <dgm:prSet presAssocID="{2E1C2A9B-F6D9-433E-90B2-1A4793538B66}" presName="hierChild5" presStyleCnt="0"/>
      <dgm:spPr/>
    </dgm:pt>
    <dgm:pt modelId="{E165AB55-1753-4BA8-9FE5-00B62DA2E8BE}" type="pres">
      <dgm:prSet presAssocID="{E8F5943C-8815-45E2-8078-CE15F656F5B7}" presName="hierChild3" presStyleCnt="0"/>
      <dgm:spPr/>
    </dgm:pt>
  </dgm:ptLst>
  <dgm:cxnLst>
    <dgm:cxn modelId="{688AD36B-2E7D-4B3D-A02D-9F06C7299928}" type="presOf" srcId="{2CDB27F9-7D49-4F51-954E-27EE356480B7}" destId="{22E9DFD1-597A-44E2-BB50-04175F299539}" srcOrd="0" destOrd="0" presId="urn:microsoft.com/office/officeart/2005/8/layout/orgChart1"/>
    <dgm:cxn modelId="{44BFC12D-ACAB-4CB7-8004-022FB9F462D9}" srcId="{E8F5943C-8815-45E2-8078-CE15F656F5B7}" destId="{6DAC9D46-3FC9-4722-B4B3-C32E8F08BC73}" srcOrd="2" destOrd="0" parTransId="{2CDB27F9-7D49-4F51-954E-27EE356480B7}" sibTransId="{65E05532-AE5B-4FCE-BB25-B231C4F1C653}"/>
    <dgm:cxn modelId="{1557BBD9-D086-42E7-914E-199B5A7B08CE}" srcId="{019891AE-B4F1-4353-B70A-ACF26CC621F7}" destId="{E8F5943C-8815-45E2-8078-CE15F656F5B7}" srcOrd="0" destOrd="0" parTransId="{B9E915FB-B539-46AE-80B5-15B5E2E5A718}" sibTransId="{CE854A86-B326-42C3-9824-A3D9DF9588DE}"/>
    <dgm:cxn modelId="{130C65D5-5CD3-45C8-A8EB-BC8EB2A37A91}" type="presOf" srcId="{91DFCE11-6A81-4E15-BB34-72A1A57B7CAA}" destId="{A8A4E5D2-2174-46B5-89C5-739138D1162C}" srcOrd="1" destOrd="0" presId="urn:microsoft.com/office/officeart/2005/8/layout/orgChart1"/>
    <dgm:cxn modelId="{29EA80A9-1666-4600-BDC0-93C37698D82B}" type="presOf" srcId="{E8F5943C-8815-45E2-8078-CE15F656F5B7}" destId="{62E085B7-7E97-4C09-A3AA-1A211F648DE8}" srcOrd="1" destOrd="0" presId="urn:microsoft.com/office/officeart/2005/8/layout/orgChart1"/>
    <dgm:cxn modelId="{3B816E0B-20EA-4117-A8B1-372999D79150}" type="presOf" srcId="{6DAC9D46-3FC9-4722-B4B3-C32E8F08BC73}" destId="{20F0F574-DF51-4837-902C-91440416B902}" srcOrd="0" destOrd="0" presId="urn:microsoft.com/office/officeart/2005/8/layout/orgChart1"/>
    <dgm:cxn modelId="{0D2E0BE6-C800-4CF2-9627-5C1413C63A62}" type="presOf" srcId="{AE46AC4E-BDDD-4334-9AAF-61FA01503856}" destId="{C57A764A-1600-4CF1-95D9-95B858ED29A2}" srcOrd="0" destOrd="0" presId="urn:microsoft.com/office/officeart/2005/8/layout/orgChart1"/>
    <dgm:cxn modelId="{65862E21-556C-4E07-AE69-809D616EDE1B}" type="presOf" srcId="{91DFCE11-6A81-4E15-BB34-72A1A57B7CAA}" destId="{401ED018-300A-436D-A132-E4E1134CD599}" srcOrd="0" destOrd="0" presId="urn:microsoft.com/office/officeart/2005/8/layout/orgChart1"/>
    <dgm:cxn modelId="{A480A12D-7521-4CF2-A69F-56CD46F67349}" type="presOf" srcId="{2E1C2A9B-F6D9-433E-90B2-1A4793538B66}" destId="{EFEDD9E2-1E35-4E7F-818E-9ABC371C9AB0}" srcOrd="0" destOrd="0" presId="urn:microsoft.com/office/officeart/2005/8/layout/orgChart1"/>
    <dgm:cxn modelId="{831AAE08-8819-4A6A-9F2F-C33E25779D1C}" type="presOf" srcId="{6662C434-30B7-48AA-A577-6FA2FCB1FA17}" destId="{C8AE2723-DCE6-4FCD-B147-B690B44FC2F0}" srcOrd="0" destOrd="0" presId="urn:microsoft.com/office/officeart/2005/8/layout/orgChart1"/>
    <dgm:cxn modelId="{3E35CC5C-1E30-4779-A5FE-017A7F892E9E}" type="presOf" srcId="{E8F5943C-8815-45E2-8078-CE15F656F5B7}" destId="{A446499E-FD00-4E40-82F2-BD6F6B08D8EC}" srcOrd="0" destOrd="0" presId="urn:microsoft.com/office/officeart/2005/8/layout/orgChart1"/>
    <dgm:cxn modelId="{2E925FAE-5669-4315-B2E6-A8536EE44D5A}" type="presOf" srcId="{9847E9A0-DF1B-4BCF-8A27-C6657B8470DE}" destId="{0132B525-4E6F-46D6-9C2E-460E24670EBB}" srcOrd="0" destOrd="0" presId="urn:microsoft.com/office/officeart/2005/8/layout/orgChart1"/>
    <dgm:cxn modelId="{BA715C61-1FC6-4958-904A-5A5867C5AAA8}" srcId="{E8F5943C-8815-45E2-8078-CE15F656F5B7}" destId="{91DFCE11-6A81-4E15-BB34-72A1A57B7CAA}" srcOrd="1" destOrd="0" parTransId="{AE46AC4E-BDDD-4334-9AAF-61FA01503856}" sibTransId="{B4EAC8B2-E0E8-4DFB-AE18-702478DD84C2}"/>
    <dgm:cxn modelId="{37F1F3B4-EF78-4FA8-B614-8723C1750946}" srcId="{E8F5943C-8815-45E2-8078-CE15F656F5B7}" destId="{2E1C2A9B-F6D9-433E-90B2-1A4793538B66}" srcOrd="3" destOrd="0" parTransId="{6DBDCB83-B02F-4164-84AF-2DF8BCCDA618}" sibTransId="{B34F120D-0732-4900-B403-CC6BCCD1252D}"/>
    <dgm:cxn modelId="{428A0D9C-A2F6-4CFC-8CCF-AD8C377D269F}" type="presOf" srcId="{2E1C2A9B-F6D9-433E-90B2-1A4793538B66}" destId="{F5C07295-A676-4FD2-954A-6B29EAA7FAF4}" srcOrd="1" destOrd="0" presId="urn:microsoft.com/office/officeart/2005/8/layout/orgChart1"/>
    <dgm:cxn modelId="{6F9A913C-24CA-45C4-AF62-847D8A574BD6}" srcId="{E8F5943C-8815-45E2-8078-CE15F656F5B7}" destId="{9847E9A0-DF1B-4BCF-8A27-C6657B8470DE}" srcOrd="0" destOrd="0" parTransId="{6662C434-30B7-48AA-A577-6FA2FCB1FA17}" sibTransId="{C77933B3-ECB3-433E-8D50-CDC2A0C64054}"/>
    <dgm:cxn modelId="{F3475E66-E675-4F5E-BF92-D35A79C2D5C1}" type="presOf" srcId="{9847E9A0-DF1B-4BCF-8A27-C6657B8470DE}" destId="{FC2211FE-9FF7-4CF5-9381-21714B408A4B}" srcOrd="1" destOrd="0" presId="urn:microsoft.com/office/officeart/2005/8/layout/orgChart1"/>
    <dgm:cxn modelId="{D7C6A1F0-7642-4AD7-85EA-04099E6DEB40}" type="presOf" srcId="{6DBDCB83-B02F-4164-84AF-2DF8BCCDA618}" destId="{4E30704E-711E-4C8D-BF9D-EC8674D08589}" srcOrd="0" destOrd="0" presId="urn:microsoft.com/office/officeart/2005/8/layout/orgChart1"/>
    <dgm:cxn modelId="{8893BEB7-F1A4-4CB2-AB39-6034E0486D73}" type="presOf" srcId="{019891AE-B4F1-4353-B70A-ACF26CC621F7}" destId="{A0C72DAA-F575-4048-AA93-02BF309A0AB6}" srcOrd="0" destOrd="0" presId="urn:microsoft.com/office/officeart/2005/8/layout/orgChart1"/>
    <dgm:cxn modelId="{A3CC8A2D-1FBC-4562-9A46-88562A89B884}" type="presOf" srcId="{6DAC9D46-3FC9-4722-B4B3-C32E8F08BC73}" destId="{879BA9C4-F0BE-4E48-86E1-C11814914E68}" srcOrd="1" destOrd="0" presId="urn:microsoft.com/office/officeart/2005/8/layout/orgChart1"/>
    <dgm:cxn modelId="{14020494-BB99-41C4-97C1-0FA4EA1DA7FB}" type="presParOf" srcId="{A0C72DAA-F575-4048-AA93-02BF309A0AB6}" destId="{235609FC-F02A-4EA8-A75F-7E1C5C31222C}" srcOrd="0" destOrd="0" presId="urn:microsoft.com/office/officeart/2005/8/layout/orgChart1"/>
    <dgm:cxn modelId="{BEBDDDB9-27E8-4757-9ECE-BDFE48399A7F}" type="presParOf" srcId="{235609FC-F02A-4EA8-A75F-7E1C5C31222C}" destId="{4E658827-D095-408D-814D-94D1D9E5A4C1}" srcOrd="0" destOrd="0" presId="urn:microsoft.com/office/officeart/2005/8/layout/orgChart1"/>
    <dgm:cxn modelId="{4F3F813A-2626-4B38-81AB-ACF91A1B45E9}" type="presParOf" srcId="{4E658827-D095-408D-814D-94D1D9E5A4C1}" destId="{A446499E-FD00-4E40-82F2-BD6F6B08D8EC}" srcOrd="0" destOrd="0" presId="urn:microsoft.com/office/officeart/2005/8/layout/orgChart1"/>
    <dgm:cxn modelId="{FFFF51D1-CDF8-4AF4-BB41-347F23E4C717}" type="presParOf" srcId="{4E658827-D095-408D-814D-94D1D9E5A4C1}" destId="{62E085B7-7E97-4C09-A3AA-1A211F648DE8}" srcOrd="1" destOrd="0" presId="urn:microsoft.com/office/officeart/2005/8/layout/orgChart1"/>
    <dgm:cxn modelId="{15B5C77D-F030-4B3E-9383-A9BA0E2A3AD5}" type="presParOf" srcId="{235609FC-F02A-4EA8-A75F-7E1C5C31222C}" destId="{CBFA8BA8-B65E-4971-9B24-6026AC8246B9}" srcOrd="1" destOrd="0" presId="urn:microsoft.com/office/officeart/2005/8/layout/orgChart1"/>
    <dgm:cxn modelId="{94B64164-DCB0-4AAB-A1A4-7A2B1993BDB6}" type="presParOf" srcId="{CBFA8BA8-B65E-4971-9B24-6026AC8246B9}" destId="{C8AE2723-DCE6-4FCD-B147-B690B44FC2F0}" srcOrd="0" destOrd="0" presId="urn:microsoft.com/office/officeart/2005/8/layout/orgChart1"/>
    <dgm:cxn modelId="{97D964C0-660E-4285-9DDD-915A3A41A917}" type="presParOf" srcId="{CBFA8BA8-B65E-4971-9B24-6026AC8246B9}" destId="{B618EAAA-A893-43FA-AD4B-6759A4539ACA}" srcOrd="1" destOrd="0" presId="urn:microsoft.com/office/officeart/2005/8/layout/orgChart1"/>
    <dgm:cxn modelId="{9D1379BB-6C3E-44DA-802A-6D7F0B37D6A6}" type="presParOf" srcId="{B618EAAA-A893-43FA-AD4B-6759A4539ACA}" destId="{44A5C973-7BFB-49A1-BDD7-4843C484A8A6}" srcOrd="0" destOrd="0" presId="urn:microsoft.com/office/officeart/2005/8/layout/orgChart1"/>
    <dgm:cxn modelId="{5B5E1CD4-3997-4192-8E90-6543CAD649FA}" type="presParOf" srcId="{44A5C973-7BFB-49A1-BDD7-4843C484A8A6}" destId="{0132B525-4E6F-46D6-9C2E-460E24670EBB}" srcOrd="0" destOrd="0" presId="urn:microsoft.com/office/officeart/2005/8/layout/orgChart1"/>
    <dgm:cxn modelId="{2C91FF1C-8C12-4746-A6C8-EC8FFD352603}" type="presParOf" srcId="{44A5C973-7BFB-49A1-BDD7-4843C484A8A6}" destId="{FC2211FE-9FF7-4CF5-9381-21714B408A4B}" srcOrd="1" destOrd="0" presId="urn:microsoft.com/office/officeart/2005/8/layout/orgChart1"/>
    <dgm:cxn modelId="{615969F9-7729-4B2B-8DBB-F24F69E9E985}" type="presParOf" srcId="{B618EAAA-A893-43FA-AD4B-6759A4539ACA}" destId="{B0F69BA0-15A6-4D96-9607-03F3F6E3320F}" srcOrd="1" destOrd="0" presId="urn:microsoft.com/office/officeart/2005/8/layout/orgChart1"/>
    <dgm:cxn modelId="{8D5382A9-4E68-49C0-AC5F-191F6214C9E8}" type="presParOf" srcId="{B618EAAA-A893-43FA-AD4B-6759A4539ACA}" destId="{6C2277FF-1192-4FF3-8BC2-7EA241809ECE}" srcOrd="2" destOrd="0" presId="urn:microsoft.com/office/officeart/2005/8/layout/orgChart1"/>
    <dgm:cxn modelId="{E9CDE905-8C0E-43D3-8275-4C58BA031FAB}" type="presParOf" srcId="{CBFA8BA8-B65E-4971-9B24-6026AC8246B9}" destId="{C57A764A-1600-4CF1-95D9-95B858ED29A2}" srcOrd="2" destOrd="0" presId="urn:microsoft.com/office/officeart/2005/8/layout/orgChart1"/>
    <dgm:cxn modelId="{0A6E6DF9-0567-4D19-B439-ECD85BB32A30}" type="presParOf" srcId="{CBFA8BA8-B65E-4971-9B24-6026AC8246B9}" destId="{2142EF0E-9748-4873-85D2-5926E9A205B9}" srcOrd="3" destOrd="0" presId="urn:microsoft.com/office/officeart/2005/8/layout/orgChart1"/>
    <dgm:cxn modelId="{4CE90351-092F-40DA-95DB-5144DDBE85C7}" type="presParOf" srcId="{2142EF0E-9748-4873-85D2-5926E9A205B9}" destId="{92390C6E-65E3-4D4D-9371-C7CE2047E0AB}" srcOrd="0" destOrd="0" presId="urn:microsoft.com/office/officeart/2005/8/layout/orgChart1"/>
    <dgm:cxn modelId="{FFF035C8-5EF7-431B-A45E-F6910F4C5DA2}" type="presParOf" srcId="{92390C6E-65E3-4D4D-9371-C7CE2047E0AB}" destId="{401ED018-300A-436D-A132-E4E1134CD599}" srcOrd="0" destOrd="0" presId="urn:microsoft.com/office/officeart/2005/8/layout/orgChart1"/>
    <dgm:cxn modelId="{6E504726-30BB-4766-A55C-4595DA81109D}" type="presParOf" srcId="{92390C6E-65E3-4D4D-9371-C7CE2047E0AB}" destId="{A8A4E5D2-2174-46B5-89C5-739138D1162C}" srcOrd="1" destOrd="0" presId="urn:microsoft.com/office/officeart/2005/8/layout/orgChart1"/>
    <dgm:cxn modelId="{5CEA8496-D9B0-4D75-8278-E7659E0FA634}" type="presParOf" srcId="{2142EF0E-9748-4873-85D2-5926E9A205B9}" destId="{8D5B9359-237A-4038-86CF-4A330E8A1BC6}" srcOrd="1" destOrd="0" presId="urn:microsoft.com/office/officeart/2005/8/layout/orgChart1"/>
    <dgm:cxn modelId="{FF87FFF5-DEE3-4C2A-B225-282A0B68757B}" type="presParOf" srcId="{2142EF0E-9748-4873-85D2-5926E9A205B9}" destId="{F1F38C10-FD05-4EAC-8A92-5928E9C45988}" srcOrd="2" destOrd="0" presId="urn:microsoft.com/office/officeart/2005/8/layout/orgChart1"/>
    <dgm:cxn modelId="{F4AB7B70-A543-4045-AB82-BAC9EFFC3782}" type="presParOf" srcId="{CBFA8BA8-B65E-4971-9B24-6026AC8246B9}" destId="{22E9DFD1-597A-44E2-BB50-04175F299539}" srcOrd="4" destOrd="0" presId="urn:microsoft.com/office/officeart/2005/8/layout/orgChart1"/>
    <dgm:cxn modelId="{EF0BEED3-2F04-4CBA-928B-235EECFBEB05}" type="presParOf" srcId="{CBFA8BA8-B65E-4971-9B24-6026AC8246B9}" destId="{5913173F-5C4B-4834-8ACC-E2BC50720751}" srcOrd="5" destOrd="0" presId="urn:microsoft.com/office/officeart/2005/8/layout/orgChart1"/>
    <dgm:cxn modelId="{BCE5CF14-0BA2-4673-B3A1-F63785F2005C}" type="presParOf" srcId="{5913173F-5C4B-4834-8ACC-E2BC50720751}" destId="{BEF0F325-6B56-4F45-A62D-C19A6157DC72}" srcOrd="0" destOrd="0" presId="urn:microsoft.com/office/officeart/2005/8/layout/orgChart1"/>
    <dgm:cxn modelId="{5C772143-F7CB-484B-BCFA-31CCA1A2D204}" type="presParOf" srcId="{BEF0F325-6B56-4F45-A62D-C19A6157DC72}" destId="{20F0F574-DF51-4837-902C-91440416B902}" srcOrd="0" destOrd="0" presId="urn:microsoft.com/office/officeart/2005/8/layout/orgChart1"/>
    <dgm:cxn modelId="{D4944FCF-1D28-4C68-9595-88E4C06664BD}" type="presParOf" srcId="{BEF0F325-6B56-4F45-A62D-C19A6157DC72}" destId="{879BA9C4-F0BE-4E48-86E1-C11814914E68}" srcOrd="1" destOrd="0" presId="urn:microsoft.com/office/officeart/2005/8/layout/orgChart1"/>
    <dgm:cxn modelId="{48210C54-8981-4AE6-996E-404E26EE5D0C}" type="presParOf" srcId="{5913173F-5C4B-4834-8ACC-E2BC50720751}" destId="{75868D17-02C5-47E2-A253-124AC94F2C0C}" srcOrd="1" destOrd="0" presId="urn:microsoft.com/office/officeart/2005/8/layout/orgChart1"/>
    <dgm:cxn modelId="{DEC9EA76-C973-4CD2-8844-0543C6795909}" type="presParOf" srcId="{5913173F-5C4B-4834-8ACC-E2BC50720751}" destId="{CEAD690B-FFDB-425B-9335-6C364D9DF076}" srcOrd="2" destOrd="0" presId="urn:microsoft.com/office/officeart/2005/8/layout/orgChart1"/>
    <dgm:cxn modelId="{666B3161-227C-4893-8526-4D7421A57698}" type="presParOf" srcId="{CBFA8BA8-B65E-4971-9B24-6026AC8246B9}" destId="{4E30704E-711E-4C8D-BF9D-EC8674D08589}" srcOrd="6" destOrd="0" presId="urn:microsoft.com/office/officeart/2005/8/layout/orgChart1"/>
    <dgm:cxn modelId="{88AEA87E-01D3-4FD1-9369-C73481E4A909}" type="presParOf" srcId="{CBFA8BA8-B65E-4971-9B24-6026AC8246B9}" destId="{3D60D3A2-01BB-4440-AD64-9F6553D031D6}" srcOrd="7" destOrd="0" presId="urn:microsoft.com/office/officeart/2005/8/layout/orgChart1"/>
    <dgm:cxn modelId="{E3123512-747A-49EE-B09A-A2E0F9E5DF87}" type="presParOf" srcId="{3D60D3A2-01BB-4440-AD64-9F6553D031D6}" destId="{742A2E3A-65E8-4D5E-A823-3A5A8C37DE25}" srcOrd="0" destOrd="0" presId="urn:microsoft.com/office/officeart/2005/8/layout/orgChart1"/>
    <dgm:cxn modelId="{A9D51CD3-EF04-4E96-8B15-69AC391B5C86}" type="presParOf" srcId="{742A2E3A-65E8-4D5E-A823-3A5A8C37DE25}" destId="{EFEDD9E2-1E35-4E7F-818E-9ABC371C9AB0}" srcOrd="0" destOrd="0" presId="urn:microsoft.com/office/officeart/2005/8/layout/orgChart1"/>
    <dgm:cxn modelId="{A91070F8-1952-4969-8361-FC87211BBF08}" type="presParOf" srcId="{742A2E3A-65E8-4D5E-A823-3A5A8C37DE25}" destId="{F5C07295-A676-4FD2-954A-6B29EAA7FAF4}" srcOrd="1" destOrd="0" presId="urn:microsoft.com/office/officeart/2005/8/layout/orgChart1"/>
    <dgm:cxn modelId="{829E4C86-5E97-4124-A534-57AE5C942BF3}" type="presParOf" srcId="{3D60D3A2-01BB-4440-AD64-9F6553D031D6}" destId="{62AAF73D-395C-4679-BC1B-4381A01E10A6}" srcOrd="1" destOrd="0" presId="urn:microsoft.com/office/officeart/2005/8/layout/orgChart1"/>
    <dgm:cxn modelId="{7E2BE9C2-3ECD-42D6-B5F4-F39C60838853}" type="presParOf" srcId="{3D60D3A2-01BB-4440-AD64-9F6553D031D6}" destId="{6DC31C13-6300-4CB1-83B1-ACDFD7A33C05}" srcOrd="2" destOrd="0" presId="urn:microsoft.com/office/officeart/2005/8/layout/orgChart1"/>
    <dgm:cxn modelId="{CD926B95-9284-48E3-B4EB-4E717A7D1996}" type="presParOf" srcId="{235609FC-F02A-4EA8-A75F-7E1C5C31222C}" destId="{E165AB55-1753-4BA8-9FE5-00B62DA2E8B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F5AC9-64DB-4E77-B0FF-EF063F7A4C22}">
      <dsp:nvSpPr>
        <dsp:cNvPr id="0" name=""/>
        <dsp:cNvSpPr/>
      </dsp:nvSpPr>
      <dsp:spPr>
        <a:xfrm>
          <a:off x="6204377" y="1041440"/>
          <a:ext cx="4429217" cy="929004"/>
        </a:xfrm>
        <a:custGeom>
          <a:avLst/>
          <a:gdLst/>
          <a:ahLst/>
          <a:cxnLst/>
          <a:rect l="0" t="0" r="0" b="0"/>
          <a:pathLst>
            <a:path>
              <a:moveTo>
                <a:pt x="0" y="0"/>
              </a:moveTo>
              <a:lnTo>
                <a:pt x="0" y="471742"/>
              </a:lnTo>
              <a:lnTo>
                <a:pt x="4429217" y="471742"/>
              </a:lnTo>
              <a:lnTo>
                <a:pt x="4429217" y="929004"/>
              </a:lnTo>
            </a:path>
          </a:pathLst>
        </a:cu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6129D0-63C3-47AF-9866-57471C404ADE}">
      <dsp:nvSpPr>
        <dsp:cNvPr id="0" name=""/>
        <dsp:cNvSpPr/>
      </dsp:nvSpPr>
      <dsp:spPr>
        <a:xfrm>
          <a:off x="2782073" y="1041440"/>
          <a:ext cx="3422303" cy="914960"/>
        </a:xfrm>
        <a:custGeom>
          <a:avLst/>
          <a:gdLst/>
          <a:ahLst/>
          <a:cxnLst/>
          <a:rect l="0" t="0" r="0" b="0"/>
          <a:pathLst>
            <a:path>
              <a:moveTo>
                <a:pt x="3422303" y="0"/>
              </a:moveTo>
              <a:lnTo>
                <a:pt x="3422303" y="457697"/>
              </a:lnTo>
              <a:lnTo>
                <a:pt x="0" y="457697"/>
              </a:lnTo>
              <a:lnTo>
                <a:pt x="0" y="914960"/>
              </a:lnTo>
            </a:path>
          </a:pathLst>
        </a:cu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C68BB7-FD19-478D-A590-A0C672908BFF}">
      <dsp:nvSpPr>
        <dsp:cNvPr id="0" name=""/>
        <dsp:cNvSpPr/>
      </dsp:nvSpPr>
      <dsp:spPr>
        <a:xfrm>
          <a:off x="3399661" y="755"/>
          <a:ext cx="5609432" cy="1040685"/>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Abadi MT Condensed Extra Bold"/>
              <a:ea typeface="+mn-ea"/>
              <a:cs typeface="Abadi MT Condensed Extra Bold"/>
            </a:rPr>
            <a:t>How can substrate bind to the Enzyme?</a:t>
          </a:r>
          <a:endParaRPr lang="en-US" sz="2800" kern="1200" dirty="0">
            <a:solidFill>
              <a:schemeClr val="bg1"/>
            </a:solidFill>
          </a:endParaRPr>
        </a:p>
      </dsp:txBody>
      <dsp:txXfrm>
        <a:off x="3399661" y="755"/>
        <a:ext cx="5609432" cy="1040685"/>
      </dsp:txXfrm>
    </dsp:sp>
    <dsp:sp modelId="{7FE78465-E3BF-4B13-A5E9-63E95B4B38B6}">
      <dsp:nvSpPr>
        <dsp:cNvPr id="0" name=""/>
        <dsp:cNvSpPr/>
      </dsp:nvSpPr>
      <dsp:spPr>
        <a:xfrm>
          <a:off x="608858" y="1956400"/>
          <a:ext cx="4346430" cy="699393"/>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i="1" kern="1200" dirty="0">
              <a:solidFill>
                <a:schemeClr val="bg1"/>
              </a:solidFill>
            </a:rPr>
            <a:t>1- The Key and lock hypothesis </a:t>
          </a:r>
          <a:endParaRPr lang="en-US" sz="2400" b="0" kern="1200" dirty="0">
            <a:solidFill>
              <a:schemeClr val="bg1"/>
            </a:solidFill>
          </a:endParaRPr>
        </a:p>
      </dsp:txBody>
      <dsp:txXfrm>
        <a:off x="608858" y="1956400"/>
        <a:ext cx="4346430" cy="699393"/>
      </dsp:txXfrm>
    </dsp:sp>
    <dsp:sp modelId="{9E0F9E1E-C2E6-40CA-B6A1-419A441D61B5}">
      <dsp:nvSpPr>
        <dsp:cNvPr id="0" name=""/>
        <dsp:cNvSpPr/>
      </dsp:nvSpPr>
      <dsp:spPr>
        <a:xfrm>
          <a:off x="8858436" y="1970445"/>
          <a:ext cx="3550315" cy="612883"/>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i="1" kern="1200" dirty="0">
              <a:solidFill>
                <a:schemeClr val="bg1"/>
              </a:solidFill>
              <a:latin typeface="Abadi MT Condensed Light"/>
            </a:rPr>
            <a:t>2- Induced fit model</a:t>
          </a:r>
          <a:endParaRPr lang="en-US" sz="2400" kern="1200" dirty="0">
            <a:solidFill>
              <a:schemeClr val="bg1"/>
            </a:solidFill>
          </a:endParaRPr>
        </a:p>
      </dsp:txBody>
      <dsp:txXfrm>
        <a:off x="8858436" y="1970445"/>
        <a:ext cx="3550315" cy="6128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0704E-711E-4C8D-BF9D-EC8674D08589}">
      <dsp:nvSpPr>
        <dsp:cNvPr id="0" name=""/>
        <dsp:cNvSpPr/>
      </dsp:nvSpPr>
      <dsp:spPr>
        <a:xfrm>
          <a:off x="4860131" y="1791152"/>
          <a:ext cx="3806484" cy="440419"/>
        </a:xfrm>
        <a:custGeom>
          <a:avLst/>
          <a:gdLst/>
          <a:ahLst/>
          <a:cxnLst/>
          <a:rect l="0" t="0" r="0" b="0"/>
          <a:pathLst>
            <a:path>
              <a:moveTo>
                <a:pt x="0" y="0"/>
              </a:moveTo>
              <a:lnTo>
                <a:pt x="0" y="220209"/>
              </a:lnTo>
              <a:lnTo>
                <a:pt x="3806484" y="220209"/>
              </a:lnTo>
              <a:lnTo>
                <a:pt x="3806484" y="440419"/>
              </a:lnTo>
            </a:path>
          </a:pathLst>
        </a:cu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E9DFD1-597A-44E2-BB50-04175F299539}">
      <dsp:nvSpPr>
        <dsp:cNvPr id="0" name=""/>
        <dsp:cNvSpPr/>
      </dsp:nvSpPr>
      <dsp:spPr>
        <a:xfrm>
          <a:off x="4860131" y="1791152"/>
          <a:ext cx="1268828" cy="440419"/>
        </a:xfrm>
        <a:custGeom>
          <a:avLst/>
          <a:gdLst/>
          <a:ahLst/>
          <a:cxnLst/>
          <a:rect l="0" t="0" r="0" b="0"/>
          <a:pathLst>
            <a:path>
              <a:moveTo>
                <a:pt x="0" y="0"/>
              </a:moveTo>
              <a:lnTo>
                <a:pt x="0" y="220209"/>
              </a:lnTo>
              <a:lnTo>
                <a:pt x="1268828" y="220209"/>
              </a:lnTo>
              <a:lnTo>
                <a:pt x="1268828" y="440419"/>
              </a:lnTo>
            </a:path>
          </a:pathLst>
        </a:cu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7A764A-1600-4CF1-95D9-95B858ED29A2}">
      <dsp:nvSpPr>
        <dsp:cNvPr id="0" name=""/>
        <dsp:cNvSpPr/>
      </dsp:nvSpPr>
      <dsp:spPr>
        <a:xfrm>
          <a:off x="3591302" y="1791152"/>
          <a:ext cx="1268828" cy="440419"/>
        </a:xfrm>
        <a:custGeom>
          <a:avLst/>
          <a:gdLst/>
          <a:ahLst/>
          <a:cxnLst/>
          <a:rect l="0" t="0" r="0" b="0"/>
          <a:pathLst>
            <a:path>
              <a:moveTo>
                <a:pt x="1268828" y="0"/>
              </a:moveTo>
              <a:lnTo>
                <a:pt x="1268828" y="220209"/>
              </a:lnTo>
              <a:lnTo>
                <a:pt x="0" y="220209"/>
              </a:lnTo>
              <a:lnTo>
                <a:pt x="0" y="440419"/>
              </a:lnTo>
            </a:path>
          </a:pathLst>
        </a:cu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AE2723-DCE6-4FCD-B147-B690B44FC2F0}">
      <dsp:nvSpPr>
        <dsp:cNvPr id="0" name=""/>
        <dsp:cNvSpPr/>
      </dsp:nvSpPr>
      <dsp:spPr>
        <a:xfrm>
          <a:off x="1053646" y="1791152"/>
          <a:ext cx="3806484" cy="440419"/>
        </a:xfrm>
        <a:custGeom>
          <a:avLst/>
          <a:gdLst/>
          <a:ahLst/>
          <a:cxnLst/>
          <a:rect l="0" t="0" r="0" b="0"/>
          <a:pathLst>
            <a:path>
              <a:moveTo>
                <a:pt x="3806484" y="0"/>
              </a:moveTo>
              <a:lnTo>
                <a:pt x="3806484" y="220209"/>
              </a:lnTo>
              <a:lnTo>
                <a:pt x="0" y="220209"/>
              </a:lnTo>
              <a:lnTo>
                <a:pt x="0" y="440419"/>
              </a:lnTo>
            </a:path>
          </a:pathLst>
        </a:cu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46499E-FD00-4E40-82F2-BD6F6B08D8EC}">
      <dsp:nvSpPr>
        <dsp:cNvPr id="0" name=""/>
        <dsp:cNvSpPr/>
      </dsp:nvSpPr>
      <dsp:spPr>
        <a:xfrm>
          <a:off x="2584912" y="742534"/>
          <a:ext cx="4550437" cy="1048618"/>
        </a:xfrm>
        <a:prstGeom prst="rect">
          <a:avLst/>
        </a:prstGeom>
        <a:solidFill>
          <a:schemeClr val="accent1">
            <a:hueOff val="0"/>
            <a:satOff val="0"/>
            <a:lumOff val="0"/>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polyphenol oxidase in crude extract prepared from potato.</a:t>
          </a:r>
        </a:p>
      </dsp:txBody>
      <dsp:txXfrm>
        <a:off x="2584912" y="742534"/>
        <a:ext cx="4550437" cy="1048618"/>
      </dsp:txXfrm>
    </dsp:sp>
    <dsp:sp modelId="{0132B525-4E6F-46D6-9C2E-460E24670EBB}">
      <dsp:nvSpPr>
        <dsp:cNvPr id="0" name=""/>
        <dsp:cNvSpPr/>
      </dsp:nvSpPr>
      <dsp:spPr>
        <a:xfrm>
          <a:off x="5028" y="2231572"/>
          <a:ext cx="2097236" cy="1048618"/>
        </a:xfrm>
        <a:prstGeom prst="rect">
          <a:avLst/>
        </a:prstGeom>
        <a:solidFill>
          <a:schemeClr val="accent1">
            <a:hueOff val="0"/>
            <a:satOff val="0"/>
            <a:lumOff val="0"/>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a:t>The effect of time</a:t>
          </a:r>
          <a:endParaRPr lang="en-US" sz="2400" b="1" kern="1200" dirty="0"/>
        </a:p>
      </dsp:txBody>
      <dsp:txXfrm>
        <a:off x="5028" y="2231572"/>
        <a:ext cx="2097236" cy="1048618"/>
      </dsp:txXfrm>
    </dsp:sp>
    <dsp:sp modelId="{401ED018-300A-436D-A132-E4E1134CD599}">
      <dsp:nvSpPr>
        <dsp:cNvPr id="0" name=""/>
        <dsp:cNvSpPr/>
      </dsp:nvSpPr>
      <dsp:spPr>
        <a:xfrm>
          <a:off x="2542684" y="2231572"/>
          <a:ext cx="2097236" cy="1048618"/>
        </a:xfrm>
        <a:prstGeom prst="rect">
          <a:avLst/>
        </a:prstGeom>
        <a:solidFill>
          <a:schemeClr val="accent1">
            <a:hueOff val="0"/>
            <a:satOff val="0"/>
            <a:lumOff val="0"/>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a:t>Chemical nature of this enzyme</a:t>
          </a:r>
          <a:endParaRPr lang="en-US" sz="2400" b="1" kern="1200" dirty="0"/>
        </a:p>
      </dsp:txBody>
      <dsp:txXfrm>
        <a:off x="2542684" y="2231572"/>
        <a:ext cx="2097236" cy="1048618"/>
      </dsp:txXfrm>
    </dsp:sp>
    <dsp:sp modelId="{20F0F574-DF51-4837-902C-91440416B902}">
      <dsp:nvSpPr>
        <dsp:cNvPr id="0" name=""/>
        <dsp:cNvSpPr/>
      </dsp:nvSpPr>
      <dsp:spPr>
        <a:xfrm>
          <a:off x="5080340" y="2231572"/>
          <a:ext cx="2097236" cy="1048618"/>
        </a:xfrm>
        <a:prstGeom prst="rect">
          <a:avLst/>
        </a:prstGeom>
        <a:solidFill>
          <a:schemeClr val="accent1">
            <a:hueOff val="0"/>
            <a:satOff val="0"/>
            <a:lumOff val="0"/>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a:t>Substrate Sepecifity</a:t>
          </a:r>
          <a:endParaRPr lang="en-US" sz="2400" b="1" kern="1200" dirty="0"/>
        </a:p>
      </dsp:txBody>
      <dsp:txXfrm>
        <a:off x="5080340" y="2231572"/>
        <a:ext cx="2097236" cy="1048618"/>
      </dsp:txXfrm>
    </dsp:sp>
    <dsp:sp modelId="{EFEDD9E2-1E35-4E7F-818E-9ABC371C9AB0}">
      <dsp:nvSpPr>
        <dsp:cNvPr id="0" name=""/>
        <dsp:cNvSpPr/>
      </dsp:nvSpPr>
      <dsp:spPr>
        <a:xfrm>
          <a:off x="7617997" y="2231572"/>
          <a:ext cx="2097236" cy="1048618"/>
        </a:xfrm>
        <a:prstGeom prst="rect">
          <a:avLst/>
        </a:prstGeom>
        <a:solidFill>
          <a:schemeClr val="accent1">
            <a:hueOff val="0"/>
            <a:satOff val="0"/>
            <a:lumOff val="0"/>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The effect of temperature</a:t>
          </a:r>
        </a:p>
      </dsp:txBody>
      <dsp:txXfrm>
        <a:off x="7617997" y="2231572"/>
        <a:ext cx="2097236" cy="104861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E3B997CA-D360-4285-BAAE-B039BBC36423}" type="datetimeFigureOut">
              <a:rPr lang="en-US" smtClean="0"/>
              <a:t>10/5/2016</a:t>
            </a:fld>
            <a:endParaRPr lang="en-US"/>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accent1"/>
                </a:solidFill>
              </a:defRPr>
            </a:lvl1pPr>
          </a:lstStyle>
          <a:p>
            <a:fld id="{B5C2F746-276A-4B45-B745-4CFDE195E830}" type="slidenum">
              <a:rPr lang="en-US" smtClean="0"/>
              <a:t>‹#›</a:t>
            </a:fld>
            <a:endParaRPr lang="en-US"/>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6304893"/>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B997CA-D360-4285-BAAE-B039BBC36423}"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2F746-276A-4B45-B745-4CFDE195E830}" type="slidenum">
              <a:rPr lang="en-US" smtClean="0"/>
              <a:t>‹#›</a:t>
            </a:fld>
            <a:endParaRPr lang="en-US"/>
          </a:p>
        </p:txBody>
      </p:sp>
    </p:spTree>
    <p:extLst>
      <p:ext uri="{BB962C8B-B14F-4D97-AF65-F5344CB8AC3E}">
        <p14:creationId xmlns:p14="http://schemas.microsoft.com/office/powerpoint/2010/main" val="109028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E3B997CA-D360-4285-BAAE-B039BBC36423}" type="datetimeFigureOut">
              <a:rPr lang="en-US" smtClean="0"/>
              <a:t>10/5/2016</a:t>
            </a:fld>
            <a:endParaRPr lang="en-US"/>
          </a:p>
        </p:txBody>
      </p:sp>
      <p:sp>
        <p:nvSpPr>
          <p:cNvPr id="5" name="Footer Placeholder 4"/>
          <p:cNvSpPr>
            <a:spLocks noGrp="1"/>
          </p:cNvSpPr>
          <p:nvPr>
            <p:ph type="ftr" sz="quarter" idx="11"/>
          </p:nvPr>
        </p:nvSpPr>
        <p:spPr>
          <a:xfrm>
            <a:off x="6536187" y="6315949"/>
            <a:ext cx="3814856" cy="365125"/>
          </a:xfrm>
        </p:spPr>
        <p:txBody>
          <a:bodyPr/>
          <a:lstStyle/>
          <a:p>
            <a:endParaRPr lang="en-US"/>
          </a:p>
        </p:txBody>
      </p:sp>
      <p:sp>
        <p:nvSpPr>
          <p:cNvPr id="6" name="Slide Number Placeholder 5"/>
          <p:cNvSpPr>
            <a:spLocks noGrp="1"/>
          </p:cNvSpPr>
          <p:nvPr>
            <p:ph type="sldNum" sz="quarter" idx="12"/>
          </p:nvPr>
        </p:nvSpPr>
        <p:spPr>
          <a:xfrm>
            <a:off x="11784011" y="5607592"/>
            <a:ext cx="407988" cy="365125"/>
          </a:xfrm>
        </p:spPr>
        <p:txBody>
          <a:bodyPr/>
          <a:lstStyle/>
          <a:p>
            <a:fld id="{B5C2F746-276A-4B45-B745-4CFDE195E830}" type="slidenum">
              <a:rPr lang="en-US" smtClean="0"/>
              <a:t>‹#›</a:t>
            </a:fld>
            <a:endParaRPr lang="en-US"/>
          </a:p>
        </p:txBody>
      </p:sp>
      <p:cxnSp>
        <p:nvCxnSpPr>
          <p:cNvPr id="13" name="Straight Connector 12" title="Horizontal Rule Line"/>
          <p:cNvCxnSpPr/>
          <p:nvPr/>
        </p:nvCxnSpPr>
        <p:spPr>
          <a:xfrm>
            <a:off x="0" y="6199730"/>
            <a:ext cx="1026001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8048497"/>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B997CA-D360-4285-BAAE-B039BBC36423}"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2F746-276A-4B45-B745-4CFDE195E830}" type="slidenum">
              <a:rPr lang="en-US" smtClean="0"/>
              <a:t>‹#›</a:t>
            </a:fld>
            <a:endParaRPr lang="en-US"/>
          </a:p>
        </p:txBody>
      </p:sp>
    </p:spTree>
    <p:extLst>
      <p:ext uri="{BB962C8B-B14F-4D97-AF65-F5344CB8AC3E}">
        <p14:creationId xmlns:p14="http://schemas.microsoft.com/office/powerpoint/2010/main" val="855833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accent1"/>
                </a:solidFill>
              </a:defRPr>
            </a:lvl1pPr>
          </a:lstStyle>
          <a:p>
            <a:fld id="{E3B997CA-D360-4285-BAAE-B039BBC36423}" type="datetimeFigureOut">
              <a:rPr lang="en-US" smtClean="0"/>
              <a:t>10/5/2016</a:t>
            </a:fld>
            <a:endParaRPr lang="en-US"/>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accent1"/>
                </a:solidFill>
              </a:defRPr>
            </a:lvl1pPr>
          </a:lstStyle>
          <a:p>
            <a:endParaRPr lang="en-US"/>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B5C2F746-276A-4B45-B745-4CFDE195E830}" type="slidenum">
              <a:rPr lang="en-US" smtClean="0"/>
              <a:t>‹#›</a:t>
            </a:fld>
            <a:endParaRPr lang="en-US"/>
          </a:p>
        </p:txBody>
      </p:sp>
      <p:cxnSp>
        <p:nvCxnSpPr>
          <p:cNvPr id="10" name="Straight Connector 9" title="Horizontal Rule Line"/>
          <p:cNvCxnSpPr/>
          <p:nvPr/>
        </p:nvCxnSpPr>
        <p:spPr>
          <a:xfrm flipH="1">
            <a:off x="1" y="6178167"/>
            <a:ext cx="102443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829091"/>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B997CA-D360-4285-BAAE-B039BBC36423}"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C2F746-276A-4B45-B745-4CFDE195E830}" type="slidenum">
              <a:rPr lang="en-US" smtClean="0"/>
              <a:t>‹#›</a:t>
            </a:fld>
            <a:endParaRPr lang="en-US"/>
          </a:p>
        </p:txBody>
      </p:sp>
    </p:spTree>
    <p:extLst>
      <p:ext uri="{BB962C8B-B14F-4D97-AF65-F5344CB8AC3E}">
        <p14:creationId xmlns:p14="http://schemas.microsoft.com/office/powerpoint/2010/main" val="3886065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B997CA-D360-4285-BAAE-B039BBC36423}" type="datetimeFigureOut">
              <a:rPr lang="en-US" smtClean="0"/>
              <a:t>10/5/2016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C2F746-276A-4B45-B745-4CFDE195E830}" type="slidenum">
              <a:rPr lang="en-US" smtClean="0"/>
              <a:t>‹#›</a:t>
            </a:fld>
            <a:endParaRPr lang="en-US"/>
          </a:p>
        </p:txBody>
      </p:sp>
    </p:spTree>
    <p:extLst>
      <p:ext uri="{BB962C8B-B14F-4D97-AF65-F5344CB8AC3E}">
        <p14:creationId xmlns:p14="http://schemas.microsoft.com/office/powerpoint/2010/main" val="3071811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B997CA-D360-4285-BAAE-B039BBC36423}" type="datetimeFigureOut">
              <a:rPr lang="en-US" smtClean="0"/>
              <a:t>10/5/2016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C2F746-276A-4B45-B745-4CFDE195E830}" type="slidenum">
              <a:rPr lang="en-US" smtClean="0"/>
              <a:t>‹#›</a:t>
            </a:fld>
            <a:endParaRPr lang="en-US"/>
          </a:p>
        </p:txBody>
      </p:sp>
    </p:spTree>
    <p:extLst>
      <p:ext uri="{BB962C8B-B14F-4D97-AF65-F5344CB8AC3E}">
        <p14:creationId xmlns:p14="http://schemas.microsoft.com/office/powerpoint/2010/main" val="3537442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B997CA-D360-4285-BAAE-B039BBC36423}" type="datetimeFigureOut">
              <a:rPr lang="en-US" smtClean="0"/>
              <a:t>10/5/2016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C2F746-276A-4B45-B745-4CFDE195E830}" type="slidenum">
              <a:rPr lang="en-US" smtClean="0"/>
              <a:t>‹#›</a:t>
            </a:fld>
            <a:endParaRPr lang="en-US"/>
          </a:p>
        </p:txBody>
      </p:sp>
    </p:spTree>
    <p:extLst>
      <p:ext uri="{BB962C8B-B14F-4D97-AF65-F5344CB8AC3E}">
        <p14:creationId xmlns:p14="http://schemas.microsoft.com/office/powerpoint/2010/main" val="3643877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B997CA-D360-4285-BAAE-B039BBC36423}"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C2F746-276A-4B45-B745-4CFDE195E830}" type="slidenum">
              <a:rPr lang="en-US" smtClean="0"/>
              <a:t>‹#›</a:t>
            </a:fld>
            <a:endParaRPr lang="en-US"/>
          </a:p>
        </p:txBody>
      </p:sp>
    </p:spTree>
    <p:extLst>
      <p:ext uri="{BB962C8B-B14F-4D97-AF65-F5344CB8AC3E}">
        <p14:creationId xmlns:p14="http://schemas.microsoft.com/office/powerpoint/2010/main" val="2832032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B997CA-D360-4285-BAAE-B039BBC36423}"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C2F746-276A-4B45-B745-4CFDE195E830}" type="slidenum">
              <a:rPr lang="en-US" smtClean="0"/>
              <a:t>‹#›</a:t>
            </a:fld>
            <a:endParaRPr lang="en-US"/>
          </a:p>
        </p:txBody>
      </p:sp>
    </p:spTree>
    <p:extLst>
      <p:ext uri="{BB962C8B-B14F-4D97-AF65-F5344CB8AC3E}">
        <p14:creationId xmlns:p14="http://schemas.microsoft.com/office/powerpoint/2010/main" val="4042678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accent1"/>
                </a:solidFill>
                <a:latin typeface="+mj-lt"/>
              </a:defRPr>
            </a:lvl1pPr>
          </a:lstStyle>
          <a:p>
            <a:fld id="{E3B997CA-D360-4285-BAAE-B039BBC36423}" type="datetimeFigureOut">
              <a:rPr lang="en-US" smtClean="0"/>
              <a:t>10/5/2016</a:t>
            </a:fld>
            <a:endParaRPr lang="en-US"/>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accent1"/>
                </a:solidFill>
                <a:latin typeface="+mj-lt"/>
              </a:defRPr>
            </a:lvl1pPr>
          </a:lstStyle>
          <a:p>
            <a:endParaRPr lang="en-US"/>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B5C2F746-276A-4B45-B745-4CFDE195E830}" type="slidenum">
              <a:rPr lang="en-US" smtClean="0"/>
              <a:t>‹#›</a:t>
            </a:fld>
            <a:endParaRPr lang="en-US"/>
          </a:p>
        </p:txBody>
      </p:sp>
      <p:cxnSp>
        <p:nvCxnSpPr>
          <p:cNvPr id="10" name="Straight Connector 9" title="Horizontal Rule Line"/>
          <p:cNvCxnSpPr/>
          <p:nvPr/>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8189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0" eaLnBrk="1" latinLnBrk="0" hangingPunct="1">
        <a:lnSpc>
          <a:spcPct val="90000"/>
        </a:lnSpc>
        <a:spcBef>
          <a:spcPct val="0"/>
        </a:spcBef>
        <a:buNone/>
        <a:defRPr sz="5000" b="0" i="1" kern="1200" baseline="0">
          <a:solidFill>
            <a:schemeClr val="accent1"/>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283464"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283464"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283464"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83464"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464"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83464"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en.wikipedia.org/wiki/Side_chain"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2.xml"/><Relationship Id="rId7" Type="http://schemas.openxmlformats.org/officeDocument/2006/relationships/image" Target="../media/image8.gif"/><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11.jpeg"/><Relationship Id="rId4" Type="http://schemas.openxmlformats.org/officeDocument/2006/relationships/diagramQuickStyle" Target="../diagrams/quickStyle2.xml"/><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3035" y="1143294"/>
            <a:ext cx="7370240" cy="3980036"/>
          </a:xfrm>
        </p:spPr>
        <p:txBody>
          <a:bodyPr>
            <a:normAutofit fontScale="90000"/>
          </a:bodyPr>
          <a:lstStyle/>
          <a:p>
            <a:r>
              <a:rPr lang="en-US" cap="none" dirty="0"/>
              <a:t>Introduction to Enzymology</a:t>
            </a:r>
            <a:br>
              <a:rPr lang="en-US" cap="none" dirty="0"/>
            </a:br>
            <a:r>
              <a:rPr lang="en-US" cap="none" dirty="0"/>
              <a:t>-</a:t>
            </a:r>
            <a:r>
              <a:rPr lang="en-US" sz="6000" cap="none" dirty="0">
                <a:solidFill>
                  <a:schemeClr val="tx1"/>
                </a:solidFill>
              </a:rPr>
              <a:t>Some factors Affecting polyphenol Oxidase Activity</a:t>
            </a:r>
            <a:br>
              <a:rPr lang="en-US" sz="6000" cap="none" dirty="0">
                <a:solidFill>
                  <a:schemeClr val="tx1"/>
                </a:solidFill>
              </a:rPr>
            </a:br>
            <a:endParaRPr lang="en-US" cap="none" dirty="0">
              <a:solidFill>
                <a:schemeClr val="tx1"/>
              </a:solidFill>
            </a:endParaRPr>
          </a:p>
        </p:txBody>
      </p:sp>
      <p:pic>
        <p:nvPicPr>
          <p:cNvPr id="1026" name="Picture 2" descr="http://blogs.scientificamerican.com/lab-rat/files/2014/01/Enzyme_mechanism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7891" y="4705903"/>
            <a:ext cx="4518787" cy="17469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descr="https://encrypted-tbn0.gstatic.com/images?q=tbn:ANd9GcRUJ2mQN70turkkKvZOqgSn0nHouDlffb0e8wQ-TKOHKPwr3NA2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3993" y="1855966"/>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09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2818985781"/>
              </p:ext>
            </p:extLst>
          </p:nvPr>
        </p:nvGraphicFramePr>
        <p:xfrm>
          <a:off x="1621888" y="1917149"/>
          <a:ext cx="9397134" cy="3565211"/>
        </p:xfrm>
        <a:graphic>
          <a:graphicData uri="http://schemas.openxmlformats.org/drawingml/2006/table">
            <a:tbl>
              <a:tblPr>
                <a:tableStyleId>{69CF1AB2-1976-4502-BF36-3FF5EA218861}</a:tableStyleId>
              </a:tblPr>
              <a:tblGrid>
                <a:gridCol w="2909457">
                  <a:extLst>
                    <a:ext uri="{9D8B030D-6E8A-4147-A177-3AD203B41FA5}">
                      <a16:colId xmlns:a16="http://schemas.microsoft.com/office/drawing/2014/main" val="20000"/>
                    </a:ext>
                  </a:extLst>
                </a:gridCol>
                <a:gridCol w="1872134">
                  <a:extLst>
                    <a:ext uri="{9D8B030D-6E8A-4147-A177-3AD203B41FA5}">
                      <a16:colId xmlns:a16="http://schemas.microsoft.com/office/drawing/2014/main" val="20001"/>
                    </a:ext>
                  </a:extLst>
                </a:gridCol>
                <a:gridCol w="2162628">
                  <a:extLst>
                    <a:ext uri="{9D8B030D-6E8A-4147-A177-3AD203B41FA5}">
                      <a16:colId xmlns:a16="http://schemas.microsoft.com/office/drawing/2014/main" val="20002"/>
                    </a:ext>
                  </a:extLst>
                </a:gridCol>
                <a:gridCol w="2452915">
                  <a:extLst>
                    <a:ext uri="{9D8B030D-6E8A-4147-A177-3AD203B41FA5}">
                      <a16:colId xmlns:a16="http://schemas.microsoft.com/office/drawing/2014/main" val="20003"/>
                    </a:ext>
                  </a:extLst>
                </a:gridCol>
              </a:tblGrid>
              <a:tr h="596900">
                <a:tc rowSpan="2">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a:ln>
                            <a:noFill/>
                          </a:ln>
                          <a:solidFill>
                            <a:schemeClr val="bg1"/>
                          </a:solidFill>
                          <a:effectLst/>
                        </a:rPr>
                        <a:t>Incubation time (minutes)</a:t>
                      </a:r>
                      <a:endParaRPr kumimoji="0" lang="en-US"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L="68580" marR="68580" marT="0" marB="0" horzOverflow="overflow">
                    <a:solidFill>
                      <a:srgbClr val="002060"/>
                    </a:solidFill>
                  </a:tcPr>
                </a:tc>
                <a:tc gridSpan="3">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a:ln>
                            <a:noFill/>
                          </a:ln>
                          <a:solidFill>
                            <a:schemeClr val="bg1"/>
                          </a:solidFill>
                          <a:effectLst/>
                        </a:rPr>
                        <a:t>Degree of color intensity (Symbol: −, +, ++ or +++)  </a:t>
                      </a:r>
                      <a:endParaRPr kumimoji="0" lang="en-US"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L="68580" marR="68580" marT="0" marB="0" horzOverflow="overflow">
                    <a:solidFill>
                      <a:srgbClr val="00206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04813">
                <a:tc vMerge="1">
                  <a:txBody>
                    <a:bodyPr/>
                    <a:lstStyle/>
                    <a:p>
                      <a:endParaRPr lang="en-US"/>
                    </a:p>
                  </a:txBody>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a:ln>
                            <a:noFill/>
                          </a:ln>
                          <a:solidFill>
                            <a:schemeClr val="bg1"/>
                          </a:solidFill>
                          <a:effectLst/>
                        </a:rPr>
                        <a:t>TUBE A</a:t>
                      </a:r>
                      <a:endParaRPr kumimoji="0" lang="en-US"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L="68580" marR="68580" marT="0" marB="0" horzOverflow="overflow">
                    <a:solidFill>
                      <a:srgbClr val="002060"/>
                    </a:solid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a:ln>
                            <a:noFill/>
                          </a:ln>
                          <a:solidFill>
                            <a:schemeClr val="bg1"/>
                          </a:solidFill>
                          <a:effectLst/>
                        </a:rPr>
                        <a:t>TUBE B</a:t>
                      </a:r>
                      <a:endParaRPr kumimoji="0" lang="en-US"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L="68580" marR="68580" marT="0" marB="0" horzOverflow="overflow">
                    <a:solidFill>
                      <a:srgbClr val="002060"/>
                    </a:solid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a:ln>
                            <a:noFill/>
                          </a:ln>
                          <a:solidFill>
                            <a:schemeClr val="bg1"/>
                          </a:solidFill>
                          <a:effectLst/>
                        </a:rPr>
                        <a:t>TUBE C</a:t>
                      </a:r>
                      <a:endParaRPr kumimoji="0" lang="en-US"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L="68580" marR="68580" marT="0" marB="0" horzOverflow="overflow">
                    <a:solidFill>
                      <a:srgbClr val="002060"/>
                    </a:solidFill>
                  </a:tcPr>
                </a:tc>
                <a:extLst>
                  <a:ext uri="{0D108BD9-81ED-4DB2-BD59-A6C34878D82A}">
                    <a16:rowId xmlns:a16="http://schemas.microsoft.com/office/drawing/2014/main" val="10001"/>
                  </a:ext>
                </a:extLst>
              </a:tr>
              <a:tr h="404813">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a:ln>
                            <a:noFill/>
                          </a:ln>
                          <a:effectLst/>
                        </a:rPr>
                        <a:t>0</a:t>
                      </a:r>
                      <a:endPar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a:ln>
                          <a:noFill/>
                        </a:ln>
                        <a:solidFill>
                          <a:schemeClr val="tx1"/>
                        </a:solidFill>
                        <a:effectLst/>
                        <a:latin typeface="Garamond" panose="02020404030301010803" pitchFamily="18" charset="0"/>
                        <a:cs typeface="Times New Roman" panose="02020603050405020304" pitchFamily="18" charset="0"/>
                      </a:endParaRPr>
                    </a:p>
                  </a:txBody>
                  <a:tcPr marL="68580" marR="68580" marT="0" marB="0" horzOverflow="overflow"/>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a:ln>
                          <a:noFill/>
                        </a:ln>
                        <a:solidFill>
                          <a:schemeClr val="tx1"/>
                        </a:solidFill>
                        <a:effectLst/>
                        <a:latin typeface="Garamond" panose="02020404030301010803" pitchFamily="18" charset="0"/>
                        <a:cs typeface="Times New Roman" panose="02020603050405020304" pitchFamily="18" charset="0"/>
                      </a:endParaRPr>
                    </a:p>
                  </a:txBody>
                  <a:tcPr marL="68580" marR="68580" marT="0" marB="0" horzOverflow="overflow"/>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a:ln>
                          <a:noFill/>
                        </a:ln>
                        <a:solidFill>
                          <a:schemeClr val="tx1"/>
                        </a:solidFill>
                        <a:effectLst/>
                        <a:latin typeface="Garamond" panose="02020404030301010803" pitchFamily="18" charset="0"/>
                        <a:cs typeface="Times New Roman" panose="02020603050405020304" pitchFamily="18" charset="0"/>
                      </a:endParaRPr>
                    </a:p>
                  </a:txBody>
                  <a:tcPr marL="68580" marR="68580" marT="0" marB="0" horzOverflow="overflow"/>
                </a:tc>
                <a:extLst>
                  <a:ext uri="{0D108BD9-81ED-4DB2-BD59-A6C34878D82A}">
                    <a16:rowId xmlns:a16="http://schemas.microsoft.com/office/drawing/2014/main" val="10002"/>
                  </a:ext>
                </a:extLst>
              </a:tr>
              <a:tr h="404813">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a:ln>
                            <a:noFill/>
                          </a:ln>
                          <a:effectLst/>
                        </a:rPr>
                        <a:t>5</a:t>
                      </a:r>
                      <a:endPar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a:ln>
                          <a:noFill/>
                        </a:ln>
                        <a:solidFill>
                          <a:schemeClr val="tx1"/>
                        </a:solidFill>
                        <a:effectLst/>
                        <a:latin typeface="Garamond" panose="02020404030301010803" pitchFamily="18" charset="0"/>
                        <a:cs typeface="Times New Roman" panose="02020603050405020304" pitchFamily="18" charset="0"/>
                      </a:endParaRPr>
                    </a:p>
                  </a:txBody>
                  <a:tcPr marL="68580" marR="68580" marT="0" marB="0" horzOverflow="overflow"/>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a:ln>
                          <a:noFill/>
                        </a:ln>
                        <a:solidFill>
                          <a:schemeClr val="tx1"/>
                        </a:solidFill>
                        <a:effectLst/>
                        <a:latin typeface="Garamond" panose="02020404030301010803" pitchFamily="18" charset="0"/>
                        <a:cs typeface="Times New Roman" panose="02020603050405020304" pitchFamily="18" charset="0"/>
                      </a:endParaRPr>
                    </a:p>
                  </a:txBody>
                  <a:tcPr marL="68580" marR="68580" marT="0" marB="0" horzOverflow="overflow"/>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a:ln>
                          <a:noFill/>
                        </a:ln>
                        <a:solidFill>
                          <a:schemeClr val="tx1"/>
                        </a:solidFill>
                        <a:effectLst/>
                        <a:latin typeface="Garamond" panose="02020404030301010803" pitchFamily="18" charset="0"/>
                        <a:cs typeface="Times New Roman" panose="02020603050405020304" pitchFamily="18" charset="0"/>
                      </a:endParaRPr>
                    </a:p>
                  </a:txBody>
                  <a:tcPr marL="68580" marR="68580" marT="0" marB="0" horzOverflow="overflow"/>
                </a:tc>
                <a:extLst>
                  <a:ext uri="{0D108BD9-81ED-4DB2-BD59-A6C34878D82A}">
                    <a16:rowId xmlns:a16="http://schemas.microsoft.com/office/drawing/2014/main" val="10003"/>
                  </a:ext>
                </a:extLst>
              </a:tr>
              <a:tr h="404813">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a:ln>
                            <a:noFill/>
                          </a:ln>
                          <a:effectLst/>
                        </a:rPr>
                        <a:t>10</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Garamond" panose="02020404030301010803" pitchFamily="18" charset="0"/>
                        <a:cs typeface="Times New Roman" panose="02020603050405020304" pitchFamily="18" charset="0"/>
                      </a:endParaRPr>
                    </a:p>
                  </a:txBody>
                  <a:tcPr marL="68580" marR="68580" marT="0" marB="0" horzOverflow="overflow"/>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a:ln>
                          <a:noFill/>
                        </a:ln>
                        <a:solidFill>
                          <a:schemeClr val="tx1"/>
                        </a:solidFill>
                        <a:effectLst/>
                        <a:latin typeface="Garamond" panose="02020404030301010803" pitchFamily="18" charset="0"/>
                        <a:cs typeface="Times New Roman" panose="02020603050405020304" pitchFamily="18" charset="0"/>
                      </a:endParaRPr>
                    </a:p>
                  </a:txBody>
                  <a:tcPr marL="68580" marR="68580" marT="0" marB="0" horzOverflow="overflow"/>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a:ln>
                          <a:noFill/>
                        </a:ln>
                        <a:solidFill>
                          <a:schemeClr val="tx1"/>
                        </a:solidFill>
                        <a:effectLst/>
                        <a:latin typeface="Garamond" panose="02020404030301010803" pitchFamily="18" charset="0"/>
                        <a:cs typeface="Times New Roman" panose="02020603050405020304" pitchFamily="18" charset="0"/>
                      </a:endParaRPr>
                    </a:p>
                  </a:txBody>
                  <a:tcPr marL="68580" marR="68580" marT="0" marB="0" horzOverflow="overflow"/>
                </a:tc>
                <a:extLst>
                  <a:ext uri="{0D108BD9-81ED-4DB2-BD59-A6C34878D82A}">
                    <a16:rowId xmlns:a16="http://schemas.microsoft.com/office/drawing/2014/main" val="10004"/>
                  </a:ext>
                </a:extLst>
              </a:tr>
              <a:tr h="404813">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a:ln>
                            <a:noFill/>
                          </a:ln>
                          <a:effectLst/>
                        </a:rPr>
                        <a:t>15</a:t>
                      </a:r>
                      <a:endPar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a:ln>
                          <a:noFill/>
                        </a:ln>
                        <a:solidFill>
                          <a:schemeClr val="tx1"/>
                        </a:solidFill>
                        <a:effectLst/>
                        <a:latin typeface="Garamond" panose="02020404030301010803" pitchFamily="18" charset="0"/>
                        <a:cs typeface="Times New Roman" panose="02020603050405020304" pitchFamily="18" charset="0"/>
                      </a:endParaRPr>
                    </a:p>
                  </a:txBody>
                  <a:tcPr marL="68580" marR="68580" marT="0" marB="0" horzOverflow="overflow"/>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a:ln>
                          <a:noFill/>
                        </a:ln>
                        <a:solidFill>
                          <a:schemeClr val="tx1"/>
                        </a:solidFill>
                        <a:effectLst/>
                        <a:latin typeface="Garamond" panose="02020404030301010803" pitchFamily="18" charset="0"/>
                        <a:cs typeface="Times New Roman" panose="02020603050405020304" pitchFamily="18" charset="0"/>
                      </a:endParaRPr>
                    </a:p>
                  </a:txBody>
                  <a:tcPr marL="68580" marR="68580" marT="0" marB="0" horzOverflow="overflow"/>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a:ln>
                          <a:noFill/>
                        </a:ln>
                        <a:solidFill>
                          <a:schemeClr val="tx1"/>
                        </a:solidFill>
                        <a:effectLst/>
                        <a:latin typeface="Garamond" panose="02020404030301010803" pitchFamily="18" charset="0"/>
                        <a:cs typeface="Times New Roman" panose="02020603050405020304" pitchFamily="18" charset="0"/>
                      </a:endParaRPr>
                    </a:p>
                  </a:txBody>
                  <a:tcPr marL="68580" marR="68580" marT="0" marB="0" horzOverflow="overflow"/>
                </a:tc>
                <a:extLst>
                  <a:ext uri="{0D108BD9-81ED-4DB2-BD59-A6C34878D82A}">
                    <a16:rowId xmlns:a16="http://schemas.microsoft.com/office/drawing/2014/main" val="10005"/>
                  </a:ext>
                </a:extLst>
              </a:tr>
              <a:tr h="404813">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a:ln>
                            <a:noFill/>
                          </a:ln>
                          <a:effectLst/>
                        </a:rPr>
                        <a:t>20</a:t>
                      </a:r>
                      <a:endPar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a:ln>
                          <a:noFill/>
                        </a:ln>
                        <a:solidFill>
                          <a:schemeClr val="tx1"/>
                        </a:solidFill>
                        <a:effectLst/>
                        <a:latin typeface="Garamond" panose="02020404030301010803" pitchFamily="18" charset="0"/>
                        <a:cs typeface="Times New Roman" panose="02020603050405020304" pitchFamily="18" charset="0"/>
                      </a:endParaRPr>
                    </a:p>
                  </a:txBody>
                  <a:tcPr marL="68580" marR="68580" marT="0" marB="0" horzOverflow="overflow"/>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a:ln>
                          <a:noFill/>
                        </a:ln>
                        <a:solidFill>
                          <a:schemeClr val="tx1"/>
                        </a:solidFill>
                        <a:effectLst/>
                        <a:latin typeface="Garamond" panose="02020404030301010803" pitchFamily="18" charset="0"/>
                        <a:cs typeface="Times New Roman" panose="02020603050405020304" pitchFamily="18" charset="0"/>
                      </a:endParaRPr>
                    </a:p>
                  </a:txBody>
                  <a:tcPr marL="68580" marR="68580" marT="0" marB="0" horzOverflow="overflow"/>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a:ln>
                          <a:noFill/>
                        </a:ln>
                        <a:solidFill>
                          <a:schemeClr val="tx1"/>
                        </a:solidFill>
                        <a:effectLst/>
                        <a:latin typeface="Garamond" panose="02020404030301010803" pitchFamily="18" charset="0"/>
                        <a:cs typeface="Times New Roman" panose="02020603050405020304" pitchFamily="18" charset="0"/>
                      </a:endParaRPr>
                    </a:p>
                  </a:txBody>
                  <a:tcPr marL="68580" marR="68580" marT="0" marB="0" horzOverflow="overflow"/>
                </a:tc>
                <a:extLst>
                  <a:ext uri="{0D108BD9-81ED-4DB2-BD59-A6C34878D82A}">
                    <a16:rowId xmlns:a16="http://schemas.microsoft.com/office/drawing/2014/main" val="10006"/>
                  </a:ext>
                </a:extLst>
              </a:tr>
              <a:tr h="404813">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a:ln>
                            <a:noFill/>
                          </a:ln>
                          <a:effectLst/>
                        </a:rPr>
                        <a:t>25</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Garamond" panose="02020404030301010803" pitchFamily="18" charset="0"/>
                        <a:cs typeface="Times New Roman" panose="02020603050405020304" pitchFamily="18" charset="0"/>
                      </a:endParaRPr>
                    </a:p>
                  </a:txBody>
                  <a:tcPr marL="68580" marR="68580" marT="0" marB="0" horzOverflow="overflow"/>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a:ln>
                          <a:noFill/>
                        </a:ln>
                        <a:solidFill>
                          <a:schemeClr val="tx1"/>
                        </a:solidFill>
                        <a:effectLst/>
                        <a:latin typeface="Garamond" panose="02020404030301010803" pitchFamily="18" charset="0"/>
                        <a:cs typeface="Times New Roman" panose="02020603050405020304" pitchFamily="18" charset="0"/>
                      </a:endParaRPr>
                    </a:p>
                  </a:txBody>
                  <a:tcPr marL="68580" marR="68580" marT="0" marB="0" horzOverflow="overflow"/>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Garamond" panose="02020404030301010803" pitchFamily="18" charset="0"/>
                        <a:cs typeface="Times New Roman" panose="02020603050405020304" pitchFamily="18" charset="0"/>
                      </a:endParaRPr>
                    </a:p>
                  </a:txBody>
                  <a:tcPr marL="68580" marR="68580" marT="0" marB="0" horzOverflow="overflow"/>
                </a:tc>
                <a:extLst>
                  <a:ext uri="{0D108BD9-81ED-4DB2-BD59-A6C34878D82A}">
                    <a16:rowId xmlns:a16="http://schemas.microsoft.com/office/drawing/2014/main" val="10007"/>
                  </a:ext>
                </a:extLst>
              </a:tr>
            </a:tbl>
          </a:graphicData>
        </a:graphic>
      </p:graphicFrame>
      <p:sp>
        <p:nvSpPr>
          <p:cNvPr id="14382" name="Rectangle 1"/>
          <p:cNvSpPr>
            <a:spLocks noChangeArrowheads="1"/>
          </p:cNvSpPr>
          <p:nvPr/>
        </p:nvSpPr>
        <p:spPr bwMode="auto">
          <a:xfrm>
            <a:off x="917796" y="499629"/>
            <a:ext cx="997059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solidFill>
                  <a:srgbClr val="002060"/>
                </a:solidFill>
              </a:rPr>
              <a:t>Results:   </a:t>
            </a:r>
          </a:p>
          <a:p>
            <a:r>
              <a:rPr lang="en-US" altLang="en-US" sz="2000" b="1" dirty="0">
                <a:solidFill>
                  <a:schemeClr val="accent1">
                    <a:lumMod val="75000"/>
                  </a:schemeClr>
                </a:solidFill>
              </a:rPr>
              <a:t>1-Enzymic activity:</a:t>
            </a:r>
            <a:r>
              <a:rPr lang="en-US" altLang="en-US" sz="2000" dirty="0">
                <a:solidFill>
                  <a:schemeClr val="accent1">
                    <a:lumMod val="75000"/>
                  </a:schemeClr>
                </a:solidFill>
              </a:rPr>
              <a:t> </a:t>
            </a:r>
            <a:r>
              <a:rPr lang="en-US" altLang="en-US" sz="2000" dirty="0"/>
              <a:t>Record the color in each tube, according to the scheme described in this page, in the table in the "Results" section. Continue for 25 minutes. </a:t>
            </a:r>
          </a:p>
          <a:p>
            <a:r>
              <a:rPr lang="en-US" altLang="en-US" sz="2000" dirty="0">
                <a:solidFill>
                  <a:schemeClr val="accent1">
                    <a:lumMod val="75000"/>
                  </a:schemeClr>
                </a:solidFill>
              </a:rPr>
              <a:t> </a:t>
            </a:r>
          </a:p>
          <a:p>
            <a:endParaRPr lang="en-US" altLang="en-US" sz="2000" dirty="0">
              <a:solidFill>
                <a:srgbClr val="3333FF"/>
              </a:solidFill>
            </a:endParaRPr>
          </a:p>
        </p:txBody>
      </p:sp>
    </p:spTree>
    <p:extLst>
      <p:ext uri="{BB962C8B-B14F-4D97-AF65-F5344CB8AC3E}">
        <p14:creationId xmlns:p14="http://schemas.microsoft.com/office/powerpoint/2010/main" val="507525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2-CHEMICAL NATURE OF POLYPHENOL OXIDASE: </a:t>
            </a:r>
          </a:p>
        </p:txBody>
      </p:sp>
      <p:sp>
        <p:nvSpPr>
          <p:cNvPr id="3" name="Content Placeholder 2"/>
          <p:cNvSpPr>
            <a:spLocks noGrp="1"/>
          </p:cNvSpPr>
          <p:nvPr>
            <p:ph idx="1"/>
          </p:nvPr>
        </p:nvSpPr>
        <p:spPr/>
        <p:txBody>
          <a:bodyPr/>
          <a:lstStyle/>
          <a:p>
            <a:endParaRPr lang="en-US" altLang="en-US" dirty="0"/>
          </a:p>
          <a:p>
            <a:endParaRPr lang="en-US" dirty="0"/>
          </a:p>
        </p:txBody>
      </p:sp>
      <p:sp>
        <p:nvSpPr>
          <p:cNvPr id="8" name="Rectangle 7"/>
          <p:cNvSpPr/>
          <p:nvPr/>
        </p:nvSpPr>
        <p:spPr>
          <a:xfrm>
            <a:off x="4896465" y="811321"/>
            <a:ext cx="6533533" cy="1631216"/>
          </a:xfrm>
          <a:prstGeom prst="rect">
            <a:avLst/>
          </a:prstGeom>
        </p:spPr>
        <p:txBody>
          <a:bodyPr wrap="square">
            <a:spAutoFit/>
          </a:bodyPr>
          <a:lstStyle/>
          <a:p>
            <a:pPr marL="285750" indent="-285750">
              <a:buFont typeface="Arial" panose="020B0604020202020204" pitchFamily="34" charset="0"/>
              <a:buChar char="•"/>
            </a:pPr>
            <a:r>
              <a:rPr lang="en-US" sz="2000" b="1" dirty="0">
                <a:solidFill>
                  <a:srgbClr val="0070C0"/>
                </a:solidFill>
              </a:rPr>
              <a:t>Majority of enzymes </a:t>
            </a:r>
            <a:r>
              <a:rPr lang="en-US" sz="2000" dirty="0"/>
              <a:t>are proteins. Some are made of RNA</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solidFill>
                  <a:srgbClr val="0070C0"/>
                </a:solidFill>
              </a:rPr>
              <a:t>The nature of polyphenol oxidase </a:t>
            </a:r>
            <a:r>
              <a:rPr lang="en-US" sz="2000" dirty="0"/>
              <a:t>will be examined wither is it protein or not</a:t>
            </a:r>
          </a:p>
        </p:txBody>
      </p:sp>
      <p:pic>
        <p:nvPicPr>
          <p:cNvPr id="8194" name="Picture 2" descr="http://www.mpibpc.mpg.de/2229031/Fig2_eng_jp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685" b="31220"/>
          <a:stretch/>
        </p:blipFill>
        <p:spPr bwMode="auto">
          <a:xfrm>
            <a:off x="8543558" y="3000803"/>
            <a:ext cx="2886440" cy="21175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3"/>
          <a:stretch>
            <a:fillRect/>
          </a:stretch>
        </p:blipFill>
        <p:spPr>
          <a:xfrm>
            <a:off x="4916949" y="3063030"/>
            <a:ext cx="2636625" cy="20553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TextBox 10"/>
          <p:cNvSpPr txBox="1"/>
          <p:nvPr/>
        </p:nvSpPr>
        <p:spPr>
          <a:xfrm>
            <a:off x="5134224" y="5296624"/>
            <a:ext cx="6533533" cy="369332"/>
          </a:xfrm>
          <a:prstGeom prst="rect">
            <a:avLst/>
          </a:prstGeom>
          <a:noFill/>
        </p:spPr>
        <p:txBody>
          <a:bodyPr wrap="square" rtlCol="0">
            <a:spAutoFit/>
          </a:bodyPr>
          <a:lstStyle/>
          <a:p>
            <a:r>
              <a:rPr lang="en-US" b="1" dirty="0"/>
              <a:t>Protein (Enzyme)                                                     RNA(catalytic)</a:t>
            </a:r>
          </a:p>
        </p:txBody>
      </p:sp>
    </p:spTree>
    <p:extLst>
      <p:ext uri="{BB962C8B-B14F-4D97-AF65-F5344CB8AC3E}">
        <p14:creationId xmlns:p14="http://schemas.microsoft.com/office/powerpoint/2010/main" val="2745199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1402888" y="789357"/>
            <a:ext cx="8072437"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7200" eaLnBrk="0" hangingPunct="0">
              <a:tabLst>
                <a:tab pos="4572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4572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4572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4572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4572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9pPr>
          </a:lstStyle>
          <a:p>
            <a:pPr marL="457200" indent="-457200" eaLnBrk="1" hangingPunct="1">
              <a:buFont typeface="+mj-lt"/>
              <a:buAutoNum type="arabicPeriod" startAt="2"/>
            </a:pPr>
            <a:r>
              <a:rPr lang="en-US" altLang="en-US" sz="2400" b="1" dirty="0">
                <a:solidFill>
                  <a:srgbClr val="0070C0"/>
                </a:solidFill>
              </a:rPr>
              <a:t>Chemical nature of polyphenol oxidase: </a:t>
            </a:r>
          </a:p>
          <a:p>
            <a:r>
              <a:rPr lang="en-US" altLang="en-US" dirty="0"/>
              <a:t>a. Label four clean test tubes A, B, C and D. </a:t>
            </a:r>
          </a:p>
          <a:p>
            <a:r>
              <a:rPr lang="en-US" altLang="en-US" dirty="0"/>
              <a:t>b. Prepare, and teat, each tube as follows: </a:t>
            </a:r>
          </a:p>
          <a:p>
            <a:endParaRPr lang="en-US" altLang="en-US" dirty="0"/>
          </a:p>
        </p:txBody>
      </p:sp>
      <p:graphicFrame>
        <p:nvGraphicFramePr>
          <p:cNvPr id="4" name="Table 3"/>
          <p:cNvGraphicFramePr>
            <a:graphicFrameLocks noGrp="1"/>
          </p:cNvGraphicFramePr>
          <p:nvPr>
            <p:extLst>
              <p:ext uri="{D42A27DB-BD31-4B8C-83A1-F6EECF244321}">
                <p14:modId xmlns:p14="http://schemas.microsoft.com/office/powerpoint/2010/main" val="4094315954"/>
              </p:ext>
            </p:extLst>
          </p:nvPr>
        </p:nvGraphicFramePr>
        <p:xfrm>
          <a:off x="388375" y="2182058"/>
          <a:ext cx="11104929" cy="3012832"/>
        </p:xfrm>
        <a:graphic>
          <a:graphicData uri="http://schemas.openxmlformats.org/drawingml/2006/table">
            <a:tbl>
              <a:tblPr firstRow="1" bandRow="1">
                <a:tableStyleId>{5C22544A-7EE6-4342-B048-85BDC9FD1C3A}</a:tableStyleId>
              </a:tblPr>
              <a:tblGrid>
                <a:gridCol w="1188502">
                  <a:extLst>
                    <a:ext uri="{9D8B030D-6E8A-4147-A177-3AD203B41FA5}">
                      <a16:colId xmlns:a16="http://schemas.microsoft.com/office/drawing/2014/main" val="20000"/>
                    </a:ext>
                  </a:extLst>
                </a:gridCol>
                <a:gridCol w="2913745">
                  <a:extLst>
                    <a:ext uri="{9D8B030D-6E8A-4147-A177-3AD203B41FA5}">
                      <a16:colId xmlns:a16="http://schemas.microsoft.com/office/drawing/2014/main" val="20001"/>
                    </a:ext>
                  </a:extLst>
                </a:gridCol>
                <a:gridCol w="3501341">
                  <a:extLst>
                    <a:ext uri="{9D8B030D-6E8A-4147-A177-3AD203B41FA5}">
                      <a16:colId xmlns:a16="http://schemas.microsoft.com/office/drawing/2014/main" val="20002"/>
                    </a:ext>
                  </a:extLst>
                </a:gridCol>
                <a:gridCol w="3501341">
                  <a:extLst>
                    <a:ext uri="{9D8B030D-6E8A-4147-A177-3AD203B41FA5}">
                      <a16:colId xmlns:a16="http://schemas.microsoft.com/office/drawing/2014/main" val="20003"/>
                    </a:ext>
                  </a:extLst>
                </a:gridCol>
              </a:tblGrid>
              <a:tr h="330279">
                <a:tc>
                  <a:txBody>
                    <a:bodyPr/>
                    <a:lstStyle/>
                    <a:p>
                      <a:pPr algn="ctr"/>
                      <a:r>
                        <a:rPr lang="en-US" dirty="0"/>
                        <a:t>Tube</a:t>
                      </a:r>
                    </a:p>
                  </a:txBody>
                  <a:tcPr>
                    <a:solidFill>
                      <a:srgbClr val="002060"/>
                    </a:solidFill>
                  </a:tcPr>
                </a:tc>
                <a:tc>
                  <a:txBody>
                    <a:bodyPr/>
                    <a:lstStyle/>
                    <a:p>
                      <a:pPr algn="ctr"/>
                      <a:r>
                        <a:rPr lang="en-US" dirty="0"/>
                        <a:t>(1)</a:t>
                      </a:r>
                    </a:p>
                  </a:txBody>
                  <a:tcPr>
                    <a:lnR w="12700" cap="flat" cmpd="sng" algn="ctr">
                      <a:solidFill>
                        <a:schemeClr val="tx1"/>
                      </a:solidFill>
                      <a:prstDash val="solid"/>
                      <a:round/>
                      <a:headEnd type="none" w="med" len="med"/>
                      <a:tailEnd type="none" w="med" len="med"/>
                    </a:lnR>
                    <a:solidFill>
                      <a:srgbClr val="002060"/>
                    </a:solidFill>
                  </a:tcPr>
                </a:tc>
                <a:tc>
                  <a:txBody>
                    <a:bodyPr/>
                    <a:lstStyle/>
                    <a:p>
                      <a:pPr algn="ctr"/>
                      <a:r>
                        <a:rPr lang="en-US" baseline="0" dirty="0"/>
                        <a:t> (2)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2060"/>
                    </a:solidFill>
                  </a:tcPr>
                </a:tc>
                <a:tc>
                  <a:txBody>
                    <a:bodyPr/>
                    <a:lstStyle/>
                    <a:p>
                      <a:pPr algn="ctr"/>
                      <a:r>
                        <a:rPr lang="en-US" dirty="0"/>
                        <a:t>(3)</a:t>
                      </a:r>
                    </a:p>
                  </a:txBody>
                  <a:tcPr>
                    <a:lnL w="12700" cap="flat" cmpd="sng" algn="ctr">
                      <a:solidFill>
                        <a:schemeClr val="tx1"/>
                      </a:solidFill>
                      <a:prstDash val="solid"/>
                      <a:round/>
                      <a:headEnd type="none" w="med" len="med"/>
                      <a:tailEnd type="none" w="med" len="med"/>
                    </a:lnL>
                    <a:solidFill>
                      <a:srgbClr val="002060"/>
                    </a:solidFill>
                  </a:tcPr>
                </a:tc>
                <a:extLst>
                  <a:ext uri="{0D108BD9-81ED-4DB2-BD59-A6C34878D82A}">
                    <a16:rowId xmlns:a16="http://schemas.microsoft.com/office/drawing/2014/main" val="10000"/>
                  </a:ext>
                </a:extLst>
              </a:tr>
              <a:tr h="1336432">
                <a:tc>
                  <a:txBody>
                    <a:bodyPr/>
                    <a:lstStyle/>
                    <a:p>
                      <a:r>
                        <a:rPr lang="en-US" altLang="en-US" sz="1800" b="1" dirty="0">
                          <a:solidFill>
                            <a:srgbClr val="002060"/>
                          </a:solidFill>
                        </a:rPr>
                        <a:t> TUBE A</a:t>
                      </a:r>
                      <a:endParaRPr lang="en-US" b="1" dirty="0">
                        <a:solidFill>
                          <a:srgbClr val="002060"/>
                        </a:solidFill>
                      </a:endParaRPr>
                    </a:p>
                  </a:txBody>
                  <a:tcPr/>
                </a:tc>
                <a:tc>
                  <a:txBody>
                    <a:bodyPr/>
                    <a:lstStyle/>
                    <a:p>
                      <a:pPr marL="285750" indent="-285750">
                        <a:buFont typeface="Arial" panose="020B0604020202020204" pitchFamily="34" charset="0"/>
                        <a:buChar char="•"/>
                      </a:pPr>
                      <a:r>
                        <a:rPr lang="en-US" altLang="en-US" sz="2000" dirty="0"/>
                        <a:t>15 drops of enzyme extract.</a:t>
                      </a:r>
                    </a:p>
                    <a:p>
                      <a:pPr marL="285750" indent="-285750">
                        <a:buFont typeface="Arial" panose="020B0604020202020204" pitchFamily="34" charset="0"/>
                        <a:buChar char="•"/>
                      </a:pPr>
                      <a:r>
                        <a:rPr lang="en-US" altLang="en-US" sz="2000" dirty="0"/>
                        <a:t>15 drops of 0.01M catechol solution</a:t>
                      </a:r>
                    </a:p>
                  </a:txBody>
                  <a:tcPr>
                    <a:lnR w="12700" cap="flat" cmpd="sng" algn="ctr">
                      <a:solidFill>
                        <a:schemeClr val="tx1"/>
                      </a:solidFill>
                      <a:prstDash val="solid"/>
                      <a:round/>
                      <a:headEnd type="none" w="med" len="med"/>
                      <a:tailEnd type="none" w="med" len="med"/>
                    </a:lnR>
                  </a:tcPr>
                </a:tc>
                <a:tc gridSpan="2">
                  <a:txBody>
                    <a:bodyPr/>
                    <a:lstStyle/>
                    <a:p>
                      <a:pPr marL="342900" indent="-342900">
                        <a:buFont typeface="Arial" panose="020B0604020202020204" pitchFamily="34" charset="0"/>
                        <a:buChar char="•"/>
                      </a:pPr>
                      <a:r>
                        <a:rPr lang="en-US" altLang="en-US" sz="2000" dirty="0"/>
                        <a:t>Shake tube and place in water bath at 37 ºC for 10 minutes.</a:t>
                      </a:r>
                    </a:p>
                    <a:p>
                      <a:pPr marL="342900" indent="-342900">
                        <a:buFont typeface="Arial" panose="020B0604020202020204" pitchFamily="34" charset="0"/>
                        <a:buChar char="•"/>
                      </a:pPr>
                      <a:r>
                        <a:rPr lang="en-US" altLang="en-US" sz="2000" b="1" dirty="0">
                          <a:solidFill>
                            <a:srgbClr val="C00000"/>
                          </a:solidFill>
                        </a:rPr>
                        <a:t>As a Control!</a:t>
                      </a:r>
                    </a:p>
                  </a:txBody>
                  <a:tcPr>
                    <a:lnL w="12700" cap="flat" cmpd="sng" algn="ctr">
                      <a:solidFill>
                        <a:schemeClr val="tx1"/>
                      </a:solidFill>
                      <a:prstDash val="solid"/>
                      <a:round/>
                      <a:headEnd type="none" w="med" len="med"/>
                      <a:tailEnd type="none" w="med" len="med"/>
                    </a:lnL>
                  </a:tcPr>
                </a:tc>
                <a:tc hMerge="1">
                  <a:txBody>
                    <a:bodyPr/>
                    <a:lstStyle/>
                    <a:p>
                      <a:pPr marL="342900" indent="-342900">
                        <a:buFont typeface="Arial" panose="020B0604020202020204" pitchFamily="34" charset="0"/>
                        <a:buChar char="•"/>
                      </a:pPr>
                      <a:endParaRPr lang="en-US" altLang="en-US" sz="20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1012020">
                <a:tc>
                  <a:txBody>
                    <a:bodyPr/>
                    <a:lstStyle/>
                    <a:p>
                      <a:r>
                        <a:rPr lang="en-US" altLang="en-US" sz="1800" b="1" dirty="0">
                          <a:solidFill>
                            <a:srgbClr val="002060"/>
                          </a:solidFill>
                        </a:rPr>
                        <a:t>TUBE B</a:t>
                      </a:r>
                      <a:endParaRPr lang="en-US" b="1" dirty="0">
                        <a:solidFill>
                          <a:srgbClr val="002060"/>
                        </a:solidFill>
                      </a:endParaRPr>
                    </a:p>
                  </a:txBody>
                  <a:tcPr/>
                </a:tc>
                <a:tc>
                  <a:txBody>
                    <a:bodyPr/>
                    <a:lstStyle/>
                    <a:p>
                      <a:pPr marL="285750" indent="-285750">
                        <a:buFont typeface="Arial" panose="020B0604020202020204" pitchFamily="34" charset="0"/>
                        <a:buChar char="•"/>
                      </a:pPr>
                      <a:r>
                        <a:rPr lang="en-US" altLang="en-US" sz="2000" dirty="0"/>
                        <a:t>10 drops of enzyme extract.</a:t>
                      </a:r>
                    </a:p>
                    <a:p>
                      <a:pPr marL="285750" indent="-285750">
                        <a:buFont typeface="Arial" panose="020B0604020202020204" pitchFamily="34" charset="0"/>
                        <a:buChar char="•"/>
                      </a:pPr>
                      <a:r>
                        <a:rPr lang="en-US" altLang="en-US" sz="2000" dirty="0"/>
                        <a:t>10 drops of 5% trypsin solution. 	 </a:t>
                      </a:r>
                      <a:endParaRPr lang="en-US" sz="2000" dirty="0"/>
                    </a:p>
                  </a:txBody>
                  <a:tcPr>
                    <a:lnR w="12700" cap="flat" cmpd="sng" algn="ctr">
                      <a:solidFill>
                        <a:schemeClr val="tx1"/>
                      </a:solidFill>
                      <a:prstDash val="solid"/>
                      <a:round/>
                      <a:headEnd type="none" w="med" len="med"/>
                      <a:tailEnd type="none" w="med" len="med"/>
                    </a:lnR>
                  </a:tcPr>
                </a:tc>
                <a:tc>
                  <a:txBody>
                    <a:bodyPr/>
                    <a:lstStyle/>
                    <a:p>
                      <a:r>
                        <a:rPr lang="en-US" altLang="en-US" sz="2000" dirty="0"/>
                        <a:t>Shake tube thoroughly. </a:t>
                      </a:r>
                    </a:p>
                    <a:p>
                      <a:r>
                        <a:rPr lang="en-US" altLang="en-US" sz="2000" dirty="0"/>
                        <a:t> Place tube in a water bath at 37 ºC for 10 minutes.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altLang="en-US" sz="2000" dirty="0"/>
                        <a:t>Add 10 drops of 0.01M catechol solution. Place in water bath at 37 ºC for 10 minutes</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54275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مستطيل 1"/>
          <p:cNvSpPr>
            <a:spLocks noChangeArrowheads="1"/>
          </p:cNvSpPr>
          <p:nvPr/>
        </p:nvSpPr>
        <p:spPr bwMode="auto">
          <a:xfrm>
            <a:off x="2222107" y="4692235"/>
            <a:ext cx="77866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eaLnBrk="0" hangingPunct="0">
              <a:tabLst>
                <a:tab pos="4572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4572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4572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4572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4572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9pPr>
          </a:lstStyle>
          <a:p>
            <a:pPr marL="342900" indent="-342900">
              <a:buFont typeface="Arial" panose="020B0604020202020204" pitchFamily="34" charset="0"/>
              <a:buChar char="•"/>
            </a:pPr>
            <a:r>
              <a:rPr lang="en-US" altLang="en-US" sz="2000" dirty="0"/>
              <a:t>Examine and compare with tube A.</a:t>
            </a:r>
          </a:p>
          <a:p>
            <a:pPr marL="342900" indent="-342900">
              <a:buFont typeface="Arial" panose="020B0604020202020204" pitchFamily="34" charset="0"/>
              <a:buChar char="•"/>
            </a:pPr>
            <a:r>
              <a:rPr lang="en-US" altLang="en-US" sz="2000" dirty="0"/>
              <a:t>Record your observations in the table in the "Results" section. </a:t>
            </a:r>
            <a:endParaRPr lang="ar-SA" altLang="en-US" sz="2000" dirty="0"/>
          </a:p>
        </p:txBody>
      </p:sp>
      <p:graphicFrame>
        <p:nvGraphicFramePr>
          <p:cNvPr id="3" name="Table 2"/>
          <p:cNvGraphicFramePr>
            <a:graphicFrameLocks noGrp="1"/>
          </p:cNvGraphicFramePr>
          <p:nvPr>
            <p:extLst>
              <p:ext uri="{D42A27DB-BD31-4B8C-83A1-F6EECF244321}">
                <p14:modId xmlns:p14="http://schemas.microsoft.com/office/powerpoint/2010/main" val="3410796895"/>
              </p:ext>
            </p:extLst>
          </p:nvPr>
        </p:nvGraphicFramePr>
        <p:xfrm>
          <a:off x="562987" y="1537238"/>
          <a:ext cx="11104929" cy="2621280"/>
        </p:xfrm>
        <a:graphic>
          <a:graphicData uri="http://schemas.openxmlformats.org/drawingml/2006/table">
            <a:tbl>
              <a:tblPr firstRow="1" bandRow="1">
                <a:tableStyleId>{5C22544A-7EE6-4342-B048-85BDC9FD1C3A}</a:tableStyleId>
              </a:tblPr>
              <a:tblGrid>
                <a:gridCol w="1188502">
                  <a:extLst>
                    <a:ext uri="{9D8B030D-6E8A-4147-A177-3AD203B41FA5}">
                      <a16:colId xmlns:a16="http://schemas.microsoft.com/office/drawing/2014/main" val="20000"/>
                    </a:ext>
                  </a:extLst>
                </a:gridCol>
                <a:gridCol w="2913745">
                  <a:extLst>
                    <a:ext uri="{9D8B030D-6E8A-4147-A177-3AD203B41FA5}">
                      <a16:colId xmlns:a16="http://schemas.microsoft.com/office/drawing/2014/main" val="20001"/>
                    </a:ext>
                  </a:extLst>
                </a:gridCol>
                <a:gridCol w="3501341">
                  <a:extLst>
                    <a:ext uri="{9D8B030D-6E8A-4147-A177-3AD203B41FA5}">
                      <a16:colId xmlns:a16="http://schemas.microsoft.com/office/drawing/2014/main" val="20002"/>
                    </a:ext>
                  </a:extLst>
                </a:gridCol>
                <a:gridCol w="3501341">
                  <a:extLst>
                    <a:ext uri="{9D8B030D-6E8A-4147-A177-3AD203B41FA5}">
                      <a16:colId xmlns:a16="http://schemas.microsoft.com/office/drawing/2014/main" val="20003"/>
                    </a:ext>
                  </a:extLst>
                </a:gridCol>
              </a:tblGrid>
              <a:tr h="1262181">
                <a:tc>
                  <a:txBody>
                    <a:bodyPr/>
                    <a:lstStyle/>
                    <a:p>
                      <a:r>
                        <a:rPr lang="en-US" altLang="en-US" sz="1800" b="1" dirty="0">
                          <a:solidFill>
                            <a:srgbClr val="002060"/>
                          </a:solidFill>
                        </a:rPr>
                        <a:t>TUBE C</a:t>
                      </a:r>
                      <a:endParaRPr lang="en-US" b="1" dirty="0">
                        <a:solidFill>
                          <a:srgbClr val="002060"/>
                        </a:solidFill>
                      </a:endParaRPr>
                    </a:p>
                  </a:txBody>
                  <a:tcPr>
                    <a:solidFill>
                      <a:schemeClr val="bg2"/>
                    </a:solidFill>
                  </a:tcPr>
                </a:tc>
                <a:tc>
                  <a:txBody>
                    <a:bodyPr/>
                    <a:lstStyle/>
                    <a:p>
                      <a:pPr marL="285750" indent="-285750">
                        <a:buFont typeface="Arial" panose="020B0604020202020204" pitchFamily="34" charset="0"/>
                        <a:buChar char="•"/>
                      </a:pPr>
                      <a:r>
                        <a:rPr lang="en-US" altLang="en-US" sz="2000" b="0" dirty="0">
                          <a:solidFill>
                            <a:schemeClr val="tx1"/>
                          </a:solidFill>
                        </a:rPr>
                        <a:t>Add 10 drops of enzyme extract.  </a:t>
                      </a:r>
                    </a:p>
                    <a:p>
                      <a:pPr marL="342900" indent="-342900">
                        <a:buFont typeface="Arial" panose="020B0604020202020204" pitchFamily="34" charset="0"/>
                        <a:buChar char="•"/>
                      </a:pPr>
                      <a:r>
                        <a:rPr lang="en-US" altLang="en-US" sz="2000" b="0" dirty="0">
                          <a:solidFill>
                            <a:schemeClr val="tx1"/>
                          </a:solidFill>
                        </a:rPr>
                        <a:t>Add 10 drops of 5% </a:t>
                      </a:r>
                      <a:r>
                        <a:rPr lang="en-US" altLang="en-US" sz="2000" b="0" dirty="0" err="1">
                          <a:solidFill>
                            <a:schemeClr val="tx1"/>
                          </a:solidFill>
                        </a:rPr>
                        <a:t>trichloroacetic</a:t>
                      </a:r>
                      <a:r>
                        <a:rPr lang="en-US" altLang="en-US" sz="2000" b="0" dirty="0">
                          <a:solidFill>
                            <a:schemeClr val="tx1"/>
                          </a:solidFill>
                        </a:rPr>
                        <a:t> acid. </a:t>
                      </a:r>
                    </a:p>
                  </a:txBody>
                  <a:tcPr>
                    <a:lnR w="12700" cap="flat" cmpd="sng" algn="ctr">
                      <a:solidFill>
                        <a:schemeClr val="tx1"/>
                      </a:solidFill>
                      <a:prstDash val="solid"/>
                      <a:round/>
                      <a:headEnd type="none" w="med" len="med"/>
                      <a:tailEnd type="none" w="med" len="med"/>
                    </a:lnR>
                    <a:solidFill>
                      <a:schemeClr val="bg2"/>
                    </a:solidFill>
                  </a:tcPr>
                </a:tc>
                <a:tc>
                  <a:txBody>
                    <a:bodyPr/>
                    <a:lstStyle/>
                    <a:p>
                      <a:pPr marL="342900" indent="-342900">
                        <a:buFont typeface="Arial" panose="020B0604020202020204" pitchFamily="34" charset="0"/>
                        <a:buChar char="•"/>
                      </a:pPr>
                      <a:r>
                        <a:rPr lang="en-US" altLang="en-US" sz="2000" b="0" dirty="0">
                          <a:solidFill>
                            <a:schemeClr val="tx1"/>
                          </a:solidFill>
                        </a:rPr>
                        <a:t>Shake tube thoroughly and wait 5 minutes.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solidFill>
                  </a:tcPr>
                </a:tc>
                <a:tc>
                  <a:txBody>
                    <a:bodyPr/>
                    <a:lstStyle/>
                    <a:p>
                      <a:r>
                        <a:rPr lang="en-US" altLang="en-US" sz="2000" b="0" dirty="0">
                          <a:solidFill>
                            <a:schemeClr val="tx1"/>
                          </a:solidFill>
                        </a:rPr>
                        <a:t>Add 10 drops of 0.01M catechol solution.</a:t>
                      </a:r>
                      <a:r>
                        <a:rPr lang="en-US" altLang="en-US" sz="2000" b="0" baseline="0" dirty="0">
                          <a:solidFill>
                            <a:schemeClr val="tx1"/>
                          </a:solidFill>
                        </a:rPr>
                        <a:t> P</a:t>
                      </a:r>
                      <a:r>
                        <a:rPr lang="en-US" altLang="en-US" sz="2000" b="0" dirty="0">
                          <a:solidFill>
                            <a:schemeClr val="tx1"/>
                          </a:solidFill>
                        </a:rPr>
                        <a:t>lace in water bath at 37 ºC for 10 minutes</a:t>
                      </a:r>
                    </a:p>
                  </a:txBody>
                  <a:tcPr>
                    <a:lnL w="12700" cap="flat" cmpd="sng" algn="ctr">
                      <a:solidFill>
                        <a:schemeClr val="tx1"/>
                      </a:solidFill>
                      <a:prstDash val="solid"/>
                      <a:round/>
                      <a:headEnd type="none" w="med" len="med"/>
                      <a:tailEnd type="none" w="med" len="med"/>
                    </a:lnL>
                    <a:solidFill>
                      <a:schemeClr val="bg2"/>
                    </a:solidFill>
                  </a:tcPr>
                </a:tc>
                <a:extLst>
                  <a:ext uri="{0D108BD9-81ED-4DB2-BD59-A6C34878D82A}">
                    <a16:rowId xmlns:a16="http://schemas.microsoft.com/office/drawing/2014/main" val="10000"/>
                  </a:ext>
                </a:extLst>
              </a:tr>
              <a:tr h="1237457">
                <a:tc>
                  <a:txBody>
                    <a:bodyPr/>
                    <a:lstStyle/>
                    <a:p>
                      <a:r>
                        <a:rPr lang="en-US" b="1" dirty="0">
                          <a:solidFill>
                            <a:srgbClr val="002060"/>
                          </a:solidFill>
                        </a:rPr>
                        <a:t>TUBE</a:t>
                      </a:r>
                      <a:r>
                        <a:rPr lang="en-US" b="1" baseline="0" dirty="0">
                          <a:solidFill>
                            <a:srgbClr val="002060"/>
                          </a:solidFill>
                        </a:rPr>
                        <a:t> D</a:t>
                      </a:r>
                      <a:endParaRPr lang="en-US" b="1" dirty="0">
                        <a:solidFill>
                          <a:srgbClr val="002060"/>
                        </a:solidFill>
                      </a:endParaRPr>
                    </a:p>
                  </a:txBody>
                  <a:tcPr/>
                </a:tc>
                <a:tc>
                  <a:txBody>
                    <a:bodyPr/>
                    <a:lstStyle/>
                    <a:p>
                      <a:r>
                        <a:rPr lang="en-US" altLang="en-US" sz="2000" dirty="0"/>
                        <a:t>Add 15 drops of enzyme extract.</a:t>
                      </a:r>
                    </a:p>
                    <a:p>
                      <a:r>
                        <a:rPr lang="en-US" altLang="en-US" sz="2000" dirty="0"/>
                        <a:t>Add a few crystals of phenylthiourea</a:t>
                      </a:r>
                    </a:p>
                  </a:txBody>
                  <a:tcPr>
                    <a:lnR w="12700" cap="flat" cmpd="sng" algn="ctr">
                      <a:solidFill>
                        <a:schemeClr val="tx1"/>
                      </a:solidFill>
                      <a:prstDash val="solid"/>
                      <a:round/>
                      <a:headEnd type="none" w="med" len="med"/>
                      <a:tailEnd type="none" w="med" len="med"/>
                    </a:lnR>
                  </a:tcPr>
                </a:tc>
                <a:tc>
                  <a:txBody>
                    <a:bodyPr/>
                    <a:lstStyle/>
                    <a:p>
                      <a:r>
                        <a:rPr lang="en-US" altLang="en-US" sz="2000" dirty="0"/>
                        <a:t>Shake tube thoroughly and continue shaking it frequently during a period of 5 minutes.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altLang="en-US" sz="2000" dirty="0"/>
                        <a:t>Then add 15 drops of 0.01M catechol solution.</a:t>
                      </a:r>
                    </a:p>
                    <a:p>
                      <a:r>
                        <a:rPr lang="en-US" altLang="en-US" sz="2000" dirty="0"/>
                        <a:t>Place in water bath at 37 ºC for 10 minutes</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83758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3081244457"/>
              </p:ext>
            </p:extLst>
          </p:nvPr>
        </p:nvGraphicFramePr>
        <p:xfrm>
          <a:off x="1280454" y="1758904"/>
          <a:ext cx="9819249" cy="2700555"/>
        </p:xfrm>
        <a:graphic>
          <a:graphicData uri="http://schemas.openxmlformats.org/drawingml/2006/table">
            <a:tbl>
              <a:tblPr>
                <a:tableStyleId>{69CF1AB2-1976-4502-BF36-3FF5EA218861}</a:tableStyleId>
              </a:tblPr>
              <a:tblGrid>
                <a:gridCol w="1463039">
                  <a:extLst>
                    <a:ext uri="{9D8B030D-6E8A-4147-A177-3AD203B41FA5}">
                      <a16:colId xmlns:a16="http://schemas.microsoft.com/office/drawing/2014/main" val="20000"/>
                    </a:ext>
                  </a:extLst>
                </a:gridCol>
                <a:gridCol w="2442322">
                  <a:extLst>
                    <a:ext uri="{9D8B030D-6E8A-4147-A177-3AD203B41FA5}">
                      <a16:colId xmlns:a16="http://schemas.microsoft.com/office/drawing/2014/main" val="20001"/>
                    </a:ext>
                  </a:extLst>
                </a:gridCol>
                <a:gridCol w="5913888">
                  <a:extLst>
                    <a:ext uri="{9D8B030D-6E8A-4147-A177-3AD203B41FA5}">
                      <a16:colId xmlns:a16="http://schemas.microsoft.com/office/drawing/2014/main" val="20002"/>
                    </a:ext>
                  </a:extLst>
                </a:gridCol>
              </a:tblGrid>
              <a:tr h="806531">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a:ln>
                            <a:noFill/>
                          </a:ln>
                          <a:solidFill>
                            <a:schemeClr val="bg1"/>
                          </a:solidFill>
                          <a:effectLst/>
                        </a:rPr>
                        <a:t>Tube </a:t>
                      </a:r>
                      <a:endParaRPr kumimoji="0" lang="en-US"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L="63839" marR="63839" marT="0" marB="0" horzOverflow="overflow">
                    <a:solidFill>
                      <a:srgbClr val="002060"/>
                    </a:solid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a:ln>
                            <a:noFill/>
                          </a:ln>
                          <a:solidFill>
                            <a:schemeClr val="bg1"/>
                          </a:solidFill>
                          <a:effectLst/>
                        </a:rPr>
                        <a:t>Treatment</a:t>
                      </a:r>
                      <a:endParaRPr kumimoji="0" lang="en-US"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L="63839" marR="63839" marT="0" marB="0" horzOverflow="overflow">
                    <a:solidFill>
                      <a:srgbClr val="002060"/>
                    </a:solid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a:ln>
                            <a:noFill/>
                          </a:ln>
                          <a:solidFill>
                            <a:schemeClr val="bg1"/>
                          </a:solidFill>
                          <a:effectLst/>
                        </a:rPr>
                        <a:t>Degree of color intensity (Symbol: −, +, ++ or +++)</a:t>
                      </a:r>
                      <a:endParaRPr kumimoji="0" lang="en-US"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L="63839" marR="63839" marT="0" marB="0" horzOverflow="overflow">
                    <a:solidFill>
                      <a:srgbClr val="002060"/>
                    </a:solidFill>
                  </a:tcPr>
                </a:tc>
                <a:extLst>
                  <a:ext uri="{0D108BD9-81ED-4DB2-BD59-A6C34878D82A}">
                    <a16:rowId xmlns:a16="http://schemas.microsoft.com/office/drawing/2014/main" val="10000"/>
                  </a:ext>
                </a:extLst>
              </a:tr>
              <a:tr h="484726">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a:ln>
                            <a:noFill/>
                          </a:ln>
                          <a:effectLst/>
                        </a:rPr>
                        <a:t>A</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3839" marR="63839" marT="0" marB="0" horzOverflow="overflow"/>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a:ln>
                            <a:noFill/>
                          </a:ln>
                          <a:effectLst/>
                        </a:rPr>
                        <a:t>Control</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3839" marR="63839" marT="0" marB="0" horzOverflow="overflow"/>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a:ln>
                          <a:noFill/>
                        </a:ln>
                        <a:solidFill>
                          <a:schemeClr val="tx1"/>
                        </a:solidFill>
                        <a:effectLst/>
                        <a:latin typeface="Garamond" panose="02020404030301010803" pitchFamily="18" charset="0"/>
                        <a:cs typeface="Times New Roman" panose="02020603050405020304" pitchFamily="18" charset="0"/>
                      </a:endParaRPr>
                    </a:p>
                  </a:txBody>
                  <a:tcPr marL="63839" marR="63839" marT="0" marB="0" horzOverflow="overflow"/>
                </a:tc>
                <a:extLst>
                  <a:ext uri="{0D108BD9-81ED-4DB2-BD59-A6C34878D82A}">
                    <a16:rowId xmlns:a16="http://schemas.microsoft.com/office/drawing/2014/main" val="10001"/>
                  </a:ext>
                </a:extLst>
              </a:tr>
              <a:tr h="484726">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a:ln>
                            <a:noFill/>
                          </a:ln>
                          <a:effectLst/>
                        </a:rPr>
                        <a:t>B</a:t>
                      </a:r>
                      <a:endPar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3839" marR="63839" marT="0" marB="0" horzOverflow="overflow"/>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a:ln>
                            <a:noFill/>
                          </a:ln>
                          <a:effectLst/>
                        </a:rPr>
                        <a:t>Trypsin</a:t>
                      </a:r>
                      <a:endPar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3839" marR="63839" marT="0" marB="0" horzOverflow="overflow"/>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Garamond" panose="02020404030301010803" pitchFamily="18" charset="0"/>
                        <a:cs typeface="Times New Roman" panose="02020603050405020304" pitchFamily="18" charset="0"/>
                      </a:endParaRPr>
                    </a:p>
                  </a:txBody>
                  <a:tcPr marL="63839" marR="63839" marT="0" marB="0" horzOverflow="overflow"/>
                </a:tc>
                <a:extLst>
                  <a:ext uri="{0D108BD9-81ED-4DB2-BD59-A6C34878D82A}">
                    <a16:rowId xmlns:a16="http://schemas.microsoft.com/office/drawing/2014/main" val="10002"/>
                  </a:ext>
                </a:extLst>
              </a:tr>
              <a:tr h="403939">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a:ln>
                            <a:noFill/>
                          </a:ln>
                          <a:effectLst/>
                        </a:rPr>
                        <a:t>C</a:t>
                      </a:r>
                      <a:endPar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3839" marR="63839" marT="0" marB="0" horzOverflow="overflow"/>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a:ln>
                            <a:noFill/>
                          </a:ln>
                          <a:effectLst/>
                        </a:rPr>
                        <a:t>TCA</a:t>
                      </a:r>
                      <a:endPar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3839" marR="63839" marT="0" marB="0" horzOverflow="overflow"/>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a:ln>
                          <a:noFill/>
                        </a:ln>
                        <a:solidFill>
                          <a:schemeClr val="tx1"/>
                        </a:solidFill>
                        <a:effectLst/>
                        <a:latin typeface="Garamond" panose="02020404030301010803" pitchFamily="18" charset="0"/>
                        <a:cs typeface="Times New Roman" panose="02020603050405020304" pitchFamily="18" charset="0"/>
                      </a:endParaRPr>
                    </a:p>
                  </a:txBody>
                  <a:tcPr marL="63839" marR="63839" marT="0" marB="0" horzOverflow="overflow"/>
                </a:tc>
                <a:extLst>
                  <a:ext uri="{0D108BD9-81ED-4DB2-BD59-A6C34878D82A}">
                    <a16:rowId xmlns:a16="http://schemas.microsoft.com/office/drawing/2014/main" val="10003"/>
                  </a:ext>
                </a:extLst>
              </a:tr>
              <a:tr h="520633">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a:ln>
                            <a:noFill/>
                          </a:ln>
                          <a:effectLst/>
                        </a:rPr>
                        <a:t>D</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3839" marR="63839" marT="0" marB="0" horzOverflow="overflow"/>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a:ln>
                            <a:noFill/>
                          </a:ln>
                          <a:effectLst/>
                        </a:rPr>
                        <a:t>Phenylthiourea</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3839" marR="63839" marT="0" marB="0" horzOverflow="overflow"/>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Garamond" panose="02020404030301010803" pitchFamily="18" charset="0"/>
                        <a:cs typeface="Times New Roman" panose="02020603050405020304" pitchFamily="18" charset="0"/>
                      </a:endParaRPr>
                    </a:p>
                  </a:txBody>
                  <a:tcPr marL="63839" marR="63839" marT="0" marB="0" horzOverflow="overflow"/>
                </a:tc>
                <a:extLst>
                  <a:ext uri="{0D108BD9-81ED-4DB2-BD59-A6C34878D82A}">
                    <a16:rowId xmlns:a16="http://schemas.microsoft.com/office/drawing/2014/main" val="10004"/>
                  </a:ext>
                </a:extLst>
              </a:tr>
            </a:tbl>
          </a:graphicData>
        </a:graphic>
      </p:graphicFrame>
      <p:sp>
        <p:nvSpPr>
          <p:cNvPr id="17436" name="Rectangle 1"/>
          <p:cNvSpPr>
            <a:spLocks noChangeArrowheads="1"/>
          </p:cNvSpPr>
          <p:nvPr/>
        </p:nvSpPr>
        <p:spPr bwMode="auto">
          <a:xfrm>
            <a:off x="1280454" y="712464"/>
            <a:ext cx="64293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solidFill>
                  <a:srgbClr val="002060"/>
                </a:solidFill>
              </a:rPr>
              <a:t>Results:</a:t>
            </a:r>
          </a:p>
          <a:p>
            <a:pPr eaLnBrk="1" hangingPunct="1"/>
            <a:r>
              <a:rPr lang="en-US" altLang="en-US" sz="2000" dirty="0"/>
              <a:t>2-Chemical nature of polyphenol oxidase </a:t>
            </a:r>
          </a:p>
          <a:p>
            <a:r>
              <a:rPr lang="en-US" altLang="en-US" sz="2000" dirty="0">
                <a:latin typeface="Garamond" panose="02020404030301010803" pitchFamily="18" charset="0"/>
                <a:cs typeface="Times New Roman" panose="02020603050405020304" pitchFamily="18" charset="0"/>
              </a:rPr>
              <a:t> </a:t>
            </a:r>
            <a:endParaRPr lang="en-US" altLang="en-US" sz="2800" dirty="0"/>
          </a:p>
        </p:txBody>
      </p:sp>
      <p:sp>
        <p:nvSpPr>
          <p:cNvPr id="3" name="TextBox 2"/>
          <p:cNvSpPr txBox="1"/>
          <p:nvPr/>
        </p:nvSpPr>
        <p:spPr>
          <a:xfrm>
            <a:off x="1113312" y="4905734"/>
            <a:ext cx="6763657"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t>Trypsin: </a:t>
            </a:r>
            <a:r>
              <a:rPr lang="en-US" dirty="0"/>
              <a:t>a proteolytic enzyme</a:t>
            </a:r>
          </a:p>
          <a:p>
            <a:pPr marL="285750" indent="-285750">
              <a:buFont typeface="Arial" panose="020B0604020202020204" pitchFamily="34" charset="0"/>
              <a:buChar char="•"/>
            </a:pPr>
            <a:r>
              <a:rPr lang="en-US" b="1" dirty="0"/>
              <a:t>TCA: </a:t>
            </a:r>
            <a:r>
              <a:rPr lang="en-US" dirty="0"/>
              <a:t>an acid( low pH)  that precipitate and denature proteins </a:t>
            </a:r>
          </a:p>
          <a:p>
            <a:pPr marL="285750" lvl="0" indent="-285750">
              <a:buFont typeface="Arial" panose="020B0604020202020204" pitchFamily="34" charset="0"/>
              <a:buChar char="•"/>
            </a:pPr>
            <a:r>
              <a:rPr lang="en-US" altLang="en-US" b="1" dirty="0"/>
              <a:t>Phenylthiourea</a:t>
            </a:r>
            <a:r>
              <a:rPr lang="en-US" altLang="en-US" sz="1600" dirty="0">
                <a:latin typeface="Times New Roman" panose="02020603050405020304" pitchFamily="18" charset="0"/>
                <a:cs typeface="Times New Roman" panose="02020603050405020304" pitchFamily="18" charset="0"/>
              </a:rPr>
              <a:t>:</a:t>
            </a:r>
            <a:r>
              <a:rPr lang="en-US" dirty="0"/>
              <a:t> Phenylthiourea has a very strong chemical affinity for the element copper. </a:t>
            </a:r>
          </a:p>
        </p:txBody>
      </p:sp>
      <p:pic>
        <p:nvPicPr>
          <p:cNvPr id="4" name="Picture 3"/>
          <p:cNvPicPr>
            <a:picLocks noChangeAspect="1"/>
          </p:cNvPicPr>
          <p:nvPr/>
        </p:nvPicPr>
        <p:blipFill rotWithShape="1">
          <a:blip r:embed="rId2"/>
          <a:srcRect l="62110" t="42609" r="16137" b="25446"/>
          <a:stretch/>
        </p:blipFill>
        <p:spPr>
          <a:xfrm>
            <a:off x="9034949" y="4905734"/>
            <a:ext cx="2064754" cy="1704745"/>
          </a:xfrm>
          <a:prstGeom prst="rect">
            <a:avLst/>
          </a:prstGeom>
        </p:spPr>
      </p:pic>
    </p:spTree>
    <p:extLst>
      <p:ext uri="{BB962C8B-B14F-4D97-AF65-F5344CB8AC3E}">
        <p14:creationId xmlns:p14="http://schemas.microsoft.com/office/powerpoint/2010/main" val="1205054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0070C0"/>
                </a:solidFill>
              </a:rPr>
              <a:t>3-</a:t>
            </a:r>
            <a:r>
              <a:rPr lang="en-US" altLang="en-US" sz="5400" dirty="0">
                <a:solidFill>
                  <a:srgbClr val="0070C0"/>
                </a:solidFill>
              </a:rPr>
              <a:t> Substrate specificity:</a:t>
            </a:r>
            <a:endParaRPr lang="en-US" dirty="0">
              <a:solidFill>
                <a:srgbClr val="0070C0"/>
              </a:solidFill>
            </a:endParaRPr>
          </a:p>
        </p:txBody>
      </p:sp>
      <p:sp>
        <p:nvSpPr>
          <p:cNvPr id="3" name="Content Placeholder 2"/>
          <p:cNvSpPr>
            <a:spLocks noGrp="1"/>
          </p:cNvSpPr>
          <p:nvPr>
            <p:ph idx="1"/>
          </p:nvPr>
        </p:nvSpPr>
        <p:spPr/>
        <p:txBody>
          <a:bodyPr/>
          <a:lstStyle/>
          <a:p>
            <a:endParaRPr lang="en-US" altLang="en-US" dirty="0"/>
          </a:p>
          <a:p>
            <a:endParaRPr lang="en-US" dirty="0"/>
          </a:p>
        </p:txBody>
      </p:sp>
      <p:sp>
        <p:nvSpPr>
          <p:cNvPr id="5" name="Rectangle 4"/>
          <p:cNvSpPr/>
          <p:nvPr/>
        </p:nvSpPr>
        <p:spPr>
          <a:xfrm>
            <a:off x="5540477" y="1127709"/>
            <a:ext cx="6096000" cy="1908215"/>
          </a:xfrm>
          <a:prstGeom prst="rect">
            <a:avLst/>
          </a:prstGeom>
        </p:spPr>
        <p:txBody>
          <a:bodyPr>
            <a:spAutoFit/>
          </a:bodyPr>
          <a:lstStyle/>
          <a:p>
            <a:pPr marL="285750" indent="-285750">
              <a:buFont typeface="Arial" panose="020B0604020202020204" pitchFamily="34" charset="0"/>
              <a:buChar char="•"/>
            </a:pPr>
            <a:r>
              <a:rPr lang="en-US" sz="2000" dirty="0"/>
              <a:t>The substrate binds to the enzyme at the active site. Since enzymes are proteins, this site is composed of a unique combination of amino acid residues (side chains or R groups).  Which play a role in the </a:t>
            </a:r>
            <a:r>
              <a:rPr lang="en-US" sz="2000" dirty="0" err="1"/>
              <a:t>specifity</a:t>
            </a:r>
            <a:r>
              <a:rPr lang="en-US" sz="2000" dirty="0"/>
              <a:t> of the enzyme toward substrate</a:t>
            </a:r>
          </a:p>
          <a:p>
            <a:endParaRPr lang="en-US" dirty="0"/>
          </a:p>
        </p:txBody>
      </p:sp>
      <p:pic>
        <p:nvPicPr>
          <p:cNvPr id="17410" name="Picture 2" descr="http://droualb.faculty.mjc.edu/Course%20Materials/Physiology%20101/Chapter%20Notes/Fall%202011/figure_03_06b_label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5770" y="3035924"/>
            <a:ext cx="4925413" cy="2946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593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554" y="296334"/>
            <a:ext cx="7507112" cy="1683988"/>
          </a:xfrm>
        </p:spPr>
        <p:txBody>
          <a:bodyPr>
            <a:normAutofit/>
          </a:bodyPr>
          <a:lstStyle/>
          <a:p>
            <a:pPr algn="l"/>
            <a:r>
              <a:rPr lang="en-US" dirty="0"/>
              <a:t>Types of Enzyme Specificity</a:t>
            </a:r>
          </a:p>
        </p:txBody>
      </p:sp>
      <p:sp>
        <p:nvSpPr>
          <p:cNvPr id="3" name="Content Placeholder 2"/>
          <p:cNvSpPr>
            <a:spLocks noGrp="1"/>
          </p:cNvSpPr>
          <p:nvPr>
            <p:ph idx="1"/>
          </p:nvPr>
        </p:nvSpPr>
        <p:spPr>
          <a:xfrm>
            <a:off x="369710" y="1386289"/>
            <a:ext cx="10538178" cy="5655156"/>
          </a:xfrm>
        </p:spPr>
        <p:txBody>
          <a:bodyPr/>
          <a:lstStyle/>
          <a:p>
            <a:pPr>
              <a:lnSpc>
                <a:spcPct val="150000"/>
              </a:lnSpc>
            </a:pPr>
            <a:r>
              <a:rPr lang="en-US" sz="2400" b="1" u="sng" dirty="0">
                <a:solidFill>
                  <a:schemeClr val="accent1">
                    <a:lumMod val="50000"/>
                  </a:schemeClr>
                </a:solidFill>
              </a:rPr>
              <a:t>There are four distinct types of specificity:</a:t>
            </a:r>
          </a:p>
          <a:p>
            <a:pPr lvl="2">
              <a:lnSpc>
                <a:spcPct val="150000"/>
              </a:lnSpc>
              <a:buFont typeface="Wingdings" charset="2"/>
              <a:buChar char="ü"/>
            </a:pPr>
            <a:r>
              <a:rPr lang="en-US" sz="2000" b="1" dirty="0">
                <a:solidFill>
                  <a:srgbClr val="0000FF"/>
                </a:solidFill>
              </a:rPr>
              <a:t>Absolute specificity - </a:t>
            </a:r>
            <a:r>
              <a:rPr lang="en-US" sz="2000" dirty="0"/>
              <a:t>the enzyme will catalyze only one reaction.</a:t>
            </a:r>
          </a:p>
          <a:p>
            <a:pPr lvl="2">
              <a:lnSpc>
                <a:spcPct val="150000"/>
              </a:lnSpc>
              <a:buFont typeface="Wingdings" charset="2"/>
              <a:buChar char="ü"/>
            </a:pPr>
            <a:r>
              <a:rPr lang="en-US" sz="2000" b="1" dirty="0">
                <a:solidFill>
                  <a:srgbClr val="0000FF"/>
                </a:solidFill>
              </a:rPr>
              <a:t>Group specificity - </a:t>
            </a:r>
            <a:r>
              <a:rPr lang="en-US" sz="2000" dirty="0"/>
              <a:t>the enzyme will act only on molecules that have specific functional groups, such as amino, phosphate and methyl groups.</a:t>
            </a:r>
          </a:p>
          <a:p>
            <a:pPr lvl="2">
              <a:lnSpc>
                <a:spcPct val="150000"/>
              </a:lnSpc>
              <a:buFont typeface="Wingdings" charset="2"/>
              <a:buChar char="ü"/>
            </a:pPr>
            <a:r>
              <a:rPr lang="en-US" sz="2000" b="1" dirty="0">
                <a:solidFill>
                  <a:srgbClr val="0000FF"/>
                </a:solidFill>
              </a:rPr>
              <a:t>Linkage specificity - </a:t>
            </a:r>
            <a:r>
              <a:rPr lang="en-US" sz="2000" dirty="0"/>
              <a:t>the enzyme will act on a particular type of chemical bond regardless of the rest of the molecular structure.</a:t>
            </a:r>
          </a:p>
          <a:p>
            <a:pPr lvl="2">
              <a:lnSpc>
                <a:spcPct val="150000"/>
              </a:lnSpc>
              <a:buFont typeface="Wingdings" charset="2"/>
              <a:buChar char="ü"/>
            </a:pPr>
            <a:r>
              <a:rPr lang="en-US" sz="2000" b="1" dirty="0" err="1">
                <a:solidFill>
                  <a:srgbClr val="0000FF"/>
                </a:solidFill>
              </a:rPr>
              <a:t>Stereochemical</a:t>
            </a:r>
            <a:r>
              <a:rPr lang="en-US" sz="2000" b="1" dirty="0">
                <a:solidFill>
                  <a:srgbClr val="0000FF"/>
                </a:solidFill>
              </a:rPr>
              <a:t> specificity - </a:t>
            </a:r>
            <a:r>
              <a:rPr lang="en-US" sz="2000" dirty="0"/>
              <a:t>the enzyme will act on a particular steric or optical isomer.</a:t>
            </a:r>
          </a:p>
          <a:p>
            <a:pPr marL="0" indent="0">
              <a:buNone/>
            </a:pPr>
            <a:endParaRPr lang="en-US" dirty="0"/>
          </a:p>
        </p:txBody>
      </p:sp>
      <p:pic>
        <p:nvPicPr>
          <p:cNvPr id="4" name="Picture 3"/>
          <p:cNvPicPr>
            <a:picLocks noChangeAspect="1"/>
          </p:cNvPicPr>
          <p:nvPr/>
        </p:nvPicPr>
        <p:blipFill rotWithShape="1">
          <a:blip r:embed="rId2"/>
          <a:srcRect b="17739"/>
          <a:stretch/>
        </p:blipFill>
        <p:spPr>
          <a:xfrm>
            <a:off x="8142109" y="108655"/>
            <a:ext cx="3570111" cy="19374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97330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02323" y="3015014"/>
            <a:ext cx="5980694" cy="1859441"/>
          </a:xfrm>
          <a:prstGeom prst="rect">
            <a:avLst/>
          </a:prstGeom>
        </p:spPr>
      </p:pic>
      <p:sp>
        <p:nvSpPr>
          <p:cNvPr id="3" name="Rectangle 2"/>
          <p:cNvSpPr/>
          <p:nvPr/>
        </p:nvSpPr>
        <p:spPr>
          <a:xfrm>
            <a:off x="1136072" y="1848918"/>
            <a:ext cx="9130145" cy="646331"/>
          </a:xfrm>
          <a:prstGeom prst="rect">
            <a:avLst/>
          </a:prstGeom>
        </p:spPr>
        <p:txBody>
          <a:bodyPr wrap="square">
            <a:spAutoFit/>
          </a:bodyPr>
          <a:lstStyle/>
          <a:p>
            <a:pPr marL="285750" indent="-285750" algn="just">
              <a:buFont typeface="Arial" panose="020B0604020202020204" pitchFamily="34" charset="0"/>
              <a:buChar char="•"/>
            </a:pPr>
            <a:r>
              <a:rPr lang="en-US" dirty="0"/>
              <a:t>The three compounds used as substrates in this part of the experiment are structurally related (mono-and di-hydroxyl phenol)</a:t>
            </a:r>
          </a:p>
        </p:txBody>
      </p:sp>
      <p:sp>
        <p:nvSpPr>
          <p:cNvPr id="4" name="Rectangle 3"/>
          <p:cNvSpPr/>
          <p:nvPr/>
        </p:nvSpPr>
        <p:spPr>
          <a:xfrm>
            <a:off x="732084" y="805934"/>
            <a:ext cx="3565913" cy="523220"/>
          </a:xfrm>
          <a:prstGeom prst="rect">
            <a:avLst/>
          </a:prstGeom>
        </p:spPr>
        <p:txBody>
          <a:bodyPr wrap="none">
            <a:spAutoFit/>
          </a:bodyPr>
          <a:lstStyle/>
          <a:p>
            <a:r>
              <a:rPr lang="en-US" altLang="en-US" sz="2800" dirty="0">
                <a:solidFill>
                  <a:schemeClr val="accent1">
                    <a:lumMod val="75000"/>
                  </a:schemeClr>
                </a:solidFill>
              </a:rPr>
              <a:t>3-Substrate specificity: </a:t>
            </a:r>
          </a:p>
        </p:txBody>
      </p:sp>
    </p:spTree>
    <p:extLst>
      <p:ext uri="{BB962C8B-B14F-4D97-AF65-F5344CB8AC3E}">
        <p14:creationId xmlns:p14="http://schemas.microsoft.com/office/powerpoint/2010/main" val="3111638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900331" y="514776"/>
            <a:ext cx="11029071"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4572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4572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4572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4572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4572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a:solidFill>
                  <a:schemeClr val="accent1">
                    <a:lumMod val="75000"/>
                  </a:schemeClr>
                </a:solidFill>
              </a:rPr>
              <a:t>3-Substrate specificity: </a:t>
            </a:r>
          </a:p>
          <a:p>
            <a:pPr marL="457200" indent="-457200">
              <a:buAutoNum type="alphaLcPeriod"/>
            </a:pPr>
            <a:r>
              <a:rPr lang="en-US" altLang="en-US" sz="2000" dirty="0"/>
              <a:t>Label three clean test tubes A, B and C. </a:t>
            </a:r>
          </a:p>
          <a:p>
            <a:pPr marL="457200" indent="-457200">
              <a:buAutoNum type="alphaLcPeriod"/>
            </a:pPr>
            <a:endParaRPr lang="en-US" altLang="en-US" sz="2000" dirty="0"/>
          </a:p>
          <a:p>
            <a:pPr marL="457200" indent="-457200">
              <a:buAutoNum type="alphaLcPeriod"/>
            </a:pPr>
            <a:endParaRPr lang="en-US" altLang="en-US" sz="2000" dirty="0"/>
          </a:p>
          <a:p>
            <a:pPr marL="457200" indent="-457200">
              <a:buAutoNum type="alphaLcPeriod"/>
            </a:pPr>
            <a:endParaRPr lang="en-US" altLang="en-US" sz="2000" dirty="0"/>
          </a:p>
          <a:p>
            <a:pPr marL="457200" indent="-457200">
              <a:buAutoNum type="alphaLcPeriod"/>
            </a:pPr>
            <a:endParaRPr lang="en-US" altLang="en-US" sz="2000" dirty="0"/>
          </a:p>
          <a:p>
            <a:pPr marL="457200" indent="-457200">
              <a:buAutoNum type="alphaLcPeriod"/>
            </a:pPr>
            <a:endParaRPr lang="en-US" altLang="en-US" sz="2000" dirty="0"/>
          </a:p>
          <a:p>
            <a:pPr marL="457200" indent="-457200">
              <a:buAutoNum type="alphaLcPeriod"/>
            </a:pPr>
            <a:endParaRPr lang="en-US" altLang="en-US" sz="2000" dirty="0"/>
          </a:p>
          <a:p>
            <a:pPr marL="457200" indent="-457200">
              <a:buAutoNum type="alphaLcPeriod"/>
            </a:pPr>
            <a:endParaRPr lang="en-US" altLang="en-US" sz="2000" dirty="0"/>
          </a:p>
          <a:p>
            <a:pPr marL="457200" indent="-457200">
              <a:buAutoNum type="alphaLcPeriod"/>
            </a:pPr>
            <a:endParaRPr lang="en-US" altLang="en-US" sz="2000" dirty="0"/>
          </a:p>
          <a:p>
            <a:pPr marL="457200" indent="-457200">
              <a:buAutoNum type="alphaLcPeriod"/>
            </a:pPr>
            <a:endParaRPr lang="en-US" altLang="en-US" sz="2000" dirty="0"/>
          </a:p>
          <a:p>
            <a:pPr marL="457200" indent="-457200">
              <a:buFont typeface="+mj-lt"/>
              <a:buAutoNum type="alphaLcPeriod"/>
            </a:pPr>
            <a:r>
              <a:rPr lang="en-US" altLang="en-US" sz="2000" dirty="0"/>
              <a:t>Shake the tubes gently and place them in a water bath at 37 ºC. </a:t>
            </a:r>
          </a:p>
          <a:p>
            <a:pPr marL="457200" indent="-457200">
              <a:buFont typeface="+mj-lt"/>
              <a:buAutoNum type="alphaLcPeriod"/>
            </a:pPr>
            <a:r>
              <a:rPr lang="en-US" altLang="en-US" sz="2000" dirty="0"/>
              <a:t>Examine the tubes after 5 minutes and after 10 minutes. Record the color in each tube, in the table in the "Results" section. </a:t>
            </a:r>
          </a:p>
          <a:p>
            <a:pPr marL="457200" indent="-457200">
              <a:buFont typeface="+mj-lt"/>
              <a:buAutoNum type="alphaLcPeriod"/>
            </a:pPr>
            <a:r>
              <a:rPr lang="en-US" altLang="en-US" sz="2000" dirty="0"/>
              <a:t>The three compounds used as substrates in this part of the experiment are structurally related, as shown in the figure below. Each is capable of reacting with oxygen to form various colored products. </a:t>
            </a:r>
          </a:p>
        </p:txBody>
      </p:sp>
      <p:graphicFrame>
        <p:nvGraphicFramePr>
          <p:cNvPr id="4" name="Table 3"/>
          <p:cNvGraphicFramePr>
            <a:graphicFrameLocks noGrp="1"/>
          </p:cNvGraphicFramePr>
          <p:nvPr>
            <p:extLst>
              <p:ext uri="{D42A27DB-BD31-4B8C-83A1-F6EECF244321}">
                <p14:modId xmlns:p14="http://schemas.microsoft.com/office/powerpoint/2010/main" val="3701284602"/>
              </p:ext>
            </p:extLst>
          </p:nvPr>
        </p:nvGraphicFramePr>
        <p:xfrm>
          <a:off x="1076034" y="1287601"/>
          <a:ext cx="8053901" cy="2566946"/>
        </p:xfrm>
        <a:graphic>
          <a:graphicData uri="http://schemas.openxmlformats.org/drawingml/2006/table">
            <a:tbl>
              <a:tblPr firstRow="1" bandRow="1">
                <a:tableStyleId>{5C22544A-7EE6-4342-B048-85BDC9FD1C3A}</a:tableStyleId>
              </a:tblPr>
              <a:tblGrid>
                <a:gridCol w="1017948">
                  <a:extLst>
                    <a:ext uri="{9D8B030D-6E8A-4147-A177-3AD203B41FA5}">
                      <a16:colId xmlns:a16="http://schemas.microsoft.com/office/drawing/2014/main" val="20000"/>
                    </a:ext>
                  </a:extLst>
                </a:gridCol>
                <a:gridCol w="3520907">
                  <a:extLst>
                    <a:ext uri="{9D8B030D-6E8A-4147-A177-3AD203B41FA5}">
                      <a16:colId xmlns:a16="http://schemas.microsoft.com/office/drawing/2014/main" val="20001"/>
                    </a:ext>
                  </a:extLst>
                </a:gridCol>
                <a:gridCol w="3515046">
                  <a:extLst>
                    <a:ext uri="{9D8B030D-6E8A-4147-A177-3AD203B41FA5}">
                      <a16:colId xmlns:a16="http://schemas.microsoft.com/office/drawing/2014/main" val="20002"/>
                    </a:ext>
                  </a:extLst>
                </a:gridCol>
              </a:tblGrid>
              <a:tr h="370840">
                <a:tc>
                  <a:txBody>
                    <a:bodyPr/>
                    <a:lstStyle/>
                    <a:p>
                      <a:r>
                        <a:rPr lang="en-US" dirty="0"/>
                        <a:t>Tube</a:t>
                      </a:r>
                    </a:p>
                  </a:txBody>
                  <a:tcPr/>
                </a:tc>
                <a:tc>
                  <a:txBody>
                    <a:bodyPr/>
                    <a:lstStyle/>
                    <a:p>
                      <a:r>
                        <a:rPr lang="en-US" dirty="0"/>
                        <a:t>(1)</a:t>
                      </a:r>
                    </a:p>
                  </a:txBody>
                  <a:tcPr/>
                </a:tc>
                <a:tc>
                  <a:txBody>
                    <a:bodyPr/>
                    <a:lstStyle/>
                    <a:p>
                      <a:r>
                        <a:rPr lang="en-US" dirty="0"/>
                        <a:t>(2)</a:t>
                      </a:r>
                    </a:p>
                  </a:txBody>
                  <a:tcPr/>
                </a:tc>
                <a:extLst>
                  <a:ext uri="{0D108BD9-81ED-4DB2-BD59-A6C34878D82A}">
                    <a16:rowId xmlns:a16="http://schemas.microsoft.com/office/drawing/2014/main" val="10000"/>
                  </a:ext>
                </a:extLst>
              </a:tr>
              <a:tr h="370840">
                <a:tc>
                  <a:txBody>
                    <a:bodyPr/>
                    <a:lstStyle/>
                    <a:p>
                      <a:r>
                        <a:rPr lang="en-US" altLang="en-US" sz="1800" b="1" dirty="0">
                          <a:solidFill>
                            <a:srgbClr val="002060"/>
                          </a:solidFill>
                        </a:rPr>
                        <a:t> TUBE A</a:t>
                      </a:r>
                      <a:endParaRPr lang="en-US" b="1" dirty="0">
                        <a:solidFill>
                          <a:srgbClr val="002060"/>
                        </a:solidFill>
                      </a:endParaRPr>
                    </a:p>
                  </a:txBody>
                  <a:tcPr/>
                </a:tc>
                <a:tc>
                  <a:txBody>
                    <a:bodyPr/>
                    <a:lstStyle/>
                    <a:p>
                      <a:pPr marL="285750" indent="-285750">
                        <a:buFont typeface="Arial" panose="020B0604020202020204" pitchFamily="34" charset="0"/>
                        <a:buChar char="•"/>
                      </a:pPr>
                      <a:r>
                        <a:rPr lang="en-US" altLang="en-US" sz="2000" dirty="0"/>
                        <a:t>15 drops of enzyme extract.</a:t>
                      </a:r>
                    </a:p>
                  </a:txBody>
                  <a:tcPr/>
                </a:tc>
                <a:tc>
                  <a:txBody>
                    <a:bodyPr/>
                    <a:lstStyle/>
                    <a:p>
                      <a:pPr marL="285750" indent="-285750">
                        <a:buFont typeface="Arial" panose="020B0604020202020204" pitchFamily="34" charset="0"/>
                        <a:buChar char="•"/>
                      </a:pPr>
                      <a:r>
                        <a:rPr lang="en-US" altLang="en-US" sz="2000" dirty="0"/>
                        <a:t>Add 15 drops of 0.01M catechol solution</a:t>
                      </a:r>
                    </a:p>
                  </a:txBody>
                  <a:tcPr/>
                </a:tc>
                <a:extLst>
                  <a:ext uri="{0D108BD9-81ED-4DB2-BD59-A6C34878D82A}">
                    <a16:rowId xmlns:a16="http://schemas.microsoft.com/office/drawing/2014/main" val="10001"/>
                  </a:ext>
                </a:extLst>
              </a:tr>
              <a:tr h="370840">
                <a:tc>
                  <a:txBody>
                    <a:bodyPr/>
                    <a:lstStyle/>
                    <a:p>
                      <a:r>
                        <a:rPr lang="en-US" altLang="en-US" sz="1800" b="1" dirty="0">
                          <a:solidFill>
                            <a:srgbClr val="002060"/>
                          </a:solidFill>
                        </a:rPr>
                        <a:t>TUBE B</a:t>
                      </a:r>
                      <a:endParaRPr lang="en-US" b="1" dirty="0">
                        <a:solidFill>
                          <a:srgbClr val="002060"/>
                        </a:solidFill>
                      </a:endParaRPr>
                    </a:p>
                  </a:txBody>
                  <a:tcPr/>
                </a:tc>
                <a:tc>
                  <a:txBody>
                    <a:bodyPr/>
                    <a:lstStyle/>
                    <a:p>
                      <a:pPr marL="285750" indent="-285750">
                        <a:buFont typeface="Arial" panose="020B0604020202020204" pitchFamily="34" charset="0"/>
                        <a:buChar char="•"/>
                      </a:pPr>
                      <a:r>
                        <a:rPr lang="en-US" altLang="en-US" sz="2000" dirty="0"/>
                        <a:t>15 drops of enzyme extract.</a:t>
                      </a:r>
                    </a:p>
                    <a:p>
                      <a:pPr marL="285750" indent="-285750">
                        <a:buFont typeface="Arial" panose="020B0604020202020204" pitchFamily="34" charset="0"/>
                        <a:buChar char="•"/>
                      </a:pPr>
                      <a:r>
                        <a:rPr lang="en-US" altLang="en-US" sz="2000" dirty="0"/>
                        <a:t>	 </a:t>
                      </a:r>
                      <a:endParaRPr lang="en-US" sz="2000" dirty="0"/>
                    </a:p>
                  </a:txBody>
                  <a:tcPr/>
                </a:tc>
                <a:tc>
                  <a:txBody>
                    <a:bodyPr/>
                    <a:lstStyle/>
                    <a:p>
                      <a:pPr marL="285750" indent="-285750">
                        <a:buFont typeface="Arial" panose="020B0604020202020204" pitchFamily="34" charset="0"/>
                        <a:buChar char="•"/>
                      </a:pPr>
                      <a:r>
                        <a:rPr lang="en-US" altLang="en-US" sz="2000" dirty="0"/>
                        <a:t>Add 15 drops of 0.01M phenol solution</a:t>
                      </a:r>
                      <a:endParaRPr lang="en-US" sz="2000" dirty="0"/>
                    </a:p>
                  </a:txBody>
                  <a:tcPr/>
                </a:tc>
                <a:extLst>
                  <a:ext uri="{0D108BD9-81ED-4DB2-BD59-A6C34878D82A}">
                    <a16:rowId xmlns:a16="http://schemas.microsoft.com/office/drawing/2014/main" val="10002"/>
                  </a:ext>
                </a:extLst>
              </a:tr>
              <a:tr h="794026">
                <a:tc>
                  <a:txBody>
                    <a:bodyPr/>
                    <a:lstStyle/>
                    <a:p>
                      <a:r>
                        <a:rPr lang="en-US" altLang="en-US" sz="1800" b="1" dirty="0">
                          <a:solidFill>
                            <a:srgbClr val="002060"/>
                          </a:solidFill>
                        </a:rPr>
                        <a:t>TUBE C</a:t>
                      </a:r>
                      <a:endParaRPr lang="en-US" b="1" dirty="0">
                        <a:solidFill>
                          <a:srgbClr val="002060"/>
                        </a:solidFill>
                      </a:endParaRPr>
                    </a:p>
                  </a:txBody>
                  <a:tcPr/>
                </a:tc>
                <a:tc>
                  <a:txBody>
                    <a:bodyPr/>
                    <a:lstStyle/>
                    <a:p>
                      <a:pPr marL="285750" indent="-285750">
                        <a:buFont typeface="Arial" panose="020B0604020202020204" pitchFamily="34" charset="0"/>
                        <a:buChar char="•"/>
                      </a:pPr>
                      <a:r>
                        <a:rPr lang="en-US" altLang="en-US" sz="2000" dirty="0"/>
                        <a:t>15 drops of enzyme extract.</a:t>
                      </a:r>
                    </a:p>
                  </a:txBody>
                  <a:tcPr/>
                </a:tc>
                <a:tc>
                  <a:txBody>
                    <a:bodyPr/>
                    <a:lstStyle/>
                    <a:p>
                      <a:pPr marL="285750" indent="-285750">
                        <a:buFont typeface="Arial" panose="020B0604020202020204" pitchFamily="34" charset="0"/>
                        <a:buChar char="•"/>
                      </a:pPr>
                      <a:r>
                        <a:rPr lang="en-US" altLang="en-US" sz="2000" dirty="0"/>
                        <a:t>15 drops of 0.01M hydroquinone</a:t>
                      </a:r>
                      <a:endParaRPr lang="en-US" sz="20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80658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1211552514"/>
              </p:ext>
            </p:extLst>
          </p:nvPr>
        </p:nvGraphicFramePr>
        <p:xfrm>
          <a:off x="2144298" y="1881490"/>
          <a:ext cx="8153253" cy="2574396"/>
        </p:xfrm>
        <a:graphic>
          <a:graphicData uri="http://schemas.openxmlformats.org/drawingml/2006/table">
            <a:tbl>
              <a:tblPr>
                <a:tableStyleId>{69CF1AB2-1976-4502-BF36-3FF5EA218861}</a:tableStyleId>
              </a:tblPr>
              <a:tblGrid>
                <a:gridCol w="3176749">
                  <a:extLst>
                    <a:ext uri="{9D8B030D-6E8A-4147-A177-3AD203B41FA5}">
                      <a16:colId xmlns:a16="http://schemas.microsoft.com/office/drawing/2014/main" val="20000"/>
                    </a:ext>
                  </a:extLst>
                </a:gridCol>
                <a:gridCol w="2488252">
                  <a:extLst>
                    <a:ext uri="{9D8B030D-6E8A-4147-A177-3AD203B41FA5}">
                      <a16:colId xmlns:a16="http://schemas.microsoft.com/office/drawing/2014/main" val="20001"/>
                    </a:ext>
                  </a:extLst>
                </a:gridCol>
                <a:gridCol w="2488252">
                  <a:extLst>
                    <a:ext uri="{9D8B030D-6E8A-4147-A177-3AD203B41FA5}">
                      <a16:colId xmlns:a16="http://schemas.microsoft.com/office/drawing/2014/main" val="20002"/>
                    </a:ext>
                  </a:extLst>
                </a:gridCol>
              </a:tblGrid>
              <a:tr h="742950">
                <a:tc rowSpan="2">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u="none" strike="noStrike" cap="none" normalizeH="0" baseline="0" dirty="0">
                          <a:ln>
                            <a:noFill/>
                          </a:ln>
                          <a:solidFill>
                            <a:schemeClr val="bg1"/>
                          </a:solidFill>
                          <a:effectLst/>
                        </a:rPr>
                        <a:t>Substrate </a:t>
                      </a:r>
                      <a:endParaRPr kumimoji="0" lang="en-US" altLang="en-US"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L="63074" marR="63074" marT="0" marB="0" horzOverflow="overflow">
                    <a:solidFill>
                      <a:schemeClr val="accent1">
                        <a:lumMod val="75000"/>
                      </a:schemeClr>
                    </a:solidFill>
                  </a:tcPr>
                </a:tc>
                <a:tc gridSpan="2">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u="none" strike="noStrike" cap="none" normalizeH="0" baseline="0">
                          <a:ln>
                            <a:noFill/>
                          </a:ln>
                          <a:solidFill>
                            <a:schemeClr val="bg1"/>
                          </a:solidFill>
                          <a:effectLst/>
                        </a:rPr>
                        <a:t>Degree of color intensity (Symbol: −, +, ++ or +++) </a:t>
                      </a:r>
                      <a:endParaRPr kumimoji="0" lang="en-US" altLang="en-US" sz="20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endParaRPr>
                    </a:p>
                  </a:txBody>
                  <a:tcPr marL="63074" marR="63074" marT="0" marB="0" horzOverflow="overflow">
                    <a:solidFill>
                      <a:schemeClr val="accent1">
                        <a:lumMod val="75000"/>
                      </a:schemeClr>
                    </a:solidFill>
                  </a:tcPr>
                </a:tc>
                <a:tc hMerge="1">
                  <a:txBody>
                    <a:bodyPr/>
                    <a:lstStyle/>
                    <a:p>
                      <a:endParaRPr lang="en-US"/>
                    </a:p>
                  </a:txBody>
                  <a:tcPr/>
                </a:tc>
                <a:extLst>
                  <a:ext uri="{0D108BD9-81ED-4DB2-BD59-A6C34878D82A}">
                    <a16:rowId xmlns:a16="http://schemas.microsoft.com/office/drawing/2014/main" val="10000"/>
                  </a:ext>
                </a:extLst>
              </a:tr>
              <a:tr h="489072">
                <a:tc vMerge="1">
                  <a:txBody>
                    <a:bodyPr/>
                    <a:lstStyle/>
                    <a:p>
                      <a:endParaRPr lang="en-US"/>
                    </a:p>
                  </a:txBody>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u="none" strike="noStrike" cap="none" normalizeH="0" baseline="0">
                          <a:ln>
                            <a:noFill/>
                          </a:ln>
                          <a:solidFill>
                            <a:schemeClr val="bg1"/>
                          </a:solidFill>
                          <a:effectLst/>
                        </a:rPr>
                        <a:t>5 minutes</a:t>
                      </a:r>
                      <a:endParaRPr kumimoji="0" lang="en-US" altLang="en-US" sz="20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endParaRPr>
                    </a:p>
                  </a:txBody>
                  <a:tcPr marL="63074" marR="63074" marT="0" marB="0" horzOverflow="overflow">
                    <a:solidFill>
                      <a:schemeClr val="accent1">
                        <a:lumMod val="75000"/>
                      </a:schemeClr>
                    </a:solid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u="none" strike="noStrike" cap="none" normalizeH="0" baseline="0" dirty="0">
                          <a:ln>
                            <a:noFill/>
                          </a:ln>
                          <a:solidFill>
                            <a:schemeClr val="bg1"/>
                          </a:solidFill>
                          <a:effectLst/>
                        </a:rPr>
                        <a:t>10 minutes</a:t>
                      </a:r>
                      <a:endParaRPr kumimoji="0" lang="en-US" altLang="en-US"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L="63074" marR="63074" marT="0" marB="0" horzOverflow="overflow">
                    <a:solidFill>
                      <a:schemeClr val="accent1">
                        <a:lumMod val="75000"/>
                      </a:schemeClr>
                    </a:solidFill>
                  </a:tcPr>
                </a:tc>
                <a:extLst>
                  <a:ext uri="{0D108BD9-81ED-4DB2-BD59-A6C34878D82A}">
                    <a16:rowId xmlns:a16="http://schemas.microsoft.com/office/drawing/2014/main" val="10001"/>
                  </a:ext>
                </a:extLst>
              </a:tr>
              <a:tr h="486031">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a:ln>
                            <a:noFill/>
                          </a:ln>
                          <a:effectLst/>
                        </a:rPr>
                        <a:t>Catechol </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3074" marR="63074" marT="0" marB="0" horzOverflow="overflow"/>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a:ln>
                          <a:noFill/>
                        </a:ln>
                        <a:solidFill>
                          <a:schemeClr val="tx1"/>
                        </a:solidFill>
                        <a:effectLst/>
                        <a:latin typeface="Garamond" panose="02020404030301010803" pitchFamily="18" charset="0"/>
                        <a:cs typeface="Times New Roman" panose="02020603050405020304" pitchFamily="18" charset="0"/>
                      </a:endParaRPr>
                    </a:p>
                  </a:txBody>
                  <a:tcPr marL="63074" marR="63074" marT="0" marB="0" horzOverflow="overflow"/>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a:ln>
                          <a:noFill/>
                        </a:ln>
                        <a:solidFill>
                          <a:schemeClr val="tx1"/>
                        </a:solidFill>
                        <a:effectLst/>
                        <a:latin typeface="Garamond" panose="02020404030301010803" pitchFamily="18" charset="0"/>
                        <a:cs typeface="Times New Roman" panose="02020603050405020304" pitchFamily="18" charset="0"/>
                      </a:endParaRPr>
                    </a:p>
                  </a:txBody>
                  <a:tcPr marL="63074" marR="63074" marT="0" marB="0" horzOverflow="overflow"/>
                </a:tc>
                <a:extLst>
                  <a:ext uri="{0D108BD9-81ED-4DB2-BD59-A6C34878D82A}">
                    <a16:rowId xmlns:a16="http://schemas.microsoft.com/office/drawing/2014/main" val="10002"/>
                  </a:ext>
                </a:extLst>
              </a:tr>
              <a:tr h="406400">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rPr>
                        <a:t>Phenol </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3074" marR="63074" marT="0" marB="0" horzOverflow="overflow"/>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a:ln>
                          <a:noFill/>
                        </a:ln>
                        <a:solidFill>
                          <a:schemeClr val="tx1"/>
                        </a:solidFill>
                        <a:effectLst/>
                        <a:latin typeface="Garamond" panose="02020404030301010803" pitchFamily="18" charset="0"/>
                        <a:cs typeface="Times New Roman" panose="02020603050405020304" pitchFamily="18" charset="0"/>
                      </a:endParaRPr>
                    </a:p>
                  </a:txBody>
                  <a:tcPr marL="63074" marR="63074" marT="0" marB="0" horzOverflow="overflow"/>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a:ln>
                          <a:noFill/>
                        </a:ln>
                        <a:solidFill>
                          <a:schemeClr val="tx1"/>
                        </a:solidFill>
                        <a:effectLst/>
                        <a:latin typeface="Garamond" panose="02020404030301010803" pitchFamily="18" charset="0"/>
                        <a:cs typeface="Times New Roman" panose="02020603050405020304" pitchFamily="18" charset="0"/>
                      </a:endParaRPr>
                    </a:p>
                  </a:txBody>
                  <a:tcPr marL="63074" marR="63074" marT="0" marB="0" horzOverflow="overflow"/>
                </a:tc>
                <a:extLst>
                  <a:ext uri="{0D108BD9-81ED-4DB2-BD59-A6C34878D82A}">
                    <a16:rowId xmlns:a16="http://schemas.microsoft.com/office/drawing/2014/main" val="10003"/>
                  </a:ext>
                </a:extLst>
              </a:tr>
              <a:tr h="449943">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rPr>
                        <a:t>Hydroquinone </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3074" marR="63074" marT="0" marB="0" horzOverflow="overflow"/>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a:ln>
                          <a:noFill/>
                        </a:ln>
                        <a:solidFill>
                          <a:schemeClr val="tx1"/>
                        </a:solidFill>
                        <a:effectLst/>
                        <a:latin typeface="Garamond" panose="02020404030301010803" pitchFamily="18" charset="0"/>
                        <a:cs typeface="Times New Roman" panose="02020603050405020304" pitchFamily="18" charset="0"/>
                      </a:endParaRPr>
                    </a:p>
                  </a:txBody>
                  <a:tcPr marL="63074" marR="63074" marT="0" marB="0" horzOverflow="overflow"/>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Garamond" panose="02020404030301010803" pitchFamily="18" charset="0"/>
                        <a:cs typeface="Times New Roman" panose="02020603050405020304" pitchFamily="18" charset="0"/>
                      </a:endParaRPr>
                    </a:p>
                  </a:txBody>
                  <a:tcPr marL="63074" marR="63074" marT="0" marB="0" horzOverflow="overflow"/>
                </a:tc>
                <a:extLst>
                  <a:ext uri="{0D108BD9-81ED-4DB2-BD59-A6C34878D82A}">
                    <a16:rowId xmlns:a16="http://schemas.microsoft.com/office/drawing/2014/main" val="10004"/>
                  </a:ext>
                </a:extLst>
              </a:tr>
            </a:tbl>
          </a:graphicData>
        </a:graphic>
      </p:graphicFrame>
      <p:sp>
        <p:nvSpPr>
          <p:cNvPr id="19482" name="Rectangle 1"/>
          <p:cNvSpPr>
            <a:spLocks noChangeArrowheads="1"/>
          </p:cNvSpPr>
          <p:nvPr/>
        </p:nvSpPr>
        <p:spPr bwMode="auto">
          <a:xfrm>
            <a:off x="1248143" y="711939"/>
            <a:ext cx="64293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Char char="•"/>
            </a:pPr>
            <a:r>
              <a:rPr lang="en-US" altLang="en-US" sz="2800" dirty="0">
                <a:solidFill>
                  <a:schemeClr val="accent1">
                    <a:lumMod val="75000"/>
                  </a:schemeClr>
                </a:solidFill>
              </a:rPr>
              <a:t>Results:</a:t>
            </a:r>
          </a:p>
          <a:p>
            <a:pPr eaLnBrk="1" hangingPunct="1">
              <a:buFontTx/>
              <a:buChar char="•"/>
            </a:pPr>
            <a:r>
              <a:rPr lang="en-US" altLang="en-US" sz="2800" dirty="0">
                <a:solidFill>
                  <a:schemeClr val="accent1">
                    <a:lumMod val="75000"/>
                  </a:schemeClr>
                </a:solidFill>
              </a:rPr>
              <a:t>Substrate specificity: </a:t>
            </a:r>
          </a:p>
          <a:p>
            <a:r>
              <a:rPr lang="en-US" altLang="en-US" sz="2800" b="1" u="sng" dirty="0">
                <a:solidFill>
                  <a:srgbClr val="3333FF"/>
                </a:solidFill>
                <a:latin typeface="Garamond" panose="02020404030301010803" pitchFamily="18" charset="0"/>
                <a:cs typeface="Times New Roman" panose="02020603050405020304" pitchFamily="18" charset="0"/>
              </a:rPr>
              <a:t> </a:t>
            </a:r>
            <a:endParaRPr lang="en-US" altLang="en-US" sz="3600" b="1" u="sng" dirty="0">
              <a:solidFill>
                <a:srgbClr val="3333FF"/>
              </a:solidFill>
            </a:endParaRPr>
          </a:p>
        </p:txBody>
      </p:sp>
    </p:spTree>
    <p:extLst>
      <p:ext uri="{BB962C8B-B14F-4D97-AF65-F5344CB8AC3E}">
        <p14:creationId xmlns:p14="http://schemas.microsoft.com/office/powerpoint/2010/main" val="2301750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34" y="559678"/>
            <a:ext cx="4844229" cy="4952492"/>
          </a:xfrm>
        </p:spPr>
        <p:txBody>
          <a:bodyPr/>
          <a:lstStyle/>
          <a:p>
            <a:pPr algn="l"/>
            <a:r>
              <a:rPr lang="en-US" dirty="0"/>
              <a:t>Important notes:</a:t>
            </a:r>
          </a:p>
        </p:txBody>
      </p:sp>
      <p:sp>
        <p:nvSpPr>
          <p:cNvPr id="3" name="Content Placeholder 2"/>
          <p:cNvSpPr>
            <a:spLocks noGrp="1"/>
          </p:cNvSpPr>
          <p:nvPr>
            <p:ph idx="1"/>
          </p:nvPr>
        </p:nvSpPr>
        <p:spPr>
          <a:xfrm>
            <a:off x="4896557" y="766622"/>
            <a:ext cx="7182554" cy="5655156"/>
          </a:xfrm>
        </p:spPr>
        <p:txBody>
          <a:bodyPr>
            <a:normAutofit/>
          </a:bodyPr>
          <a:lstStyle/>
          <a:p>
            <a:pPr algn="just"/>
            <a:r>
              <a:rPr lang="en-US" sz="2400" dirty="0"/>
              <a:t>There are 3 terms for an enzymatic reaction to happen:</a:t>
            </a:r>
          </a:p>
          <a:p>
            <a:pPr marL="457200" lvl="1" indent="-457200" algn="just">
              <a:buFont typeface="+mj-lt"/>
              <a:buAutoNum type="arabicPeriod"/>
            </a:pPr>
            <a:r>
              <a:rPr lang="en-US" sz="2400" dirty="0"/>
              <a:t>Presence of enzyme</a:t>
            </a:r>
          </a:p>
          <a:p>
            <a:pPr marL="457200" lvl="1" indent="-457200" algn="just">
              <a:buFont typeface="+mj-lt"/>
              <a:buAutoNum type="arabicPeriod"/>
            </a:pPr>
            <a:r>
              <a:rPr lang="en-US" sz="2400" dirty="0"/>
              <a:t>Presence of substrate</a:t>
            </a:r>
          </a:p>
          <a:p>
            <a:pPr marL="457200" lvl="1" indent="-457200" algn="just">
              <a:buFont typeface="+mj-lt"/>
              <a:buAutoNum type="arabicPeriod"/>
            </a:pPr>
            <a:r>
              <a:rPr lang="en-US" sz="2400" dirty="0"/>
              <a:t>Availability of appropriate conditions ( 37 C, pH 6.7)</a:t>
            </a:r>
          </a:p>
          <a:p>
            <a:pPr marL="0" lvl="1" indent="0" algn="just">
              <a:buNone/>
            </a:pPr>
            <a:endParaRPr lang="en-US" sz="2400" b="1" dirty="0">
              <a:solidFill>
                <a:srgbClr val="0000FF"/>
              </a:solidFill>
              <a:sym typeface="Wingdings"/>
            </a:endParaRPr>
          </a:p>
          <a:p>
            <a:pPr marL="0" lvl="1" indent="0" algn="just">
              <a:buNone/>
            </a:pPr>
            <a:r>
              <a:rPr lang="en-US" sz="2400" b="1" dirty="0">
                <a:solidFill>
                  <a:srgbClr val="0000FF"/>
                </a:solidFill>
                <a:sym typeface="Wingdings"/>
              </a:rPr>
              <a:t> If any of these terms are absent there will be no enzymatic reaction.</a:t>
            </a:r>
            <a:endParaRPr lang="en-US" sz="2400" b="1" dirty="0">
              <a:solidFill>
                <a:srgbClr val="0000FF"/>
              </a:solidFill>
            </a:endParaRPr>
          </a:p>
        </p:txBody>
      </p:sp>
      <p:pic>
        <p:nvPicPr>
          <p:cNvPr id="4" name="Picture 3"/>
          <p:cNvPicPr>
            <a:picLocks noChangeAspect="1"/>
          </p:cNvPicPr>
          <p:nvPr/>
        </p:nvPicPr>
        <p:blipFill>
          <a:blip r:embed="rId2"/>
          <a:stretch>
            <a:fillRect/>
          </a:stretch>
        </p:blipFill>
        <p:spPr>
          <a:xfrm>
            <a:off x="883357" y="1905001"/>
            <a:ext cx="3476976" cy="32314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6" name="Straight Connector 5"/>
          <p:cNvCxnSpPr/>
          <p:nvPr/>
        </p:nvCxnSpPr>
        <p:spPr>
          <a:xfrm flipH="1">
            <a:off x="1679222" y="3697111"/>
            <a:ext cx="4515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860778" y="3471334"/>
            <a:ext cx="1058333" cy="369332"/>
          </a:xfrm>
          <a:prstGeom prst="rect">
            <a:avLst/>
          </a:prstGeom>
          <a:noFill/>
        </p:spPr>
        <p:txBody>
          <a:bodyPr wrap="square" rtlCol="0">
            <a:spAutoFit/>
          </a:bodyPr>
          <a:lstStyle/>
          <a:p>
            <a:r>
              <a:rPr lang="en-US" dirty="0"/>
              <a:t>Enzyme</a:t>
            </a:r>
          </a:p>
        </p:txBody>
      </p:sp>
      <p:sp>
        <p:nvSpPr>
          <p:cNvPr id="8" name="TextBox 7"/>
          <p:cNvSpPr txBox="1"/>
          <p:nvPr/>
        </p:nvSpPr>
        <p:spPr>
          <a:xfrm>
            <a:off x="1227666" y="4656667"/>
            <a:ext cx="2921000" cy="369332"/>
          </a:xfrm>
          <a:prstGeom prst="rect">
            <a:avLst/>
          </a:prstGeom>
          <a:solidFill>
            <a:schemeClr val="bg1"/>
          </a:solidFill>
        </p:spPr>
        <p:txBody>
          <a:bodyPr wrap="square" rtlCol="0">
            <a:spAutoFit/>
          </a:bodyPr>
          <a:lstStyle/>
          <a:p>
            <a:r>
              <a:rPr lang="en-US" dirty="0"/>
              <a:t>Optimal pH and Temperature</a:t>
            </a:r>
          </a:p>
        </p:txBody>
      </p:sp>
    </p:spTree>
    <p:extLst>
      <p:ext uri="{BB962C8B-B14F-4D97-AF65-F5344CB8AC3E}">
        <p14:creationId xmlns:p14="http://schemas.microsoft.com/office/powerpoint/2010/main" val="674966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8"/>
            <a:ext cx="4562168" cy="4952492"/>
          </a:xfrm>
        </p:spPr>
        <p:txBody>
          <a:bodyPr/>
          <a:lstStyle/>
          <a:p>
            <a:pPr algn="l"/>
            <a:r>
              <a:rPr lang="en-US" altLang="en-US" sz="5400" dirty="0">
                <a:solidFill>
                  <a:srgbClr val="0070C0"/>
                </a:solidFill>
              </a:rPr>
              <a:t>4-Temperature and enzymatic activity:</a:t>
            </a:r>
            <a:endParaRPr lang="en-US" dirty="0">
              <a:solidFill>
                <a:srgbClr val="0070C0"/>
              </a:solidFill>
            </a:endParaRPr>
          </a:p>
        </p:txBody>
      </p:sp>
      <p:sp>
        <p:nvSpPr>
          <p:cNvPr id="3" name="Content Placeholder 2"/>
          <p:cNvSpPr>
            <a:spLocks noGrp="1"/>
          </p:cNvSpPr>
          <p:nvPr>
            <p:ph idx="1"/>
          </p:nvPr>
        </p:nvSpPr>
        <p:spPr/>
        <p:txBody>
          <a:bodyPr/>
          <a:lstStyle/>
          <a:p>
            <a:endParaRPr lang="en-US" altLang="en-US" dirty="0"/>
          </a:p>
          <a:p>
            <a:endParaRPr lang="en-US" dirty="0"/>
          </a:p>
        </p:txBody>
      </p:sp>
      <p:pic>
        <p:nvPicPr>
          <p:cNvPr id="4" name="Picture 2" descr="C:\Users\zaima\Pictures\Enzymes-Temp.png"/>
          <p:cNvPicPr>
            <a:picLocks noChangeAspect="1" noChangeArrowheads="1"/>
          </p:cNvPicPr>
          <p:nvPr/>
        </p:nvPicPr>
        <p:blipFill>
          <a:blip r:embed="rId2">
            <a:extLst>
              <a:ext uri="{28A0092B-C50C-407E-A947-70E740481C1C}">
                <a14:useLocalDpi xmlns:a14="http://schemas.microsoft.com/office/drawing/2010/main" val="0"/>
              </a:ext>
            </a:extLst>
          </a:blip>
          <a:srcRect l="14874" r="20351" b="4568"/>
          <a:stretch>
            <a:fillRect/>
          </a:stretch>
        </p:blipFill>
        <p:spPr bwMode="auto">
          <a:xfrm>
            <a:off x="5891368" y="756674"/>
            <a:ext cx="5857875"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مربع نص 5"/>
          <p:cNvSpPr txBox="1">
            <a:spLocks noChangeArrowheads="1"/>
          </p:cNvSpPr>
          <p:nvPr/>
        </p:nvSpPr>
        <p:spPr bwMode="auto">
          <a:xfrm>
            <a:off x="6020749" y="4081182"/>
            <a:ext cx="5409249"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solidFill>
                  <a:srgbClr val="3333CC"/>
                </a:solidFill>
              </a:rPr>
              <a:t>Optimum Tm:</a:t>
            </a:r>
          </a:p>
          <a:p>
            <a:pPr eaLnBrk="1" hangingPunct="1"/>
            <a:r>
              <a:rPr lang="en-US" altLang="en-US" sz="2400" dirty="0"/>
              <a:t> is that Tm at which the activity of the enzyme is maximum</a:t>
            </a:r>
            <a:endParaRPr lang="ar-SA" altLang="en-US" sz="2400" dirty="0"/>
          </a:p>
        </p:txBody>
      </p:sp>
    </p:spTree>
    <p:extLst>
      <p:ext uri="{BB962C8B-B14F-4D97-AF65-F5344CB8AC3E}">
        <p14:creationId xmlns:p14="http://schemas.microsoft.com/office/powerpoint/2010/main" val="1845529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609600" y="721702"/>
            <a:ext cx="11305735"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914400" algn="l"/>
              </a:tabLst>
              <a:defRPr>
                <a:solidFill>
                  <a:schemeClr val="tx1"/>
                </a:solidFill>
                <a:latin typeface="Arial" panose="020B0604020202020204" pitchFamily="34" charset="0"/>
                <a:cs typeface="Arial" panose="020B0604020202020204" pitchFamily="34" charset="0"/>
              </a:defRPr>
            </a:lvl1pPr>
            <a:lvl2pPr eaLnBrk="0" hangingPunct="0">
              <a:tabLst>
                <a:tab pos="9144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9144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9144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914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14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14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14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14400"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a:solidFill>
                  <a:schemeClr val="accent1">
                    <a:lumMod val="75000"/>
                  </a:schemeClr>
                </a:solidFill>
              </a:rPr>
              <a:t>4-Temperature and enzymatic </a:t>
            </a:r>
            <a:r>
              <a:rPr lang="en-US" altLang="en-US" sz="2000" dirty="0" err="1">
                <a:solidFill>
                  <a:schemeClr val="accent1">
                    <a:lumMod val="75000"/>
                  </a:schemeClr>
                </a:solidFill>
              </a:rPr>
              <a:t>activtiy</a:t>
            </a:r>
            <a:r>
              <a:rPr lang="en-US" altLang="en-US" sz="2000" dirty="0">
                <a:solidFill>
                  <a:schemeClr val="accent1">
                    <a:lumMod val="75000"/>
                  </a:schemeClr>
                </a:solidFill>
              </a:rPr>
              <a:t>:   </a:t>
            </a:r>
          </a:p>
          <a:p>
            <a:pPr marL="914400" lvl="1" indent="-457200">
              <a:buFont typeface="+mj-lt"/>
              <a:buAutoNum type="alphaLcPeriod"/>
            </a:pPr>
            <a:r>
              <a:rPr lang="en-US" altLang="en-US" sz="2000" dirty="0"/>
              <a:t>Label three clean test tubes A, B and C. </a:t>
            </a:r>
          </a:p>
          <a:p>
            <a:pPr marL="914400" lvl="1" indent="-457200">
              <a:buFont typeface="+mj-lt"/>
              <a:buAutoNum type="alphaLcPeriod"/>
            </a:pPr>
            <a:endParaRPr lang="en-US" altLang="en-US" sz="2000" dirty="0"/>
          </a:p>
          <a:p>
            <a:pPr marL="914400" lvl="1" indent="-457200">
              <a:buFont typeface="+mj-lt"/>
              <a:buAutoNum type="alphaLcPeriod"/>
            </a:pPr>
            <a:endParaRPr lang="en-US" altLang="en-US" sz="2000" dirty="0"/>
          </a:p>
          <a:p>
            <a:pPr marL="914400" lvl="1" indent="-457200">
              <a:buFont typeface="+mj-lt"/>
              <a:buAutoNum type="alphaLcPeriod"/>
            </a:pPr>
            <a:endParaRPr lang="en-US" altLang="en-US" sz="2000" dirty="0"/>
          </a:p>
          <a:p>
            <a:pPr marL="914400" lvl="1" indent="-457200">
              <a:buFont typeface="+mj-lt"/>
              <a:buAutoNum type="alphaLcPeriod"/>
            </a:pPr>
            <a:endParaRPr lang="en-US" altLang="en-US" sz="2000" dirty="0"/>
          </a:p>
          <a:p>
            <a:pPr marL="914400" lvl="1" indent="-457200">
              <a:buFont typeface="+mj-lt"/>
              <a:buAutoNum type="alphaLcPeriod"/>
            </a:pPr>
            <a:endParaRPr lang="en-US" altLang="en-US" sz="2000" dirty="0"/>
          </a:p>
          <a:p>
            <a:pPr marL="914400" lvl="1" indent="-457200">
              <a:buFont typeface="+mj-lt"/>
              <a:buAutoNum type="alphaLcPeriod"/>
            </a:pPr>
            <a:endParaRPr lang="en-US" altLang="en-US" sz="2000" dirty="0"/>
          </a:p>
          <a:p>
            <a:pPr marL="914400" lvl="1" indent="-457200">
              <a:buFont typeface="+mj-lt"/>
              <a:buAutoNum type="alphaLcPeriod"/>
            </a:pPr>
            <a:endParaRPr lang="en-US" altLang="en-US" sz="2000" dirty="0"/>
          </a:p>
          <a:p>
            <a:pPr marL="914400" lvl="1" indent="-457200">
              <a:buFont typeface="+mj-lt"/>
              <a:buAutoNum type="alphaLcPeriod"/>
            </a:pPr>
            <a:endParaRPr lang="en-US" altLang="en-US" sz="2000" dirty="0"/>
          </a:p>
          <a:p>
            <a:pPr marL="914400" lvl="1" indent="-457200">
              <a:buFont typeface="+mj-lt"/>
              <a:buAutoNum type="alphaLcPeriod"/>
            </a:pPr>
            <a:endParaRPr lang="en-US" altLang="en-US" sz="2000" dirty="0"/>
          </a:p>
          <a:p>
            <a:pPr marL="914400" lvl="1" indent="-457200">
              <a:buFont typeface="+mj-lt"/>
              <a:buAutoNum type="alphaLcPeriod"/>
            </a:pPr>
            <a:endParaRPr lang="en-US" altLang="en-US" sz="2000" dirty="0"/>
          </a:p>
          <a:p>
            <a:pPr marL="914400" lvl="1" indent="-457200">
              <a:buFont typeface="+mj-lt"/>
              <a:buAutoNum type="alphaLcPeriod"/>
            </a:pPr>
            <a:endParaRPr lang="en-US" altLang="en-US" sz="2000" dirty="0"/>
          </a:p>
          <a:p>
            <a:pPr marL="914400" lvl="1" indent="-457200">
              <a:buFont typeface="+mj-lt"/>
              <a:buAutoNum type="alphaLcPeriod"/>
            </a:pPr>
            <a:r>
              <a:rPr lang="en-US" altLang="en-US" sz="2000" dirty="0"/>
              <a:t>Shake each tube gently and quickly return it to its proper temperature condition. </a:t>
            </a:r>
          </a:p>
          <a:p>
            <a:pPr marL="914400" lvl="1" indent="-457200">
              <a:buFont typeface="+mj-lt"/>
              <a:buAutoNum type="alphaLcPeriod"/>
            </a:pPr>
            <a:r>
              <a:rPr lang="en-US" altLang="en-US" sz="2000" dirty="0"/>
              <a:t>Wait for 15 minutes. After this time, examine each tube, without removing it from its temperature condition, and record the color in each tube, according to the scheme described on page 3, in the table in the "Results" section. </a:t>
            </a:r>
          </a:p>
        </p:txBody>
      </p:sp>
      <p:graphicFrame>
        <p:nvGraphicFramePr>
          <p:cNvPr id="4" name="Table 3"/>
          <p:cNvGraphicFramePr>
            <a:graphicFrameLocks noGrp="1"/>
          </p:cNvGraphicFramePr>
          <p:nvPr>
            <p:extLst>
              <p:ext uri="{D42A27DB-BD31-4B8C-83A1-F6EECF244321}">
                <p14:modId xmlns:p14="http://schemas.microsoft.com/office/powerpoint/2010/main" val="3918303548"/>
              </p:ext>
            </p:extLst>
          </p:nvPr>
        </p:nvGraphicFramePr>
        <p:xfrm>
          <a:off x="957282" y="1810427"/>
          <a:ext cx="10254667" cy="2819854"/>
        </p:xfrm>
        <a:graphic>
          <a:graphicData uri="http://schemas.openxmlformats.org/drawingml/2006/table">
            <a:tbl>
              <a:tblPr firstRow="1" bandRow="1">
                <a:tableStyleId>{5C22544A-7EE6-4342-B048-85BDC9FD1C3A}</a:tableStyleId>
              </a:tblPr>
              <a:tblGrid>
                <a:gridCol w="998127">
                  <a:extLst>
                    <a:ext uri="{9D8B030D-6E8A-4147-A177-3AD203B41FA5}">
                      <a16:colId xmlns:a16="http://schemas.microsoft.com/office/drawing/2014/main" val="20000"/>
                    </a:ext>
                  </a:extLst>
                </a:gridCol>
                <a:gridCol w="3025095">
                  <a:extLst>
                    <a:ext uri="{9D8B030D-6E8A-4147-A177-3AD203B41FA5}">
                      <a16:colId xmlns:a16="http://schemas.microsoft.com/office/drawing/2014/main" val="20001"/>
                    </a:ext>
                  </a:extLst>
                </a:gridCol>
                <a:gridCol w="2111737">
                  <a:extLst>
                    <a:ext uri="{9D8B030D-6E8A-4147-A177-3AD203B41FA5}">
                      <a16:colId xmlns:a16="http://schemas.microsoft.com/office/drawing/2014/main" val="20002"/>
                    </a:ext>
                  </a:extLst>
                </a:gridCol>
                <a:gridCol w="4119708">
                  <a:extLst>
                    <a:ext uri="{9D8B030D-6E8A-4147-A177-3AD203B41FA5}">
                      <a16:colId xmlns:a16="http://schemas.microsoft.com/office/drawing/2014/main" val="20003"/>
                    </a:ext>
                  </a:extLst>
                </a:gridCol>
              </a:tblGrid>
              <a:tr h="370840">
                <a:tc>
                  <a:txBody>
                    <a:bodyPr/>
                    <a:lstStyle/>
                    <a:p>
                      <a:r>
                        <a:rPr lang="en-US" dirty="0"/>
                        <a:t>Tube</a:t>
                      </a:r>
                    </a:p>
                  </a:txBody>
                  <a:tcPr/>
                </a:tc>
                <a:tc>
                  <a:txBody>
                    <a:bodyPr/>
                    <a:lstStyle/>
                    <a:p>
                      <a:r>
                        <a:rPr lang="en-US" dirty="0"/>
                        <a:t>(1)</a:t>
                      </a:r>
                    </a:p>
                  </a:txBody>
                  <a:tcPr/>
                </a:tc>
                <a:tc>
                  <a:txBody>
                    <a:bodyPr/>
                    <a:lstStyle/>
                    <a:p>
                      <a:r>
                        <a:rPr lang="en-US" dirty="0"/>
                        <a:t>(2) Incubate At:</a:t>
                      </a:r>
                    </a:p>
                  </a:txBody>
                  <a:tcPr/>
                </a:tc>
                <a:tc>
                  <a:txBody>
                    <a:bodyPr/>
                    <a:lstStyle/>
                    <a:p>
                      <a:r>
                        <a:rPr lang="en-US" dirty="0"/>
                        <a:t>(3)</a:t>
                      </a:r>
                    </a:p>
                  </a:txBody>
                  <a:tcPr/>
                </a:tc>
                <a:extLst>
                  <a:ext uri="{0D108BD9-81ED-4DB2-BD59-A6C34878D82A}">
                    <a16:rowId xmlns:a16="http://schemas.microsoft.com/office/drawing/2014/main" val="10000"/>
                  </a:ext>
                </a:extLst>
              </a:tr>
              <a:tr h="370840">
                <a:tc>
                  <a:txBody>
                    <a:bodyPr/>
                    <a:lstStyle/>
                    <a:p>
                      <a:r>
                        <a:rPr lang="en-US" altLang="en-US" sz="1800" b="1" dirty="0">
                          <a:solidFill>
                            <a:srgbClr val="002060"/>
                          </a:solidFill>
                        </a:rPr>
                        <a:t> TUBE A</a:t>
                      </a:r>
                      <a:endParaRPr lang="en-US" b="1" dirty="0">
                        <a:solidFill>
                          <a:srgbClr val="002060"/>
                        </a:solidFill>
                      </a:endParaRPr>
                    </a:p>
                  </a:txBody>
                  <a:tcPr/>
                </a:tc>
                <a:tc>
                  <a:txBody>
                    <a:bodyPr/>
                    <a:lstStyle/>
                    <a:p>
                      <a:pPr marL="285750" indent="-285750">
                        <a:buFont typeface="Arial" panose="020B0604020202020204" pitchFamily="34" charset="0"/>
                        <a:buChar char="•"/>
                      </a:pPr>
                      <a:r>
                        <a:rPr lang="en-US" altLang="en-US" sz="2000"/>
                        <a:t>Add 15 drops of enzyme extract to each tube.</a:t>
                      </a:r>
                      <a:endParaRPr lang="en-US" altLang="en-US" sz="2000" dirty="0"/>
                    </a:p>
                  </a:txBody>
                  <a:tcPr/>
                </a:tc>
                <a:tc>
                  <a:txBody>
                    <a:bodyPr/>
                    <a:lstStyle/>
                    <a:p>
                      <a:pPr marL="0" indent="0">
                        <a:buFont typeface="Arial" panose="020B0604020202020204" pitchFamily="34" charset="0"/>
                        <a:buNone/>
                      </a:pPr>
                      <a:r>
                        <a:rPr lang="en-US" altLang="en-US" sz="2000" dirty="0"/>
                        <a:t>0 ºC </a:t>
                      </a:r>
                    </a:p>
                  </a:txBody>
                  <a:tcPr/>
                </a:tc>
                <a:tc>
                  <a:txBody>
                    <a:bodyPr/>
                    <a:lstStyle/>
                    <a:p>
                      <a:pPr lvl="1" algn="l">
                        <a:buFontTx/>
                        <a:buNone/>
                      </a:pPr>
                      <a:r>
                        <a:rPr lang="en-US" altLang="en-US" sz="2000" dirty="0"/>
                        <a:t>Add 15 drops of 0.01M catechol solution to each tube. </a:t>
                      </a:r>
                    </a:p>
                  </a:txBody>
                  <a:tcPr/>
                </a:tc>
                <a:extLst>
                  <a:ext uri="{0D108BD9-81ED-4DB2-BD59-A6C34878D82A}">
                    <a16:rowId xmlns:a16="http://schemas.microsoft.com/office/drawing/2014/main" val="10001"/>
                  </a:ext>
                </a:extLst>
              </a:tr>
              <a:tr h="370840">
                <a:tc>
                  <a:txBody>
                    <a:bodyPr/>
                    <a:lstStyle/>
                    <a:p>
                      <a:r>
                        <a:rPr lang="en-US" altLang="en-US" sz="1800" b="1" dirty="0">
                          <a:solidFill>
                            <a:srgbClr val="002060"/>
                          </a:solidFill>
                        </a:rPr>
                        <a:t>TUBE B</a:t>
                      </a:r>
                      <a:endParaRPr lang="en-US" b="1" dirty="0">
                        <a:solidFill>
                          <a:srgbClr val="002060"/>
                        </a:solidFill>
                      </a:endParaRPr>
                    </a:p>
                  </a:txBody>
                  <a:tcPr/>
                </a:tc>
                <a:tc>
                  <a:txBody>
                    <a:bodyPr/>
                    <a:lstStyle/>
                    <a:p>
                      <a:pPr marL="285750" indent="-285750">
                        <a:buFont typeface="Arial" panose="020B0604020202020204" pitchFamily="34" charset="0"/>
                        <a:buChar char="•"/>
                      </a:pPr>
                      <a:r>
                        <a:rPr lang="en-US" altLang="en-US" sz="2000"/>
                        <a:t>Add 15 drops of enzyme extract to each tube.</a:t>
                      </a:r>
                      <a:endParaRPr lang="en-US" sz="2000" dirty="0"/>
                    </a:p>
                  </a:txBody>
                  <a:tcPr/>
                </a:tc>
                <a:tc>
                  <a:txBody>
                    <a:bodyPr/>
                    <a:lstStyle/>
                    <a:p>
                      <a:r>
                        <a:rPr lang="en-US" altLang="en-US" sz="2000" dirty="0"/>
                        <a:t>37 ºC. </a:t>
                      </a:r>
                    </a:p>
                  </a:txBody>
                  <a:tcPr/>
                </a:tc>
                <a:tc>
                  <a:txBody>
                    <a:bodyPr/>
                    <a:lstStyle/>
                    <a:p>
                      <a:pPr lvl="1" algn="l">
                        <a:buFontTx/>
                        <a:buNone/>
                      </a:pPr>
                      <a:r>
                        <a:rPr lang="en-US" altLang="en-US" sz="2000" dirty="0"/>
                        <a:t>Add 15 drops of 0.01M catechol solution to each tube. </a:t>
                      </a:r>
                    </a:p>
                  </a:txBody>
                  <a:tcPr/>
                </a:tc>
                <a:extLst>
                  <a:ext uri="{0D108BD9-81ED-4DB2-BD59-A6C34878D82A}">
                    <a16:rowId xmlns:a16="http://schemas.microsoft.com/office/drawing/2014/main" val="10002"/>
                  </a:ext>
                </a:extLst>
              </a:tr>
              <a:tr h="1046934">
                <a:tc>
                  <a:txBody>
                    <a:bodyPr/>
                    <a:lstStyle/>
                    <a:p>
                      <a:r>
                        <a:rPr lang="en-US" altLang="en-US" sz="1800" b="1" dirty="0">
                          <a:solidFill>
                            <a:srgbClr val="002060"/>
                          </a:solidFill>
                        </a:rPr>
                        <a:t>TUBE C</a:t>
                      </a:r>
                      <a:endParaRPr lang="en-US" b="1" dirty="0">
                        <a:solidFill>
                          <a:srgbClr val="002060"/>
                        </a:solidFill>
                      </a:endParaRPr>
                    </a:p>
                  </a:txBody>
                  <a:tcPr/>
                </a:tc>
                <a:tc>
                  <a:txBody>
                    <a:bodyPr/>
                    <a:lstStyle/>
                    <a:p>
                      <a:pPr marL="285750" indent="-285750">
                        <a:buFont typeface="Arial" panose="020B0604020202020204" pitchFamily="34" charset="0"/>
                        <a:buChar char="•"/>
                      </a:pPr>
                      <a:r>
                        <a:rPr lang="en-US" altLang="en-US" sz="2000" dirty="0"/>
                        <a:t>Add 15 drops of enzyme extract to each tube.</a:t>
                      </a:r>
                    </a:p>
                  </a:txBody>
                  <a:tcPr/>
                </a:tc>
                <a:tc>
                  <a:txBody>
                    <a:bodyPr/>
                    <a:lstStyle/>
                    <a:p>
                      <a:r>
                        <a:rPr lang="en-US" altLang="en-US" sz="2000" dirty="0"/>
                        <a:t>70 ºC. </a:t>
                      </a:r>
                    </a:p>
                  </a:txBody>
                  <a:tcPr/>
                </a:tc>
                <a:tc>
                  <a:txBody>
                    <a:bodyPr/>
                    <a:lstStyle/>
                    <a:p>
                      <a:pPr lvl="1" algn="l">
                        <a:buFontTx/>
                        <a:buNone/>
                      </a:pPr>
                      <a:r>
                        <a:rPr lang="en-US" altLang="en-US" sz="2000" dirty="0"/>
                        <a:t>Add 15 drops of 0.01M catechol solution to each tube. </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915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3891122894"/>
              </p:ext>
            </p:extLst>
          </p:nvPr>
        </p:nvGraphicFramePr>
        <p:xfrm>
          <a:off x="2452688" y="2000250"/>
          <a:ext cx="6786562" cy="2914652"/>
        </p:xfrm>
        <a:graphic>
          <a:graphicData uri="http://schemas.openxmlformats.org/drawingml/2006/table">
            <a:tbl>
              <a:tblPr>
                <a:tableStyleId>{69CF1AB2-1976-4502-BF36-3FF5EA218861}</a:tableStyleId>
              </a:tblPr>
              <a:tblGrid>
                <a:gridCol w="2676525">
                  <a:extLst>
                    <a:ext uri="{9D8B030D-6E8A-4147-A177-3AD203B41FA5}">
                      <a16:colId xmlns:a16="http://schemas.microsoft.com/office/drawing/2014/main" val="20000"/>
                    </a:ext>
                  </a:extLst>
                </a:gridCol>
                <a:gridCol w="4110037">
                  <a:extLst>
                    <a:ext uri="{9D8B030D-6E8A-4147-A177-3AD203B41FA5}">
                      <a16:colId xmlns:a16="http://schemas.microsoft.com/office/drawing/2014/main" val="20001"/>
                    </a:ext>
                  </a:extLst>
                </a:gridCol>
              </a:tblGrid>
              <a:tr h="823913">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a:ln>
                            <a:noFill/>
                          </a:ln>
                          <a:solidFill>
                            <a:schemeClr val="bg1"/>
                          </a:solidFill>
                          <a:effectLst/>
                        </a:rPr>
                        <a:t>Temperature (ºC)</a:t>
                      </a:r>
                      <a:endParaRPr kumimoji="0" lang="en-US"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L="63839" marR="63839" marT="0" marB="0" horzOverflow="overflow">
                    <a:solidFill>
                      <a:schemeClr val="accent1">
                        <a:lumMod val="75000"/>
                      </a:schemeClr>
                    </a:solid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a:ln>
                            <a:noFill/>
                          </a:ln>
                          <a:solidFill>
                            <a:schemeClr val="bg1"/>
                          </a:solidFill>
                          <a:effectLst/>
                        </a:rPr>
                        <a:t>Degree of color intensity (Symbol: −, +, ++ or +++)</a:t>
                      </a:r>
                      <a:endParaRPr kumimoji="0" lang="en-US"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L="63839" marR="63839" marT="0" marB="0" horzOverflow="overflow">
                    <a:solidFill>
                      <a:schemeClr val="accent1">
                        <a:lumMod val="75000"/>
                      </a:schemeClr>
                    </a:solidFill>
                  </a:tcPr>
                </a:tc>
                <a:extLst>
                  <a:ext uri="{0D108BD9-81ED-4DB2-BD59-A6C34878D82A}">
                    <a16:rowId xmlns:a16="http://schemas.microsoft.com/office/drawing/2014/main" val="10000"/>
                  </a:ext>
                </a:extLst>
              </a:tr>
              <a:tr h="696913">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rPr>
                        <a:t>0</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3839" marR="63839" marT="0" marB="0" horzOverflow="overflow"/>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a:ln>
                          <a:noFill/>
                        </a:ln>
                        <a:solidFill>
                          <a:schemeClr val="tx1"/>
                        </a:solidFill>
                        <a:effectLst/>
                        <a:latin typeface="Garamond" panose="02020404030301010803" pitchFamily="18" charset="0"/>
                        <a:cs typeface="Times New Roman" panose="02020603050405020304" pitchFamily="18" charset="0"/>
                      </a:endParaRPr>
                    </a:p>
                  </a:txBody>
                  <a:tcPr marL="63839" marR="63839" marT="0" marB="0" horzOverflow="overflow"/>
                </a:tc>
                <a:extLst>
                  <a:ext uri="{0D108BD9-81ED-4DB2-BD59-A6C34878D82A}">
                    <a16:rowId xmlns:a16="http://schemas.microsoft.com/office/drawing/2014/main" val="10001"/>
                  </a:ext>
                </a:extLst>
              </a:tr>
              <a:tr h="696913">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rPr>
                        <a:t>37</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3839" marR="63839" marT="0" marB="0" horzOverflow="overflow"/>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a:ln>
                          <a:noFill/>
                        </a:ln>
                        <a:solidFill>
                          <a:schemeClr val="tx1"/>
                        </a:solidFill>
                        <a:effectLst/>
                        <a:latin typeface="Garamond" panose="02020404030301010803" pitchFamily="18" charset="0"/>
                        <a:cs typeface="Times New Roman" panose="02020603050405020304" pitchFamily="18" charset="0"/>
                      </a:endParaRPr>
                    </a:p>
                  </a:txBody>
                  <a:tcPr marL="63839" marR="63839" marT="0" marB="0" horzOverflow="overflow"/>
                </a:tc>
                <a:extLst>
                  <a:ext uri="{0D108BD9-81ED-4DB2-BD59-A6C34878D82A}">
                    <a16:rowId xmlns:a16="http://schemas.microsoft.com/office/drawing/2014/main" val="10002"/>
                  </a:ext>
                </a:extLst>
              </a:tr>
              <a:tr h="696913">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rPr>
                        <a:t>70</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3839" marR="63839" marT="0" marB="0" horzOverflow="overflow"/>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Garamond" panose="02020404030301010803" pitchFamily="18" charset="0"/>
                        <a:cs typeface="Times New Roman" panose="02020603050405020304" pitchFamily="18" charset="0"/>
                      </a:endParaRPr>
                    </a:p>
                  </a:txBody>
                  <a:tcPr marL="63839" marR="63839" marT="0" marB="0" horzOverflow="overflow"/>
                </a:tc>
                <a:extLst>
                  <a:ext uri="{0D108BD9-81ED-4DB2-BD59-A6C34878D82A}">
                    <a16:rowId xmlns:a16="http://schemas.microsoft.com/office/drawing/2014/main" val="10003"/>
                  </a:ext>
                </a:extLst>
              </a:tr>
            </a:tbl>
          </a:graphicData>
        </a:graphic>
      </p:graphicFrame>
      <p:sp>
        <p:nvSpPr>
          <p:cNvPr id="21523" name="Rectangle 1"/>
          <p:cNvSpPr>
            <a:spLocks noChangeArrowheads="1"/>
          </p:cNvSpPr>
          <p:nvPr/>
        </p:nvSpPr>
        <p:spPr bwMode="auto">
          <a:xfrm>
            <a:off x="2095500" y="822326"/>
            <a:ext cx="807243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solidFill>
                  <a:schemeClr val="accent1">
                    <a:lumMod val="75000"/>
                  </a:schemeClr>
                </a:solidFill>
                <a:latin typeface="+mn-lt"/>
                <a:cs typeface="Times New Roman" panose="02020603050405020304" pitchFamily="18" charset="0"/>
              </a:rPr>
              <a:t>4-Temperature and enzymatic activity</a:t>
            </a:r>
            <a:r>
              <a:rPr lang="en-US" altLang="en-US" sz="2400" b="1" dirty="0">
                <a:solidFill>
                  <a:schemeClr val="accent1">
                    <a:lumMod val="75000"/>
                  </a:schemeClr>
                </a:solidFill>
                <a:latin typeface="+mn-lt"/>
                <a:cs typeface="Times New Roman" panose="02020603050405020304" pitchFamily="18" charset="0"/>
              </a:rPr>
              <a:t>  </a:t>
            </a:r>
            <a:endParaRPr lang="en-US" altLang="en-US" sz="1400" b="1" dirty="0">
              <a:solidFill>
                <a:schemeClr val="accent1">
                  <a:lumMod val="75000"/>
                </a:schemeClr>
              </a:solidFill>
              <a:latin typeface="+mn-lt"/>
            </a:endParaRPr>
          </a:p>
          <a:p>
            <a:r>
              <a:rPr lang="en-US" altLang="en-US" sz="2400" b="1" u="sng" dirty="0">
                <a:latin typeface="Garamond" panose="02020404030301010803" pitchFamily="18" charset="0"/>
                <a:cs typeface="Times New Roman" panose="02020603050405020304" pitchFamily="18" charset="0"/>
              </a:rPr>
              <a:t> </a:t>
            </a:r>
            <a:endParaRPr lang="en-US" altLang="en-US" sz="3600" b="1" u="sng" dirty="0"/>
          </a:p>
        </p:txBody>
      </p:sp>
    </p:spTree>
    <p:extLst>
      <p:ext uri="{BB962C8B-B14F-4D97-AF65-F5344CB8AC3E}">
        <p14:creationId xmlns:p14="http://schemas.microsoft.com/office/powerpoint/2010/main" val="3347233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p:txBody>
          <a:bodyPr/>
          <a:lstStyle/>
          <a:p>
            <a:r>
              <a:rPr lang="en-US" dirty="0"/>
              <a:t>Discuss in each experiment what you observing and the reasons behind the findings</a:t>
            </a:r>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357318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322" y="2656113"/>
            <a:ext cx="4839222" cy="1886857"/>
          </a:xfrm>
        </p:spPr>
        <p:txBody>
          <a:bodyPr>
            <a:normAutofit fontScale="55000" lnSpcReduction="20000"/>
          </a:bodyPr>
          <a:lstStyle/>
          <a:p>
            <a:pPr lvl="1">
              <a:lnSpc>
                <a:spcPct val="150000"/>
              </a:lnSpc>
              <a:buFont typeface="Arial" panose="020B0604020202020204" pitchFamily="34" charset="0"/>
              <a:buChar char="•"/>
            </a:pPr>
            <a:r>
              <a:rPr lang="en-US" sz="3800" dirty="0"/>
              <a:t>Both the enzyme and the substrate possess specific complementary geometric shapes that fit exactly into one another </a:t>
            </a:r>
          </a:p>
          <a:p>
            <a:pPr>
              <a:buNone/>
            </a:pPr>
            <a:endParaRPr lang="en-US" dirty="0"/>
          </a:p>
        </p:txBody>
      </p:sp>
      <p:pic>
        <p:nvPicPr>
          <p:cNvPr id="26626" name="Picture 2"/>
          <p:cNvPicPr>
            <a:picLocks noChangeAspect="1" noChangeArrowheads="1"/>
          </p:cNvPicPr>
          <p:nvPr/>
        </p:nvPicPr>
        <p:blipFill>
          <a:blip r:embed="rId2"/>
          <a:srcRect/>
          <a:stretch>
            <a:fillRect/>
          </a:stretch>
        </p:blipFill>
        <p:spPr bwMode="auto">
          <a:xfrm>
            <a:off x="203775" y="4779772"/>
            <a:ext cx="5085547" cy="2078228"/>
          </a:xfrm>
          <a:prstGeom prst="rect">
            <a:avLst/>
          </a:prstGeom>
          <a:noFill/>
          <a:ln w="9525">
            <a:noFill/>
            <a:miter lim="800000"/>
            <a:headEnd/>
            <a:tailEnd/>
          </a:ln>
          <a:effectLst/>
        </p:spPr>
      </p:pic>
      <p:graphicFrame>
        <p:nvGraphicFramePr>
          <p:cNvPr id="2" name="Diagram 1"/>
          <p:cNvGraphicFramePr/>
          <p:nvPr>
            <p:extLst>
              <p:ext uri="{D42A27DB-BD31-4B8C-83A1-F6EECF244321}">
                <p14:modId xmlns:p14="http://schemas.microsoft.com/office/powerpoint/2010/main" val="2547713512"/>
              </p:ext>
            </p:extLst>
          </p:nvPr>
        </p:nvGraphicFramePr>
        <p:xfrm>
          <a:off x="-332870" y="0"/>
          <a:ext cx="12408755" cy="2656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4"/>
          <p:cNvSpPr>
            <a:spLocks noChangeArrowheads="1"/>
          </p:cNvSpPr>
          <p:nvPr/>
        </p:nvSpPr>
        <p:spPr bwMode="auto">
          <a:xfrm>
            <a:off x="7385847" y="2702280"/>
            <a:ext cx="4690039" cy="2031325"/>
          </a:xfrm>
          <a:prstGeom prst="rect">
            <a:avLst/>
          </a:prstGeom>
          <a:noFill/>
          <a:ln w="9525">
            <a:noFill/>
            <a:miter lim="800000"/>
            <a:headEnd/>
            <a:tailEnd/>
          </a:ln>
        </p:spPr>
        <p:txBody>
          <a:bodyPr wrap="square" anchor="ctr">
            <a:spAutoFit/>
          </a:bodyPr>
          <a:lstStyle/>
          <a:p>
            <a:pPr marL="342900" indent="-342900">
              <a:buClr>
                <a:schemeClr val="accent1"/>
              </a:buClr>
              <a:buFont typeface="Arial" panose="020B0604020202020204" pitchFamily="34" charset="0"/>
              <a:buChar char="•"/>
            </a:pPr>
            <a:r>
              <a:rPr lang="en-US" sz="2100" dirty="0"/>
              <a:t>The substrate does not simply bind to a rigid active site; the amino acid </a:t>
            </a:r>
            <a:r>
              <a:rPr lang="en-US" sz="2100" dirty="0">
                <a:hlinkClick r:id="rId8" tooltip="Side chain"/>
              </a:rPr>
              <a:t>side chains</a:t>
            </a:r>
            <a:r>
              <a:rPr lang="en-US" sz="2100" dirty="0"/>
              <a:t> which make up the active site are molded into the precise positions that enable the enzyme to perform its catalytic function.</a:t>
            </a:r>
          </a:p>
        </p:txBody>
      </p:sp>
      <p:pic>
        <p:nvPicPr>
          <p:cNvPr id="18434" name="Picture 2" descr="http://www.tokresource.org/tok_classes/biobiobio/biomenu/enzymes/ch8f1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48146" y="4791075"/>
            <a:ext cx="3190875"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9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626"/>
                                        </p:tgtEl>
                                        <p:attrNameLst>
                                          <p:attrName>style.visibility</p:attrName>
                                        </p:attrNameLst>
                                      </p:cBhvr>
                                      <p:to>
                                        <p:strVal val="visible"/>
                                      </p:to>
                                    </p:set>
                                    <p:animEffect transition="in" filter="fade">
                                      <p:cBhvr>
                                        <p:cTn id="17" dur="500"/>
                                        <p:tgtEl>
                                          <p:spTgt spid="266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434"/>
                                        </p:tgtEl>
                                        <p:attrNameLst>
                                          <p:attrName>style.visibility</p:attrName>
                                        </p:attrNameLst>
                                      </p:cBhvr>
                                      <p:to>
                                        <p:strVal val="visible"/>
                                      </p:to>
                                    </p:set>
                                    <p:animEffect transition="in" filter="fade">
                                      <p:cBhvr>
                                        <p:cTn id="27"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2" grpId="0">
        <p:bldAsOne/>
      </p:bldGraphic>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823" y="551165"/>
            <a:ext cx="11911385" cy="1222873"/>
          </a:xfrm>
          <a:noFill/>
        </p:spPr>
        <p:txBody>
          <a:bodyPr>
            <a:normAutofit fontScale="90000"/>
          </a:bodyPr>
          <a:lstStyle/>
          <a:p>
            <a:pPr>
              <a:spcBef>
                <a:spcPct val="20000"/>
              </a:spcBef>
              <a:spcAft>
                <a:spcPts val="600"/>
              </a:spcAft>
            </a:pPr>
            <a:r>
              <a:rPr lang="en-US" sz="3100" dirty="0">
                <a:solidFill>
                  <a:schemeClr val="tx2">
                    <a:lumMod val="75000"/>
                    <a:lumOff val="25000"/>
                  </a:schemeClr>
                </a:solidFill>
                <a:latin typeface="Abadi MT Condensed Extra Bold"/>
                <a:ea typeface="+mn-ea"/>
                <a:cs typeface="Abadi MT Condensed Extra Bold"/>
              </a:rPr>
              <a:t>How can enzyme increase the rate of a biochemical reactions? </a:t>
            </a:r>
            <a:br>
              <a:rPr lang="en-US" sz="3100" b="1" dirty="0">
                <a:solidFill>
                  <a:srgbClr val="D1282E"/>
                </a:solidFill>
                <a:latin typeface="Abadi MT Condensed Extra Bold"/>
                <a:ea typeface="+mn-ea"/>
                <a:cs typeface="Abadi MT Condensed Extra Bold"/>
              </a:rPr>
            </a:br>
            <a:br>
              <a:rPr lang="en-US" sz="2000" b="1" dirty="0">
                <a:solidFill>
                  <a:srgbClr val="000000"/>
                </a:solidFill>
                <a:latin typeface="Arial"/>
                <a:ea typeface="+mn-ea"/>
                <a:cs typeface="+mn-cs"/>
              </a:rPr>
            </a:br>
            <a:endParaRPr lang="en-US" dirty="0"/>
          </a:p>
        </p:txBody>
      </p:sp>
      <p:sp>
        <p:nvSpPr>
          <p:cNvPr id="3" name="Content Placeholder 2"/>
          <p:cNvSpPr>
            <a:spLocks noGrp="1"/>
          </p:cNvSpPr>
          <p:nvPr>
            <p:ph idx="1"/>
          </p:nvPr>
        </p:nvSpPr>
        <p:spPr>
          <a:xfrm>
            <a:off x="1777389" y="1339125"/>
            <a:ext cx="8538071" cy="4720249"/>
          </a:xfrm>
        </p:spPr>
        <p:txBody>
          <a:bodyPr>
            <a:normAutofit/>
          </a:bodyPr>
          <a:lstStyle/>
          <a:p>
            <a:pPr>
              <a:buNone/>
            </a:pPr>
            <a:r>
              <a:rPr lang="en-US" b="1" dirty="0"/>
              <a:t>1. </a:t>
            </a:r>
            <a:r>
              <a:rPr lang="en-US" dirty="0"/>
              <a:t>Lowering the activation energy </a:t>
            </a:r>
          </a:p>
          <a:p>
            <a:pPr>
              <a:buNone/>
            </a:pPr>
            <a:r>
              <a:rPr lang="en-US" b="1" dirty="0"/>
              <a:t>2. </a:t>
            </a:r>
            <a:r>
              <a:rPr lang="en-US" dirty="0"/>
              <a:t>Reducing the chance in the collisions of molecules or ions </a:t>
            </a:r>
          </a:p>
          <a:p>
            <a:pPr>
              <a:buNone/>
            </a:pPr>
            <a:endParaRPr lang="en-US" dirty="0"/>
          </a:p>
        </p:txBody>
      </p:sp>
      <p:pic>
        <p:nvPicPr>
          <p:cNvPr id="3076" name="Picture 4" descr="http://www.nature.com/scitable/content/ne0000/ne0000/ne0000/ne0000/14747799/U1CP3-3_EnzymeActivation_revised.jpg"/>
          <p:cNvPicPr>
            <a:picLocks noChangeAspect="1" noChangeArrowheads="1"/>
          </p:cNvPicPr>
          <p:nvPr/>
        </p:nvPicPr>
        <p:blipFill>
          <a:blip r:embed="rId2"/>
          <a:srcRect/>
          <a:stretch>
            <a:fillRect/>
          </a:stretch>
        </p:blipFill>
        <p:spPr bwMode="auto">
          <a:xfrm>
            <a:off x="1777389" y="2562412"/>
            <a:ext cx="6000656" cy="3428827"/>
          </a:xfrm>
          <a:prstGeom prst="rect">
            <a:avLst/>
          </a:prstGeom>
          <a:noFill/>
          <a:ln>
            <a:solidFill>
              <a:schemeClr val="accent1">
                <a:lumMod val="50000"/>
              </a:schemeClr>
            </a:solidFill>
          </a:ln>
        </p:spPr>
      </p:pic>
      <p:sp>
        <p:nvSpPr>
          <p:cNvPr id="9" name="Rectangle 8"/>
          <p:cNvSpPr/>
          <p:nvPr/>
        </p:nvSpPr>
        <p:spPr>
          <a:xfrm>
            <a:off x="7936089" y="3431823"/>
            <a:ext cx="2582570" cy="206210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1600" b="1" i="1" dirty="0"/>
              <a:t>Activation energy : </a:t>
            </a:r>
            <a:r>
              <a:rPr lang="en-US" sz="1600" dirty="0"/>
              <a:t>Is the energy that must be overcome in order for a chemical reaction to occur/the minimum energy required to start a chemical reaction ,given in units of kilojoules/mole. </a:t>
            </a:r>
          </a:p>
        </p:txBody>
      </p:sp>
    </p:spTree>
    <p:extLst>
      <p:ext uri="{BB962C8B-B14F-4D97-AF65-F5344CB8AC3E}">
        <p14:creationId xmlns:p14="http://schemas.microsoft.com/office/powerpoint/2010/main" val="3271557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8735" y="221226"/>
            <a:ext cx="9011263" cy="3760839"/>
          </a:xfrm>
        </p:spPr>
        <p:txBody>
          <a:bodyPr>
            <a:normAutofit/>
          </a:bodyPr>
          <a:lstStyle/>
          <a:p>
            <a:endParaRPr lang="en-US" dirty="0"/>
          </a:p>
          <a:p>
            <a:r>
              <a:rPr lang="en-US" b="1" dirty="0">
                <a:solidFill>
                  <a:srgbClr val="0070C0"/>
                </a:solidFill>
              </a:rPr>
              <a:t>To detect and follow </a:t>
            </a:r>
            <a:r>
              <a:rPr lang="en-US" dirty="0"/>
              <a:t>the progress of the reaction in this experiment a simple, qualitative method will be used.</a:t>
            </a:r>
          </a:p>
          <a:p>
            <a:endParaRPr lang="en-US" dirty="0"/>
          </a:p>
          <a:p>
            <a:r>
              <a:rPr lang="en-US" b="1" dirty="0">
                <a:solidFill>
                  <a:srgbClr val="0070C0"/>
                </a:solidFill>
              </a:rPr>
              <a:t>More sophisticated</a:t>
            </a:r>
            <a:r>
              <a:rPr lang="en-US" dirty="0"/>
              <a:t>, quantitative methods of following enzyme catalyzed reactions will be introduced later in the course.</a:t>
            </a:r>
          </a:p>
          <a:p>
            <a:endParaRPr lang="en-US" dirty="0"/>
          </a:p>
          <a:p>
            <a:r>
              <a:rPr lang="en-US" b="1" dirty="0">
                <a:solidFill>
                  <a:srgbClr val="0070C0"/>
                </a:solidFill>
              </a:rPr>
              <a:t>In This Lab Polyphenol Oxidase</a:t>
            </a:r>
            <a:r>
              <a:rPr lang="en-US" dirty="0">
                <a:solidFill>
                  <a:srgbClr val="0070C0"/>
                </a:solidFill>
              </a:rPr>
              <a:t> </a:t>
            </a:r>
            <a:r>
              <a:rPr lang="en-US" dirty="0"/>
              <a:t>will be studied as an example to understand factors that could affect enzymes</a:t>
            </a:r>
            <a:endParaRPr lang="ar-SA" dirty="0"/>
          </a:p>
        </p:txBody>
      </p:sp>
      <p:pic>
        <p:nvPicPr>
          <p:cNvPr id="7" name="Picture 6"/>
          <p:cNvPicPr>
            <a:picLocks noChangeAspect="1"/>
          </p:cNvPicPr>
          <p:nvPr/>
        </p:nvPicPr>
        <p:blipFill>
          <a:blip r:embed="rId2"/>
          <a:stretch>
            <a:fillRect/>
          </a:stretch>
        </p:blipFill>
        <p:spPr>
          <a:xfrm>
            <a:off x="190655" y="3530895"/>
            <a:ext cx="2006856" cy="2501597"/>
          </a:xfrm>
          <a:prstGeom prst="rect">
            <a:avLst/>
          </a:prstGeom>
        </p:spPr>
      </p:pic>
      <p:sp>
        <p:nvSpPr>
          <p:cNvPr id="8" name="Rectangle 7"/>
          <p:cNvSpPr/>
          <p:nvPr/>
        </p:nvSpPr>
        <p:spPr>
          <a:xfrm>
            <a:off x="2974256" y="4598708"/>
            <a:ext cx="8455742" cy="1477328"/>
          </a:xfrm>
          <a:prstGeom prst="rect">
            <a:avLst/>
          </a:prstGeom>
          <a:solidFill>
            <a:srgbClr val="CCFFCC"/>
          </a:solidFill>
          <a:ln>
            <a:solidFill>
              <a:schemeClr val="accent1"/>
            </a:solidFill>
          </a:ln>
        </p:spPr>
        <p:txBody>
          <a:bodyPr wrap="square">
            <a:spAutoFit/>
          </a:bodyPr>
          <a:lstStyle/>
          <a:p>
            <a:r>
              <a:rPr lang="en-US" b="1" dirty="0">
                <a:solidFill>
                  <a:srgbClr val="0070C0"/>
                </a:solidFill>
              </a:rPr>
              <a:t>Because hundreds of reactions are </a:t>
            </a:r>
            <a:r>
              <a:rPr lang="en-US" dirty="0"/>
              <a:t>simultaneously carried out in the living cell, it becomes difficult to study a single reaction in an intact living cell. </a:t>
            </a:r>
            <a:endParaRPr lang="ar-SA" dirty="0"/>
          </a:p>
          <a:p>
            <a:r>
              <a:rPr lang="en-US" b="1" dirty="0">
                <a:solidFill>
                  <a:srgbClr val="0070C0"/>
                </a:solidFill>
              </a:rPr>
              <a:t>However</a:t>
            </a:r>
            <a:r>
              <a:rPr lang="en-US" b="1" dirty="0">
                <a:solidFill>
                  <a:srgbClr val="226580"/>
                </a:solidFill>
              </a:rPr>
              <a:t>, </a:t>
            </a:r>
            <a:r>
              <a:rPr lang="en-US" dirty="0"/>
              <a:t>it is possible to extract enzymes from cells and thus study enzyme catalyzed reactions in a test tube. In this experiment, a crude extract of the enzyme polyphenol oxidase will be prepared from the potato. </a:t>
            </a:r>
          </a:p>
        </p:txBody>
      </p:sp>
    </p:spTree>
    <p:extLst>
      <p:ext uri="{BB962C8B-B14F-4D97-AF65-F5344CB8AC3E}">
        <p14:creationId xmlns:p14="http://schemas.microsoft.com/office/powerpoint/2010/main" val="2954060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2964746003"/>
              </p:ext>
            </p:extLst>
          </p:nvPr>
        </p:nvGraphicFramePr>
        <p:xfrm>
          <a:off x="963168" y="380998"/>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Image result for 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02080" y="39624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8"/>
          <a:stretch>
            <a:fillRect/>
          </a:stretch>
        </p:blipFill>
        <p:spPr>
          <a:xfrm>
            <a:off x="3692843" y="3962400"/>
            <a:ext cx="1820770" cy="1249680"/>
          </a:xfrm>
          <a:prstGeom prst="rect">
            <a:avLst/>
          </a:prstGeom>
        </p:spPr>
      </p:pic>
      <p:pic>
        <p:nvPicPr>
          <p:cNvPr id="6" name="Picture 2" descr="http://droualb.faculty.mjc.edu/Course%20Materials/Physiology%20101/Chapter%20Notes/Fall%202011/figure_03_06b_labeled.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99441" y="4019211"/>
            <a:ext cx="1899080" cy="11360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emperature"/>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5833" r="37334"/>
          <a:stretch/>
        </p:blipFill>
        <p:spPr bwMode="auto">
          <a:xfrm>
            <a:off x="9287222" y="3728085"/>
            <a:ext cx="877858" cy="184023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12164" y="380998"/>
            <a:ext cx="3180679" cy="861774"/>
          </a:xfrm>
          <a:prstGeom prst="rect">
            <a:avLst/>
          </a:prstGeom>
        </p:spPr>
        <p:txBody>
          <a:bodyPr wrap="none">
            <a:spAutoFit/>
          </a:bodyPr>
          <a:lstStyle/>
          <a:p>
            <a:r>
              <a:rPr lang="en-US" sz="5000" i="1" dirty="0">
                <a:solidFill>
                  <a:srgbClr val="0070C0"/>
                </a:solidFill>
                <a:ea typeface="+mj-ea"/>
                <a:cs typeface="+mj-cs"/>
              </a:rPr>
              <a:t>Objectives: </a:t>
            </a:r>
            <a:endParaRPr lang="en-US" dirty="0"/>
          </a:p>
        </p:txBody>
      </p:sp>
      <p:sp>
        <p:nvSpPr>
          <p:cNvPr id="9" name="Rectangle 8"/>
          <p:cNvSpPr/>
          <p:nvPr/>
        </p:nvSpPr>
        <p:spPr>
          <a:xfrm>
            <a:off x="693453" y="5662223"/>
            <a:ext cx="10259692" cy="400110"/>
          </a:xfrm>
          <a:prstGeom prst="rect">
            <a:avLst/>
          </a:prstGeom>
        </p:spPr>
        <p:txBody>
          <a:bodyPr wrap="square">
            <a:spAutoFit/>
          </a:bodyPr>
          <a:lstStyle/>
          <a:p>
            <a:pPr marL="285750" indent="-285750">
              <a:buFont typeface="Arial" panose="020B0604020202020204" pitchFamily="34" charset="0"/>
              <a:buChar char="•"/>
            </a:pPr>
            <a:r>
              <a:rPr lang="en-US" sz="2000" b="1" dirty="0">
                <a:solidFill>
                  <a:schemeClr val="accent1">
                    <a:lumMod val="50000"/>
                  </a:schemeClr>
                </a:solidFill>
              </a:rPr>
              <a:t>In this experiment you will notice the change qualitatively (change in the color only) </a:t>
            </a:r>
          </a:p>
        </p:txBody>
      </p:sp>
    </p:spTree>
    <p:extLst>
      <p:ext uri="{BB962C8B-B14F-4D97-AF65-F5344CB8AC3E}">
        <p14:creationId xmlns:p14="http://schemas.microsoft.com/office/powerpoint/2010/main" val="937803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Polyphenol Oxidase</a:t>
            </a:r>
            <a:r>
              <a:rPr lang="ar-SA" dirty="0"/>
              <a:t>:</a:t>
            </a:r>
            <a:endParaRPr lang="en-US" sz="2000" dirty="0">
              <a:solidFill>
                <a:schemeClr val="tx1"/>
              </a:solidFill>
            </a:endParaRPr>
          </a:p>
        </p:txBody>
      </p:sp>
      <p:sp>
        <p:nvSpPr>
          <p:cNvPr id="5" name="Content Placeholder 4"/>
          <p:cNvSpPr>
            <a:spLocks noGrp="1"/>
          </p:cNvSpPr>
          <p:nvPr>
            <p:ph idx="1"/>
          </p:nvPr>
        </p:nvSpPr>
        <p:spPr/>
        <p:txBody>
          <a:bodyPr/>
          <a:lstStyle/>
          <a:p>
            <a:r>
              <a:rPr lang="en-US" b="1" dirty="0">
                <a:solidFill>
                  <a:srgbClr val="0070C0"/>
                </a:solidFill>
              </a:rPr>
              <a:t>Polyphenol oxidase (PPO):</a:t>
            </a:r>
            <a:r>
              <a:rPr lang="en-US" dirty="0">
                <a:solidFill>
                  <a:srgbClr val="0070C0"/>
                </a:solidFill>
              </a:rPr>
              <a:t> </a:t>
            </a:r>
          </a:p>
          <a:p>
            <a:r>
              <a:rPr lang="en-US" b="1" dirty="0">
                <a:solidFill>
                  <a:schemeClr val="tx1"/>
                </a:solidFill>
              </a:rPr>
              <a:t>Copper-containing enzyme </a:t>
            </a:r>
            <a:r>
              <a:rPr lang="en-US" dirty="0">
                <a:solidFill>
                  <a:schemeClr val="tx1"/>
                </a:solidFill>
              </a:rPr>
              <a:t>with an optimum </a:t>
            </a:r>
            <a:r>
              <a:rPr lang="en-US" b="1" dirty="0">
                <a:solidFill>
                  <a:schemeClr val="tx1"/>
                </a:solidFill>
              </a:rPr>
              <a:t>pH of 6.7</a:t>
            </a:r>
            <a:r>
              <a:rPr lang="en-US" dirty="0">
                <a:solidFill>
                  <a:schemeClr val="tx1"/>
                </a:solidFill>
              </a:rPr>
              <a:t>. It mainly </a:t>
            </a:r>
            <a:r>
              <a:rPr lang="en-US" dirty="0" err="1">
                <a:solidFill>
                  <a:schemeClr val="tx1"/>
                </a:solidFill>
              </a:rPr>
              <a:t>catalyses</a:t>
            </a:r>
            <a:r>
              <a:rPr lang="en-US" dirty="0">
                <a:solidFill>
                  <a:schemeClr val="tx1"/>
                </a:solidFill>
              </a:rPr>
              <a:t> the oxidation of </a:t>
            </a:r>
            <a:r>
              <a:rPr lang="en-US" b="1" dirty="0" err="1">
                <a:solidFill>
                  <a:schemeClr val="tx1"/>
                </a:solidFill>
              </a:rPr>
              <a:t>dihydroxy</a:t>
            </a:r>
            <a:r>
              <a:rPr lang="en-US" b="1" dirty="0">
                <a:solidFill>
                  <a:schemeClr val="tx1"/>
                </a:solidFill>
              </a:rPr>
              <a:t>-and tri </a:t>
            </a:r>
            <a:r>
              <a:rPr lang="en-US" b="1" dirty="0" err="1">
                <a:solidFill>
                  <a:schemeClr val="tx1"/>
                </a:solidFill>
              </a:rPr>
              <a:t>hyroxy</a:t>
            </a:r>
            <a:r>
              <a:rPr lang="en-US" b="1" dirty="0">
                <a:solidFill>
                  <a:schemeClr val="tx1"/>
                </a:solidFill>
              </a:rPr>
              <a:t> phenol</a:t>
            </a:r>
            <a:r>
              <a:rPr lang="en-US" dirty="0">
                <a:solidFill>
                  <a:schemeClr val="tx1"/>
                </a:solidFill>
              </a:rPr>
              <a:t> to the corresponding quinine. </a:t>
            </a:r>
            <a:endParaRPr lang="en-US" dirty="0"/>
          </a:p>
          <a:p>
            <a:r>
              <a:rPr lang="en-US" b="1" dirty="0"/>
              <a:t>This oxidation-reduction reaction </a:t>
            </a:r>
            <a:r>
              <a:rPr lang="en-US" dirty="0"/>
              <a:t>is accompanied by a color change </a:t>
            </a:r>
          </a:p>
          <a:p>
            <a:r>
              <a:rPr lang="en-US" b="1" dirty="0"/>
              <a:t>This reaction commonly </a:t>
            </a:r>
            <a:r>
              <a:rPr lang="en-US" dirty="0"/>
              <a:t>occurs in nature and accounts for the "browning" of peeled potatoes and bruised fruits. </a:t>
            </a:r>
          </a:p>
          <a:p>
            <a:r>
              <a:rPr lang="en-US" b="1" dirty="0"/>
              <a:t>You will familiarize yourself </a:t>
            </a:r>
            <a:r>
              <a:rPr lang="en-US" dirty="0"/>
              <a:t>with the reaction catalyzed by the enzyme polyphenol oxidase, as it occurs removed from the intact living cell, i.e. in a test tube. </a:t>
            </a:r>
          </a:p>
          <a:p>
            <a:endParaRPr lang="en-US" dirty="0"/>
          </a:p>
        </p:txBody>
      </p:sp>
      <p:pic>
        <p:nvPicPr>
          <p:cNvPr id="1026" name="Picture 2" descr="http://preventdisease.com/images14/gmoapples4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112" y="2028282"/>
            <a:ext cx="2113998" cy="16299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47793" y="5339824"/>
            <a:ext cx="2862317" cy="400110"/>
          </a:xfrm>
          <a:prstGeom prst="rect">
            <a:avLst/>
          </a:prstGeom>
          <a:noFill/>
        </p:spPr>
        <p:txBody>
          <a:bodyPr wrap="square" rtlCol="0">
            <a:spAutoFit/>
          </a:bodyPr>
          <a:lstStyle/>
          <a:p>
            <a:r>
              <a:rPr lang="en-US" sz="2000" b="1" dirty="0">
                <a:solidFill>
                  <a:srgbClr val="0070C0"/>
                </a:solidFill>
              </a:rPr>
              <a:t>Enzymatic Browning</a:t>
            </a:r>
          </a:p>
        </p:txBody>
      </p:sp>
      <p:pic>
        <p:nvPicPr>
          <p:cNvPr id="8" name="Picture 7"/>
          <p:cNvPicPr>
            <a:picLocks noChangeAspect="1"/>
          </p:cNvPicPr>
          <p:nvPr/>
        </p:nvPicPr>
        <p:blipFill>
          <a:blip r:embed="rId3"/>
          <a:stretch>
            <a:fillRect/>
          </a:stretch>
        </p:blipFill>
        <p:spPr>
          <a:xfrm>
            <a:off x="2045143" y="3200333"/>
            <a:ext cx="2550763" cy="2069519"/>
          </a:xfrm>
          <a:prstGeom prst="rect">
            <a:avLst/>
          </a:prstGeom>
          <a:ln>
            <a:noFill/>
          </a:ln>
          <a:effectLst>
            <a:softEdge rad="112500"/>
          </a:effectLst>
        </p:spPr>
      </p:pic>
      <p:grpSp>
        <p:nvGrpSpPr>
          <p:cNvPr id="4" name="Group 3"/>
          <p:cNvGrpSpPr/>
          <p:nvPr/>
        </p:nvGrpSpPr>
        <p:grpSpPr>
          <a:xfrm>
            <a:off x="5181604" y="5339824"/>
            <a:ext cx="6834088" cy="1114425"/>
            <a:chOff x="4692891" y="5269852"/>
            <a:chExt cx="6834088" cy="1114425"/>
          </a:xfrm>
        </p:grpSpPr>
        <p:pic>
          <p:nvPicPr>
            <p:cNvPr id="1028" name="Picture 4" descr="http://www.brsquared.org/wine/Articles/SO2/SO2PPO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8581" y="5269852"/>
              <a:ext cx="6248398" cy="11144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92891" y="5269852"/>
              <a:ext cx="682675" cy="1114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5181600" y="5486740"/>
            <a:ext cx="1278418" cy="646331"/>
          </a:xfrm>
          <a:prstGeom prst="rect">
            <a:avLst/>
          </a:prstGeom>
          <a:noFill/>
        </p:spPr>
        <p:txBody>
          <a:bodyPr wrap="square" rtlCol="0">
            <a:spAutoFit/>
          </a:bodyPr>
          <a:lstStyle/>
          <a:p>
            <a:r>
              <a:rPr lang="en-US" sz="2800" b="1" dirty="0"/>
              <a:t>O</a:t>
            </a:r>
            <a:r>
              <a:rPr lang="en-US" b="1" dirty="0"/>
              <a:t>2 </a:t>
            </a:r>
            <a:r>
              <a:rPr lang="en-US" sz="3600" dirty="0"/>
              <a:t>+</a:t>
            </a:r>
            <a:endParaRPr lang="en-US" dirty="0"/>
          </a:p>
        </p:txBody>
      </p:sp>
    </p:spTree>
    <p:extLst>
      <p:ext uri="{BB962C8B-B14F-4D97-AF65-F5344CB8AC3E}">
        <p14:creationId xmlns:p14="http://schemas.microsoft.com/office/powerpoint/2010/main" val="2919042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1-Time course study of enzymatic Activity:</a:t>
            </a:r>
          </a:p>
        </p:txBody>
      </p:sp>
      <p:sp>
        <p:nvSpPr>
          <p:cNvPr id="6" name="Content Placeholder 2"/>
          <p:cNvSpPr txBox="1">
            <a:spLocks/>
          </p:cNvSpPr>
          <p:nvPr/>
        </p:nvSpPr>
        <p:spPr>
          <a:xfrm>
            <a:off x="4058686" y="1072688"/>
            <a:ext cx="7863855" cy="5655156"/>
          </a:xfrm>
          <a:prstGeom prst="rect">
            <a:avLst/>
          </a:prstGeom>
        </p:spPr>
        <p:txBody>
          <a:bodyPr vert="horz" lIns="91440" tIns="45720" rIns="91440" bIns="45720" rtlCol="0">
            <a:normAutofit/>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283464"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283464"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283464"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83464"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464"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83464"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0" indent="0">
              <a:buFont typeface="Arial" panose="020B0604020202020204" pitchFamily="34" charset="0"/>
              <a:buNone/>
            </a:pPr>
            <a:r>
              <a:rPr lang="en-US" sz="2800" b="1" u="sng" dirty="0"/>
              <a:t>Principle:</a:t>
            </a:r>
          </a:p>
          <a:p>
            <a:pPr algn="just"/>
            <a:r>
              <a:rPr lang="en-US" dirty="0"/>
              <a:t>In this reaction we are looking for enzyme substrate reaction in general</a:t>
            </a:r>
          </a:p>
          <a:p>
            <a:pPr marL="0" indent="0" algn="just">
              <a:buFont typeface="Arial" panose="020B0604020202020204" pitchFamily="34" charset="0"/>
              <a:buNone/>
            </a:pPr>
            <a:endParaRPr lang="en-US" dirty="0"/>
          </a:p>
          <a:p>
            <a:pPr algn="just"/>
            <a:r>
              <a:rPr lang="en-US" dirty="0"/>
              <a:t>In this experiment you will notice the change  qualitatively (change in the color). </a:t>
            </a:r>
          </a:p>
          <a:p>
            <a:pPr algn="just"/>
            <a:endParaRPr lang="en-US" dirty="0"/>
          </a:p>
          <a:p>
            <a:pPr algn="just"/>
            <a:r>
              <a:rPr lang="en-US" dirty="0"/>
              <a:t>The intensity of this color</a:t>
            </a:r>
            <a:r>
              <a:rPr lang="en-US" b="1" dirty="0">
                <a:solidFill>
                  <a:schemeClr val="accent5">
                    <a:lumMod val="50000"/>
                  </a:schemeClr>
                </a:solidFill>
              </a:rPr>
              <a:t> (brown) </a:t>
            </a:r>
            <a:r>
              <a:rPr lang="en-US" dirty="0"/>
              <a:t>will be proportional to the enzyme’s activity in the tube under observation.</a:t>
            </a:r>
          </a:p>
          <a:p>
            <a:pPr algn="just"/>
            <a:r>
              <a:rPr lang="en-US" dirty="0"/>
              <a:t>You must notice the color change with the time..</a:t>
            </a:r>
          </a:p>
          <a:p>
            <a:pPr algn="just"/>
            <a:endParaRPr lang="en-US" dirty="0"/>
          </a:p>
          <a:p>
            <a:endParaRPr lang="en-US" dirty="0"/>
          </a:p>
        </p:txBody>
      </p:sp>
      <p:grpSp>
        <p:nvGrpSpPr>
          <p:cNvPr id="7" name="مجموعة 11"/>
          <p:cNvGrpSpPr>
            <a:grpSpLocks/>
          </p:cNvGrpSpPr>
          <p:nvPr/>
        </p:nvGrpSpPr>
        <p:grpSpPr bwMode="auto">
          <a:xfrm>
            <a:off x="5511204" y="5130872"/>
            <a:ext cx="4762775" cy="1039010"/>
            <a:chOff x="3387542" y="7085014"/>
            <a:chExt cx="5207294" cy="1015419"/>
          </a:xfrm>
        </p:grpSpPr>
        <p:sp>
          <p:nvSpPr>
            <p:cNvPr id="8" name="مستطيل 4"/>
            <p:cNvSpPr>
              <a:spLocks noChangeArrowheads="1"/>
            </p:cNvSpPr>
            <p:nvPr/>
          </p:nvSpPr>
          <p:spPr bwMode="auto">
            <a:xfrm>
              <a:off x="3387542" y="7085014"/>
              <a:ext cx="5207294" cy="7077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4000" b="1" dirty="0">
                  <a:solidFill>
                    <a:srgbClr val="FFC000"/>
                  </a:solidFill>
                </a:rPr>
                <a:t>S </a:t>
              </a:r>
              <a:r>
                <a:rPr lang="en-US" sz="4000" b="1" dirty="0">
                  <a:solidFill>
                    <a:srgbClr val="A6A6A6"/>
                  </a:solidFill>
                </a:rPr>
                <a:t>+</a:t>
              </a:r>
              <a:r>
                <a:rPr lang="en-US" sz="4000" b="1" dirty="0">
                  <a:solidFill>
                    <a:srgbClr val="FFC000"/>
                  </a:solidFill>
                </a:rPr>
                <a:t> </a:t>
              </a:r>
              <a:r>
                <a:rPr lang="en-US" sz="4000" b="1" dirty="0">
                  <a:solidFill>
                    <a:srgbClr val="FF0000"/>
                  </a:solidFill>
                </a:rPr>
                <a:t>E</a:t>
              </a:r>
              <a:r>
                <a:rPr lang="en-US" sz="4000" b="1" dirty="0">
                  <a:solidFill>
                    <a:srgbClr val="FFC000"/>
                  </a:solidFill>
                </a:rPr>
                <a:t>       </a:t>
              </a:r>
              <a:r>
                <a:rPr lang="en-US" sz="4000" b="1" dirty="0">
                  <a:solidFill>
                    <a:srgbClr val="FF0000"/>
                  </a:solidFill>
                </a:rPr>
                <a:t>E</a:t>
              </a:r>
              <a:r>
                <a:rPr lang="en-US" sz="4000" b="1" dirty="0">
                  <a:solidFill>
                    <a:srgbClr val="FFC000"/>
                  </a:solidFill>
                </a:rPr>
                <a:t>S</a:t>
              </a:r>
              <a:r>
                <a:rPr lang="en-US" sz="4000" b="1" dirty="0"/>
                <a:t>          </a:t>
              </a:r>
              <a:r>
                <a:rPr lang="en-US" sz="4000" b="1" dirty="0">
                  <a:solidFill>
                    <a:srgbClr val="0033CC"/>
                  </a:solidFill>
                </a:rPr>
                <a:t>P</a:t>
              </a:r>
              <a:r>
                <a:rPr lang="en-US" sz="4000" b="1" dirty="0"/>
                <a:t> </a:t>
              </a:r>
              <a:r>
                <a:rPr lang="en-US" sz="4000" b="1" dirty="0">
                  <a:solidFill>
                    <a:srgbClr val="A6A6A6"/>
                  </a:solidFill>
                </a:rPr>
                <a:t>+</a:t>
              </a:r>
              <a:r>
                <a:rPr lang="en-US" sz="4000" b="1" dirty="0">
                  <a:solidFill>
                    <a:srgbClr val="6B6BCF"/>
                  </a:solidFill>
                </a:rPr>
                <a:t> </a:t>
              </a:r>
              <a:r>
                <a:rPr lang="en-US" sz="4000" b="1" dirty="0">
                  <a:solidFill>
                    <a:srgbClr val="FF0000"/>
                  </a:solidFill>
                </a:rPr>
                <a:t>E</a:t>
              </a:r>
            </a:p>
          </p:txBody>
        </p:sp>
        <p:sp>
          <p:nvSpPr>
            <p:cNvPr id="9" name="سهم إلى اليمين 5"/>
            <p:cNvSpPr/>
            <p:nvPr/>
          </p:nvSpPr>
          <p:spPr bwMode="auto">
            <a:xfrm rot="10800000">
              <a:off x="4582720" y="7230641"/>
              <a:ext cx="757840" cy="237842"/>
            </a:xfrm>
            <a:prstGeom prst="rightArrow">
              <a:avLst/>
            </a:prstGeom>
            <a:solidFill>
              <a:srgbClr val="00FF0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endParaRPr lang="ar-sa" sz="1400"/>
            </a:p>
          </p:txBody>
        </p:sp>
        <p:sp>
          <p:nvSpPr>
            <p:cNvPr id="10" name="سهم إلى اليمين 7"/>
            <p:cNvSpPr/>
            <p:nvPr/>
          </p:nvSpPr>
          <p:spPr bwMode="auto">
            <a:xfrm>
              <a:off x="4624630" y="7468483"/>
              <a:ext cx="757840" cy="237842"/>
            </a:xfrm>
            <a:prstGeom prst="rightArrow">
              <a:avLst/>
            </a:prstGeom>
            <a:solidFill>
              <a:srgbClr val="FF0066"/>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endParaRPr lang="ar-sa" sz="1400"/>
            </a:p>
          </p:txBody>
        </p:sp>
        <p:sp>
          <p:nvSpPr>
            <p:cNvPr id="11" name="سهم إلى اليمين 8"/>
            <p:cNvSpPr/>
            <p:nvPr/>
          </p:nvSpPr>
          <p:spPr bwMode="auto">
            <a:xfrm>
              <a:off x="6313578" y="7418399"/>
              <a:ext cx="757840" cy="237842"/>
            </a:xfrm>
            <a:prstGeom prst="rightArrow">
              <a:avLst/>
            </a:prstGeom>
            <a:solidFill>
              <a:srgbClr val="FF0066"/>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endParaRPr lang="ar-sa" sz="1400"/>
            </a:p>
          </p:txBody>
        </p:sp>
        <p:sp>
          <p:nvSpPr>
            <p:cNvPr id="12" name="سهم إلى اليمين 9"/>
            <p:cNvSpPr/>
            <p:nvPr/>
          </p:nvSpPr>
          <p:spPr bwMode="auto">
            <a:xfrm rot="10800000">
              <a:off x="6275026" y="7204086"/>
              <a:ext cx="757840" cy="237842"/>
            </a:xfrm>
            <a:prstGeom prst="rightArrow">
              <a:avLst/>
            </a:prstGeom>
            <a:solidFill>
              <a:srgbClr val="00FF0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endParaRPr lang="ar-sa" sz="1400"/>
            </a:p>
          </p:txBody>
        </p:sp>
        <p:sp>
          <p:nvSpPr>
            <p:cNvPr id="13" name="مستطيل 10"/>
            <p:cNvSpPr>
              <a:spLocks noChangeArrowheads="1"/>
            </p:cNvSpPr>
            <p:nvPr/>
          </p:nvSpPr>
          <p:spPr bwMode="auto">
            <a:xfrm>
              <a:off x="4575597" y="7792730"/>
              <a:ext cx="2378928" cy="3077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400" b="1" dirty="0">
                  <a:solidFill>
                    <a:srgbClr val="0033CC"/>
                  </a:solidFill>
                </a:rPr>
                <a:t>enzyme-substrate complex</a:t>
              </a:r>
              <a:endParaRPr lang="ar-sa" sz="1400" dirty="0">
                <a:solidFill>
                  <a:srgbClr val="0033CC"/>
                </a:solidFill>
              </a:endParaRPr>
            </a:p>
          </p:txBody>
        </p:sp>
      </p:grpSp>
    </p:spTree>
    <p:extLst>
      <p:ext uri="{BB962C8B-B14F-4D97-AF65-F5344CB8AC3E}">
        <p14:creationId xmlns:p14="http://schemas.microsoft.com/office/powerpoint/2010/main" val="891745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2709" y="672456"/>
            <a:ext cx="8819418"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457200" eaLnBrk="0" hangingPunct="0">
              <a:tabLst>
                <a:tab pos="457200" algn="l"/>
                <a:tab pos="5715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457200" algn="l"/>
                <a:tab pos="5715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457200" algn="l"/>
                <a:tab pos="5715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457200" algn="l"/>
                <a:tab pos="5715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457200" algn="l"/>
                <a:tab pos="5715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457200" algn="l"/>
                <a:tab pos="5715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457200" algn="l"/>
                <a:tab pos="5715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457200" algn="l"/>
                <a:tab pos="5715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457200" algn="l"/>
                <a:tab pos="571500" algn="l"/>
              </a:tabLst>
              <a:defRPr>
                <a:solidFill>
                  <a:schemeClr val="tx1"/>
                </a:solidFill>
                <a:latin typeface="Arial" panose="020B0604020202020204" pitchFamily="34" charset="0"/>
                <a:cs typeface="Arial" panose="020B0604020202020204" pitchFamily="34" charset="0"/>
              </a:defRPr>
            </a:lvl9pPr>
          </a:lstStyle>
          <a:p>
            <a:pPr marL="457200" indent="-457200" eaLnBrk="1" hangingPunct="1">
              <a:buFont typeface="+mj-lt"/>
              <a:buAutoNum type="arabicPeriod"/>
            </a:pPr>
            <a:r>
              <a:rPr lang="en-US" sz="2400" b="1" i="1" dirty="0">
                <a:solidFill>
                  <a:srgbClr val="0070C0"/>
                </a:solidFill>
              </a:rPr>
              <a:t>Time course study of enzymatic Activity:</a:t>
            </a:r>
            <a:endParaRPr lang="en-US" altLang="en-US" sz="2400" b="1" i="1" dirty="0">
              <a:solidFill>
                <a:srgbClr val="0070C0"/>
              </a:solidFill>
            </a:endParaRPr>
          </a:p>
          <a:p>
            <a:pPr marL="457200" indent="-457200">
              <a:buFont typeface="+mj-lt"/>
              <a:buAutoNum type="alphaLcPeriod"/>
            </a:pPr>
            <a:r>
              <a:rPr lang="en-US" altLang="en-US" sz="2000" dirty="0"/>
              <a:t>Label three clean test tubes A, B and C. </a:t>
            </a:r>
          </a:p>
          <a:p>
            <a:pPr marL="457200" indent="-457200">
              <a:buFont typeface="+mj-lt"/>
              <a:buAutoNum type="alphaLcPeriod"/>
            </a:pPr>
            <a:r>
              <a:rPr lang="en-US" altLang="en-US" sz="2000" dirty="0"/>
              <a:t>Prepare each tube as follows: </a:t>
            </a:r>
          </a:p>
          <a:p>
            <a:r>
              <a:rPr lang="en-US" altLang="en-US" sz="2000" dirty="0"/>
              <a:t> </a:t>
            </a:r>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r>
              <a:rPr lang="en-US" altLang="en-US" sz="2000" dirty="0"/>
              <a:t>c. Place all three tubes in a water bath at 37 ºC. </a:t>
            </a:r>
          </a:p>
          <a:p>
            <a:r>
              <a:rPr lang="en-US" altLang="en-US" sz="2000" dirty="0"/>
              <a:t>d. Shake each tube every 5 minutes to aerate, thereby adding oxygen to the solution. </a:t>
            </a:r>
          </a:p>
          <a:p>
            <a:r>
              <a:rPr lang="en-US" altLang="en-US" sz="2000" dirty="0"/>
              <a:t>e. Every 5 minutes, after shaking, hold the tubes up to the light and examine. </a:t>
            </a:r>
          </a:p>
        </p:txBody>
      </p:sp>
      <p:graphicFrame>
        <p:nvGraphicFramePr>
          <p:cNvPr id="2" name="Table 1"/>
          <p:cNvGraphicFramePr>
            <a:graphicFrameLocks noGrp="1"/>
          </p:cNvGraphicFramePr>
          <p:nvPr>
            <p:extLst>
              <p:ext uri="{D42A27DB-BD31-4B8C-83A1-F6EECF244321}">
                <p14:modId xmlns:p14="http://schemas.microsoft.com/office/powerpoint/2010/main" val="1440078309"/>
              </p:ext>
            </p:extLst>
          </p:nvPr>
        </p:nvGraphicFramePr>
        <p:xfrm>
          <a:off x="2494672" y="1841118"/>
          <a:ext cx="7424391" cy="2473960"/>
        </p:xfrm>
        <a:graphic>
          <a:graphicData uri="http://schemas.openxmlformats.org/drawingml/2006/table">
            <a:tbl>
              <a:tblPr firstRow="1" bandRow="1">
                <a:tableStyleId>{5C22544A-7EE6-4342-B048-85BDC9FD1C3A}</a:tableStyleId>
              </a:tblPr>
              <a:tblGrid>
                <a:gridCol w="1665099">
                  <a:extLst>
                    <a:ext uri="{9D8B030D-6E8A-4147-A177-3AD203B41FA5}">
                      <a16:colId xmlns:a16="http://schemas.microsoft.com/office/drawing/2014/main" val="20000"/>
                    </a:ext>
                  </a:extLst>
                </a:gridCol>
                <a:gridCol w="5759292">
                  <a:extLst>
                    <a:ext uri="{9D8B030D-6E8A-4147-A177-3AD203B41FA5}">
                      <a16:colId xmlns:a16="http://schemas.microsoft.com/office/drawing/2014/main" val="20001"/>
                    </a:ext>
                  </a:extLst>
                </a:gridCol>
              </a:tblGrid>
              <a:tr h="370840">
                <a:tc>
                  <a:txBody>
                    <a:bodyPr/>
                    <a:lstStyle/>
                    <a:p>
                      <a:r>
                        <a:rPr lang="en-US" dirty="0"/>
                        <a:t>Tube</a:t>
                      </a:r>
                    </a:p>
                  </a:txBody>
                  <a:tcPr/>
                </a:tc>
                <a:tc>
                  <a:txBody>
                    <a:bodyPr/>
                    <a:lstStyle/>
                    <a:p>
                      <a:r>
                        <a:rPr lang="en-US" dirty="0"/>
                        <a:t>Addition</a:t>
                      </a:r>
                    </a:p>
                  </a:txBody>
                  <a:tcPr/>
                </a:tc>
                <a:extLst>
                  <a:ext uri="{0D108BD9-81ED-4DB2-BD59-A6C34878D82A}">
                    <a16:rowId xmlns:a16="http://schemas.microsoft.com/office/drawing/2014/main" val="10000"/>
                  </a:ext>
                </a:extLst>
              </a:tr>
              <a:tr h="370840">
                <a:tc>
                  <a:txBody>
                    <a:bodyPr/>
                    <a:lstStyle/>
                    <a:p>
                      <a:r>
                        <a:rPr lang="en-US" altLang="en-US" sz="1800" b="1" dirty="0">
                          <a:solidFill>
                            <a:srgbClr val="002060"/>
                          </a:solidFill>
                        </a:rPr>
                        <a:t> TUBE A</a:t>
                      </a:r>
                      <a:endParaRPr lang="en-US" b="1" dirty="0">
                        <a:solidFill>
                          <a:srgbClr val="002060"/>
                        </a:solidFill>
                      </a:endParaRPr>
                    </a:p>
                  </a:txBody>
                  <a:tcPr/>
                </a:tc>
                <a:tc>
                  <a:txBody>
                    <a:bodyPr/>
                    <a:lstStyle/>
                    <a:p>
                      <a:pPr marL="285750" indent="-285750">
                        <a:buFont typeface="Arial" panose="020B0604020202020204" pitchFamily="34" charset="0"/>
                        <a:buChar char="•"/>
                      </a:pPr>
                      <a:r>
                        <a:rPr lang="en-US" altLang="en-US" sz="2000" dirty="0"/>
                        <a:t>15 drops of enzyme extract.</a:t>
                      </a:r>
                    </a:p>
                    <a:p>
                      <a:pPr marL="285750" indent="-285750">
                        <a:buFont typeface="Arial" panose="020B0604020202020204" pitchFamily="34" charset="0"/>
                        <a:buChar char="•"/>
                      </a:pPr>
                      <a:r>
                        <a:rPr lang="en-US" altLang="en-US" sz="2000" dirty="0"/>
                        <a:t>15 drops of 0.01M catechol solution	</a:t>
                      </a:r>
                    </a:p>
                  </a:txBody>
                  <a:tcPr/>
                </a:tc>
                <a:extLst>
                  <a:ext uri="{0D108BD9-81ED-4DB2-BD59-A6C34878D82A}">
                    <a16:rowId xmlns:a16="http://schemas.microsoft.com/office/drawing/2014/main" val="10001"/>
                  </a:ext>
                </a:extLst>
              </a:tr>
              <a:tr h="370840">
                <a:tc>
                  <a:txBody>
                    <a:bodyPr/>
                    <a:lstStyle/>
                    <a:p>
                      <a:r>
                        <a:rPr lang="en-US" altLang="en-US" sz="1800" b="1" dirty="0">
                          <a:solidFill>
                            <a:srgbClr val="002060"/>
                          </a:solidFill>
                        </a:rPr>
                        <a:t>TUBE B</a:t>
                      </a:r>
                      <a:endParaRPr lang="en-US" b="1" dirty="0">
                        <a:solidFill>
                          <a:srgbClr val="002060"/>
                        </a:solidFill>
                      </a:endParaRPr>
                    </a:p>
                  </a:txBody>
                  <a:tcPr/>
                </a:tc>
                <a:tc>
                  <a:txBody>
                    <a:bodyPr/>
                    <a:lstStyle/>
                    <a:p>
                      <a:pPr marL="285750" indent="-285750">
                        <a:buFont typeface="Arial" panose="020B0604020202020204" pitchFamily="34" charset="0"/>
                        <a:buChar char="•"/>
                      </a:pPr>
                      <a:r>
                        <a:rPr lang="en-US" altLang="en-US" sz="2000" dirty="0"/>
                        <a:t>15 drops of enzyme extract.</a:t>
                      </a:r>
                    </a:p>
                    <a:p>
                      <a:pPr marL="285750" indent="-285750">
                        <a:buFont typeface="Arial" panose="020B0604020202020204" pitchFamily="34" charset="0"/>
                        <a:buChar char="•"/>
                      </a:pPr>
                      <a:r>
                        <a:rPr lang="en-US" altLang="en-US" sz="2000" dirty="0"/>
                        <a:t>15 drops of distilled water.	 </a:t>
                      </a:r>
                      <a:endParaRPr lang="en-US" sz="2000" dirty="0"/>
                    </a:p>
                  </a:txBody>
                  <a:tcPr/>
                </a:tc>
                <a:extLst>
                  <a:ext uri="{0D108BD9-81ED-4DB2-BD59-A6C34878D82A}">
                    <a16:rowId xmlns:a16="http://schemas.microsoft.com/office/drawing/2014/main" val="10002"/>
                  </a:ext>
                </a:extLst>
              </a:tr>
              <a:tr h="370840">
                <a:tc>
                  <a:txBody>
                    <a:bodyPr/>
                    <a:lstStyle/>
                    <a:p>
                      <a:r>
                        <a:rPr lang="en-US" altLang="en-US" sz="1800" b="1" dirty="0">
                          <a:solidFill>
                            <a:srgbClr val="002060"/>
                          </a:solidFill>
                        </a:rPr>
                        <a:t>TUBE C</a:t>
                      </a:r>
                      <a:endParaRPr lang="en-US" b="1" dirty="0">
                        <a:solidFill>
                          <a:srgbClr val="002060"/>
                        </a:solidFill>
                      </a:endParaRPr>
                    </a:p>
                  </a:txBody>
                  <a:tcPr/>
                </a:tc>
                <a:tc>
                  <a:txBody>
                    <a:bodyPr/>
                    <a:lstStyle/>
                    <a:p>
                      <a:pPr marL="285750" indent="-285750">
                        <a:buFont typeface="Arial" panose="020B0604020202020204" pitchFamily="34" charset="0"/>
                        <a:buChar char="•"/>
                      </a:pPr>
                      <a:r>
                        <a:rPr lang="en-US" altLang="en-US" sz="2000" dirty="0"/>
                        <a:t>15 drops of 0.0M catechol solution. </a:t>
                      </a:r>
                    </a:p>
                    <a:p>
                      <a:pPr marL="285750" indent="-285750">
                        <a:buFont typeface="Arial" panose="020B0604020202020204" pitchFamily="34" charset="0"/>
                        <a:buChar char="•"/>
                      </a:pPr>
                      <a:r>
                        <a:rPr lang="en-US" altLang="en-US" sz="2000" dirty="0"/>
                        <a:t>15 drops of distilled water</a:t>
                      </a:r>
                      <a:endParaRPr lang="en-US" sz="20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97586006"/>
      </p:ext>
    </p:extLst>
  </p:cSld>
  <p:clrMapOvr>
    <a:masterClrMapping/>
  </p:clrMapOvr>
</p:sld>
</file>

<file path=ppt/theme/theme1.xml><?xml version="1.0" encoding="utf-8"?>
<a:theme xmlns:a="http://schemas.openxmlformats.org/drawingml/2006/main" name="Headlines">
  <a:themeElements>
    <a:clrScheme name="Custom 23">
      <a:dk1>
        <a:sysClr val="windowText" lastClr="000000"/>
      </a:dk1>
      <a:lt1>
        <a:sysClr val="window" lastClr="FFFFFF"/>
      </a:lt1>
      <a:dk2>
        <a:srgbClr val="07151B"/>
      </a:dk2>
      <a:lt2>
        <a:srgbClr val="F2F3F3"/>
      </a:lt2>
      <a:accent1>
        <a:srgbClr val="0070C0"/>
      </a:accent1>
      <a:accent2>
        <a:srgbClr val="1F5E79"/>
      </a:accent2>
      <a:accent3>
        <a:srgbClr val="8D8D35"/>
      </a:accent3>
      <a:accent4>
        <a:srgbClr val="D9A142"/>
      </a:accent4>
      <a:accent5>
        <a:srgbClr val="C47023"/>
      </a:accent5>
      <a:accent6>
        <a:srgbClr val="754D64"/>
      </a:accent6>
      <a:hlink>
        <a:srgbClr val="4CAAD0"/>
      </a:hlink>
      <a:folHlink>
        <a:srgbClr val="A76D8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12434FFF-CE4A-40FC-99FF-CA1400F2E62F}"/>
    </a:ext>
  </a:extLst>
</a:theme>
</file>

<file path=docProps/app.xml><?xml version="1.0" encoding="utf-8"?>
<Properties xmlns="http://schemas.openxmlformats.org/officeDocument/2006/extended-properties" xmlns:vt="http://schemas.openxmlformats.org/officeDocument/2006/docPropsVTypes">
  <Template>TM10001103[[fn=Headlines]]</Template>
  <TotalTime>7071</TotalTime>
  <Words>1618</Words>
  <Application>Microsoft Office PowerPoint</Application>
  <PresentationFormat>Widescreen</PresentationFormat>
  <Paragraphs>241</Paragraphs>
  <Slides>23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ＭＳ Ｐゴシック</vt:lpstr>
      <vt:lpstr>Abadi MT Condensed Extra Bold</vt:lpstr>
      <vt:lpstr>Abadi MT Condensed Light</vt:lpstr>
      <vt:lpstr>Arial</vt:lpstr>
      <vt:lpstr>Calibri</vt:lpstr>
      <vt:lpstr>Corbel</vt:lpstr>
      <vt:lpstr>Garamond</vt:lpstr>
      <vt:lpstr>Times New Roman</vt:lpstr>
      <vt:lpstr>Wingdings</vt:lpstr>
      <vt:lpstr>Headlines</vt:lpstr>
      <vt:lpstr>Introduction to Enzymology -Some factors Affecting polyphenol Oxidase Activity </vt:lpstr>
      <vt:lpstr>Important notes:</vt:lpstr>
      <vt:lpstr>PowerPoint Presentation</vt:lpstr>
      <vt:lpstr>How can enzyme increase the rate of a biochemical reactions?   </vt:lpstr>
      <vt:lpstr>PowerPoint Presentation</vt:lpstr>
      <vt:lpstr>PowerPoint Presentation</vt:lpstr>
      <vt:lpstr>Polyphenol Oxidase:</vt:lpstr>
      <vt:lpstr>1-Time course study of enzymatic Activity:</vt:lpstr>
      <vt:lpstr>PowerPoint Presentation</vt:lpstr>
      <vt:lpstr>PowerPoint Presentation</vt:lpstr>
      <vt:lpstr>2-CHEMICAL NATURE OF POLYPHENOL OXIDASE: </vt:lpstr>
      <vt:lpstr>PowerPoint Presentation</vt:lpstr>
      <vt:lpstr>PowerPoint Presentation</vt:lpstr>
      <vt:lpstr>PowerPoint Presentation</vt:lpstr>
      <vt:lpstr>3- Substrate specificity:</vt:lpstr>
      <vt:lpstr>Types of Enzyme Specificity</vt:lpstr>
      <vt:lpstr>PowerPoint Presentation</vt:lpstr>
      <vt:lpstr>PowerPoint Presentation</vt:lpstr>
      <vt:lpstr>PowerPoint Presentation</vt:lpstr>
      <vt:lpstr>4-Temperature and enzymatic activity:</vt:lpstr>
      <vt:lpstr>PowerPoint Presentation</vt:lpstr>
      <vt:lpstr>PowerPoint Presentation</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EXPERIMENTAL ENZYMOLOGY</dc:title>
  <dc:creator>first first</dc:creator>
  <cp:lastModifiedBy>first first</cp:lastModifiedBy>
  <cp:revision>117</cp:revision>
  <dcterms:created xsi:type="dcterms:W3CDTF">2015-09-02T16:36:43Z</dcterms:created>
  <dcterms:modified xsi:type="dcterms:W3CDTF">2016-10-05T07:51:21Z</dcterms:modified>
</cp:coreProperties>
</file>