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61" r:id="rId3"/>
    <p:sldId id="262" r:id="rId4"/>
    <p:sldId id="259" r:id="rId5"/>
    <p:sldId id="263" r:id="rId6"/>
    <p:sldId id="266" r:id="rId7"/>
    <p:sldId id="260" r:id="rId8"/>
    <p:sldId id="265" r:id="rId9"/>
    <p:sldId id="257"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3" d="100"/>
          <a:sy n="63" d="100"/>
        </p:scale>
        <p:origin x="138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12/07/1442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12/07/1442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12/07/1442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Content Placeholder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12/07/1442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pPr/>
              <a:t>12/07/1442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pPr/>
              <a:t>12/07/1442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Date Placeholder 6"/>
          <p:cNvSpPr>
            <a:spLocks noGrp="1"/>
          </p:cNvSpPr>
          <p:nvPr>
            <p:ph type="dt" sz="half" idx="10"/>
          </p:nvPr>
        </p:nvSpPr>
        <p:spPr/>
        <p:txBody>
          <a:bodyPr/>
          <a:lstStyle/>
          <a:p>
            <a:fld id="{1B8ABB09-4A1D-463E-8065-109CC2B7EFAA}" type="datetimeFigureOut">
              <a:rPr lang="ar-SA" smtClean="0"/>
              <a:pPr/>
              <a:t>12/07/1442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pPr/>
              <a:t>12/07/1442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12/07/1442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ar-SA"/>
              <a:t>انقر لتحرير نمط العنوان الرئيسي</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12/07/1442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ar-SA"/>
              <a:t>انقر لتحرير نمط العنوان الرئيسي</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12/07/1442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1B8ABB09-4A1D-463E-8065-109CC2B7EFAA}" type="datetimeFigureOut">
              <a:rPr lang="ar-SA" smtClean="0"/>
              <a:pPr/>
              <a:t>12/07/1442</a:t>
            </a:fld>
            <a:endParaRPr lang="ar-SA"/>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ar-SA"/>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0B34F065-1154-456A-91E3-76DE8E75E17B}" type="slidenum">
              <a:rPr lang="ar-SA" smtClean="0"/>
              <a:pPr/>
              <a:t>‹#›</a:t>
            </a:fld>
            <a:endParaRPr lang="ar-SA"/>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r" defTabSz="914400" rtl="1"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r" defTabSz="914400" rtl="1"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r" defTabSz="914400" rtl="1"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upload.wikimedia.org/wikipedia/commons/7/70/Phosphat-Ion.sv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62000" y="-1539552"/>
            <a:ext cx="7914456" cy="3816424"/>
          </a:xfrm>
        </p:spPr>
        <p:txBody>
          <a:bodyPr>
            <a:normAutofit/>
          </a:bodyPr>
          <a:lstStyle/>
          <a:p>
            <a:br>
              <a:rPr lang="en-US" sz="4400" b="1" dirty="0">
                <a:solidFill>
                  <a:schemeClr val="bg1"/>
                </a:solidFill>
                <a:latin typeface="+mn-lt"/>
              </a:rPr>
            </a:br>
            <a:r>
              <a:rPr lang="en-US" sz="4400" b="1" dirty="0">
                <a:solidFill>
                  <a:schemeClr val="bg1"/>
                </a:solidFill>
                <a:latin typeface="+mn-lt"/>
              </a:rPr>
              <a:t>Exp 7</a:t>
            </a:r>
            <a:br>
              <a:rPr lang="en-US" sz="4400" b="1" dirty="0">
                <a:solidFill>
                  <a:schemeClr val="bg1"/>
                </a:solidFill>
                <a:latin typeface="+mn-lt"/>
              </a:rPr>
            </a:br>
            <a:r>
              <a:rPr lang="en-US" sz="4400" b="1" dirty="0">
                <a:solidFill>
                  <a:schemeClr val="bg1"/>
                </a:solidFill>
                <a:latin typeface="+mn-lt"/>
              </a:rPr>
              <a:t>The colorimetric estimation of inorganic phosphate</a:t>
            </a:r>
            <a:endParaRPr lang="ar-SA" sz="4800" b="1" dirty="0">
              <a:solidFill>
                <a:schemeClr val="bg1"/>
              </a:solidFill>
              <a:latin typeface="+mn-lt"/>
            </a:endParaRPr>
          </a:p>
        </p:txBody>
      </p:sp>
      <p:sp>
        <p:nvSpPr>
          <p:cNvPr id="4" name="عنوان فرعي 3"/>
          <p:cNvSpPr>
            <a:spLocks noGrp="1"/>
          </p:cNvSpPr>
          <p:nvPr>
            <p:ph type="subTitle" idx="1"/>
          </p:nvPr>
        </p:nvSpPr>
        <p:spPr/>
        <p:txBody>
          <a:bodyPr>
            <a:normAutofit fontScale="70000" lnSpcReduction="20000"/>
          </a:bodyPr>
          <a:lstStyle/>
          <a:p>
            <a:r>
              <a:rPr lang="en-US" dirty="0"/>
              <a:t>CLS 282</a:t>
            </a:r>
          </a:p>
          <a:p>
            <a:r>
              <a:rPr lang="en-US" dirty="0"/>
              <a:t>Daheeya Alenazi</a:t>
            </a:r>
          </a:p>
          <a:p>
            <a:r>
              <a:rPr lang="en-US" dirty="0"/>
              <a:t>1442</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934478"/>
            <a:ext cx="8382000" cy="3970318"/>
          </a:xfrm>
          <a:prstGeom prst="rect">
            <a:avLst/>
          </a:prstGeom>
        </p:spPr>
        <p:txBody>
          <a:bodyPr wrap="square">
            <a:spAutoFit/>
          </a:bodyPr>
          <a:lstStyle/>
          <a:p>
            <a:pPr algn="l" rtl="0"/>
            <a:r>
              <a:rPr lang="en-US" sz="3600" dirty="0"/>
              <a:t>A phosphate, an inorganic chemical, is a salt of phosphoric acid with metal ions (form a salt of phosphoric acid), It consists of one central phosphorus atom surrounded by four oxygen atoms in a tetrahedral arrangement. The phosphate ion carries a negative three formal charge </a:t>
            </a:r>
          </a:p>
        </p:txBody>
      </p:sp>
      <p:sp>
        <p:nvSpPr>
          <p:cNvPr id="3" name="TextBox 2"/>
          <p:cNvSpPr txBox="1"/>
          <p:nvPr/>
        </p:nvSpPr>
        <p:spPr>
          <a:xfrm>
            <a:off x="3116152" y="609600"/>
            <a:ext cx="2727029" cy="646331"/>
          </a:xfrm>
          <a:prstGeom prst="rect">
            <a:avLst/>
          </a:prstGeom>
          <a:noFill/>
        </p:spPr>
        <p:txBody>
          <a:bodyPr wrap="none" rtlCol="0">
            <a:spAutoFit/>
          </a:bodyPr>
          <a:lstStyle/>
          <a:p>
            <a:r>
              <a:rPr lang="en-US" sz="3600" b="1" dirty="0">
                <a:solidFill>
                  <a:srgbClr val="FF0000"/>
                </a:solidFill>
                <a:effectLst>
                  <a:outerShdw blurRad="38100" dist="38100" dir="2700000" algn="tl">
                    <a:srgbClr val="000000">
                      <a:alpha val="43137"/>
                    </a:srgbClr>
                  </a:outerShdw>
                </a:effectLst>
              </a:rPr>
              <a:t>Introduction</a:t>
            </a:r>
          </a:p>
        </p:txBody>
      </p:sp>
      <p:pic>
        <p:nvPicPr>
          <p:cNvPr id="1026" name="Picture 2" descr="File:Phosphat-Ion.sv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304" y="766445"/>
            <a:ext cx="1580727" cy="11855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2682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71691"/>
            <a:ext cx="8763000" cy="4462760"/>
          </a:xfrm>
          <a:prstGeom prst="rect">
            <a:avLst/>
          </a:prstGeom>
        </p:spPr>
        <p:txBody>
          <a:bodyPr wrap="square">
            <a:spAutoFit/>
          </a:bodyPr>
          <a:lstStyle/>
          <a:p>
            <a:pPr algn="l"/>
            <a:r>
              <a:rPr lang="en-US" sz="2800" b="1" dirty="0">
                <a:solidFill>
                  <a:srgbClr val="00B050"/>
                </a:solidFill>
              </a:rPr>
              <a:t>phosphorus</a:t>
            </a:r>
            <a:r>
              <a:rPr lang="en-US" sz="2800" dirty="0">
                <a:solidFill>
                  <a:srgbClr val="00B050"/>
                </a:solidFill>
              </a:rPr>
              <a:t> </a:t>
            </a:r>
            <a:r>
              <a:rPr lang="en-US" sz="2800" dirty="0"/>
              <a:t>is found as a free phosphate ion in solution and is called </a:t>
            </a:r>
            <a:r>
              <a:rPr lang="en-US" sz="2800" b="1" dirty="0">
                <a:solidFill>
                  <a:srgbClr val="00B050"/>
                </a:solidFill>
              </a:rPr>
              <a:t>inorganic phosphate</a:t>
            </a:r>
            <a:r>
              <a:rPr lang="en-US" sz="2800" dirty="0"/>
              <a:t>, to distinguish it from phosphates bound in various phosphate esters. </a:t>
            </a:r>
          </a:p>
          <a:p>
            <a:pPr algn="l"/>
            <a:endParaRPr lang="en-US" sz="2800" dirty="0"/>
          </a:p>
          <a:p>
            <a:pPr algn="l" rtl="0"/>
            <a:r>
              <a:rPr lang="en-US" sz="2800" dirty="0"/>
              <a:t>Inorganic phosphate is generally denoted Pi</a:t>
            </a:r>
          </a:p>
          <a:p>
            <a:pPr algn="l" rtl="0"/>
            <a:endParaRPr lang="en-US" sz="3200" dirty="0"/>
          </a:p>
          <a:p>
            <a:pPr algn="l" rtl="0"/>
            <a:r>
              <a:rPr lang="en-US" sz="2800" dirty="0"/>
              <a:t>The determination of inorganic phosphate (Pi) is important both environmentally and medicinally. As it is  important in energy production and bone growth, also, it  is an important parameter for both environmental and potable water quality.</a:t>
            </a:r>
          </a:p>
        </p:txBody>
      </p:sp>
    </p:spTree>
    <p:extLst>
      <p:ext uri="{BB962C8B-B14F-4D97-AF65-F5344CB8AC3E}">
        <p14:creationId xmlns:p14="http://schemas.microsoft.com/office/powerpoint/2010/main" val="352505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620688"/>
            <a:ext cx="8153400" cy="990600"/>
          </a:xfrm>
        </p:spPr>
        <p:txBody>
          <a:bodyPr>
            <a:normAutofit fontScale="90000"/>
          </a:bodyPr>
          <a:lstStyle/>
          <a:p>
            <a:br>
              <a:rPr lang="en-US" dirty="0"/>
            </a:br>
            <a:endParaRPr lang="ar-SA" dirty="0"/>
          </a:p>
        </p:txBody>
      </p:sp>
      <p:sp>
        <p:nvSpPr>
          <p:cNvPr id="3" name="عنصر نائب للمحتوى 2"/>
          <p:cNvSpPr>
            <a:spLocks noGrp="1"/>
          </p:cNvSpPr>
          <p:nvPr>
            <p:ph idx="1"/>
          </p:nvPr>
        </p:nvSpPr>
        <p:spPr>
          <a:xfrm>
            <a:off x="762000" y="685800"/>
            <a:ext cx="7842448" cy="5407496"/>
          </a:xfrm>
        </p:spPr>
        <p:txBody>
          <a:bodyPr>
            <a:normAutofit lnSpcReduction="10000"/>
          </a:bodyPr>
          <a:lstStyle/>
          <a:p>
            <a:pPr algn="l">
              <a:buNone/>
            </a:pPr>
            <a:r>
              <a:rPr lang="en-US" sz="3000" dirty="0">
                <a:solidFill>
                  <a:schemeClr val="tx1"/>
                </a:solidFill>
              </a:rPr>
              <a:t>-Phosphorus is present in the blood as inorganic phosphate( White P) and organic phosphate(Red P)</a:t>
            </a:r>
          </a:p>
          <a:p>
            <a:pPr algn="l">
              <a:buNone/>
            </a:pPr>
            <a:r>
              <a:rPr lang="en-US" sz="3000" dirty="0">
                <a:solidFill>
                  <a:schemeClr val="tx1"/>
                </a:solidFill>
              </a:rPr>
              <a:t>- Nearly all the organic phosphate is found in the red cells, and inorganic phosphate is found in the serum. </a:t>
            </a:r>
          </a:p>
          <a:p>
            <a:pPr algn="l">
              <a:buNone/>
            </a:pPr>
            <a:r>
              <a:rPr lang="en-US" sz="3000" dirty="0">
                <a:solidFill>
                  <a:schemeClr val="tx1"/>
                </a:solidFill>
              </a:rPr>
              <a:t>-Inorganic phosphate in serum is reported as inorganic phosphorus, and its measurement is useful in evaluating kidney, parathyroid, and bone diseases including metastatic malignancy. It may also be of value in vitamin D and growth </a:t>
            </a:r>
            <a:r>
              <a:rPr lang="en-US" sz="3300" dirty="0">
                <a:solidFill>
                  <a:schemeClr val="tx1"/>
                </a:solidFill>
              </a:rPr>
              <a:t>disorders</a:t>
            </a:r>
            <a:r>
              <a:rPr lang="en-US" dirty="0">
                <a:solidFill>
                  <a:schemeClr val="tx1"/>
                </a:solidFill>
              </a:rPr>
              <a:t>.</a:t>
            </a:r>
            <a:endParaRPr lang="ar-SA"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8024" y="1700808"/>
            <a:ext cx="7587952" cy="2308324"/>
          </a:xfrm>
          <a:prstGeom prst="rect">
            <a:avLst/>
          </a:prstGeom>
        </p:spPr>
        <p:txBody>
          <a:bodyPr wrap="square">
            <a:spAutoFit/>
          </a:bodyPr>
          <a:lstStyle/>
          <a:p>
            <a:pPr algn="l"/>
            <a:r>
              <a:rPr lang="en-US" sz="3600" dirty="0"/>
              <a:t>Phosphate are most commonly found in the form of adenosine phosphates, (AMP, ADP and ATP) and in DNA and RNA</a:t>
            </a:r>
          </a:p>
        </p:txBody>
      </p:sp>
    </p:spTree>
    <p:extLst>
      <p:ext uri="{BB962C8B-B14F-4D97-AF65-F5344CB8AC3E}">
        <p14:creationId xmlns:p14="http://schemas.microsoft.com/office/powerpoint/2010/main" val="1577628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21792" y="404664"/>
            <a:ext cx="6781800" cy="1478264"/>
          </a:xfrm>
        </p:spPr>
        <p:txBody>
          <a:bodyPr/>
          <a:lstStyle/>
          <a:p>
            <a:r>
              <a:rPr lang="en-US" dirty="0"/>
              <a:t>AIM OF THE EXPERIMENT:</a:t>
            </a:r>
            <a:endParaRPr lang="ar-SA" dirty="0"/>
          </a:p>
        </p:txBody>
      </p:sp>
      <p:sp>
        <p:nvSpPr>
          <p:cNvPr id="3" name="عنصر نائب للمحتوى 2"/>
          <p:cNvSpPr>
            <a:spLocks noGrp="1"/>
          </p:cNvSpPr>
          <p:nvPr>
            <p:ph idx="1"/>
          </p:nvPr>
        </p:nvSpPr>
        <p:spPr>
          <a:xfrm>
            <a:off x="539552" y="1700808"/>
            <a:ext cx="8496944" cy="4495800"/>
          </a:xfrm>
        </p:spPr>
        <p:txBody>
          <a:bodyPr/>
          <a:lstStyle/>
          <a:p>
            <a:pPr marL="457200" indent="-457200" algn="l" rtl="0">
              <a:buFont typeface="+mj-lt"/>
              <a:buAutoNum type="arabicPeriod"/>
            </a:pPr>
            <a:r>
              <a:rPr lang="en-US" dirty="0"/>
              <a:t>Prepare Phosphate standards Curve, (Beer’s Law).</a:t>
            </a:r>
          </a:p>
          <a:p>
            <a:pPr marL="457200" indent="-457200" algn="l" rtl="0">
              <a:buFont typeface="+mj-lt"/>
              <a:buAutoNum type="arabicPeriod"/>
            </a:pPr>
            <a:r>
              <a:rPr lang="en-US" dirty="0"/>
              <a:t>To determine the </a:t>
            </a:r>
            <a:r>
              <a:rPr lang="en-US" b="1" dirty="0"/>
              <a:t>concentration</a:t>
            </a:r>
            <a:r>
              <a:rPr lang="en-US" dirty="0"/>
              <a:t> of an analyte (inorganic phosphate) in the analytical solution.</a:t>
            </a:r>
          </a:p>
          <a:p>
            <a:pPr marL="0" indent="0" algn="l" rtl="0">
              <a:buNone/>
            </a:pPr>
            <a:endParaRPr lang="en-US" dirty="0"/>
          </a:p>
          <a:p>
            <a:pPr marL="0" indent="0" algn="l" rtl="0">
              <a:buNone/>
            </a:pPr>
            <a:r>
              <a:rPr lang="en-US" dirty="0"/>
              <a:t>If we use blood sample, conditions of hypophosphatemia                                                         or hyperphosphatemia can be detected, which need to be controlled. </a:t>
            </a:r>
            <a:endParaRPr lang="ar-SA" dirty="0"/>
          </a:p>
        </p:txBody>
      </p:sp>
    </p:spTree>
    <p:extLst>
      <p:ext uri="{BB962C8B-B14F-4D97-AF65-F5344CB8AC3E}">
        <p14:creationId xmlns:p14="http://schemas.microsoft.com/office/powerpoint/2010/main" val="969848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a:br>
              <a:rPr lang="en-US" dirty="0"/>
            </a:br>
            <a:endParaRPr lang="ar-SA" dirty="0"/>
          </a:p>
        </p:txBody>
      </p:sp>
      <p:sp>
        <p:nvSpPr>
          <p:cNvPr id="3" name="عنصر نائب للمحتوى 2"/>
          <p:cNvSpPr>
            <a:spLocks noGrp="1"/>
          </p:cNvSpPr>
          <p:nvPr>
            <p:ph idx="1"/>
          </p:nvPr>
        </p:nvSpPr>
        <p:spPr>
          <a:xfrm>
            <a:off x="107504" y="3068960"/>
            <a:ext cx="8784976" cy="2952327"/>
          </a:xfrm>
        </p:spPr>
        <p:txBody>
          <a:bodyPr>
            <a:normAutofit/>
          </a:bodyPr>
          <a:lstStyle/>
          <a:p>
            <a:pPr algn="l">
              <a:buNone/>
            </a:pPr>
            <a:r>
              <a:rPr lang="en-US" sz="1800" dirty="0"/>
              <a:t>     </a:t>
            </a:r>
            <a:r>
              <a:rPr lang="en-US" sz="2400" dirty="0"/>
              <a:t>                                                                                                                                                                                                  </a:t>
            </a:r>
          </a:p>
          <a:p>
            <a:pPr algn="l" rtl="0">
              <a:buFont typeface="Wingdings" pitchFamily="2" charset="2"/>
              <a:buChar char="ü"/>
            </a:pPr>
            <a:r>
              <a:rPr lang="en-US" sz="2400" dirty="0"/>
              <a:t>Inorganic Phosphate +ammonium molybdate-----Acidic PH&gt; Phosphomolybdic acid.</a:t>
            </a:r>
          </a:p>
          <a:p>
            <a:pPr algn="l">
              <a:buNone/>
            </a:pPr>
            <a:endParaRPr lang="en-US" sz="2400" dirty="0"/>
          </a:p>
          <a:p>
            <a:pPr algn="l">
              <a:buNone/>
            </a:pPr>
            <a:r>
              <a:rPr lang="en-US" sz="2400" dirty="0"/>
              <a:t>                                </a:t>
            </a:r>
            <a:r>
              <a:rPr lang="en-US" sz="2400" dirty="0" err="1"/>
              <a:t>metol</a:t>
            </a:r>
            <a:endParaRPr lang="en-US" sz="2400" dirty="0"/>
          </a:p>
          <a:p>
            <a:pPr algn="l" rtl="0">
              <a:buFont typeface="Wingdings" pitchFamily="2" charset="2"/>
              <a:buChar char="ü"/>
            </a:pPr>
            <a:r>
              <a:rPr lang="en-US" sz="2400" dirty="0"/>
              <a:t>Molybdenum------------------&gt; blue </a:t>
            </a:r>
            <a:r>
              <a:rPr lang="en-US" sz="2400" dirty="0" err="1"/>
              <a:t>colour</a:t>
            </a:r>
            <a:endParaRPr lang="en-US" sz="2400" dirty="0"/>
          </a:p>
          <a:p>
            <a:pPr algn="l">
              <a:buNone/>
            </a:pPr>
            <a:endParaRPr lang="en-US" sz="2000" dirty="0"/>
          </a:p>
          <a:p>
            <a:pPr algn="l">
              <a:buNone/>
            </a:pPr>
            <a:endParaRPr lang="ar-SA" dirty="0"/>
          </a:p>
        </p:txBody>
      </p:sp>
      <p:sp>
        <p:nvSpPr>
          <p:cNvPr id="4" name="مستطيل 3"/>
          <p:cNvSpPr/>
          <p:nvPr/>
        </p:nvSpPr>
        <p:spPr>
          <a:xfrm>
            <a:off x="395536" y="1348387"/>
            <a:ext cx="7920880" cy="1569660"/>
          </a:xfrm>
          <a:prstGeom prst="rect">
            <a:avLst/>
          </a:prstGeom>
        </p:spPr>
        <p:txBody>
          <a:bodyPr wrap="square">
            <a:spAutoFit/>
          </a:bodyPr>
          <a:lstStyle/>
          <a:p>
            <a:pPr algn="l"/>
            <a:r>
              <a:rPr lang="en-US" sz="2400" dirty="0"/>
              <a:t>-The measurement of inorganic phosphorus in serum is usually accomplished by forming a </a:t>
            </a:r>
            <a:r>
              <a:rPr lang="en-US" sz="2400" b="1" dirty="0">
                <a:solidFill>
                  <a:schemeClr val="accent1"/>
                </a:solidFill>
              </a:rPr>
              <a:t>phosphomolybdate complex </a:t>
            </a:r>
            <a:r>
              <a:rPr lang="en-US" sz="2400" dirty="0"/>
              <a:t>and in turn reducing it to a </a:t>
            </a:r>
            <a:r>
              <a:rPr lang="en-US" sz="2400" b="1" dirty="0">
                <a:solidFill>
                  <a:schemeClr val="accent1"/>
                </a:solidFill>
              </a:rPr>
              <a:t>molybdenum blue color complex(End product)</a:t>
            </a:r>
          </a:p>
        </p:txBody>
      </p:sp>
      <p:pic>
        <p:nvPicPr>
          <p:cNvPr id="1026" name="Picture 2" descr="C:\Users\ABS\Pictures\blu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1987" y="5740152"/>
            <a:ext cx="3119533" cy="86409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54C8498-BEE3-4967-9E5B-A1642C019E0F}"/>
              </a:ext>
            </a:extLst>
          </p:cNvPr>
          <p:cNvSpPr txBox="1"/>
          <p:nvPr/>
        </p:nvSpPr>
        <p:spPr>
          <a:xfrm>
            <a:off x="395536" y="620688"/>
            <a:ext cx="2534669" cy="769441"/>
          </a:xfrm>
          <a:prstGeom prst="rect">
            <a:avLst/>
          </a:prstGeom>
          <a:noFill/>
        </p:spPr>
        <p:txBody>
          <a:bodyPr wrap="none" rtlCol="0">
            <a:spAutoFit/>
          </a:bodyPr>
          <a:lstStyle/>
          <a:p>
            <a:pPr algn="ctr"/>
            <a:r>
              <a:rPr lang="en-US" sz="4400" b="1" dirty="0">
                <a:solidFill>
                  <a:schemeClr val="accent1"/>
                </a:solidFill>
                <a:latin typeface="Trebuchet MS" pitchFamily="34" charset="0"/>
                <a:cs typeface="Times New Roman" pitchFamily="18" charset="0"/>
              </a:rPr>
              <a:t>Principle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142467133"/>
              </p:ext>
            </p:extLst>
          </p:nvPr>
        </p:nvGraphicFramePr>
        <p:xfrm>
          <a:off x="525996" y="692696"/>
          <a:ext cx="8092008" cy="5099638"/>
        </p:xfrm>
        <a:graphic>
          <a:graphicData uri="http://schemas.openxmlformats.org/drawingml/2006/table">
            <a:tbl>
              <a:tblPr firstRow="1" bandRow="1">
                <a:tableStyleId>{5C22544A-7EE6-4342-B048-85BDC9FD1C3A}</a:tableStyleId>
              </a:tblPr>
              <a:tblGrid>
                <a:gridCol w="2749860">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720080">
                  <a:extLst>
                    <a:ext uri="{9D8B030D-6E8A-4147-A177-3AD203B41FA5}">
                      <a16:colId xmlns:a16="http://schemas.microsoft.com/office/drawing/2014/main" val="20004"/>
                    </a:ext>
                  </a:extLst>
                </a:gridCol>
                <a:gridCol w="720080">
                  <a:extLst>
                    <a:ext uri="{9D8B030D-6E8A-4147-A177-3AD203B41FA5}">
                      <a16:colId xmlns:a16="http://schemas.microsoft.com/office/drawing/2014/main" val="20005"/>
                    </a:ext>
                  </a:extLst>
                </a:gridCol>
                <a:gridCol w="720080">
                  <a:extLst>
                    <a:ext uri="{9D8B030D-6E8A-4147-A177-3AD203B41FA5}">
                      <a16:colId xmlns:a16="http://schemas.microsoft.com/office/drawing/2014/main" val="20006"/>
                    </a:ext>
                  </a:extLst>
                </a:gridCol>
                <a:gridCol w="661628">
                  <a:extLst>
                    <a:ext uri="{9D8B030D-6E8A-4147-A177-3AD203B41FA5}">
                      <a16:colId xmlns:a16="http://schemas.microsoft.com/office/drawing/2014/main" val="20007"/>
                    </a:ext>
                  </a:extLst>
                </a:gridCol>
              </a:tblGrid>
              <a:tr h="430365">
                <a:tc>
                  <a:txBody>
                    <a:bodyPr/>
                    <a:lstStyle/>
                    <a:p>
                      <a:endParaRPr lang="en-US" sz="2400" dirty="0">
                        <a:latin typeface="Trebuchet MS" pitchFamily="34" charset="0"/>
                        <a:cs typeface="Times New Roman" pitchFamily="18" charset="0"/>
                      </a:endParaRPr>
                    </a:p>
                  </a:txBody>
                  <a:tcPr/>
                </a:tc>
                <a:tc>
                  <a:txBody>
                    <a:bodyPr/>
                    <a:lstStyle/>
                    <a:p>
                      <a:r>
                        <a:rPr lang="en-US" sz="2000" b="0" dirty="0">
                          <a:solidFill>
                            <a:schemeClr val="accent6">
                              <a:lumMod val="20000"/>
                              <a:lumOff val="80000"/>
                            </a:schemeClr>
                          </a:solidFill>
                          <a:latin typeface="Trebuchet MS" pitchFamily="34" charset="0"/>
                          <a:cs typeface="Times New Roman" pitchFamily="18" charset="0"/>
                        </a:rPr>
                        <a:t>Blank</a:t>
                      </a:r>
                    </a:p>
                    <a:p>
                      <a:r>
                        <a:rPr lang="en-US" sz="2000" b="0" dirty="0">
                          <a:solidFill>
                            <a:schemeClr val="accent6">
                              <a:lumMod val="20000"/>
                              <a:lumOff val="80000"/>
                            </a:schemeClr>
                          </a:solidFill>
                          <a:latin typeface="Trebuchet MS" pitchFamily="34" charset="0"/>
                          <a:cs typeface="Times New Roman" pitchFamily="18" charset="0"/>
                        </a:rPr>
                        <a:t>ml </a:t>
                      </a:r>
                    </a:p>
                  </a:txBody>
                  <a:tcPr/>
                </a:tc>
                <a:tc>
                  <a:txBody>
                    <a:bodyPr/>
                    <a:lstStyle/>
                    <a:p>
                      <a:r>
                        <a:rPr lang="en-US" sz="2000" b="0" dirty="0">
                          <a:solidFill>
                            <a:schemeClr val="accent6">
                              <a:lumMod val="20000"/>
                              <a:lumOff val="80000"/>
                            </a:schemeClr>
                          </a:solidFill>
                          <a:latin typeface="Trebuchet MS" pitchFamily="34" charset="0"/>
                          <a:cs typeface="Times New Roman" pitchFamily="18" charset="0"/>
                        </a:rPr>
                        <a:t>Std1 </a:t>
                      </a:r>
                    </a:p>
                  </a:txBody>
                  <a:tcPr/>
                </a:tc>
                <a:tc>
                  <a:txBody>
                    <a:bodyPr/>
                    <a:lstStyle/>
                    <a:p>
                      <a:r>
                        <a:rPr lang="en-US" sz="2000" b="0" dirty="0">
                          <a:solidFill>
                            <a:schemeClr val="accent6">
                              <a:lumMod val="20000"/>
                              <a:lumOff val="80000"/>
                            </a:schemeClr>
                          </a:solidFill>
                          <a:latin typeface="Trebuchet MS" pitchFamily="34" charset="0"/>
                          <a:cs typeface="Times New Roman" pitchFamily="18" charset="0"/>
                        </a:rPr>
                        <a:t>Std2 </a:t>
                      </a:r>
                    </a:p>
                  </a:txBody>
                  <a:tcPr/>
                </a:tc>
                <a:tc>
                  <a:txBody>
                    <a:bodyPr/>
                    <a:lstStyle/>
                    <a:p>
                      <a:r>
                        <a:rPr lang="en-US" sz="2000" b="0" dirty="0">
                          <a:solidFill>
                            <a:schemeClr val="accent6">
                              <a:lumMod val="20000"/>
                              <a:lumOff val="80000"/>
                            </a:schemeClr>
                          </a:solidFill>
                          <a:latin typeface="Trebuchet MS" pitchFamily="34" charset="0"/>
                          <a:cs typeface="Times New Roman" pitchFamily="18" charset="0"/>
                        </a:rPr>
                        <a:t>Std3 </a:t>
                      </a:r>
                    </a:p>
                  </a:txBody>
                  <a:tcPr/>
                </a:tc>
                <a:tc>
                  <a:txBody>
                    <a:bodyPr/>
                    <a:lstStyle/>
                    <a:p>
                      <a:r>
                        <a:rPr lang="en-US" sz="2000" b="0" dirty="0">
                          <a:solidFill>
                            <a:schemeClr val="accent6">
                              <a:lumMod val="20000"/>
                              <a:lumOff val="80000"/>
                            </a:schemeClr>
                          </a:solidFill>
                          <a:latin typeface="Trebuchet MS" pitchFamily="34" charset="0"/>
                          <a:cs typeface="Times New Roman" pitchFamily="18" charset="0"/>
                        </a:rPr>
                        <a:t>Std4 </a:t>
                      </a:r>
                    </a:p>
                  </a:txBody>
                  <a:tcPr/>
                </a:tc>
                <a:tc>
                  <a:txBody>
                    <a:bodyPr/>
                    <a:lstStyle/>
                    <a:p>
                      <a:r>
                        <a:rPr lang="en-US" sz="2000" b="0" dirty="0">
                          <a:solidFill>
                            <a:schemeClr val="accent6">
                              <a:lumMod val="20000"/>
                              <a:lumOff val="80000"/>
                            </a:schemeClr>
                          </a:solidFill>
                          <a:latin typeface="Trebuchet MS" pitchFamily="34" charset="0"/>
                          <a:cs typeface="Times New Roman" pitchFamily="18" charset="0"/>
                        </a:rPr>
                        <a:t>Std5 </a:t>
                      </a:r>
                    </a:p>
                  </a:txBody>
                  <a:tcPr/>
                </a:tc>
                <a:tc>
                  <a:txBody>
                    <a:bodyPr/>
                    <a:lstStyle/>
                    <a:p>
                      <a:r>
                        <a:rPr lang="en-US" sz="1800" b="0" dirty="0">
                          <a:solidFill>
                            <a:schemeClr val="accent6">
                              <a:lumMod val="20000"/>
                              <a:lumOff val="80000"/>
                            </a:schemeClr>
                          </a:solidFill>
                          <a:latin typeface="Trebuchet MS" pitchFamily="34" charset="0"/>
                          <a:cs typeface="Times New Roman" pitchFamily="18" charset="0"/>
                        </a:rPr>
                        <a:t>Un.</a:t>
                      </a:r>
                    </a:p>
                  </a:txBody>
                  <a:tcPr/>
                </a:tc>
                <a:extLst>
                  <a:ext uri="{0D108BD9-81ED-4DB2-BD59-A6C34878D82A}">
                    <a16:rowId xmlns:a16="http://schemas.microsoft.com/office/drawing/2014/main" val="10000"/>
                  </a:ext>
                </a:extLst>
              </a:tr>
              <a:tr h="430365">
                <a:tc>
                  <a:txBody>
                    <a:bodyPr/>
                    <a:lstStyle/>
                    <a:p>
                      <a:pPr algn="l"/>
                      <a:r>
                        <a:rPr lang="en-US" sz="1800" b="1" dirty="0">
                          <a:solidFill>
                            <a:srgbClr val="C00000"/>
                          </a:solidFill>
                          <a:latin typeface="Trebuchet MS" pitchFamily="34" charset="0"/>
                          <a:cs typeface="Times New Roman" pitchFamily="18" charset="0"/>
                        </a:rPr>
                        <a:t>5% TCA</a:t>
                      </a:r>
                    </a:p>
                  </a:txBody>
                  <a:tcPr/>
                </a:tc>
                <a:tc>
                  <a:txBody>
                    <a:bodyPr/>
                    <a:lstStyle/>
                    <a:p>
                      <a:r>
                        <a:rPr lang="en-US" sz="2000" b="0" dirty="0">
                          <a:latin typeface="Trebuchet MS" pitchFamily="34" charset="0"/>
                          <a:cs typeface="Times New Roman" pitchFamily="18" charset="0"/>
                        </a:rPr>
                        <a:t>1</a:t>
                      </a:r>
                    </a:p>
                  </a:txBody>
                  <a:tcPr/>
                </a:tc>
                <a:tc>
                  <a:txBody>
                    <a:bodyPr/>
                    <a:lstStyle/>
                    <a:p>
                      <a:r>
                        <a:rPr lang="en-US" sz="2000" b="0" dirty="0">
                          <a:latin typeface="Trebuchet MS" pitchFamily="34" charset="0"/>
                          <a:cs typeface="Times New Roman" pitchFamily="18" charset="0"/>
                        </a:rPr>
                        <a:t>0.9</a:t>
                      </a:r>
                    </a:p>
                  </a:txBody>
                  <a:tcPr/>
                </a:tc>
                <a:tc>
                  <a:txBody>
                    <a:bodyPr/>
                    <a:lstStyle/>
                    <a:p>
                      <a:r>
                        <a:rPr lang="en-US" sz="2000" b="0" dirty="0">
                          <a:latin typeface="Trebuchet MS" pitchFamily="34" charset="0"/>
                          <a:cs typeface="Times New Roman" pitchFamily="18" charset="0"/>
                        </a:rPr>
                        <a:t>0.7</a:t>
                      </a:r>
                    </a:p>
                  </a:txBody>
                  <a:tcPr/>
                </a:tc>
                <a:tc>
                  <a:txBody>
                    <a:bodyPr/>
                    <a:lstStyle/>
                    <a:p>
                      <a:r>
                        <a:rPr lang="en-US" sz="2000" b="0" dirty="0">
                          <a:latin typeface="Trebuchet MS" pitchFamily="34" charset="0"/>
                          <a:cs typeface="Times New Roman" pitchFamily="18" charset="0"/>
                        </a:rPr>
                        <a:t>0.5</a:t>
                      </a:r>
                    </a:p>
                  </a:txBody>
                  <a:tcPr/>
                </a:tc>
                <a:tc>
                  <a:txBody>
                    <a:bodyPr/>
                    <a:lstStyle/>
                    <a:p>
                      <a:r>
                        <a:rPr lang="en-US" sz="2000" b="0" dirty="0">
                          <a:latin typeface="Trebuchet MS" pitchFamily="34" charset="0"/>
                          <a:cs typeface="Times New Roman" pitchFamily="18" charset="0"/>
                        </a:rPr>
                        <a:t>0.3</a:t>
                      </a:r>
                    </a:p>
                  </a:txBody>
                  <a:tcPr/>
                </a:tc>
                <a:tc>
                  <a:txBody>
                    <a:bodyPr/>
                    <a:lstStyle/>
                    <a:p>
                      <a:r>
                        <a:rPr lang="en-US" sz="2000" b="0" baseline="0" dirty="0">
                          <a:latin typeface="Trebuchet MS" pitchFamily="34" charset="0"/>
                          <a:cs typeface="Times New Roman" pitchFamily="18" charset="0"/>
                        </a:rPr>
                        <a:t> _</a:t>
                      </a:r>
                      <a:endParaRPr lang="en-US" sz="2000" b="0" dirty="0">
                        <a:latin typeface="Trebuchet MS" pitchFamily="34" charset="0"/>
                        <a:cs typeface="Times New Roman" pitchFamily="18" charset="0"/>
                      </a:endParaRPr>
                    </a:p>
                  </a:txBody>
                  <a:tcPr/>
                </a:tc>
                <a:tc>
                  <a:txBody>
                    <a:bodyPr/>
                    <a:lstStyle/>
                    <a:p>
                      <a:r>
                        <a:rPr lang="en-US" sz="2000" b="0" dirty="0">
                          <a:latin typeface="Trebuchet MS" pitchFamily="34" charset="0"/>
                          <a:cs typeface="Times New Roman" pitchFamily="18" charset="0"/>
                        </a:rPr>
                        <a:t>_</a:t>
                      </a:r>
                    </a:p>
                  </a:txBody>
                  <a:tcPr/>
                </a:tc>
                <a:extLst>
                  <a:ext uri="{0D108BD9-81ED-4DB2-BD59-A6C34878D82A}">
                    <a16:rowId xmlns:a16="http://schemas.microsoft.com/office/drawing/2014/main" val="10001"/>
                  </a:ext>
                </a:extLst>
              </a:tr>
              <a:tr h="1118948">
                <a:tc>
                  <a:txBody>
                    <a:bodyPr/>
                    <a:lstStyle/>
                    <a:p>
                      <a:pPr algn="l"/>
                      <a:r>
                        <a:rPr lang="en-US" sz="1800" b="1" dirty="0">
                          <a:solidFill>
                            <a:srgbClr val="C00000"/>
                          </a:solidFill>
                          <a:latin typeface="Trebuchet MS" pitchFamily="34" charset="0"/>
                          <a:cs typeface="Times New Roman" pitchFamily="18" charset="0"/>
                        </a:rPr>
                        <a:t>phosphate.</a:t>
                      </a:r>
                    </a:p>
                    <a:p>
                      <a:pPr algn="l"/>
                      <a:r>
                        <a:rPr lang="en-US" sz="1800" b="1" dirty="0">
                          <a:solidFill>
                            <a:srgbClr val="C00000"/>
                          </a:solidFill>
                          <a:latin typeface="Trebuchet MS" pitchFamily="34" charset="0"/>
                          <a:cs typeface="Times New Roman" pitchFamily="18" charset="0"/>
                        </a:rPr>
                        <a:t>Sol 1 mg/100ml</a:t>
                      </a:r>
                    </a:p>
                  </a:txBody>
                  <a:tcPr/>
                </a:tc>
                <a:tc>
                  <a:txBody>
                    <a:bodyPr/>
                    <a:lstStyle/>
                    <a:p>
                      <a:r>
                        <a:rPr lang="en-US" sz="2000" b="0" dirty="0">
                          <a:latin typeface="Trebuchet MS" pitchFamily="34" charset="0"/>
                          <a:cs typeface="Times New Roman" pitchFamily="18" charset="0"/>
                        </a:rPr>
                        <a:t>_ </a:t>
                      </a:r>
                    </a:p>
                  </a:txBody>
                  <a:tcPr/>
                </a:tc>
                <a:tc>
                  <a:txBody>
                    <a:bodyPr/>
                    <a:lstStyle/>
                    <a:p>
                      <a:r>
                        <a:rPr lang="en-US" sz="2000" b="0" dirty="0">
                          <a:latin typeface="Trebuchet MS" pitchFamily="34" charset="0"/>
                          <a:cs typeface="Times New Roman" pitchFamily="18" charset="0"/>
                        </a:rPr>
                        <a:t>0.1</a:t>
                      </a:r>
                    </a:p>
                  </a:txBody>
                  <a:tcPr/>
                </a:tc>
                <a:tc>
                  <a:txBody>
                    <a:bodyPr/>
                    <a:lstStyle/>
                    <a:p>
                      <a:r>
                        <a:rPr lang="en-US" sz="2000" b="0" dirty="0">
                          <a:latin typeface="Trebuchet MS" pitchFamily="34" charset="0"/>
                          <a:cs typeface="Times New Roman" pitchFamily="18" charset="0"/>
                        </a:rPr>
                        <a:t>0.3</a:t>
                      </a:r>
                    </a:p>
                  </a:txBody>
                  <a:tcPr/>
                </a:tc>
                <a:tc>
                  <a:txBody>
                    <a:bodyPr/>
                    <a:lstStyle/>
                    <a:p>
                      <a:r>
                        <a:rPr lang="en-US" sz="2000" b="0" dirty="0">
                          <a:latin typeface="Trebuchet MS" pitchFamily="34" charset="0"/>
                          <a:cs typeface="Times New Roman" pitchFamily="18" charset="0"/>
                        </a:rPr>
                        <a:t>0.5</a:t>
                      </a:r>
                    </a:p>
                  </a:txBody>
                  <a:tcPr/>
                </a:tc>
                <a:tc>
                  <a:txBody>
                    <a:bodyPr/>
                    <a:lstStyle/>
                    <a:p>
                      <a:r>
                        <a:rPr lang="en-US" sz="2000" b="0" dirty="0">
                          <a:latin typeface="Trebuchet MS" pitchFamily="34" charset="0"/>
                          <a:cs typeface="Times New Roman" pitchFamily="18" charset="0"/>
                        </a:rPr>
                        <a:t>0.7</a:t>
                      </a:r>
                    </a:p>
                  </a:txBody>
                  <a:tcPr/>
                </a:tc>
                <a:tc>
                  <a:txBody>
                    <a:bodyPr/>
                    <a:lstStyle/>
                    <a:p>
                      <a:r>
                        <a:rPr lang="en-US" sz="2000" b="0" dirty="0">
                          <a:latin typeface="Trebuchet MS" pitchFamily="34" charset="0"/>
                          <a:cs typeface="Times New Roman" pitchFamily="18" charset="0"/>
                        </a:rPr>
                        <a:t>1</a:t>
                      </a:r>
                    </a:p>
                  </a:txBody>
                  <a:tcPr/>
                </a:tc>
                <a:tc>
                  <a:txBody>
                    <a:bodyPr/>
                    <a:lstStyle/>
                    <a:p>
                      <a:r>
                        <a:rPr lang="en-US" sz="2000" b="0" dirty="0">
                          <a:latin typeface="Trebuchet MS" pitchFamily="34" charset="0"/>
                          <a:cs typeface="Times New Roman" pitchFamily="18" charset="0"/>
                        </a:rPr>
                        <a:t>_</a:t>
                      </a:r>
                    </a:p>
                  </a:txBody>
                  <a:tcPr/>
                </a:tc>
                <a:extLst>
                  <a:ext uri="{0D108BD9-81ED-4DB2-BD59-A6C34878D82A}">
                    <a16:rowId xmlns:a16="http://schemas.microsoft.com/office/drawing/2014/main" val="10002"/>
                  </a:ext>
                </a:extLst>
              </a:tr>
              <a:tr h="774656">
                <a:tc>
                  <a:txBody>
                    <a:bodyPr/>
                    <a:lstStyle/>
                    <a:p>
                      <a:pPr algn="l"/>
                      <a:r>
                        <a:rPr lang="en-US" sz="1800" b="1" dirty="0">
                          <a:solidFill>
                            <a:srgbClr val="C00000"/>
                          </a:solidFill>
                          <a:latin typeface="Trebuchet MS" pitchFamily="34" charset="0"/>
                          <a:cs typeface="Times New Roman" pitchFamily="18" charset="0"/>
                        </a:rPr>
                        <a:t>Unknown</a:t>
                      </a:r>
                    </a:p>
                    <a:p>
                      <a:pPr algn="l"/>
                      <a:r>
                        <a:rPr lang="en-US" sz="1800" b="1" dirty="0">
                          <a:solidFill>
                            <a:srgbClr val="C00000"/>
                          </a:solidFill>
                          <a:latin typeface="Trebuchet MS" pitchFamily="34" charset="0"/>
                          <a:cs typeface="Times New Roman" pitchFamily="18" charset="0"/>
                        </a:rPr>
                        <a:t>(sample)</a:t>
                      </a:r>
                    </a:p>
                  </a:txBody>
                  <a:tcPr/>
                </a:tc>
                <a:tc>
                  <a:txBody>
                    <a:bodyPr/>
                    <a:lstStyle/>
                    <a:p>
                      <a:r>
                        <a:rPr lang="en-US" sz="2000" b="0" dirty="0">
                          <a:latin typeface="Trebuchet MS" pitchFamily="34" charset="0"/>
                          <a:cs typeface="Times New Roman" pitchFamily="18" charset="0"/>
                        </a:rPr>
                        <a:t>-</a:t>
                      </a:r>
                    </a:p>
                  </a:txBody>
                  <a:tcPr/>
                </a:tc>
                <a:tc>
                  <a:txBody>
                    <a:bodyPr/>
                    <a:lstStyle/>
                    <a:p>
                      <a:r>
                        <a:rPr lang="en-US" sz="2000" b="0" dirty="0">
                          <a:latin typeface="Trebuchet MS" pitchFamily="34" charset="0"/>
                          <a:cs typeface="Times New Roman" pitchFamily="18" charset="0"/>
                        </a:rPr>
                        <a:t>-</a:t>
                      </a:r>
                    </a:p>
                  </a:txBody>
                  <a:tcPr/>
                </a:tc>
                <a:tc>
                  <a:txBody>
                    <a:bodyPr/>
                    <a:lstStyle/>
                    <a:p>
                      <a:r>
                        <a:rPr lang="en-US" sz="2000" b="0" dirty="0">
                          <a:latin typeface="Trebuchet MS" pitchFamily="34" charset="0"/>
                          <a:cs typeface="Times New Roman" pitchFamily="18" charset="0"/>
                        </a:rPr>
                        <a:t>-</a:t>
                      </a:r>
                    </a:p>
                  </a:txBody>
                  <a:tcPr/>
                </a:tc>
                <a:tc>
                  <a:txBody>
                    <a:bodyPr/>
                    <a:lstStyle/>
                    <a:p>
                      <a:r>
                        <a:rPr lang="en-US" sz="2000" b="0" dirty="0">
                          <a:latin typeface="Trebuchet MS" pitchFamily="34" charset="0"/>
                          <a:cs typeface="Times New Roman" pitchFamily="18" charset="0"/>
                        </a:rPr>
                        <a:t>-</a:t>
                      </a:r>
                    </a:p>
                  </a:txBody>
                  <a:tcPr/>
                </a:tc>
                <a:tc>
                  <a:txBody>
                    <a:bodyPr/>
                    <a:lstStyle/>
                    <a:p>
                      <a:r>
                        <a:rPr lang="en-US" sz="2000" b="0" dirty="0">
                          <a:latin typeface="Trebuchet MS" pitchFamily="34" charset="0"/>
                          <a:cs typeface="Times New Roman" pitchFamily="18" charset="0"/>
                        </a:rPr>
                        <a:t>-</a:t>
                      </a:r>
                    </a:p>
                  </a:txBody>
                  <a:tcPr/>
                </a:tc>
                <a:tc>
                  <a:txBody>
                    <a:bodyPr/>
                    <a:lstStyle/>
                    <a:p>
                      <a:r>
                        <a:rPr lang="en-US" sz="2000" b="0" dirty="0">
                          <a:latin typeface="Trebuchet MS" pitchFamily="34" charset="0"/>
                          <a:cs typeface="Times New Roman" pitchFamily="18" charset="0"/>
                        </a:rPr>
                        <a:t>-</a:t>
                      </a:r>
                    </a:p>
                  </a:txBody>
                  <a:tcPr/>
                </a:tc>
                <a:tc>
                  <a:txBody>
                    <a:bodyPr/>
                    <a:lstStyle/>
                    <a:p>
                      <a:r>
                        <a:rPr lang="en-US" sz="2000" b="0" dirty="0">
                          <a:latin typeface="Trebuchet MS" pitchFamily="34" charset="0"/>
                          <a:cs typeface="Times New Roman" pitchFamily="18" charset="0"/>
                        </a:rPr>
                        <a:t>1</a:t>
                      </a:r>
                    </a:p>
                  </a:txBody>
                  <a:tcPr/>
                </a:tc>
                <a:extLst>
                  <a:ext uri="{0D108BD9-81ED-4DB2-BD59-A6C34878D82A}">
                    <a16:rowId xmlns:a16="http://schemas.microsoft.com/office/drawing/2014/main" val="10003"/>
                  </a:ext>
                </a:extLst>
              </a:tr>
              <a:tr h="659893">
                <a:tc>
                  <a:txBody>
                    <a:bodyPr/>
                    <a:lstStyle/>
                    <a:p>
                      <a:pPr algn="l"/>
                      <a:r>
                        <a:rPr lang="en-US" sz="1800" b="1" dirty="0">
                          <a:solidFill>
                            <a:srgbClr val="C00000"/>
                          </a:solidFill>
                          <a:latin typeface="Trebuchet MS" pitchFamily="34" charset="0"/>
                          <a:cs typeface="Times New Roman" pitchFamily="18" charset="0"/>
                        </a:rPr>
                        <a:t>acetate buffer(pH4)</a:t>
                      </a:r>
                    </a:p>
                  </a:txBody>
                  <a:tcPr/>
                </a:tc>
                <a:tc>
                  <a:txBody>
                    <a:bodyPr/>
                    <a:lstStyle/>
                    <a:p>
                      <a:r>
                        <a:rPr lang="en-US" sz="2000" b="0" dirty="0">
                          <a:latin typeface="Trebuchet MS" pitchFamily="34" charset="0"/>
                          <a:cs typeface="Times New Roman" pitchFamily="18" charset="0"/>
                        </a:rPr>
                        <a:t>3</a:t>
                      </a:r>
                    </a:p>
                  </a:txBody>
                  <a:tcPr/>
                </a:tc>
                <a:tc>
                  <a:txBody>
                    <a:bodyPr/>
                    <a:lstStyle/>
                    <a:p>
                      <a:r>
                        <a:rPr lang="en-US" sz="2000" b="0" dirty="0">
                          <a:latin typeface="Trebuchet MS" pitchFamily="34" charset="0"/>
                          <a:cs typeface="Times New Roman" pitchFamily="18" charset="0"/>
                        </a:rPr>
                        <a:t>3</a:t>
                      </a:r>
                    </a:p>
                  </a:txBody>
                  <a:tcPr/>
                </a:tc>
                <a:tc>
                  <a:txBody>
                    <a:bodyPr/>
                    <a:lstStyle/>
                    <a:p>
                      <a:r>
                        <a:rPr lang="en-US" sz="2000" b="0" dirty="0">
                          <a:latin typeface="Trebuchet MS" pitchFamily="34" charset="0"/>
                          <a:cs typeface="Times New Roman" pitchFamily="18" charset="0"/>
                        </a:rPr>
                        <a:t>3</a:t>
                      </a:r>
                    </a:p>
                  </a:txBody>
                  <a:tcPr/>
                </a:tc>
                <a:tc>
                  <a:txBody>
                    <a:bodyPr/>
                    <a:lstStyle/>
                    <a:p>
                      <a:r>
                        <a:rPr lang="en-US" sz="2000" b="0" dirty="0">
                          <a:latin typeface="Trebuchet MS" pitchFamily="34" charset="0"/>
                          <a:cs typeface="Times New Roman" pitchFamily="18" charset="0"/>
                        </a:rPr>
                        <a:t>3</a:t>
                      </a:r>
                    </a:p>
                  </a:txBody>
                  <a:tcPr/>
                </a:tc>
                <a:tc>
                  <a:txBody>
                    <a:bodyPr/>
                    <a:lstStyle/>
                    <a:p>
                      <a:r>
                        <a:rPr lang="en-US" sz="2000" b="0" dirty="0">
                          <a:latin typeface="Trebuchet MS" pitchFamily="34" charset="0"/>
                          <a:cs typeface="Times New Roman" pitchFamily="18" charset="0"/>
                        </a:rPr>
                        <a:t>3</a:t>
                      </a:r>
                    </a:p>
                  </a:txBody>
                  <a:tcPr/>
                </a:tc>
                <a:tc>
                  <a:txBody>
                    <a:bodyPr/>
                    <a:lstStyle/>
                    <a:p>
                      <a:r>
                        <a:rPr lang="en-US" sz="2000" b="0" dirty="0">
                          <a:latin typeface="Trebuchet MS" pitchFamily="34" charset="0"/>
                          <a:cs typeface="Times New Roman" pitchFamily="18" charset="0"/>
                        </a:rPr>
                        <a:t>3</a:t>
                      </a:r>
                    </a:p>
                  </a:txBody>
                  <a:tcPr/>
                </a:tc>
                <a:tc>
                  <a:txBody>
                    <a:bodyPr/>
                    <a:lstStyle/>
                    <a:p>
                      <a:r>
                        <a:rPr lang="en-US" sz="2000" b="0" dirty="0">
                          <a:latin typeface="Trebuchet MS" pitchFamily="34" charset="0"/>
                          <a:cs typeface="Times New Roman" pitchFamily="18" charset="0"/>
                        </a:rPr>
                        <a:t>3</a:t>
                      </a:r>
                    </a:p>
                  </a:txBody>
                  <a:tcPr/>
                </a:tc>
                <a:extLst>
                  <a:ext uri="{0D108BD9-81ED-4DB2-BD59-A6C34878D82A}">
                    <a16:rowId xmlns:a16="http://schemas.microsoft.com/office/drawing/2014/main" val="10004"/>
                  </a:ext>
                </a:extLst>
              </a:tr>
              <a:tr h="774656">
                <a:tc>
                  <a:txBody>
                    <a:bodyPr/>
                    <a:lstStyle/>
                    <a:p>
                      <a:pPr algn="l"/>
                      <a:r>
                        <a:rPr lang="en-US" sz="1800" b="1" dirty="0">
                          <a:solidFill>
                            <a:srgbClr val="C00000"/>
                          </a:solidFill>
                          <a:latin typeface="Trebuchet MS" pitchFamily="34" charset="0"/>
                          <a:cs typeface="Times New Roman" pitchFamily="18" charset="0"/>
                        </a:rPr>
                        <a:t>Ammonium</a:t>
                      </a:r>
                      <a:r>
                        <a:rPr lang="en-US" sz="1800" b="1" baseline="0" dirty="0">
                          <a:solidFill>
                            <a:srgbClr val="C00000"/>
                          </a:solidFill>
                          <a:latin typeface="Trebuchet MS" pitchFamily="34" charset="0"/>
                          <a:cs typeface="Times New Roman" pitchFamily="18" charset="0"/>
                        </a:rPr>
                        <a:t> </a:t>
                      </a:r>
                      <a:r>
                        <a:rPr lang="en-US" sz="1800" b="1" baseline="0" dirty="0" err="1">
                          <a:solidFill>
                            <a:srgbClr val="C00000"/>
                          </a:solidFill>
                          <a:latin typeface="Trebuchet MS" pitchFamily="34" charset="0"/>
                          <a:cs typeface="Times New Roman" pitchFamily="18" charset="0"/>
                        </a:rPr>
                        <a:t>molybdate</a:t>
                      </a:r>
                      <a:endParaRPr lang="en-US" sz="1800" b="1" dirty="0">
                        <a:solidFill>
                          <a:srgbClr val="C00000"/>
                        </a:solidFill>
                        <a:latin typeface="Trebuchet MS" pitchFamily="34" charset="0"/>
                        <a:cs typeface="Times New Roman" pitchFamily="18" charset="0"/>
                      </a:endParaRPr>
                    </a:p>
                  </a:txBody>
                  <a:tcPr/>
                </a:tc>
                <a:tc>
                  <a:txBody>
                    <a:bodyPr/>
                    <a:lstStyle/>
                    <a:p>
                      <a:r>
                        <a:rPr lang="en-US" sz="2000" b="0" dirty="0">
                          <a:latin typeface="Trebuchet MS" pitchFamily="34" charset="0"/>
                          <a:cs typeface="Times New Roman" pitchFamily="18" charset="0"/>
                        </a:rPr>
                        <a:t>0.5</a:t>
                      </a: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Trebuchet MS" pitchFamily="34" charset="0"/>
                          <a:ea typeface="+mn-ea"/>
                          <a:cs typeface="Times New Roman" pitchFamily="18" charset="0"/>
                        </a:rPr>
                        <a:t>0.5</a:t>
                      </a:r>
                      <a:endParaRPr kumimoji="0" lang="en-US" sz="2000" b="0" i="0" u="none" strike="noStrike" kern="1200" cap="none" spc="0" normalizeH="0" baseline="0" noProof="0" dirty="0">
                        <a:ln>
                          <a:noFill/>
                        </a:ln>
                        <a:solidFill>
                          <a:prstClr val="black"/>
                        </a:solidFill>
                        <a:effectLst/>
                        <a:uLnTx/>
                        <a:uFillTx/>
                        <a:latin typeface="Trebuchet MS" pitchFamily="34" charset="0"/>
                        <a:ea typeface="+mn-ea"/>
                        <a:cs typeface="Times New Roman" pitchFamily="18" charset="0"/>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Trebuchet MS" pitchFamily="34" charset="0"/>
                          <a:ea typeface="+mn-ea"/>
                          <a:cs typeface="Times New Roman" pitchFamily="18" charset="0"/>
                        </a:rPr>
                        <a:t>0.5</a:t>
                      </a:r>
                      <a:endParaRPr kumimoji="0" lang="en-US" sz="2000" b="0" i="0" u="none" strike="noStrike" kern="1200" cap="none" spc="0" normalizeH="0" baseline="0" noProof="0" dirty="0">
                        <a:ln>
                          <a:noFill/>
                        </a:ln>
                        <a:solidFill>
                          <a:prstClr val="black"/>
                        </a:solidFill>
                        <a:effectLst/>
                        <a:uLnTx/>
                        <a:uFillTx/>
                        <a:latin typeface="Trebuchet MS" pitchFamily="34" charset="0"/>
                        <a:ea typeface="+mn-ea"/>
                        <a:cs typeface="Times New Roman" pitchFamily="18" charset="0"/>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Trebuchet MS" pitchFamily="34" charset="0"/>
                          <a:ea typeface="+mn-ea"/>
                          <a:cs typeface="Times New Roman" pitchFamily="18" charset="0"/>
                        </a:rPr>
                        <a:t>0.5</a:t>
                      </a:r>
                      <a:endParaRPr kumimoji="0" lang="en-US" sz="2000" b="0" i="0" u="none" strike="noStrike" kern="1200" cap="none" spc="0" normalizeH="0" baseline="0" noProof="0" dirty="0">
                        <a:ln>
                          <a:noFill/>
                        </a:ln>
                        <a:solidFill>
                          <a:prstClr val="black"/>
                        </a:solidFill>
                        <a:effectLst/>
                        <a:uLnTx/>
                        <a:uFillTx/>
                        <a:latin typeface="Trebuchet MS" pitchFamily="34" charset="0"/>
                        <a:ea typeface="+mn-ea"/>
                        <a:cs typeface="Times New Roman" pitchFamily="18" charset="0"/>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Trebuchet MS" pitchFamily="34" charset="0"/>
                          <a:ea typeface="+mn-ea"/>
                          <a:cs typeface="Times New Roman" pitchFamily="18" charset="0"/>
                        </a:rPr>
                        <a:t>0.5</a:t>
                      </a:r>
                      <a:endParaRPr kumimoji="0" lang="en-US" sz="2000" b="0" i="0" u="none" strike="noStrike" kern="1200" cap="none" spc="0" normalizeH="0" baseline="0" noProof="0" dirty="0">
                        <a:ln>
                          <a:noFill/>
                        </a:ln>
                        <a:solidFill>
                          <a:prstClr val="black"/>
                        </a:solidFill>
                        <a:effectLst/>
                        <a:uLnTx/>
                        <a:uFillTx/>
                        <a:latin typeface="Trebuchet MS" pitchFamily="34" charset="0"/>
                        <a:ea typeface="+mn-ea"/>
                        <a:cs typeface="Times New Roman" pitchFamily="18" charset="0"/>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Trebuchet MS" pitchFamily="34" charset="0"/>
                          <a:ea typeface="+mn-ea"/>
                          <a:cs typeface="Times New Roman" pitchFamily="18" charset="0"/>
                        </a:rPr>
                        <a:t>0.5</a:t>
                      </a:r>
                      <a:endParaRPr kumimoji="0" lang="en-US" sz="2000" b="0" i="0" u="none" strike="noStrike" kern="1200" cap="none" spc="0" normalizeH="0" baseline="0" noProof="0" dirty="0">
                        <a:ln>
                          <a:noFill/>
                        </a:ln>
                        <a:solidFill>
                          <a:prstClr val="black"/>
                        </a:solidFill>
                        <a:effectLst/>
                        <a:uLnTx/>
                        <a:uFillTx/>
                        <a:latin typeface="Trebuchet MS" pitchFamily="34" charset="0"/>
                        <a:ea typeface="+mn-ea"/>
                        <a:cs typeface="Times New Roman" pitchFamily="18" charset="0"/>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Trebuchet MS" pitchFamily="34" charset="0"/>
                          <a:ea typeface="+mn-ea"/>
                          <a:cs typeface="Times New Roman" pitchFamily="18" charset="0"/>
                        </a:rPr>
                        <a:t>0.5</a:t>
                      </a:r>
                      <a:endParaRPr kumimoji="0" lang="en-US" sz="2000" b="0" i="0" u="none" strike="noStrike" kern="1200" cap="none" spc="0" normalizeH="0" baseline="0" noProof="0" dirty="0">
                        <a:ln>
                          <a:noFill/>
                        </a:ln>
                        <a:solidFill>
                          <a:prstClr val="black"/>
                        </a:solidFill>
                        <a:effectLst/>
                        <a:uLnTx/>
                        <a:uFillTx/>
                        <a:latin typeface="Trebuchet MS" pitchFamily="34" charset="0"/>
                        <a:ea typeface="+mn-ea"/>
                        <a:cs typeface="Times New Roman" pitchFamily="18" charset="0"/>
                      </a:endParaRPr>
                    </a:p>
                  </a:txBody>
                  <a:tcPr/>
                </a:tc>
                <a:extLst>
                  <a:ext uri="{0D108BD9-81ED-4DB2-BD59-A6C34878D82A}">
                    <a16:rowId xmlns:a16="http://schemas.microsoft.com/office/drawing/2014/main" val="10005"/>
                  </a:ext>
                </a:extLst>
              </a:tr>
              <a:tr h="430365">
                <a:tc>
                  <a:txBody>
                    <a:bodyPr/>
                    <a:lstStyle/>
                    <a:p>
                      <a:pPr algn="l"/>
                      <a:r>
                        <a:rPr lang="en-US" sz="1800" b="1" dirty="0">
                          <a:solidFill>
                            <a:srgbClr val="C00000"/>
                          </a:solidFill>
                          <a:latin typeface="Trebuchet MS" pitchFamily="34" charset="0"/>
                          <a:cs typeface="Times New Roman" pitchFamily="18" charset="0"/>
                        </a:rPr>
                        <a:t>Metol sol. (Reducing Agent)</a:t>
                      </a:r>
                    </a:p>
                  </a:txBody>
                  <a:tcPr/>
                </a:tc>
                <a:tc>
                  <a:txBody>
                    <a:bodyPr/>
                    <a:lstStyle/>
                    <a:p>
                      <a:r>
                        <a:rPr lang="en-US" sz="2000" b="0" dirty="0">
                          <a:latin typeface="Trebuchet MS" pitchFamily="34" charset="0"/>
                          <a:cs typeface="Times New Roman" pitchFamily="18" charset="0"/>
                        </a:rPr>
                        <a:t>0.5</a:t>
                      </a: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Trebuchet MS" pitchFamily="34" charset="0"/>
                          <a:ea typeface="+mn-ea"/>
                          <a:cs typeface="Times New Roman" pitchFamily="18" charset="0"/>
                        </a:rPr>
                        <a:t>0.5</a:t>
                      </a:r>
                      <a:endParaRPr kumimoji="0" lang="en-US" sz="2000" b="0" i="0" u="none" strike="noStrike" kern="1200" cap="none" spc="0" normalizeH="0" baseline="0" noProof="0" dirty="0">
                        <a:ln>
                          <a:noFill/>
                        </a:ln>
                        <a:solidFill>
                          <a:prstClr val="black"/>
                        </a:solidFill>
                        <a:effectLst/>
                        <a:uLnTx/>
                        <a:uFillTx/>
                        <a:latin typeface="Trebuchet MS" pitchFamily="34" charset="0"/>
                        <a:ea typeface="+mn-ea"/>
                        <a:cs typeface="Times New Roman" pitchFamily="18" charset="0"/>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Trebuchet MS" pitchFamily="34" charset="0"/>
                          <a:ea typeface="+mn-ea"/>
                          <a:cs typeface="Times New Roman" pitchFamily="18" charset="0"/>
                        </a:rPr>
                        <a:t>0.5</a:t>
                      </a:r>
                      <a:endParaRPr kumimoji="0" lang="en-US" sz="2000" b="0" i="0" u="none" strike="noStrike" kern="1200" cap="none" spc="0" normalizeH="0" baseline="0" noProof="0" dirty="0">
                        <a:ln>
                          <a:noFill/>
                        </a:ln>
                        <a:solidFill>
                          <a:prstClr val="black"/>
                        </a:solidFill>
                        <a:effectLst/>
                        <a:uLnTx/>
                        <a:uFillTx/>
                        <a:latin typeface="Trebuchet MS" pitchFamily="34" charset="0"/>
                        <a:ea typeface="+mn-ea"/>
                        <a:cs typeface="Times New Roman" pitchFamily="18" charset="0"/>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Trebuchet MS" pitchFamily="34" charset="0"/>
                          <a:ea typeface="+mn-ea"/>
                          <a:cs typeface="Times New Roman" pitchFamily="18" charset="0"/>
                        </a:rPr>
                        <a:t>0.5</a:t>
                      </a:r>
                      <a:endParaRPr kumimoji="0" lang="en-US" sz="2000" b="0" i="0" u="none" strike="noStrike" kern="1200" cap="none" spc="0" normalizeH="0" baseline="0" noProof="0" dirty="0">
                        <a:ln>
                          <a:noFill/>
                        </a:ln>
                        <a:solidFill>
                          <a:prstClr val="black"/>
                        </a:solidFill>
                        <a:effectLst/>
                        <a:uLnTx/>
                        <a:uFillTx/>
                        <a:latin typeface="Trebuchet MS" pitchFamily="34" charset="0"/>
                        <a:ea typeface="+mn-ea"/>
                        <a:cs typeface="Times New Roman" pitchFamily="18" charset="0"/>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Trebuchet MS" pitchFamily="34" charset="0"/>
                          <a:ea typeface="+mn-ea"/>
                          <a:cs typeface="Times New Roman" pitchFamily="18" charset="0"/>
                        </a:rPr>
                        <a:t>0.5</a:t>
                      </a:r>
                      <a:endParaRPr kumimoji="0" lang="en-US" sz="2000" b="0" i="0" u="none" strike="noStrike" kern="1200" cap="none" spc="0" normalizeH="0" baseline="0" noProof="0" dirty="0">
                        <a:ln>
                          <a:noFill/>
                        </a:ln>
                        <a:solidFill>
                          <a:prstClr val="black"/>
                        </a:solidFill>
                        <a:effectLst/>
                        <a:uLnTx/>
                        <a:uFillTx/>
                        <a:latin typeface="Trebuchet MS" pitchFamily="34" charset="0"/>
                        <a:ea typeface="+mn-ea"/>
                        <a:cs typeface="Times New Roman" pitchFamily="18" charset="0"/>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Trebuchet MS" pitchFamily="34" charset="0"/>
                          <a:ea typeface="+mn-ea"/>
                          <a:cs typeface="Times New Roman" pitchFamily="18" charset="0"/>
                        </a:rPr>
                        <a:t>0.5</a:t>
                      </a:r>
                      <a:endParaRPr kumimoji="0" lang="en-US" sz="2000" b="0" i="0" u="none" strike="noStrike" kern="1200" cap="none" spc="0" normalizeH="0" baseline="0" noProof="0" dirty="0">
                        <a:ln>
                          <a:noFill/>
                        </a:ln>
                        <a:solidFill>
                          <a:prstClr val="black"/>
                        </a:solidFill>
                        <a:effectLst/>
                        <a:uLnTx/>
                        <a:uFillTx/>
                        <a:latin typeface="Trebuchet MS" pitchFamily="34" charset="0"/>
                        <a:ea typeface="+mn-ea"/>
                        <a:cs typeface="Times New Roman" pitchFamily="18" charset="0"/>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Trebuchet MS" pitchFamily="34" charset="0"/>
                          <a:ea typeface="+mn-ea"/>
                          <a:cs typeface="Times New Roman" pitchFamily="18" charset="0"/>
                        </a:rPr>
                        <a:t>0.5</a:t>
                      </a:r>
                    </a:p>
                  </a:txBody>
                  <a:tcPr/>
                </a:tc>
                <a:extLst>
                  <a:ext uri="{0D108BD9-81ED-4DB2-BD59-A6C34878D82A}">
                    <a16:rowId xmlns:a16="http://schemas.microsoft.com/office/drawing/2014/main" val="10006"/>
                  </a:ext>
                </a:extLst>
              </a:tr>
            </a:tbl>
          </a:graphicData>
        </a:graphic>
      </p:graphicFrame>
      <p:sp>
        <p:nvSpPr>
          <p:cNvPr id="13" name="TextBox 12"/>
          <p:cNvSpPr txBox="1"/>
          <p:nvPr/>
        </p:nvSpPr>
        <p:spPr>
          <a:xfrm>
            <a:off x="1403648" y="6165304"/>
            <a:ext cx="7560840" cy="400110"/>
          </a:xfrm>
          <a:prstGeom prst="rect">
            <a:avLst/>
          </a:prstGeom>
          <a:noFill/>
        </p:spPr>
        <p:txBody>
          <a:bodyPr wrap="square" rtlCol="0">
            <a:spAutoFit/>
          </a:bodyPr>
          <a:lstStyle/>
          <a:p>
            <a:pPr algn="l"/>
            <a:r>
              <a:rPr lang="en-US" sz="2000" dirty="0">
                <a:latin typeface="Trebuchet MS" pitchFamily="34" charset="0"/>
                <a:cs typeface="Times New Roman" pitchFamily="18" charset="0"/>
              </a:rPr>
              <a:t>Mix, incubate at RT for 10 min. Then read at 880nm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14536" y="4581128"/>
            <a:ext cx="6781800" cy="720080"/>
          </a:xfrm>
        </p:spPr>
        <p:txBody>
          <a:bodyPr>
            <a:normAutofit fontScale="90000"/>
          </a:bodyPr>
          <a:lstStyle/>
          <a:p>
            <a:r>
              <a:rPr lang="en-US" b="1"/>
              <a:t>Beer's Law’s:</a:t>
            </a:r>
            <a:r>
              <a:rPr lang="en-US"/>
              <a:t> </a:t>
            </a:r>
            <a:endParaRPr lang="ar-SA" dirty="0"/>
          </a:p>
        </p:txBody>
      </p:sp>
      <p:sp>
        <p:nvSpPr>
          <p:cNvPr id="5" name="عنصر نائب للمحتوى 4"/>
          <p:cNvSpPr>
            <a:spLocks noGrp="1"/>
          </p:cNvSpPr>
          <p:nvPr>
            <p:ph idx="1"/>
          </p:nvPr>
        </p:nvSpPr>
        <p:spPr>
          <a:xfrm>
            <a:off x="169168" y="692697"/>
            <a:ext cx="8229600" cy="1008112"/>
          </a:xfrm>
        </p:spPr>
        <p:txBody>
          <a:bodyPr/>
          <a:lstStyle/>
          <a:p>
            <a:pPr algn="l">
              <a:buNone/>
            </a:pPr>
            <a:r>
              <a:rPr lang="en-US" dirty="0"/>
              <a:t>C1XV1=C2XV2 </a:t>
            </a:r>
            <a:r>
              <a:rPr lang="en-US" dirty="0">
                <a:sym typeface="Wingdings" panose="05000000000000000000" pitchFamily="2" charset="2"/>
              </a:rPr>
              <a:t> C1=1,V1=Vol. of TCA buffer, V2= 1,C2=?</a:t>
            </a:r>
            <a:endParaRPr lang="ar-SA" dirty="0"/>
          </a:p>
        </p:txBody>
      </p:sp>
      <p:pic>
        <p:nvPicPr>
          <p:cNvPr id="1026" name="Picture 2"/>
          <p:cNvPicPr>
            <a:picLocks noChangeAspect="1" noChangeArrowheads="1"/>
          </p:cNvPicPr>
          <p:nvPr/>
        </p:nvPicPr>
        <p:blipFill>
          <a:blip r:embed="rId2" cstate="print"/>
          <a:srcRect/>
          <a:stretch>
            <a:fillRect/>
          </a:stretch>
        </p:blipFill>
        <p:spPr bwMode="auto">
          <a:xfrm>
            <a:off x="4283967" y="1556792"/>
            <a:ext cx="4365959" cy="2592288"/>
          </a:xfrm>
          <a:prstGeom prst="rect">
            <a:avLst/>
          </a:prstGeom>
          <a:noFill/>
          <a:ln w="9525">
            <a:noFill/>
            <a:miter lim="800000"/>
            <a:headEnd/>
            <a:tailEnd/>
          </a:ln>
        </p:spPr>
      </p:pic>
      <p:graphicFrame>
        <p:nvGraphicFramePr>
          <p:cNvPr id="6" name="جدول 5"/>
          <p:cNvGraphicFramePr>
            <a:graphicFrameLocks noGrp="1"/>
          </p:cNvGraphicFramePr>
          <p:nvPr>
            <p:extLst>
              <p:ext uri="{D42A27DB-BD31-4B8C-83A1-F6EECF244321}">
                <p14:modId xmlns:p14="http://schemas.microsoft.com/office/powerpoint/2010/main" val="3954029385"/>
              </p:ext>
            </p:extLst>
          </p:nvPr>
        </p:nvGraphicFramePr>
        <p:xfrm>
          <a:off x="35351" y="1556792"/>
          <a:ext cx="3552057" cy="2590800"/>
        </p:xfrm>
        <a:graphic>
          <a:graphicData uri="http://schemas.openxmlformats.org/drawingml/2006/table">
            <a:tbl>
              <a:tblPr rtl="1" firstRow="1" bandRow="1">
                <a:tableStyleId>{5C22544A-7EE6-4342-B048-85BDC9FD1C3A}</a:tableStyleId>
              </a:tblPr>
              <a:tblGrid>
                <a:gridCol w="1184019">
                  <a:extLst>
                    <a:ext uri="{9D8B030D-6E8A-4147-A177-3AD203B41FA5}">
                      <a16:colId xmlns:a16="http://schemas.microsoft.com/office/drawing/2014/main" val="20000"/>
                    </a:ext>
                  </a:extLst>
                </a:gridCol>
                <a:gridCol w="1184019">
                  <a:extLst>
                    <a:ext uri="{9D8B030D-6E8A-4147-A177-3AD203B41FA5}">
                      <a16:colId xmlns:a16="http://schemas.microsoft.com/office/drawing/2014/main" val="20001"/>
                    </a:ext>
                  </a:extLst>
                </a:gridCol>
                <a:gridCol w="1184019">
                  <a:extLst>
                    <a:ext uri="{9D8B030D-6E8A-4147-A177-3AD203B41FA5}">
                      <a16:colId xmlns:a16="http://schemas.microsoft.com/office/drawing/2014/main" val="20002"/>
                    </a:ext>
                  </a:extLst>
                </a:gridCol>
              </a:tblGrid>
              <a:tr h="149736">
                <a:tc>
                  <a:txBody>
                    <a:bodyPr/>
                    <a:lstStyle/>
                    <a:p>
                      <a:pPr rtl="1"/>
                      <a:r>
                        <a:rPr lang="en-US" dirty="0"/>
                        <a:t>Conc.     </a:t>
                      </a:r>
                      <a:endParaRPr lang="ar-SA" dirty="0"/>
                    </a:p>
                  </a:txBody>
                  <a:tcPr/>
                </a:tc>
                <a:tc>
                  <a:txBody>
                    <a:bodyPr/>
                    <a:lstStyle/>
                    <a:p>
                      <a:pPr rtl="1"/>
                      <a:r>
                        <a:rPr lang="en-US" dirty="0" err="1"/>
                        <a:t>Ab</a:t>
                      </a:r>
                      <a:r>
                        <a:rPr lang="en-US" dirty="0"/>
                        <a:t>      </a:t>
                      </a:r>
                      <a:endParaRPr lang="ar-SA" dirty="0"/>
                    </a:p>
                  </a:txBody>
                  <a:tcPr/>
                </a:tc>
                <a:tc>
                  <a:txBody>
                    <a:bodyPr/>
                    <a:lstStyle/>
                    <a:p>
                      <a:pPr algn="l" rtl="1"/>
                      <a:endParaRPr lang="ar-SA" dirty="0"/>
                    </a:p>
                  </a:txBody>
                  <a:tcPr/>
                </a:tc>
                <a:extLst>
                  <a:ext uri="{0D108BD9-81ED-4DB2-BD59-A6C34878D82A}">
                    <a16:rowId xmlns:a16="http://schemas.microsoft.com/office/drawing/2014/main" val="10000"/>
                  </a:ext>
                </a:extLst>
              </a:tr>
              <a:tr h="370840">
                <a:tc>
                  <a:txBody>
                    <a:bodyPr/>
                    <a:lstStyle/>
                    <a:p>
                      <a:pPr rtl="1"/>
                      <a:endParaRPr lang="ar-SA"/>
                    </a:p>
                  </a:txBody>
                  <a:tcPr/>
                </a:tc>
                <a:tc>
                  <a:txBody>
                    <a:bodyPr/>
                    <a:lstStyle/>
                    <a:p>
                      <a:pPr rtl="1"/>
                      <a:endParaRPr lang="ar-SA" dirty="0"/>
                    </a:p>
                  </a:txBody>
                  <a:tcPr/>
                </a:tc>
                <a:tc>
                  <a:txBody>
                    <a:bodyPr/>
                    <a:lstStyle/>
                    <a:p>
                      <a:pPr rtl="1"/>
                      <a:r>
                        <a:rPr lang="en-US" dirty="0"/>
                        <a:t>Std1     </a:t>
                      </a:r>
                      <a:endParaRPr lang="ar-SA" dirty="0"/>
                    </a:p>
                  </a:txBody>
                  <a:tcPr/>
                </a:tc>
                <a:extLst>
                  <a:ext uri="{0D108BD9-81ED-4DB2-BD59-A6C34878D82A}">
                    <a16:rowId xmlns:a16="http://schemas.microsoft.com/office/drawing/2014/main" val="10001"/>
                  </a:ext>
                </a:extLst>
              </a:tr>
              <a:tr h="370840">
                <a:tc>
                  <a:txBody>
                    <a:bodyPr/>
                    <a:lstStyle/>
                    <a:p>
                      <a:pPr rtl="1"/>
                      <a:endParaRPr lang="ar-SA"/>
                    </a:p>
                  </a:txBody>
                  <a:tcPr/>
                </a:tc>
                <a:tc>
                  <a:txBody>
                    <a:bodyPr/>
                    <a:lstStyle/>
                    <a:p>
                      <a:pPr rtl="1"/>
                      <a:endParaRPr lang="ar-SA" dirty="0"/>
                    </a:p>
                  </a:txBody>
                  <a:tcPr/>
                </a:tc>
                <a:tc>
                  <a:txBody>
                    <a:bodyPr/>
                    <a:lstStyle/>
                    <a:p>
                      <a:pPr rtl="1"/>
                      <a:r>
                        <a:rPr lang="en-US" dirty="0"/>
                        <a:t>Std2     </a:t>
                      </a:r>
                      <a:endParaRPr lang="ar-SA" dirty="0"/>
                    </a:p>
                  </a:txBody>
                  <a:tcPr/>
                </a:tc>
                <a:extLst>
                  <a:ext uri="{0D108BD9-81ED-4DB2-BD59-A6C34878D82A}">
                    <a16:rowId xmlns:a16="http://schemas.microsoft.com/office/drawing/2014/main" val="10002"/>
                  </a:ext>
                </a:extLst>
              </a:tr>
              <a:tr h="370840">
                <a:tc>
                  <a:txBody>
                    <a:bodyPr/>
                    <a:lstStyle/>
                    <a:p>
                      <a:pPr rtl="1"/>
                      <a:endParaRPr lang="ar-SA" dirty="0"/>
                    </a:p>
                  </a:txBody>
                  <a:tcPr/>
                </a:tc>
                <a:tc>
                  <a:txBody>
                    <a:bodyPr/>
                    <a:lstStyle/>
                    <a:p>
                      <a:pPr rtl="1"/>
                      <a:endParaRPr lang="ar-SA"/>
                    </a:p>
                  </a:txBody>
                  <a:tcPr/>
                </a:tc>
                <a:tc>
                  <a:txBody>
                    <a:bodyPr/>
                    <a:lstStyle/>
                    <a:p>
                      <a:pPr rtl="1"/>
                      <a:r>
                        <a:rPr lang="en-US" dirty="0"/>
                        <a:t>Std3     </a:t>
                      </a:r>
                      <a:endParaRPr lang="ar-SA" dirty="0"/>
                    </a:p>
                  </a:txBody>
                  <a:tcPr/>
                </a:tc>
                <a:extLst>
                  <a:ext uri="{0D108BD9-81ED-4DB2-BD59-A6C34878D82A}">
                    <a16:rowId xmlns:a16="http://schemas.microsoft.com/office/drawing/2014/main" val="10003"/>
                  </a:ext>
                </a:extLst>
              </a:tr>
              <a:tr h="370840">
                <a:tc>
                  <a:txBody>
                    <a:bodyPr/>
                    <a:lstStyle/>
                    <a:p>
                      <a:pPr rtl="1"/>
                      <a:endParaRPr lang="ar-SA"/>
                    </a:p>
                  </a:txBody>
                  <a:tcPr/>
                </a:tc>
                <a:tc>
                  <a:txBody>
                    <a:bodyPr/>
                    <a:lstStyle/>
                    <a:p>
                      <a:pPr rtl="1"/>
                      <a:endParaRPr lang="ar-SA"/>
                    </a:p>
                  </a:txBody>
                  <a:tcPr/>
                </a:tc>
                <a:tc>
                  <a:txBody>
                    <a:bodyPr/>
                    <a:lstStyle/>
                    <a:p>
                      <a:pPr rtl="1"/>
                      <a:r>
                        <a:rPr lang="en-US" dirty="0"/>
                        <a:t>Std4     </a:t>
                      </a:r>
                      <a:endParaRPr lang="ar-SA" dirty="0"/>
                    </a:p>
                  </a:txBody>
                  <a:tcPr/>
                </a:tc>
                <a:extLst>
                  <a:ext uri="{0D108BD9-81ED-4DB2-BD59-A6C34878D82A}">
                    <a16:rowId xmlns:a16="http://schemas.microsoft.com/office/drawing/2014/main" val="10004"/>
                  </a:ext>
                </a:extLst>
              </a:tr>
              <a:tr h="370840">
                <a:tc>
                  <a:txBody>
                    <a:bodyPr/>
                    <a:lstStyle/>
                    <a:p>
                      <a:pPr rtl="1"/>
                      <a:endParaRPr lang="ar-SA"/>
                    </a:p>
                  </a:txBody>
                  <a:tcPr/>
                </a:tc>
                <a:tc>
                  <a:txBody>
                    <a:bodyPr/>
                    <a:lstStyle/>
                    <a:p>
                      <a:pPr rtl="1"/>
                      <a:endParaRPr lang="ar-SA"/>
                    </a:p>
                  </a:txBody>
                  <a:tcPr/>
                </a:tc>
                <a:tc>
                  <a:txBody>
                    <a:bodyPr/>
                    <a:lstStyle/>
                    <a:p>
                      <a:pPr rtl="1"/>
                      <a:r>
                        <a:rPr lang="en-US" dirty="0"/>
                        <a:t>Std5     </a:t>
                      </a:r>
                      <a:endParaRPr lang="ar-SA" dirty="0"/>
                    </a:p>
                  </a:txBody>
                  <a:tcPr/>
                </a:tc>
                <a:extLst>
                  <a:ext uri="{0D108BD9-81ED-4DB2-BD59-A6C34878D82A}">
                    <a16:rowId xmlns:a16="http://schemas.microsoft.com/office/drawing/2014/main" val="10005"/>
                  </a:ext>
                </a:extLst>
              </a:tr>
              <a:tr h="370840">
                <a:tc>
                  <a:txBody>
                    <a:bodyPr/>
                    <a:lstStyle/>
                    <a:p>
                      <a:pPr rtl="1"/>
                      <a:endParaRPr lang="ar-SA"/>
                    </a:p>
                  </a:txBody>
                  <a:tcPr/>
                </a:tc>
                <a:tc>
                  <a:txBody>
                    <a:bodyPr/>
                    <a:lstStyle/>
                    <a:p>
                      <a:pPr rtl="1"/>
                      <a:endParaRPr lang="ar-SA" dirty="0"/>
                    </a:p>
                  </a:txBody>
                  <a:tcPr/>
                </a:tc>
                <a:tc>
                  <a:txBody>
                    <a:bodyPr/>
                    <a:lstStyle/>
                    <a:p>
                      <a:pPr rtl="1"/>
                      <a:r>
                        <a:rPr lang="en-US" dirty="0" err="1"/>
                        <a:t>Unk</a:t>
                      </a:r>
                      <a:r>
                        <a:rPr lang="en-US" dirty="0"/>
                        <a:t>     </a:t>
                      </a:r>
                      <a:endParaRPr lang="ar-SA" dirty="0"/>
                    </a:p>
                  </a:txBody>
                  <a:tcPr/>
                </a:tc>
                <a:extLst>
                  <a:ext uri="{0D108BD9-81ED-4DB2-BD59-A6C34878D82A}">
                    <a16:rowId xmlns:a16="http://schemas.microsoft.com/office/drawing/2014/main" val="10006"/>
                  </a:ext>
                </a:extLst>
              </a:tr>
            </a:tbl>
          </a:graphicData>
        </a:graphic>
      </p:graphicFrame>
      <p:sp>
        <p:nvSpPr>
          <p:cNvPr id="7" name="مستطيل 6"/>
          <p:cNvSpPr/>
          <p:nvPr/>
        </p:nvSpPr>
        <p:spPr>
          <a:xfrm>
            <a:off x="323528" y="5301208"/>
            <a:ext cx="8568952" cy="830997"/>
          </a:xfrm>
          <a:prstGeom prst="rect">
            <a:avLst/>
          </a:prstGeom>
        </p:spPr>
        <p:txBody>
          <a:bodyPr wrap="square">
            <a:spAutoFit/>
          </a:bodyPr>
          <a:lstStyle/>
          <a:p>
            <a:pPr algn="l">
              <a:buNone/>
            </a:pPr>
            <a:r>
              <a:rPr lang="en-US" sz="2000" b="1" dirty="0"/>
              <a:t>-</a:t>
            </a:r>
            <a:r>
              <a:rPr lang="en-US" sz="2400" b="1" dirty="0"/>
              <a:t>The increase in color is measured spectrophotometrically and is proportional to the amount of inorganic phosphorus present.</a:t>
            </a:r>
            <a:endParaRPr lang="ar-SA" sz="24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14720</TotalTime>
  <Words>497</Words>
  <Application>Microsoft Office PowerPoint</Application>
  <PresentationFormat>On-screen Show (4:3)</PresentationFormat>
  <Paragraphs>99</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Impact</vt:lpstr>
      <vt:lpstr>Times New Roman</vt:lpstr>
      <vt:lpstr>Trebuchet MS</vt:lpstr>
      <vt:lpstr>Wingdings</vt:lpstr>
      <vt:lpstr>NewsPrint</vt:lpstr>
      <vt:lpstr> Exp 7 The colorimetric estimation of inorganic phosphate</vt:lpstr>
      <vt:lpstr>PowerPoint Presentation</vt:lpstr>
      <vt:lpstr>PowerPoint Presentation</vt:lpstr>
      <vt:lpstr> </vt:lpstr>
      <vt:lpstr>PowerPoint Presentation</vt:lpstr>
      <vt:lpstr>AIM OF THE EXPERIMENT:</vt:lpstr>
      <vt:lpstr> </vt:lpstr>
      <vt:lpstr>PowerPoint Presentation</vt:lpstr>
      <vt:lpstr>Beer's Law’s: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colorimetric estimation of inorganic phosphate</dc:title>
  <dc:creator>ABS</dc:creator>
  <cp:lastModifiedBy>me5@myoffice365.site</cp:lastModifiedBy>
  <cp:revision>1469</cp:revision>
  <dcterms:modified xsi:type="dcterms:W3CDTF">2021-02-23T21:18:16Z</dcterms:modified>
</cp:coreProperties>
</file>