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5" r:id="rId4"/>
    <p:sldId id="264" r:id="rId5"/>
    <p:sldId id="261" r:id="rId6"/>
    <p:sldId id="263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30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3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65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2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3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6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9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2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58D1FD-1D68-416A-B108-7C7D55B13D9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8E40EB-CED5-4BAB-A8CB-DCAEFADFFC7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07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44500"/>
            <a:ext cx="11150600" cy="38806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Lab 6</a:t>
            </a:r>
            <a:b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Quantitative determination of protein by the </a:t>
            </a:r>
            <a:r>
              <a:rPr lang="en-US" sz="4800" b="1" dirty="0">
                <a:solidFill>
                  <a:srgbClr val="FF0000"/>
                </a:solidFill>
              </a:rPr>
              <a:t>Lowry method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cap="none" dirty="0"/>
              <a:t>Daheeya Alenazi</a:t>
            </a:r>
          </a:p>
          <a:p>
            <a:r>
              <a:rPr lang="en-US" sz="2800" cap="none" dirty="0"/>
              <a:t>1442</a:t>
            </a:r>
          </a:p>
          <a:p>
            <a:r>
              <a:rPr lang="en-US" sz="2800" cap="none" dirty="0"/>
              <a:t>CLS 282</a:t>
            </a:r>
          </a:p>
        </p:txBody>
      </p:sp>
    </p:spTree>
    <p:extLst>
      <p:ext uri="{BB962C8B-B14F-4D97-AF65-F5344CB8AC3E}">
        <p14:creationId xmlns:p14="http://schemas.microsoft.com/office/powerpoint/2010/main" val="288200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Methods of protein determination: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There are many methods, and the common methods are: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err="1"/>
              <a:t>Kjeldahl</a:t>
            </a:r>
            <a:r>
              <a:rPr lang="en-US" sz="2800" dirty="0"/>
              <a:t> method ( for total nitrogen)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/>
              <a:t>Biuret assay ( using known protein to establish a standard curve)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/>
              <a:t>Lowry assay ( based on the presence of tyrosine and tryptophan in a protein)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** Lowry is more sensitive than biuret method).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** The method was first proposed by Lowry in 1951.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413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5372"/>
            <a:ext cx="10058400" cy="1450757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Principle (2 steps)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A)</a:t>
            </a:r>
            <a:r>
              <a:rPr lang="en-US" sz="2400" dirty="0"/>
              <a:t>reaction of peptide bonds of the protein with cupric copper under alkaline conditions and</a:t>
            </a:r>
          </a:p>
          <a:p>
            <a:pPr>
              <a:lnSpc>
                <a:spcPct val="160000"/>
              </a:lnSpc>
            </a:pPr>
            <a:r>
              <a:rPr lang="en-US" sz="2400" dirty="0"/>
              <a:t> CU</a:t>
            </a:r>
            <a:r>
              <a:rPr lang="en-US" sz="2400" baseline="30000" dirty="0"/>
              <a:t>+2  </a:t>
            </a:r>
            <a:r>
              <a:rPr lang="en-US" sz="2400" dirty="0"/>
              <a:t>+ peptide bonds      Alkaline PH   </a:t>
            </a:r>
            <a:r>
              <a:rPr lang="en-US" sz="2400" dirty="0">
                <a:solidFill>
                  <a:schemeClr val="accent1"/>
                </a:solidFill>
              </a:rPr>
              <a:t>reactivity of the peptide nitrogen[s] with the copper [II] ions (   pink-violet colored complex )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B)</a:t>
            </a:r>
            <a:r>
              <a:rPr lang="en-US" sz="2400" dirty="0"/>
              <a:t>reduction of phosphomolybdic acid by tyrosine and tryptophan (aromatic </a:t>
            </a:r>
            <a:r>
              <a:rPr lang="en-US" sz="2400" dirty="0" err="1"/>
              <a:t>aminoacids</a:t>
            </a:r>
            <a:r>
              <a:rPr lang="en-US" sz="2400" dirty="0"/>
              <a:t>) residues of the protein</a:t>
            </a:r>
            <a:r>
              <a:rPr lang="en-US" sz="2400" dirty="0">
                <a:sym typeface="Wingdings" panose="05000000000000000000" pitchFamily="2" charset="2"/>
              </a:rPr>
              <a:t> Blue color because of </a:t>
            </a:r>
            <a:r>
              <a:rPr lang="en-US" sz="2400" dirty="0" err="1">
                <a:sym typeface="Wingdings" panose="05000000000000000000" pitchFamily="2" charset="2"/>
              </a:rPr>
              <a:t>folins</a:t>
            </a:r>
            <a:r>
              <a:rPr lang="en-US" sz="2400" dirty="0">
                <a:sym typeface="Wingdings" panose="05000000000000000000" pitchFamily="2" charset="2"/>
              </a:rPr>
              <a:t> reagent(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982DB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heteropolymolybdenum)</a:t>
            </a:r>
            <a:endParaRPr lang="en-US" sz="2400" dirty="0"/>
          </a:p>
          <a:p>
            <a:r>
              <a:rPr lang="en-US" sz="2400" dirty="0"/>
              <a:t>The color shows a maximum absorption at 720 nm.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34658" y="3635702"/>
            <a:ext cx="123190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06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9040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Cu</a:t>
            </a:r>
            <a:r>
              <a:rPr lang="en-US" baseline="30000" dirty="0">
                <a:solidFill>
                  <a:srgbClr val="FF0000"/>
                </a:solidFill>
              </a:rPr>
              <a:t>2+ </a:t>
            </a:r>
            <a:r>
              <a:rPr lang="en-US" dirty="0">
                <a:solidFill>
                  <a:srgbClr val="FF0000"/>
                </a:solidFill>
              </a:rPr>
              <a:t>- peptide complex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08083"/>
            <a:ext cx="10058400" cy="444587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302" y="1608083"/>
            <a:ext cx="5139559" cy="405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38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Assay sensitivity and objective: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To determine the concentration of the protein.(0.01-2mg/ml)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To construct standard graph on paper by using several dilutions.</a:t>
            </a:r>
          </a:p>
        </p:txBody>
      </p:sp>
    </p:spTree>
    <p:extLst>
      <p:ext uri="{BB962C8B-B14F-4D97-AF65-F5344CB8AC3E}">
        <p14:creationId xmlns:p14="http://schemas.microsoft.com/office/powerpoint/2010/main" val="338062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6625"/>
          </a:xfrm>
        </p:spPr>
        <p:txBody>
          <a:bodyPr>
            <a:normAutofit fontScale="90000"/>
          </a:bodyPr>
          <a:lstStyle/>
          <a:p>
            <a:r>
              <a:rPr lang="en-US" dirty="0"/>
              <a:t>Procedure:C1-0.2 mg/ml,V2-1,C2-?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652270"/>
              </p:ext>
            </p:extLst>
          </p:nvPr>
        </p:nvGraphicFramePr>
        <p:xfrm>
          <a:off x="442912" y="137160"/>
          <a:ext cx="11306176" cy="6322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22041504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3459459906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95771486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248488796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1698516077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344874927"/>
                    </a:ext>
                  </a:extLst>
                </a:gridCol>
              </a:tblGrid>
              <a:tr h="2726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Std4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Std5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Unknown sample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978">
                <a:tc>
                  <a:txBody>
                    <a:bodyPr/>
                    <a:lstStyle/>
                    <a:p>
                      <a:r>
                        <a:rPr lang="en-US" dirty="0"/>
                        <a:t>Concentration</a:t>
                      </a:r>
                      <a:r>
                        <a:rPr lang="en-US" baseline="0" dirty="0"/>
                        <a:t> of standard protein (mg/ml)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978">
                <a:tc>
                  <a:txBody>
                    <a:bodyPr/>
                    <a:lstStyle/>
                    <a:p>
                      <a:r>
                        <a:rPr lang="en-US" dirty="0"/>
                        <a:t>Volume</a:t>
                      </a:r>
                      <a:r>
                        <a:rPr lang="en-US" baseline="0" dirty="0"/>
                        <a:t> of protein standard (ml)(V1)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65">
                <a:tc>
                  <a:txBody>
                    <a:bodyPr/>
                    <a:lstStyle/>
                    <a:p>
                      <a:r>
                        <a:rPr lang="en-US" dirty="0"/>
                        <a:t>Volume of unknown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65">
                <a:tc>
                  <a:txBody>
                    <a:bodyPr/>
                    <a:lstStyle/>
                    <a:p>
                      <a:r>
                        <a:rPr lang="en-US" dirty="0"/>
                        <a:t>Distilled water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65">
                <a:tc>
                  <a:txBody>
                    <a:bodyPr/>
                    <a:lstStyle/>
                    <a:p>
                      <a:r>
                        <a:rPr lang="en-US" dirty="0"/>
                        <a:t>Alkaline solution (ml)</a:t>
                      </a:r>
                    </a:p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CuSO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609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Mix and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incubate at 37</a:t>
                      </a:r>
                      <a:r>
                        <a:rPr lang="en-US" sz="2000" b="1" baseline="300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C for 10 minutes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Mix and</a:t>
                      </a:r>
                      <a:r>
                        <a:rPr lang="en-US" baseline="0" dirty="0"/>
                        <a:t> incubate at 37</a:t>
                      </a:r>
                      <a:r>
                        <a:rPr lang="en-US" baseline="30000" dirty="0"/>
                        <a:t>o</a:t>
                      </a:r>
                      <a:r>
                        <a:rPr lang="en-US" baseline="0" dirty="0"/>
                        <a:t> C for 10 minutes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090">
                <a:tc>
                  <a:txBody>
                    <a:bodyPr/>
                    <a:lstStyle/>
                    <a:p>
                      <a:r>
                        <a:rPr lang="en-US" dirty="0" err="1"/>
                        <a:t>Folins</a:t>
                      </a:r>
                      <a:r>
                        <a:rPr lang="en-US" dirty="0"/>
                        <a:t> Reagent</a:t>
                      </a:r>
                    </a:p>
                    <a:p>
                      <a:r>
                        <a:rPr lang="en-US" dirty="0"/>
                        <a:t>(ml)</a:t>
                      </a:r>
                    </a:p>
                    <a:p>
                      <a:r>
                        <a:rPr lang="en-US" sz="18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heteropolymolybdenum Blue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52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Mix and</a:t>
                      </a:r>
                      <a:r>
                        <a:rPr lang="en-US" sz="2000" b="1" baseline="0" dirty="0"/>
                        <a:t> incubate at </a:t>
                      </a:r>
                      <a:r>
                        <a:rPr lang="en-US" sz="2000" b="1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37</a:t>
                      </a:r>
                      <a:r>
                        <a:rPr lang="en-US" sz="2000" b="1" baseline="300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o</a:t>
                      </a:r>
                      <a:r>
                        <a:rPr lang="en-US" sz="2000" b="1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C for 30  </a:t>
                      </a:r>
                      <a:r>
                        <a:rPr lang="en-US" sz="2000" b="1" baseline="0" dirty="0"/>
                        <a:t>minutes and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absorbance of standards and unknown at wavelength </a:t>
                      </a:r>
                      <a:r>
                        <a:rPr lang="en-US" sz="2000" b="1" u="sng" kern="12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720nm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against the blank using the spectrophotometer.</a:t>
                      </a:r>
                      <a:endParaRPr lang="en-US" sz="2000" b="1" dirty="0"/>
                    </a:p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Mix and</a:t>
                      </a:r>
                      <a:r>
                        <a:rPr lang="en-US" baseline="0" dirty="0"/>
                        <a:t> incubate at </a:t>
                      </a:r>
                      <a:r>
                        <a:rPr lang="en-US" b="1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37</a:t>
                      </a:r>
                      <a:r>
                        <a:rPr lang="en-US" b="1" baseline="300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o</a:t>
                      </a:r>
                      <a:r>
                        <a:rPr lang="en-US" b="1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C for 30  </a:t>
                      </a:r>
                      <a:r>
                        <a:rPr lang="en-US" baseline="0" dirty="0"/>
                        <a:t>minutes and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absorbance of standards and unknown at wavelength </a:t>
                      </a:r>
                      <a:r>
                        <a:rPr lang="en-US" sz="1800" b="1" u="sng" kern="12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720nm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against the blank using the spectrophotometer.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48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Calculating  concentration of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Use formula C1V1=C2V2</a:t>
            </a:r>
          </a:p>
          <a:p>
            <a:r>
              <a:rPr lang="en-US" sz="3200" dirty="0">
                <a:solidFill>
                  <a:schemeClr val="tx1"/>
                </a:solidFill>
              </a:rPr>
              <a:t>C1=0.2mg/ml</a:t>
            </a:r>
          </a:p>
          <a:p>
            <a:r>
              <a:rPr lang="en-US" sz="3200" dirty="0">
                <a:solidFill>
                  <a:schemeClr val="tx1"/>
                </a:solidFill>
              </a:rPr>
              <a:t>V1=Volume of protein standard</a:t>
            </a:r>
          </a:p>
          <a:p>
            <a:r>
              <a:rPr lang="en-US" sz="3200" dirty="0">
                <a:solidFill>
                  <a:schemeClr val="tx1"/>
                </a:solidFill>
              </a:rPr>
              <a:t>V2=1ml</a:t>
            </a:r>
          </a:p>
          <a:p>
            <a:r>
              <a:rPr lang="en-US" sz="3200" dirty="0"/>
              <a:t>C2=</a:t>
            </a:r>
            <a:r>
              <a:rPr lang="en-US" sz="3200" dirty="0">
                <a:solidFill>
                  <a:srgbClr val="FF0000"/>
                </a:solidFill>
              </a:rPr>
              <a:t>?</a:t>
            </a:r>
          </a:p>
          <a:p>
            <a:r>
              <a:rPr lang="en-US" sz="3200" dirty="0">
                <a:solidFill>
                  <a:srgbClr val="FF0000"/>
                </a:solidFill>
              </a:rPr>
              <a:t>*</a:t>
            </a:r>
            <a:r>
              <a:rPr lang="en-US" sz="3200">
                <a:solidFill>
                  <a:srgbClr val="FF0000"/>
                </a:solidFill>
              </a:rPr>
              <a:t>Make Standard Curve.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992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377</TotalTime>
  <Words>374</Words>
  <Application>Microsoft Office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Lab 6 Quantitative determination of protein by the Lowry method </vt:lpstr>
      <vt:lpstr>Methods of protein determination:</vt:lpstr>
      <vt:lpstr>Principle (2 steps)</vt:lpstr>
      <vt:lpstr>  Cu2+ - peptide complex </vt:lpstr>
      <vt:lpstr>Assay sensitivity and objective:</vt:lpstr>
      <vt:lpstr>Procedure:C1-0.2 mg/ml,V2-1,C2-?</vt:lpstr>
      <vt:lpstr>Calculating  concentration of standard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determination of protein by the Biuret &amp; the Lowry reactions</dc:title>
  <dc:creator>Sahar Alsubaie</dc:creator>
  <cp:lastModifiedBy>me5@myoffice365.site</cp:lastModifiedBy>
  <cp:revision>32</cp:revision>
  <dcterms:created xsi:type="dcterms:W3CDTF">2015-03-03T10:38:18Z</dcterms:created>
  <dcterms:modified xsi:type="dcterms:W3CDTF">2021-02-23T20:44:37Z</dcterms:modified>
</cp:coreProperties>
</file>